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20-04-2024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4/20/2024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4/20/2024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4/20/2024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4/20/2024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4/20/2024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4/20/2024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4/20/2024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4/20/2024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4/20/2024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4/20/2024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4/20/2024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4/20/2024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mc/articles/PMC6574821/" TargetMode="External"/><Relationship Id="rId2" Type="http://schemas.openxmlformats.org/officeDocument/2006/relationships/hyperlink" Target="https://www.ncbi.nlm.nih.gov/pmc/articles/PMC316935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Diabetes risk </a:t>
            </a:r>
            <a:r>
              <a:rPr lang="en-US" b="1" dirty="0" smtClean="0">
                <a:solidFill>
                  <a:schemeClr val="accent1"/>
                </a:solidFill>
                <a:latin typeface="Arial" panose="020B0604020202020204" pitchFamily="34" charset="0"/>
                <a:cs typeface="Arial" panose="020B0604020202020204" pitchFamily="34" charset="0"/>
              </a:rPr>
              <a:t>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863693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Arumuga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Perumal</a:t>
            </a:r>
            <a:r>
              <a:rPr lang="en-US" sz="2000" b="1" smtClean="0">
                <a:solidFill>
                  <a:schemeClr val="accent1">
                    <a:lumMod val="75000"/>
                  </a:schemeClr>
                </a:solidFill>
                <a:latin typeface="Arial"/>
                <a:cs typeface="Arial"/>
              </a:rPr>
              <a:t> S</a:t>
            </a:r>
            <a:endParaRPr lang="en-US" sz="2000" b="1" dirty="0" smtClean="0">
              <a:solidFill>
                <a:schemeClr val="accent1">
                  <a:lumMod val="75000"/>
                </a:schemeClr>
              </a:solidFill>
              <a:latin typeface="Arial"/>
              <a:cs typeface="Arial"/>
            </a:endParaRPr>
          </a:p>
          <a:p>
            <a:pPr algn="just"/>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pPr algn="just"/>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B.E </a:t>
            </a:r>
            <a:r>
              <a:rPr lang="en-US" sz="2000" b="1" dirty="0" err="1" smtClean="0">
                <a:solidFill>
                  <a:schemeClr val="accent1">
                    <a:lumMod val="75000"/>
                  </a:schemeClr>
                </a:solidFill>
                <a:latin typeface="Arial"/>
                <a:cs typeface="Arial"/>
              </a:rPr>
              <a:t>Mechanicl</a:t>
            </a:r>
            <a:r>
              <a:rPr lang="en-US" sz="2000" b="1" dirty="0" smtClean="0">
                <a:solidFill>
                  <a:schemeClr val="accent1">
                    <a:lumMod val="75000"/>
                  </a:schemeClr>
                </a:solidFill>
                <a:latin typeface="Arial"/>
                <a:cs typeface="Arial"/>
              </a:rPr>
              <a:t>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560439" y="1401096"/>
            <a:ext cx="11061290" cy="923330"/>
          </a:xfrm>
          <a:prstGeom prst="rect">
            <a:avLst/>
          </a:prstGeom>
          <a:noFill/>
        </p:spPr>
        <p:txBody>
          <a:bodyPr wrap="square" rtlCol="0">
            <a:spAutoFit/>
          </a:bodyPr>
          <a:lstStyle/>
          <a:p>
            <a:pPr algn="just"/>
            <a:r>
              <a:rPr lang="en-US" dirty="0" smtClean="0"/>
              <a:t>                                                         The future scope of diabetes risk reduction analysis is promising, with advancements in technology, data science, and healthcare practices opening up new possibilities for more effective and personalized interventions. Here are some key areas of future scope:</a:t>
            </a:r>
          </a:p>
        </p:txBody>
      </p:sp>
      <p:sp>
        <p:nvSpPr>
          <p:cNvPr id="6" name="TextBox 5"/>
          <p:cNvSpPr txBox="1"/>
          <p:nvPr/>
        </p:nvSpPr>
        <p:spPr>
          <a:xfrm>
            <a:off x="4763729" y="2418736"/>
            <a:ext cx="7226709" cy="5078313"/>
          </a:xfrm>
          <a:prstGeom prst="rect">
            <a:avLst/>
          </a:prstGeom>
          <a:noFill/>
        </p:spPr>
        <p:txBody>
          <a:bodyPr wrap="square" rtlCol="0">
            <a:spAutoFit/>
          </a:bodyPr>
          <a:lstStyle/>
          <a:p>
            <a:pPr>
              <a:lnSpc>
                <a:spcPct val="200000"/>
              </a:lnSpc>
              <a:buFont typeface="Wingdings" pitchFamily="2" charset="2"/>
              <a:buChar char="v"/>
            </a:pPr>
            <a:r>
              <a:rPr lang="en-US" dirty="0" smtClean="0"/>
              <a:t>Integration of Wearable Technology</a:t>
            </a:r>
          </a:p>
          <a:p>
            <a:pPr>
              <a:lnSpc>
                <a:spcPct val="200000"/>
              </a:lnSpc>
              <a:buFont typeface="Wingdings" pitchFamily="2" charset="2"/>
              <a:buChar char="v"/>
            </a:pPr>
            <a:r>
              <a:rPr lang="en-US" dirty="0" smtClean="0"/>
              <a:t>Genomic Risk Profiling</a:t>
            </a:r>
          </a:p>
          <a:p>
            <a:pPr>
              <a:lnSpc>
                <a:spcPct val="200000"/>
              </a:lnSpc>
              <a:buFont typeface="Wingdings" pitchFamily="2" charset="2"/>
              <a:buChar char="v"/>
            </a:pPr>
            <a:r>
              <a:rPr lang="en-US" dirty="0" smtClean="0"/>
              <a:t>Artificial Intelligence and Machine Learning</a:t>
            </a:r>
          </a:p>
          <a:p>
            <a:pPr>
              <a:lnSpc>
                <a:spcPct val="200000"/>
              </a:lnSpc>
              <a:buFont typeface="Wingdings" pitchFamily="2" charset="2"/>
              <a:buChar char="v"/>
            </a:pPr>
            <a:r>
              <a:rPr lang="en-US" dirty="0" smtClean="0"/>
              <a:t>Predictive Analytics for Early Detection</a:t>
            </a:r>
          </a:p>
          <a:p>
            <a:pPr>
              <a:lnSpc>
                <a:spcPct val="200000"/>
              </a:lnSpc>
              <a:buFont typeface="Wingdings" pitchFamily="2" charset="2"/>
              <a:buChar char="v"/>
            </a:pPr>
            <a:r>
              <a:rPr lang="en-US" dirty="0" smtClean="0"/>
              <a:t>Behavioral Economics and Nudge Theory</a:t>
            </a:r>
          </a:p>
          <a:p>
            <a:pPr>
              <a:lnSpc>
                <a:spcPct val="200000"/>
              </a:lnSpc>
              <a:buFont typeface="Wingdings" pitchFamily="2" charset="2"/>
              <a:buChar char="v"/>
            </a:pPr>
            <a:r>
              <a:rPr lang="en-US" dirty="0" smtClean="0"/>
              <a:t>Telehealth and Remote Monitoring</a:t>
            </a:r>
          </a:p>
          <a:p>
            <a:pPr>
              <a:lnSpc>
                <a:spcPct val="200000"/>
              </a:lnSpc>
              <a:buFont typeface="Wingdings" pitchFamily="2" charset="2"/>
              <a:buChar char="v"/>
            </a:pPr>
            <a:r>
              <a:rPr lang="en-US" dirty="0" smtClean="0"/>
              <a:t>Population Health Management</a:t>
            </a:r>
          </a:p>
          <a:p>
            <a:pPr>
              <a:lnSpc>
                <a:spcPct val="200000"/>
              </a:lnSpc>
              <a:buFont typeface="Wingdings" pitchFamily="2" charset="2"/>
              <a:buChar char="v"/>
            </a:pPr>
            <a:r>
              <a:rPr lang="en-US" dirty="0" smtClean="0"/>
              <a:t>Ethical Considerations and Data Privacy</a:t>
            </a:r>
          </a:p>
          <a:p>
            <a:pPr>
              <a:lnSpc>
                <a:spcPct val="200000"/>
              </a:lnSpc>
              <a:buFont typeface="Wingdings" pitchFamily="2" charset="2"/>
              <a:buChar char="v"/>
            </a:pPr>
            <a:endParaRPr lang="en-US" dirty="0"/>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1858269" y="1165123"/>
            <a:ext cx="10781071" cy="5632311"/>
          </a:xfrm>
          <a:prstGeom prst="rect">
            <a:avLst/>
          </a:prstGeom>
          <a:noFill/>
        </p:spPr>
        <p:txBody>
          <a:bodyPr wrap="square" rtlCol="0">
            <a:spAutoFit/>
          </a:bodyPr>
          <a:lstStyle/>
          <a:p>
            <a:pPr>
              <a:buFont typeface="Wingdings" pitchFamily="2" charset="2"/>
              <a:buChar char="ü"/>
            </a:pPr>
            <a:r>
              <a:rPr lang="en-US" b="1" dirty="0" smtClean="0"/>
              <a:t>Article Title:</a:t>
            </a:r>
            <a:r>
              <a:rPr lang="en-US" dirty="0" smtClean="0"/>
              <a:t> "Prevention or Delay of Type 2 Diabetes"</a:t>
            </a:r>
          </a:p>
          <a:p>
            <a:pPr lvl="1"/>
            <a:r>
              <a:rPr lang="en-US" b="1" dirty="0" smtClean="0"/>
              <a:t>Authors:</a:t>
            </a:r>
            <a:r>
              <a:rPr lang="en-US" dirty="0" smtClean="0"/>
              <a:t> William C. </a:t>
            </a:r>
            <a:r>
              <a:rPr lang="en-US" dirty="0" err="1" smtClean="0"/>
              <a:t>Knowler</a:t>
            </a:r>
            <a:r>
              <a:rPr lang="en-US" dirty="0" smtClean="0"/>
              <a:t>, Elizabeth Barrett-Connor, Susan E. Fowler, et al.</a:t>
            </a:r>
          </a:p>
          <a:p>
            <a:pPr lvl="1"/>
            <a:r>
              <a:rPr lang="en-US" b="1" dirty="0" smtClean="0"/>
              <a:t>Journal:</a:t>
            </a:r>
            <a:r>
              <a:rPr lang="en-US" dirty="0" smtClean="0"/>
              <a:t> Diabetes Care</a:t>
            </a:r>
          </a:p>
          <a:p>
            <a:pPr lvl="1"/>
            <a:r>
              <a:rPr lang="en-US" b="1" dirty="0" smtClean="0"/>
              <a:t>Year:</a:t>
            </a:r>
            <a:r>
              <a:rPr lang="en-US" dirty="0" smtClean="0"/>
              <a:t> 2002</a:t>
            </a:r>
          </a:p>
          <a:p>
            <a:pPr lvl="1"/>
            <a:r>
              <a:rPr lang="en-US" b="1" dirty="0" smtClean="0"/>
              <a:t>Link:</a:t>
            </a:r>
            <a:r>
              <a:rPr lang="en-US" dirty="0" smtClean="0"/>
              <a:t> Diabetes Care</a:t>
            </a:r>
          </a:p>
          <a:p>
            <a:pPr>
              <a:buFont typeface="Wingdings" pitchFamily="2" charset="2"/>
              <a:buChar char="ü"/>
            </a:pPr>
            <a:r>
              <a:rPr lang="en-US" b="1" dirty="0" smtClean="0"/>
              <a:t>Article Title:</a:t>
            </a:r>
            <a:r>
              <a:rPr lang="en-US" dirty="0" smtClean="0"/>
              <a:t> "Risk Assessment Tools for Identifying Individuals at Risk of Developing Type 2 Diabetes"</a:t>
            </a:r>
          </a:p>
          <a:p>
            <a:pPr lvl="1"/>
            <a:r>
              <a:rPr lang="en-US" b="1" dirty="0" smtClean="0"/>
              <a:t>Authors:</a:t>
            </a:r>
            <a:r>
              <a:rPr lang="en-US" dirty="0" smtClean="0"/>
              <a:t> </a:t>
            </a:r>
            <a:r>
              <a:rPr lang="en-US" dirty="0" err="1" smtClean="0"/>
              <a:t>Abdulaziz</a:t>
            </a:r>
            <a:r>
              <a:rPr lang="en-US" dirty="0" smtClean="0"/>
              <a:t> F. Al-</a:t>
            </a:r>
            <a:r>
              <a:rPr lang="en-US" dirty="0" err="1" smtClean="0"/>
              <a:t>Kaabba</a:t>
            </a:r>
            <a:r>
              <a:rPr lang="en-US" dirty="0" smtClean="0"/>
              <a:t>, </a:t>
            </a:r>
            <a:r>
              <a:rPr lang="en-US" dirty="0" err="1" smtClean="0"/>
              <a:t>Mohd</a:t>
            </a:r>
            <a:r>
              <a:rPr lang="en-US" dirty="0" smtClean="0"/>
              <a:t> A. Al-</a:t>
            </a:r>
            <a:r>
              <a:rPr lang="en-US" dirty="0" err="1" smtClean="0"/>
              <a:t>Hamdan</a:t>
            </a:r>
            <a:r>
              <a:rPr lang="en-US" dirty="0" smtClean="0"/>
              <a:t>, Mohamed A. Al-</a:t>
            </a:r>
            <a:r>
              <a:rPr lang="en-US" dirty="0" err="1" smtClean="0"/>
              <a:t>Hamdan</a:t>
            </a:r>
            <a:r>
              <a:rPr lang="en-US" dirty="0" smtClean="0"/>
              <a:t>, et al.</a:t>
            </a:r>
          </a:p>
          <a:p>
            <a:pPr lvl="1"/>
            <a:r>
              <a:rPr lang="en-US" b="1" dirty="0" smtClean="0"/>
              <a:t>Journal:</a:t>
            </a:r>
            <a:r>
              <a:rPr lang="en-US" dirty="0" smtClean="0"/>
              <a:t> Saudi Medical Journal</a:t>
            </a:r>
          </a:p>
          <a:p>
            <a:pPr lvl="1"/>
            <a:r>
              <a:rPr lang="en-US" b="1" dirty="0" smtClean="0"/>
              <a:t>Year:</a:t>
            </a:r>
            <a:r>
              <a:rPr lang="en-US" dirty="0" smtClean="0"/>
              <a:t> 2011</a:t>
            </a:r>
          </a:p>
          <a:p>
            <a:pPr lvl="1"/>
            <a:r>
              <a:rPr lang="en-US" b="1" dirty="0" smtClean="0"/>
              <a:t>Link:</a:t>
            </a:r>
            <a:r>
              <a:rPr lang="en-US" dirty="0" smtClean="0"/>
              <a:t> </a:t>
            </a:r>
            <a:r>
              <a:rPr lang="en-US" dirty="0" smtClean="0">
                <a:hlinkClick r:id="rId2"/>
              </a:rPr>
              <a:t>Saudi Medical Journal</a:t>
            </a:r>
            <a:endParaRPr lang="en-US" dirty="0" smtClean="0"/>
          </a:p>
          <a:p>
            <a:pPr>
              <a:buFont typeface="Wingdings" pitchFamily="2" charset="2"/>
              <a:buChar char="ü"/>
            </a:pPr>
            <a:r>
              <a:rPr lang="en-US" b="1" dirty="0" smtClean="0"/>
              <a:t>Article Title:</a:t>
            </a:r>
            <a:r>
              <a:rPr lang="en-US" dirty="0" smtClean="0"/>
              <a:t> "Predictive Analytics for Diabetes Risk: A Review of Current Literature"</a:t>
            </a:r>
          </a:p>
          <a:p>
            <a:pPr lvl="1"/>
            <a:r>
              <a:rPr lang="en-US" b="1" dirty="0" smtClean="0"/>
              <a:t>Authors:</a:t>
            </a:r>
            <a:r>
              <a:rPr lang="en-US" dirty="0" smtClean="0"/>
              <a:t> Muhammad </a:t>
            </a:r>
            <a:r>
              <a:rPr lang="en-US" dirty="0" err="1" smtClean="0"/>
              <a:t>Zubair</a:t>
            </a:r>
            <a:r>
              <a:rPr lang="en-US" dirty="0" smtClean="0"/>
              <a:t> </a:t>
            </a:r>
            <a:r>
              <a:rPr lang="en-US" dirty="0" err="1" smtClean="0"/>
              <a:t>Asghar</a:t>
            </a:r>
            <a:r>
              <a:rPr lang="en-US" dirty="0" smtClean="0"/>
              <a:t>, </a:t>
            </a:r>
            <a:r>
              <a:rPr lang="en-US" dirty="0" err="1" smtClean="0"/>
              <a:t>Maira</a:t>
            </a:r>
            <a:r>
              <a:rPr lang="en-US" dirty="0" smtClean="0"/>
              <a:t> </a:t>
            </a:r>
            <a:r>
              <a:rPr lang="en-US" dirty="0" err="1" smtClean="0"/>
              <a:t>Ayub</a:t>
            </a:r>
            <a:r>
              <a:rPr lang="en-US" dirty="0" smtClean="0"/>
              <a:t>, </a:t>
            </a:r>
            <a:r>
              <a:rPr lang="en-US" dirty="0" err="1" smtClean="0"/>
              <a:t>Saadia</a:t>
            </a:r>
            <a:r>
              <a:rPr lang="en-US" dirty="0" smtClean="0"/>
              <a:t> Anwar, et al.</a:t>
            </a:r>
          </a:p>
          <a:p>
            <a:pPr lvl="1"/>
            <a:r>
              <a:rPr lang="en-US" b="1" dirty="0" smtClean="0"/>
              <a:t>Journal:</a:t>
            </a:r>
            <a:r>
              <a:rPr lang="en-US" dirty="0" smtClean="0"/>
              <a:t> Diabetes, Metabolic Syndrome and Obesity: Targets and Therapy</a:t>
            </a:r>
          </a:p>
          <a:p>
            <a:pPr lvl="1"/>
            <a:r>
              <a:rPr lang="en-US" b="1" dirty="0" smtClean="0"/>
              <a:t>Year:</a:t>
            </a:r>
            <a:r>
              <a:rPr lang="en-US" dirty="0" smtClean="0"/>
              <a:t> 2019</a:t>
            </a:r>
          </a:p>
          <a:p>
            <a:pPr lvl="1"/>
            <a:r>
              <a:rPr lang="en-US" b="1" dirty="0" smtClean="0"/>
              <a:t>Link:</a:t>
            </a:r>
            <a:r>
              <a:rPr lang="en-US" dirty="0" smtClean="0"/>
              <a:t> </a:t>
            </a:r>
            <a:r>
              <a:rPr lang="en-US" dirty="0" smtClean="0">
                <a:hlinkClick r:id="rId3"/>
              </a:rPr>
              <a:t>Diabetes, Metabolic Syndrome and Obesity</a:t>
            </a:r>
            <a:endParaRPr lang="en-US" dirty="0" smtClean="0"/>
          </a:p>
          <a:p>
            <a:pPr>
              <a:buFont typeface="Wingdings" pitchFamily="2" charset="2"/>
              <a:buChar char="ü"/>
            </a:pPr>
            <a:r>
              <a:rPr lang="en-US" b="1" dirty="0" smtClean="0"/>
              <a:t>Article Title:</a:t>
            </a:r>
            <a:r>
              <a:rPr lang="en-US" dirty="0" smtClean="0"/>
              <a:t> "Machine Learning Approaches for Diabetes Prediction: A Review"</a:t>
            </a:r>
          </a:p>
          <a:p>
            <a:pPr lvl="1"/>
            <a:r>
              <a:rPr lang="en-US" b="1" dirty="0" smtClean="0"/>
              <a:t>Authors:</a:t>
            </a:r>
            <a:r>
              <a:rPr lang="en-US" dirty="0" smtClean="0"/>
              <a:t> </a:t>
            </a:r>
            <a:r>
              <a:rPr lang="en-US" dirty="0" err="1" smtClean="0"/>
              <a:t>Samaher</a:t>
            </a:r>
            <a:r>
              <a:rPr lang="en-US" dirty="0" smtClean="0"/>
              <a:t> </a:t>
            </a:r>
            <a:r>
              <a:rPr lang="en-US" dirty="0" err="1" smtClean="0"/>
              <a:t>Besbes</a:t>
            </a:r>
            <a:r>
              <a:rPr lang="en-US" dirty="0" smtClean="0"/>
              <a:t>, </a:t>
            </a:r>
            <a:r>
              <a:rPr lang="en-US" dirty="0" err="1" smtClean="0"/>
              <a:t>Hanen</a:t>
            </a:r>
            <a:r>
              <a:rPr lang="en-US" dirty="0" smtClean="0"/>
              <a:t> </a:t>
            </a:r>
            <a:r>
              <a:rPr lang="en-US" dirty="0" err="1" smtClean="0"/>
              <a:t>Kchaou</a:t>
            </a:r>
            <a:r>
              <a:rPr lang="en-US" dirty="0" smtClean="0"/>
              <a:t>, </a:t>
            </a:r>
            <a:r>
              <a:rPr lang="en-US" dirty="0" err="1" smtClean="0"/>
              <a:t>Henda</a:t>
            </a:r>
            <a:r>
              <a:rPr lang="en-US" dirty="0" smtClean="0"/>
              <a:t> </a:t>
            </a:r>
            <a:r>
              <a:rPr lang="en-US" dirty="0" err="1" smtClean="0"/>
              <a:t>Hajjami</a:t>
            </a:r>
            <a:r>
              <a:rPr lang="en-US" dirty="0" smtClean="0"/>
              <a:t> Ben </a:t>
            </a:r>
            <a:r>
              <a:rPr lang="en-US" dirty="0" err="1" smtClean="0"/>
              <a:t>Ghezala</a:t>
            </a:r>
            <a:r>
              <a:rPr lang="en-US" dirty="0" smtClean="0"/>
              <a:t>, et al.</a:t>
            </a:r>
          </a:p>
          <a:p>
            <a:pPr lvl="1"/>
            <a:r>
              <a:rPr lang="en-US" b="1" dirty="0" smtClean="0"/>
              <a:t>Journal:</a:t>
            </a:r>
            <a:r>
              <a:rPr lang="en-US" dirty="0" smtClean="0"/>
              <a:t> Journal of Healthcare Engineering</a:t>
            </a:r>
          </a:p>
          <a:p>
            <a:pPr lvl="1"/>
            <a:r>
              <a:rPr lang="en-US" b="1" dirty="0" smtClean="0"/>
              <a:t>Year:</a:t>
            </a:r>
            <a:r>
              <a:rPr lang="en-US" dirty="0" smtClean="0"/>
              <a:t> 2020</a:t>
            </a:r>
          </a:p>
          <a:p>
            <a:pPr lvl="1"/>
            <a:r>
              <a:rPr lang="en-US" b="1" dirty="0" smtClean="0"/>
              <a:t>Link:</a:t>
            </a:r>
            <a:r>
              <a:rPr lang="en-US" dirty="0" smtClean="0"/>
              <a:t> Journal of Healthcare Engineering</a:t>
            </a:r>
          </a:p>
        </p:txBody>
      </p:sp>
    </p:spTree>
    <p:extLst>
      <p:ext uri="{BB962C8B-B14F-4D97-AF65-F5344CB8AC3E}">
        <p14:creationId xmlns=""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TextBox 3"/>
          <p:cNvSpPr txBox="1"/>
          <p:nvPr/>
        </p:nvSpPr>
        <p:spPr>
          <a:xfrm>
            <a:off x="678426" y="1681310"/>
            <a:ext cx="11282516" cy="2862322"/>
          </a:xfrm>
          <a:prstGeom prst="rect">
            <a:avLst/>
          </a:prstGeom>
          <a:noFill/>
        </p:spPr>
        <p:txBody>
          <a:bodyPr wrap="square" rtlCol="0">
            <a:spAutoFit/>
          </a:bodyPr>
          <a:lstStyle/>
          <a:p>
            <a:pPr algn="just">
              <a:lnSpc>
                <a:spcPct val="150000"/>
              </a:lnSpc>
            </a:pPr>
            <a:r>
              <a:rPr lang="en-US" sz="2000" dirty="0" smtClean="0"/>
              <a:t>                                                                                      Design and implement a comprehensive analysis to identify key factors contributing to the risk of diabetes in a target population. Utilize available health data, lifestyle indicators, genetic predispositions, and environmental factors to develop predictive models and recommendations for effective diabetes risk reduction strategies. The analysis should consider both individual-level risk factors and population-level trends to inform targeted interventions and public health initiatives.</a:t>
            </a:r>
            <a:endParaRPr lang="en-US" sz="20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575187" y="1165123"/>
            <a:ext cx="10840064" cy="5687711"/>
          </a:xfrm>
          <a:prstGeom prst="rect">
            <a:avLst/>
          </a:prstGeom>
          <a:noFill/>
        </p:spPr>
        <p:txBody>
          <a:bodyPr wrap="square" rtlCol="0">
            <a:spAutoFit/>
          </a:bodyPr>
          <a:lstStyle/>
          <a:p>
            <a:r>
              <a:rPr lang="en-US" b="1" dirty="0" smtClean="0"/>
              <a:t>Here's a proposed solution for a diabetes risk reduction analysis:</a:t>
            </a:r>
          </a:p>
          <a:p>
            <a:pPr>
              <a:buFont typeface="Wingdings" pitchFamily="2" charset="2"/>
              <a:buChar char="q"/>
            </a:pPr>
            <a:endParaRPr lang="en-US" dirty="0" smtClean="0"/>
          </a:p>
          <a:p>
            <a:pPr>
              <a:lnSpc>
                <a:spcPct val="130000"/>
              </a:lnSpc>
              <a:buFont typeface="Wingdings" pitchFamily="2" charset="2"/>
              <a:buChar char="q"/>
            </a:pPr>
            <a:r>
              <a:rPr lang="en-US" b="1" dirty="0" smtClean="0"/>
              <a:t>Data Collection:</a:t>
            </a:r>
            <a:r>
              <a:rPr lang="en-US" dirty="0" smtClean="0"/>
              <a:t> Gather comprehensive data from various sources including healthcare records, lifestyle surveys, genetic testing, environmental factors and socio-economic indicators.</a:t>
            </a:r>
          </a:p>
          <a:p>
            <a:pPr>
              <a:lnSpc>
                <a:spcPct val="130000"/>
              </a:lnSpc>
              <a:buFont typeface="Wingdings" pitchFamily="2" charset="2"/>
              <a:buChar char="q"/>
            </a:pPr>
            <a:r>
              <a:rPr lang="en-US" b="1" dirty="0" smtClean="0"/>
              <a:t>Data Preprocessing:</a:t>
            </a:r>
            <a:r>
              <a:rPr lang="en-US" dirty="0" smtClean="0"/>
              <a:t> Cleanse and preprocess the collected data by handling missing values, outliers, and standardizing formats to ensure consistency.</a:t>
            </a:r>
          </a:p>
          <a:p>
            <a:pPr>
              <a:lnSpc>
                <a:spcPct val="130000"/>
              </a:lnSpc>
              <a:buFont typeface="Wingdings" pitchFamily="2" charset="2"/>
              <a:buChar char="q"/>
            </a:pPr>
            <a:r>
              <a:rPr lang="en-US" b="1" dirty="0" smtClean="0"/>
              <a:t>Feature Selection:</a:t>
            </a:r>
            <a:r>
              <a:rPr lang="en-US" dirty="0" smtClean="0"/>
              <a:t> Use statistical methods and domain knowledge to select relevant features that have a significant impact on diabetes risk, such as BMI, blood sugar levels, family history, physical activity levels, diet patterns, etc.</a:t>
            </a:r>
          </a:p>
          <a:p>
            <a:pPr>
              <a:lnSpc>
                <a:spcPct val="130000"/>
              </a:lnSpc>
              <a:buFont typeface="Wingdings" pitchFamily="2" charset="2"/>
              <a:buChar char="q"/>
            </a:pPr>
            <a:r>
              <a:rPr lang="en-US" b="1" dirty="0" smtClean="0"/>
              <a:t>Exploratory Data Analysis (EDA):</a:t>
            </a:r>
            <a:r>
              <a:rPr lang="en-US" dirty="0" smtClean="0"/>
              <a:t> Conduct EDA to gain insights into data distributions, correlations, and trends. Visualize the data using charts, graphs, and heat maps to identify patterns and relationships.</a:t>
            </a:r>
          </a:p>
          <a:p>
            <a:pPr>
              <a:lnSpc>
                <a:spcPct val="130000"/>
              </a:lnSpc>
              <a:buFont typeface="Wingdings" pitchFamily="2" charset="2"/>
              <a:buChar char="q"/>
            </a:pPr>
            <a:r>
              <a:rPr lang="en-US" b="1" dirty="0" smtClean="0"/>
              <a:t>Predictive Modeling:</a:t>
            </a:r>
            <a:r>
              <a:rPr lang="en-US" dirty="0" smtClean="0"/>
              <a:t> Develop predictive models such as logistic regression, decision trees, random forests, or support vector machines to predict diabetes risk based on the selected features. Use techniques like cross-validation and hyper parameter tuning to optimize model performance.</a:t>
            </a:r>
          </a:p>
          <a:p>
            <a:pPr>
              <a:lnSpc>
                <a:spcPct val="130000"/>
              </a:lnSpc>
              <a:buFont typeface="Wingdings" pitchFamily="2" charset="2"/>
              <a:buChar char="q"/>
            </a:pPr>
            <a:r>
              <a:rPr lang="en-US" b="1" dirty="0" smtClean="0"/>
              <a:t>Risk Assessment:</a:t>
            </a:r>
            <a:r>
              <a:rPr lang="en-US" dirty="0" smtClean="0"/>
              <a:t> Use the trained models to assess the risk of diabetes for individuals in the target population. Provide risk scores or classifications based on the model predictions.</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TextBox 3"/>
          <p:cNvSpPr txBox="1"/>
          <p:nvPr/>
        </p:nvSpPr>
        <p:spPr>
          <a:xfrm>
            <a:off x="796409" y="1150374"/>
            <a:ext cx="10972800" cy="5632311"/>
          </a:xfrm>
          <a:prstGeom prst="rect">
            <a:avLst/>
          </a:prstGeom>
          <a:noFill/>
        </p:spPr>
        <p:txBody>
          <a:bodyPr wrap="square" rtlCol="0">
            <a:spAutoFit/>
          </a:bodyPr>
          <a:lstStyle/>
          <a:p>
            <a:pPr>
              <a:buFont typeface="Wingdings" pitchFamily="2" charset="2"/>
              <a:buChar char="q"/>
            </a:pPr>
            <a:r>
              <a:rPr lang="en-US" b="1" dirty="0" smtClean="0"/>
              <a:t>Define Objectives and Scope:</a:t>
            </a:r>
            <a:endParaRPr lang="en-US" dirty="0" smtClean="0"/>
          </a:p>
          <a:p>
            <a:pPr lvl="1">
              <a:buFont typeface="Wingdings" pitchFamily="2" charset="2"/>
              <a:buChar char="v"/>
            </a:pPr>
            <a:r>
              <a:rPr lang="en-US" dirty="0" smtClean="0"/>
              <a:t>Clearly outline the goals of the analysis, such as predicting diabetes risk, identifying key risk factors, and recommending interventions.</a:t>
            </a:r>
          </a:p>
          <a:p>
            <a:pPr lvl="1">
              <a:buFont typeface="Wingdings" pitchFamily="2" charset="2"/>
              <a:buChar char="v"/>
            </a:pPr>
            <a:r>
              <a:rPr lang="en-US" dirty="0" smtClean="0"/>
              <a:t>Define the target population (e.g., age group, demographics, health status) for which the risk reduction analysis will be conducted.</a:t>
            </a:r>
          </a:p>
          <a:p>
            <a:pPr>
              <a:buFont typeface="Wingdings" pitchFamily="2" charset="2"/>
              <a:buChar char="q"/>
            </a:pPr>
            <a:r>
              <a:rPr lang="en-US" b="1" dirty="0" smtClean="0"/>
              <a:t>Data Collection and Integration:</a:t>
            </a:r>
            <a:endParaRPr lang="en-US" dirty="0" smtClean="0"/>
          </a:p>
          <a:p>
            <a:pPr lvl="1">
              <a:buFont typeface="Wingdings" pitchFamily="2" charset="2"/>
              <a:buChar char="v"/>
            </a:pPr>
            <a:r>
              <a:rPr lang="en-US" dirty="0" smtClean="0"/>
              <a:t>Gather diverse data sources including medical records, lifestyle data (diet, exercise habits), genetic information, socio-economic factors, and environmental data.</a:t>
            </a:r>
          </a:p>
          <a:p>
            <a:pPr lvl="1">
              <a:buFont typeface="Wingdings" pitchFamily="2" charset="2"/>
              <a:buChar char="v"/>
            </a:pPr>
            <a:r>
              <a:rPr lang="en-US" dirty="0" smtClean="0"/>
              <a:t>Integrate and preprocess the data to ensure consistency, handle missing values, and standardize formats for analysis.</a:t>
            </a:r>
          </a:p>
          <a:p>
            <a:pPr>
              <a:buFont typeface="Wingdings" pitchFamily="2" charset="2"/>
              <a:buChar char="q"/>
            </a:pPr>
            <a:r>
              <a:rPr lang="en-US" b="1" dirty="0" smtClean="0"/>
              <a:t>Feature Engineering and Selection:</a:t>
            </a:r>
            <a:endParaRPr lang="en-US" dirty="0" smtClean="0"/>
          </a:p>
          <a:p>
            <a:pPr lvl="1">
              <a:buFont typeface="Wingdings" pitchFamily="2" charset="2"/>
              <a:buChar char="v"/>
            </a:pPr>
            <a:r>
              <a:rPr lang="en-US" dirty="0" smtClean="0"/>
              <a:t>Conduct feature engineering to create new features or transform existing ones to better represent diabetes risk factors (e.g., BMI, blood glucose levels).</a:t>
            </a:r>
          </a:p>
          <a:p>
            <a:pPr lvl="1">
              <a:buFont typeface="Wingdings" pitchFamily="2" charset="2"/>
              <a:buChar char="v"/>
            </a:pPr>
            <a:r>
              <a:rPr lang="en-US" dirty="0" smtClean="0"/>
              <a:t>Use statistical methods, domain knowledge, and feature selection techniques (e.g., correlation analysis, feature importance ranking) to identify the most relevant features.</a:t>
            </a:r>
          </a:p>
          <a:p>
            <a:pPr>
              <a:buFont typeface="Wingdings" pitchFamily="2" charset="2"/>
              <a:buChar char="q"/>
            </a:pPr>
            <a:r>
              <a:rPr lang="en-US" b="1" dirty="0" smtClean="0"/>
              <a:t>Data Analysis and Modeling:</a:t>
            </a:r>
            <a:endParaRPr lang="en-US" dirty="0" smtClean="0"/>
          </a:p>
          <a:p>
            <a:pPr lvl="1">
              <a:buFont typeface="Wingdings" pitchFamily="2" charset="2"/>
              <a:buChar char="v"/>
            </a:pPr>
            <a:r>
              <a:rPr lang="en-US" dirty="0" smtClean="0"/>
              <a:t>Perform exploratory data analysis (EDA) to uncover patterns, correlations, and trends in the data.</a:t>
            </a:r>
          </a:p>
          <a:p>
            <a:pPr lvl="1">
              <a:buFont typeface="Wingdings" pitchFamily="2" charset="2"/>
              <a:buChar char="v"/>
            </a:pPr>
            <a:r>
              <a:rPr lang="en-US" dirty="0" smtClean="0"/>
              <a:t>Develop predictive models to predict diabetes risk based on selected features.</a:t>
            </a:r>
          </a:p>
          <a:p>
            <a:pPr lvl="1">
              <a:buFont typeface="Wingdings" pitchFamily="2" charset="2"/>
              <a:buChar char="v"/>
            </a:pPr>
            <a:r>
              <a:rPr lang="en-US" dirty="0" smtClean="0"/>
              <a:t>Validate and optimize the models using techniques like cross-validation, hyper parameter tuning, and model evaluation metrics.</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4" name="TextBox 3"/>
          <p:cNvSpPr txBox="1"/>
          <p:nvPr/>
        </p:nvSpPr>
        <p:spPr>
          <a:xfrm>
            <a:off x="781664" y="1253622"/>
            <a:ext cx="10899058" cy="1200329"/>
          </a:xfrm>
          <a:prstGeom prst="rect">
            <a:avLst/>
          </a:prstGeom>
          <a:noFill/>
        </p:spPr>
        <p:txBody>
          <a:bodyPr wrap="square" rtlCol="0">
            <a:spAutoFit/>
          </a:bodyPr>
          <a:lstStyle/>
          <a:p>
            <a:pPr algn="just"/>
            <a:r>
              <a:rPr lang="en-US" dirty="0" smtClean="0"/>
              <a:t>                                                                                                       Deploying a diabetes risk reduction analysis algorithm involves several steps to ensure its effectiveness, scalability, and usability. Here's a structured approach to deploying such an algorithm:</a:t>
            </a:r>
          </a:p>
          <a:p>
            <a:pPr algn="just"/>
            <a:endParaRPr lang="en-US" dirty="0"/>
          </a:p>
        </p:txBody>
      </p:sp>
      <p:sp>
        <p:nvSpPr>
          <p:cNvPr id="6" name="TextBox 5"/>
          <p:cNvSpPr txBox="1"/>
          <p:nvPr/>
        </p:nvSpPr>
        <p:spPr>
          <a:xfrm>
            <a:off x="4291781" y="2245968"/>
            <a:ext cx="9114503" cy="4612032"/>
          </a:xfrm>
          <a:prstGeom prst="rect">
            <a:avLst/>
          </a:prstGeom>
          <a:noFill/>
        </p:spPr>
        <p:txBody>
          <a:bodyPr wrap="square" rtlCol="0">
            <a:spAutoFit/>
          </a:bodyPr>
          <a:lstStyle/>
          <a:p>
            <a:pPr>
              <a:lnSpc>
                <a:spcPct val="150000"/>
              </a:lnSpc>
              <a:buFont typeface="Wingdings" pitchFamily="2" charset="2"/>
              <a:buChar char="v"/>
            </a:pPr>
            <a:r>
              <a:rPr lang="en-US" dirty="0" smtClean="0"/>
              <a:t>Model Selection and Validation</a:t>
            </a:r>
          </a:p>
          <a:p>
            <a:pPr>
              <a:lnSpc>
                <a:spcPct val="150000"/>
              </a:lnSpc>
              <a:buFont typeface="Wingdings" pitchFamily="2" charset="2"/>
              <a:buChar char="v"/>
            </a:pPr>
            <a:r>
              <a:rPr lang="en-US" dirty="0" smtClean="0"/>
              <a:t>Preprocessing Pipeline</a:t>
            </a:r>
          </a:p>
          <a:p>
            <a:pPr>
              <a:lnSpc>
                <a:spcPct val="150000"/>
              </a:lnSpc>
              <a:buFont typeface="Wingdings" pitchFamily="2" charset="2"/>
              <a:buChar char="v"/>
            </a:pPr>
            <a:r>
              <a:rPr lang="en-US" dirty="0" smtClean="0"/>
              <a:t>Scalable Infrastructure</a:t>
            </a:r>
          </a:p>
          <a:p>
            <a:pPr>
              <a:lnSpc>
                <a:spcPct val="150000"/>
              </a:lnSpc>
              <a:buFont typeface="Wingdings" pitchFamily="2" charset="2"/>
              <a:buChar char="v"/>
            </a:pPr>
            <a:r>
              <a:rPr lang="en-US" dirty="0" smtClean="0"/>
              <a:t>API Development</a:t>
            </a:r>
          </a:p>
          <a:p>
            <a:pPr>
              <a:lnSpc>
                <a:spcPct val="150000"/>
              </a:lnSpc>
              <a:buFont typeface="Wingdings" pitchFamily="2" charset="2"/>
              <a:buChar char="v"/>
            </a:pPr>
            <a:r>
              <a:rPr lang="en-US" dirty="0" smtClean="0"/>
              <a:t>User Interface (UI)</a:t>
            </a:r>
          </a:p>
          <a:p>
            <a:pPr>
              <a:lnSpc>
                <a:spcPct val="150000"/>
              </a:lnSpc>
              <a:buFont typeface="Wingdings" pitchFamily="2" charset="2"/>
              <a:buChar char="v"/>
            </a:pPr>
            <a:r>
              <a:rPr lang="en-US" dirty="0" smtClean="0"/>
              <a:t>Security and Compliance</a:t>
            </a:r>
          </a:p>
          <a:p>
            <a:pPr>
              <a:lnSpc>
                <a:spcPct val="150000"/>
              </a:lnSpc>
              <a:buFont typeface="Wingdings" pitchFamily="2" charset="2"/>
              <a:buChar char="v"/>
            </a:pPr>
            <a:r>
              <a:rPr lang="en-US" dirty="0" smtClean="0"/>
              <a:t>Testing and Quality Assurance (QA)</a:t>
            </a:r>
          </a:p>
          <a:p>
            <a:pPr>
              <a:lnSpc>
                <a:spcPct val="150000"/>
              </a:lnSpc>
              <a:buFont typeface="Wingdings" pitchFamily="2" charset="2"/>
              <a:buChar char="v"/>
            </a:pPr>
            <a:r>
              <a:rPr lang="en-US" dirty="0" smtClean="0"/>
              <a:t>Deployment Strategy</a:t>
            </a:r>
          </a:p>
          <a:p>
            <a:pPr>
              <a:lnSpc>
                <a:spcPct val="150000"/>
              </a:lnSpc>
              <a:buFont typeface="Wingdings" pitchFamily="2" charset="2"/>
              <a:buChar char="v"/>
            </a:pPr>
            <a:r>
              <a:rPr lang="en-US" dirty="0" smtClean="0"/>
              <a:t>Documentation and Training</a:t>
            </a:r>
          </a:p>
          <a:p>
            <a:pPr>
              <a:lnSpc>
                <a:spcPct val="150000"/>
              </a:lnSpc>
              <a:buFont typeface="Wingdings" pitchFamily="2" charset="2"/>
              <a:buChar char="v"/>
            </a:pPr>
            <a:r>
              <a:rPr lang="en-US" dirty="0" smtClean="0"/>
              <a:t>Monitoring and Maintenance</a:t>
            </a:r>
          </a:p>
          <a:p>
            <a:pPr>
              <a:lnSpc>
                <a:spcPct val="150000"/>
              </a:lnSpc>
              <a:buFont typeface="Wingdings" pitchFamily="2" charset="2"/>
              <a:buChar char="v"/>
            </a:pPr>
            <a:endParaRPr lang="en-US"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Picture 3" descr="Screenshot (282).png"/>
          <p:cNvPicPr>
            <a:picLocks noChangeAspect="1"/>
          </p:cNvPicPr>
          <p:nvPr/>
        </p:nvPicPr>
        <p:blipFill>
          <a:blip r:embed="rId2"/>
          <a:stretch>
            <a:fillRect/>
          </a:stretch>
        </p:blipFill>
        <p:spPr>
          <a:xfrm>
            <a:off x="1542395" y="1128077"/>
            <a:ext cx="4706005" cy="2645836"/>
          </a:xfrm>
          <a:prstGeom prst="rect">
            <a:avLst/>
          </a:prstGeom>
        </p:spPr>
      </p:pic>
      <p:pic>
        <p:nvPicPr>
          <p:cNvPr id="6" name="Picture 5" descr="Screenshot (283).png"/>
          <p:cNvPicPr>
            <a:picLocks noChangeAspect="1"/>
          </p:cNvPicPr>
          <p:nvPr/>
        </p:nvPicPr>
        <p:blipFill>
          <a:blip r:embed="rId3"/>
          <a:stretch>
            <a:fillRect/>
          </a:stretch>
        </p:blipFill>
        <p:spPr>
          <a:xfrm>
            <a:off x="6854330" y="1145338"/>
            <a:ext cx="4706005" cy="2645836"/>
          </a:xfrm>
          <a:prstGeom prst="rect">
            <a:avLst/>
          </a:prstGeom>
        </p:spPr>
      </p:pic>
      <p:pic>
        <p:nvPicPr>
          <p:cNvPr id="7" name="Picture 6" descr="Screenshot (284).png"/>
          <p:cNvPicPr>
            <a:picLocks noChangeAspect="1"/>
          </p:cNvPicPr>
          <p:nvPr/>
        </p:nvPicPr>
        <p:blipFill>
          <a:blip r:embed="rId4"/>
          <a:stretch>
            <a:fillRect/>
          </a:stretch>
        </p:blipFill>
        <p:spPr>
          <a:xfrm>
            <a:off x="1562175" y="3891057"/>
            <a:ext cx="4706005" cy="2645836"/>
          </a:xfrm>
          <a:prstGeom prst="rect">
            <a:avLst/>
          </a:prstGeom>
        </p:spPr>
      </p:pic>
      <p:pic>
        <p:nvPicPr>
          <p:cNvPr id="8" name="Picture 7" descr="Screenshot (285).png"/>
          <p:cNvPicPr>
            <a:picLocks noChangeAspect="1"/>
          </p:cNvPicPr>
          <p:nvPr/>
        </p:nvPicPr>
        <p:blipFill>
          <a:blip r:embed="rId5"/>
          <a:stretch>
            <a:fillRect/>
          </a:stretch>
        </p:blipFill>
        <p:spPr>
          <a:xfrm>
            <a:off x="6829866" y="3878824"/>
            <a:ext cx="4706005" cy="2645836"/>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86).png"/>
          <p:cNvPicPr>
            <a:picLocks noChangeAspect="1"/>
          </p:cNvPicPr>
          <p:nvPr/>
        </p:nvPicPr>
        <p:blipFill>
          <a:blip r:embed="rId2"/>
          <a:stretch>
            <a:fillRect/>
          </a:stretch>
        </p:blipFill>
        <p:spPr>
          <a:xfrm>
            <a:off x="465761" y="744619"/>
            <a:ext cx="4706005" cy="2645836"/>
          </a:xfrm>
          <a:prstGeom prst="rect">
            <a:avLst/>
          </a:prstGeom>
        </p:spPr>
      </p:pic>
      <p:pic>
        <p:nvPicPr>
          <p:cNvPr id="3" name="Picture 2" descr="Screenshot (287).png"/>
          <p:cNvPicPr>
            <a:picLocks noChangeAspect="1"/>
          </p:cNvPicPr>
          <p:nvPr/>
        </p:nvPicPr>
        <p:blipFill>
          <a:blip r:embed="rId3"/>
          <a:stretch>
            <a:fillRect/>
          </a:stretch>
        </p:blipFill>
        <p:spPr>
          <a:xfrm>
            <a:off x="6898570" y="791380"/>
            <a:ext cx="4706005" cy="2645836"/>
          </a:xfrm>
          <a:prstGeom prst="rect">
            <a:avLst/>
          </a:prstGeom>
        </p:spPr>
      </p:pic>
      <p:pic>
        <p:nvPicPr>
          <p:cNvPr id="4" name="Picture 3" descr="Screenshot (288).png"/>
          <p:cNvPicPr>
            <a:picLocks noChangeAspect="1"/>
          </p:cNvPicPr>
          <p:nvPr/>
        </p:nvPicPr>
        <p:blipFill>
          <a:blip r:embed="rId4"/>
          <a:stretch>
            <a:fillRect/>
          </a:stretch>
        </p:blipFill>
        <p:spPr>
          <a:xfrm>
            <a:off x="485543" y="3787819"/>
            <a:ext cx="4706005" cy="2645836"/>
          </a:xfrm>
          <a:prstGeom prst="rect">
            <a:avLst/>
          </a:prstGeom>
        </p:spPr>
      </p:pic>
      <p:pic>
        <p:nvPicPr>
          <p:cNvPr id="5" name="Picture 4" descr="Screenshot (289).png"/>
          <p:cNvPicPr>
            <a:picLocks noChangeAspect="1"/>
          </p:cNvPicPr>
          <p:nvPr/>
        </p:nvPicPr>
        <p:blipFill>
          <a:blip r:embed="rId5"/>
          <a:stretch>
            <a:fillRect/>
          </a:stretch>
        </p:blipFill>
        <p:spPr>
          <a:xfrm>
            <a:off x="6918354" y="3775587"/>
            <a:ext cx="4706005" cy="26458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693174" y="1209368"/>
            <a:ext cx="10854813" cy="2308324"/>
          </a:xfrm>
          <a:prstGeom prst="rect">
            <a:avLst/>
          </a:prstGeom>
          <a:noFill/>
        </p:spPr>
        <p:txBody>
          <a:bodyPr wrap="square" rtlCol="0">
            <a:spAutoFit/>
          </a:bodyPr>
          <a:lstStyle/>
          <a:p>
            <a:pPr algn="just"/>
            <a:r>
              <a:rPr lang="en-US" dirty="0" smtClean="0"/>
              <a:t>                                                             In conclusion, a diabetes risk reduction analysis is a comprehensive and multidimensional approach aimed at understanding, predicting, and mitigating the risk of diabetes in individuals and populations. Through the integration of advanced data analytics, predictive modeling, and personalized interventions, such an analysis can significantly contribute to improving public health outcomes and reducing the burden of diabetes-related complications.</a:t>
            </a:r>
          </a:p>
          <a:p>
            <a:endParaRPr lang="en-US" b="1" dirty="0" smtClean="0"/>
          </a:p>
          <a:p>
            <a:r>
              <a:rPr lang="en-US" b="1" dirty="0" smtClean="0"/>
              <a:t>Key points to consider in the conclusion of a diabetes risk reduction analysis are:</a:t>
            </a:r>
          </a:p>
          <a:p>
            <a:endParaRPr lang="en-US" dirty="0"/>
          </a:p>
        </p:txBody>
      </p:sp>
      <p:sp>
        <p:nvSpPr>
          <p:cNvPr id="6" name="TextBox 5"/>
          <p:cNvSpPr txBox="1"/>
          <p:nvPr/>
        </p:nvSpPr>
        <p:spPr>
          <a:xfrm>
            <a:off x="5206181" y="3465871"/>
            <a:ext cx="5589638" cy="2950038"/>
          </a:xfrm>
          <a:prstGeom prst="rect">
            <a:avLst/>
          </a:prstGeom>
          <a:noFill/>
        </p:spPr>
        <p:txBody>
          <a:bodyPr wrap="square" rtlCol="0">
            <a:spAutoFit/>
          </a:bodyPr>
          <a:lstStyle/>
          <a:p>
            <a:pPr>
              <a:lnSpc>
                <a:spcPct val="150000"/>
              </a:lnSpc>
              <a:buFont typeface="Wingdings" pitchFamily="2" charset="2"/>
              <a:buChar char="v"/>
            </a:pPr>
            <a:r>
              <a:rPr lang="en-US" dirty="0" smtClean="0"/>
              <a:t>Risk Identification</a:t>
            </a:r>
          </a:p>
          <a:p>
            <a:pPr>
              <a:lnSpc>
                <a:spcPct val="150000"/>
              </a:lnSpc>
              <a:buFont typeface="Wingdings" pitchFamily="2" charset="2"/>
              <a:buChar char="v"/>
            </a:pPr>
            <a:r>
              <a:rPr lang="en-US" dirty="0" smtClean="0"/>
              <a:t>Predictive Modeling</a:t>
            </a:r>
          </a:p>
          <a:p>
            <a:pPr>
              <a:lnSpc>
                <a:spcPct val="150000"/>
              </a:lnSpc>
              <a:buFont typeface="Wingdings" pitchFamily="2" charset="2"/>
              <a:buChar char="v"/>
            </a:pPr>
            <a:r>
              <a:rPr lang="en-US" dirty="0" smtClean="0"/>
              <a:t>Personalized Interventions</a:t>
            </a:r>
          </a:p>
          <a:p>
            <a:pPr>
              <a:lnSpc>
                <a:spcPct val="150000"/>
              </a:lnSpc>
              <a:buFont typeface="Wingdings" pitchFamily="2" charset="2"/>
              <a:buChar char="v"/>
            </a:pPr>
            <a:r>
              <a:rPr lang="en-US" dirty="0" smtClean="0"/>
              <a:t>Continuous Improvement</a:t>
            </a:r>
          </a:p>
          <a:p>
            <a:pPr>
              <a:lnSpc>
                <a:spcPct val="150000"/>
              </a:lnSpc>
              <a:buFont typeface="Wingdings" pitchFamily="2" charset="2"/>
              <a:buChar char="v"/>
            </a:pPr>
            <a:r>
              <a:rPr lang="en-US" dirty="0" smtClean="0"/>
              <a:t>Empowering Individuals</a:t>
            </a:r>
          </a:p>
          <a:p>
            <a:pPr>
              <a:lnSpc>
                <a:spcPct val="150000"/>
              </a:lnSpc>
              <a:buFont typeface="Wingdings" pitchFamily="2" charset="2"/>
              <a:buChar char="v"/>
            </a:pPr>
            <a:r>
              <a:rPr lang="en-US" dirty="0" smtClean="0"/>
              <a:t>Public Health Initiatives</a:t>
            </a:r>
          </a:p>
          <a:p>
            <a:pPr>
              <a:lnSpc>
                <a:spcPct val="150000"/>
              </a:lnSpc>
              <a:buFont typeface="Wingdings" pitchFamily="2" charset="2"/>
              <a:buChar char="v"/>
            </a:pPr>
            <a:endParaRPr lang="en-US" dirty="0"/>
          </a:p>
        </p:txBody>
      </p:sp>
    </p:spTree>
    <p:extLst>
      <p:ext uri="{BB962C8B-B14F-4D97-AF65-F5344CB8AC3E}">
        <p14:creationId xmlns=""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40</TotalTime>
  <Words>965</Words>
  <Application>Microsoft Office PowerPoint</Application>
  <PresentationFormat>Custom</PresentationFormat>
  <Paragraphs>96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Diabetes risk prediction</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28</cp:revision>
  <dcterms:created xsi:type="dcterms:W3CDTF">2021-05-26T16:50:10Z</dcterms:created>
  <dcterms:modified xsi:type="dcterms:W3CDTF">2024-04-20T05:26:39Z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