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061455-2DC9-40D7-A1EE-688F5E879953}" v="532" dt="2022-06-19T10:18:07.993"/>
    <p1510:client id="{FE56D81E-1D99-4FDC-AA0C-B6C5370738A9}" v="443" dt="2022-06-12T10:13:39.0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19/06/2022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spaces/sarunas856/tind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text, dark&#10;&#10;Description automatically generated">
            <a:extLst>
              <a:ext uri="{FF2B5EF4-FFF2-40B4-BE49-F238E27FC236}">
                <a16:creationId xmlns:a16="http://schemas.microsoft.com/office/drawing/2014/main" id="{6C4104ED-B7C6-8B47-6D7A-88CD63548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" y="1877"/>
            <a:ext cx="12182900" cy="685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A0B7D-F5ED-F98F-3DE9-027DB24C1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>
                <a:ea typeface="+mn-lt"/>
                <a:cs typeface="+mn-lt"/>
              </a:rPr>
              <a:t>Duomenų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rinkinys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buvo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sukurtas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siekiant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nustatyti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 err="1">
                <a:ea typeface="+mn-lt"/>
                <a:cs typeface="+mn-lt"/>
              </a:rPr>
              <a:t>ar</a:t>
            </a:r>
            <a:r>
              <a:rPr lang="en-GB" dirty="0">
                <a:ea typeface="+mn-lt"/>
                <a:cs typeface="+mn-lt"/>
              </a:rPr>
              <a:t> CNN </a:t>
            </a:r>
            <a:r>
              <a:rPr lang="en-GB" dirty="0" err="1">
                <a:ea typeface="+mn-lt"/>
                <a:cs typeface="+mn-lt"/>
              </a:rPr>
              <a:t>galima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išmokyti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suskirstyti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moterų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nuotraukas</a:t>
            </a:r>
            <a:r>
              <a:rPr lang="en-GB" dirty="0">
                <a:ea typeface="+mn-lt"/>
                <a:cs typeface="+mn-lt"/>
              </a:rPr>
              <a:t> į </a:t>
            </a:r>
            <a:r>
              <a:rPr lang="en-GB" dirty="0" err="1">
                <a:ea typeface="+mn-lt"/>
                <a:cs typeface="+mn-lt"/>
              </a:rPr>
              <a:t>vieną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iš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dviejų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klasių</a:t>
            </a:r>
            <a:r>
              <a:rPr lang="en-GB" dirty="0">
                <a:ea typeface="+mn-lt"/>
                <a:cs typeface="+mn-lt"/>
              </a:rPr>
              <a:t> – </a:t>
            </a:r>
            <a:r>
              <a:rPr lang="en-GB" dirty="0" err="1">
                <a:ea typeface="+mn-lt"/>
                <a:cs typeface="+mn-lt"/>
              </a:rPr>
              <a:t>patinka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arba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nepatinka</a:t>
            </a:r>
            <a:r>
              <a:rPr lang="en-GB" dirty="0">
                <a:ea typeface="+mn-lt"/>
                <a:cs typeface="+mn-lt"/>
              </a:rPr>
              <a:t>. </a:t>
            </a:r>
            <a:r>
              <a:rPr lang="en-GB" dirty="0" err="1">
                <a:ea typeface="+mn-lt"/>
                <a:cs typeface="+mn-lt"/>
              </a:rPr>
              <a:t>Kitais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žodžiais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tariant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 err="1">
                <a:ea typeface="+mn-lt"/>
                <a:cs typeface="+mn-lt"/>
              </a:rPr>
              <a:t>atlikti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moterų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patrauklumo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klasifikaciją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taip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 err="1">
                <a:ea typeface="+mn-lt"/>
                <a:cs typeface="+mn-lt"/>
              </a:rPr>
              <a:t>kaip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žmogus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ją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atlieka</a:t>
            </a:r>
            <a:r>
              <a:rPr lang="en-GB" dirty="0">
                <a:ea typeface="+mn-lt"/>
                <a:cs typeface="+mn-lt"/>
              </a:rPr>
              <a:t> "Tinder" </a:t>
            </a:r>
            <a:r>
              <a:rPr lang="en-GB" dirty="0" err="1">
                <a:ea typeface="+mn-lt"/>
                <a:cs typeface="+mn-lt"/>
              </a:rPr>
              <a:t>programėlėje</a:t>
            </a:r>
            <a:r>
              <a:rPr lang="en-GB" dirty="0">
                <a:ea typeface="+mn-lt"/>
                <a:cs typeface="+mn-lt"/>
              </a:rPr>
              <a:t>. </a:t>
            </a:r>
            <a:r>
              <a:rPr lang="en-GB" dirty="0" err="1">
                <a:ea typeface="+mn-lt"/>
                <a:cs typeface="+mn-lt"/>
              </a:rPr>
              <a:t>Iš</a:t>
            </a:r>
            <a:r>
              <a:rPr lang="en-GB" dirty="0">
                <a:ea typeface="+mn-lt"/>
                <a:cs typeface="+mn-lt"/>
              </a:rPr>
              <a:t> „Tinder“ </a:t>
            </a:r>
            <a:r>
              <a:rPr lang="en-GB" dirty="0" err="1">
                <a:ea typeface="+mn-lt"/>
                <a:cs typeface="+mn-lt"/>
              </a:rPr>
              <a:t>programėlės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surinkau</a:t>
            </a:r>
            <a:r>
              <a:rPr lang="en-GB" dirty="0">
                <a:ea typeface="+mn-lt"/>
                <a:cs typeface="+mn-lt"/>
              </a:rPr>
              <a:t> 1000 </a:t>
            </a:r>
            <a:r>
              <a:rPr lang="en-GB" dirty="0" err="1">
                <a:ea typeface="+mn-lt"/>
                <a:cs typeface="+mn-lt"/>
              </a:rPr>
              <a:t>moterų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nuotraukas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iš</a:t>
            </a:r>
            <a:r>
              <a:rPr lang="en-GB" dirty="0">
                <a:ea typeface="+mn-lt"/>
                <a:cs typeface="+mn-lt"/>
              </a:rPr>
              <a:t> Lietuvos, </a:t>
            </a:r>
            <a:r>
              <a:rPr lang="en-GB" dirty="0" err="1">
                <a:ea typeface="+mn-lt"/>
                <a:cs typeface="+mn-lt"/>
              </a:rPr>
              <a:t>kurias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naudojau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kaip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mokymosi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vaizdus</a:t>
            </a:r>
            <a:r>
              <a:rPr lang="en-GB" dirty="0">
                <a:ea typeface="+mn-lt"/>
                <a:cs typeface="+mn-lt"/>
              </a:rPr>
              <a:t>. </a:t>
            </a:r>
            <a:r>
              <a:rPr lang="en-GB" dirty="0" err="1">
                <a:ea typeface="+mn-lt"/>
                <a:cs typeface="+mn-lt"/>
              </a:rPr>
              <a:t>Žinoma</a:t>
            </a:r>
            <a:r>
              <a:rPr lang="en-GB" dirty="0">
                <a:ea typeface="+mn-lt"/>
                <a:cs typeface="+mn-lt"/>
              </a:rPr>
              <a:t>, tai MANO </a:t>
            </a:r>
            <a:r>
              <a:rPr lang="en-GB" dirty="0" err="1">
                <a:ea typeface="+mn-lt"/>
                <a:cs typeface="+mn-lt"/>
              </a:rPr>
              <a:t>patinka</a:t>
            </a:r>
            <a:r>
              <a:rPr lang="en-GB" dirty="0">
                <a:ea typeface="+mn-lt"/>
                <a:cs typeface="+mn-lt"/>
              </a:rPr>
              <a:t>/</a:t>
            </a:r>
            <a:r>
              <a:rPr lang="en-GB" dirty="0" err="1">
                <a:ea typeface="+mn-lt"/>
                <a:cs typeface="+mn-lt"/>
              </a:rPr>
              <a:t>nepatinka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interpretacija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 err="1">
                <a:ea typeface="+mn-lt"/>
                <a:cs typeface="+mn-lt"/>
              </a:rPr>
              <a:t>kuri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skirsis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nuo</a:t>
            </a:r>
            <a:r>
              <a:rPr lang="en-GB" dirty="0">
                <a:ea typeface="+mn-lt"/>
                <a:cs typeface="+mn-lt"/>
              </a:rPr>
              <a:t> to, </a:t>
            </a:r>
            <a:r>
              <a:rPr lang="en-GB" dirty="0" err="1">
                <a:ea typeface="+mn-lt"/>
                <a:cs typeface="+mn-lt"/>
              </a:rPr>
              <a:t>ką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kiti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gali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laikyti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patinkančia</a:t>
            </a:r>
            <a:r>
              <a:rPr lang="en-GB" dirty="0">
                <a:ea typeface="+mn-lt"/>
                <a:cs typeface="+mn-lt"/>
              </a:rPr>
              <a:t>/</a:t>
            </a:r>
            <a:r>
              <a:rPr lang="en-GB" dirty="0" err="1">
                <a:ea typeface="+mn-lt"/>
                <a:cs typeface="+mn-lt"/>
              </a:rPr>
              <a:t>nepatinkančia</a:t>
            </a:r>
            <a:r>
              <a:rPr lang="en-GB" dirty="0">
                <a:ea typeface="+mn-lt"/>
                <a:cs typeface="+mn-lt"/>
              </a:rPr>
              <a:t>. </a:t>
            </a:r>
            <a:r>
              <a:rPr lang="en-GB" dirty="0" err="1">
                <a:ea typeface="+mn-lt"/>
                <a:cs typeface="+mn-lt"/>
              </a:rPr>
              <a:t>Pažymėtina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 err="1">
                <a:ea typeface="+mn-lt"/>
                <a:cs typeface="+mn-lt"/>
              </a:rPr>
              <a:t>kad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duomenų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rinkinys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yra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privatus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dėl</a:t>
            </a:r>
            <a:r>
              <a:rPr lang="en-GB" dirty="0">
                <a:ea typeface="+mn-lt"/>
                <a:cs typeface="+mn-lt"/>
              </a:rPr>
              <a:t> BDAR.</a:t>
            </a:r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F59F5E6-7FCA-A00C-B576-C6E5B68CEBF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/>
              <a:t>Duomenų</a:t>
            </a:r>
            <a:r>
              <a:rPr lang="en-GB" dirty="0"/>
              <a:t> </a:t>
            </a:r>
            <a:r>
              <a:rPr lang="en-GB" dirty="0" err="1"/>
              <a:t>rinkinys</a:t>
            </a:r>
            <a:r>
              <a:rPr lang="en-GB" dirty="0"/>
              <a:t> </a:t>
            </a:r>
            <a:r>
              <a:rPr lang="en-GB" dirty="0" err="1"/>
              <a:t>ir</a:t>
            </a:r>
            <a:r>
              <a:rPr lang="en-GB" dirty="0"/>
              <a:t> </a:t>
            </a:r>
            <a:r>
              <a:rPr lang="en-GB" dirty="0" err="1"/>
              <a:t>inspiracija</a:t>
            </a:r>
            <a:endParaRPr lang="en-US" dirty="0" err="1"/>
          </a:p>
          <a:p>
            <a:endParaRPr lang="en-GB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224335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882B2-FD59-3DA8-3F7C-39CDEFC29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3516"/>
          </a:xfrm>
        </p:spPr>
        <p:txBody>
          <a:bodyPr>
            <a:normAutofit fontScale="90000"/>
          </a:bodyPr>
          <a:lstStyle/>
          <a:p>
            <a:r>
              <a:rPr lang="en-GB" dirty="0" err="1">
                <a:latin typeface="Consolas"/>
                <a:cs typeface="Calibri Light"/>
              </a:rPr>
              <a:t>tf.keras.applications</a:t>
            </a:r>
            <a:r>
              <a:rPr lang="en-GB" dirty="0">
                <a:ea typeface="+mj-lt"/>
                <a:cs typeface="+mj-lt"/>
              </a:rPr>
              <a:t> </a:t>
            </a:r>
            <a:r>
              <a:rPr lang="en-GB" dirty="0" err="1">
                <a:ea typeface="+mj-lt"/>
                <a:cs typeface="+mj-lt"/>
              </a:rPr>
              <a:t>architektūros</a:t>
            </a:r>
            <a:r>
              <a:rPr lang="en-GB" dirty="0">
                <a:ea typeface="+mj-lt"/>
                <a:cs typeface="+mj-lt"/>
              </a:rPr>
              <a:t> (</a:t>
            </a:r>
            <a:r>
              <a:rPr lang="en-GB" dirty="0" err="1">
                <a:ea typeface="+mj-lt"/>
                <a:cs typeface="+mj-lt"/>
              </a:rPr>
              <a:t>naudotos</a:t>
            </a:r>
            <a:r>
              <a:rPr lang="en-GB" dirty="0">
                <a:ea typeface="+mj-lt"/>
                <a:cs typeface="+mj-lt"/>
              </a:rPr>
              <a:t> </a:t>
            </a:r>
            <a:r>
              <a:rPr lang="en-GB" i="1" dirty="0">
                <a:ea typeface="+mj-lt"/>
                <a:cs typeface="+mj-lt"/>
              </a:rPr>
              <a:t>Transfer learning</a:t>
            </a:r>
            <a:r>
              <a:rPr lang="en-GB" dirty="0">
                <a:ea typeface="+mj-lt"/>
                <a:cs typeface="+mj-lt"/>
              </a:rPr>
              <a:t> </a:t>
            </a:r>
            <a:r>
              <a:rPr lang="en-GB" dirty="0" err="1">
                <a:ea typeface="+mj-lt"/>
                <a:cs typeface="+mj-lt"/>
              </a:rPr>
              <a:t>metodui</a:t>
            </a:r>
            <a:r>
              <a:rPr lang="en-GB" dirty="0">
                <a:ea typeface="+mj-lt"/>
                <a:cs typeface="+mj-lt"/>
              </a:rPr>
              <a:t>)</a:t>
            </a:r>
            <a:endParaRPr lang="en-US" dirty="0"/>
          </a:p>
        </p:txBody>
      </p:sp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6859D184-80C0-3CC0-80A9-CD3C2A6BAC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189" y="1500141"/>
            <a:ext cx="11259669" cy="4993341"/>
          </a:xfrm>
        </p:spPr>
      </p:pic>
    </p:spTree>
    <p:extLst>
      <p:ext uri="{BB962C8B-B14F-4D97-AF65-F5344CB8AC3E}">
        <p14:creationId xmlns:p14="http://schemas.microsoft.com/office/powerpoint/2010/main" val="4046112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0593F-6209-D36A-5C39-AA0D592F7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707" y="160409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>
                <a:ea typeface="+mj-lt"/>
                <a:cs typeface="+mj-lt"/>
              </a:rPr>
              <a:t>MobileNetV2</a:t>
            </a:r>
            <a:endParaRPr lang="en-GB" dirty="0">
              <a:cs typeface="Calibri Light"/>
            </a:endParaRPr>
          </a:p>
        </p:txBody>
      </p:sp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F82335C7-FBD4-2523-CB02-D09C2062F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440" y="1027767"/>
            <a:ext cx="10982378" cy="5740866"/>
          </a:xfr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5209C0A2-CF62-BA4E-6C3B-A99DE3C00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594" y="1415466"/>
            <a:ext cx="9377081" cy="76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913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D8E80-6CEF-3037-0E46-FB039EE16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753" y="365125"/>
            <a:ext cx="10910047" cy="1334527"/>
          </a:xfrm>
        </p:spPr>
        <p:txBody>
          <a:bodyPr/>
          <a:lstStyle/>
          <a:p>
            <a:r>
              <a:rPr lang="en-GB" dirty="0" err="1"/>
              <a:t>Pasiūlymai</a:t>
            </a:r>
            <a:r>
              <a:rPr lang="en-GB" dirty="0"/>
              <a:t> </a:t>
            </a:r>
            <a:r>
              <a:rPr lang="en-GB" dirty="0" err="1"/>
              <a:t>siekiant</a:t>
            </a:r>
            <a:r>
              <a:rPr lang="en-GB" dirty="0"/>
              <a:t> </a:t>
            </a:r>
            <a:r>
              <a:rPr lang="en-GB" dirty="0" err="1"/>
              <a:t>pagerinti</a:t>
            </a:r>
            <a:r>
              <a:rPr lang="en-GB" dirty="0"/>
              <a:t> </a:t>
            </a:r>
            <a:r>
              <a:rPr lang="en-GB" dirty="0" err="1"/>
              <a:t>tikslumą</a:t>
            </a:r>
            <a:endParaRPr lang="en-US" dirty="0" err="1"/>
          </a:p>
          <a:p>
            <a:endParaRPr lang="en-GB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BB55D-C22D-0A92-5C5D-B1CBBA731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63" y="170052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>
                <a:ea typeface="+mn-lt"/>
                <a:cs typeface="+mn-lt"/>
              </a:rPr>
              <a:t>pridėti</a:t>
            </a:r>
            <a:r>
              <a:rPr lang="en-GB" dirty="0">
                <a:ea typeface="+mn-lt"/>
                <a:cs typeface="+mn-lt"/>
              </a:rPr>
              <a:t> </a:t>
            </a:r>
            <a:r>
              <a:rPr lang="en-GB" dirty="0" err="1">
                <a:ea typeface="+mn-lt"/>
                <a:cs typeface="+mn-lt"/>
              </a:rPr>
              <a:t>kiekvienos</a:t>
            </a:r>
            <a:r>
              <a:rPr lang="en-GB" dirty="0">
                <a:ea typeface="+mn-lt"/>
                <a:cs typeface="+mn-lt"/>
              </a:rPr>
              <a:t> </a:t>
            </a:r>
            <a:r>
              <a:rPr lang="en-GB" dirty="0" err="1">
                <a:ea typeface="+mn-lt"/>
                <a:cs typeface="+mn-lt"/>
              </a:rPr>
              <a:t>nuotraukos</a:t>
            </a:r>
            <a:r>
              <a:rPr lang="en-GB" dirty="0">
                <a:ea typeface="+mn-lt"/>
                <a:cs typeface="+mn-lt"/>
              </a:rPr>
              <a:t> </a:t>
            </a:r>
            <a:r>
              <a:rPr lang="en-GB" dirty="0" err="1">
                <a:ea typeface="+mn-lt"/>
                <a:cs typeface="+mn-lt"/>
              </a:rPr>
              <a:t>atributus</a:t>
            </a:r>
            <a:r>
              <a:rPr lang="en-GB" dirty="0">
                <a:ea typeface="+mn-lt"/>
                <a:cs typeface="+mn-lt"/>
              </a:rPr>
              <a:t>, t. y. </a:t>
            </a:r>
            <a:r>
              <a:rPr lang="en-GB" dirty="0" err="1">
                <a:ea typeface="+mn-lt"/>
                <a:cs typeface="+mn-lt"/>
              </a:rPr>
              <a:t>prijungti</a:t>
            </a:r>
            <a:r>
              <a:rPr lang="en-GB" dirty="0">
                <a:ea typeface="+mn-lt"/>
                <a:cs typeface="+mn-lt"/>
              </a:rPr>
              <a:t> </a:t>
            </a:r>
            <a:r>
              <a:rPr lang="en-GB" dirty="0" err="1">
                <a:ea typeface="+mn-lt"/>
                <a:cs typeface="+mn-lt"/>
              </a:rPr>
              <a:t>lentelinius</a:t>
            </a:r>
            <a:r>
              <a:rPr lang="en-GB" dirty="0">
                <a:ea typeface="+mn-lt"/>
                <a:cs typeface="+mn-lt"/>
              </a:rPr>
              <a:t> </a:t>
            </a:r>
            <a:r>
              <a:rPr lang="en-GB" dirty="0" err="1">
                <a:ea typeface="+mn-lt"/>
                <a:cs typeface="+mn-lt"/>
              </a:rPr>
              <a:t>duomenis</a:t>
            </a:r>
            <a:r>
              <a:rPr lang="en-GB" dirty="0">
                <a:ea typeface="+mn-lt"/>
                <a:cs typeface="+mn-lt"/>
              </a:rPr>
              <a:t>: </a:t>
            </a:r>
            <a:r>
              <a:rPr lang="en-GB" i="1" dirty="0" err="1">
                <a:solidFill>
                  <a:srgbClr val="FF0000"/>
                </a:solidFill>
                <a:ea typeface="+mn-lt"/>
                <a:cs typeface="+mn-lt"/>
              </a:rPr>
              <a:t>ar</a:t>
            </a:r>
            <a:r>
              <a:rPr lang="en-GB" i="1" dirty="0">
                <a:solidFill>
                  <a:srgbClr val="FF0000"/>
                </a:solidFill>
                <a:ea typeface="+mn-lt"/>
                <a:cs typeface="+mn-lt"/>
              </a:rPr>
              <a:t> </a:t>
            </a:r>
            <a:r>
              <a:rPr lang="en-GB" i="1" dirty="0" err="1">
                <a:solidFill>
                  <a:srgbClr val="FF0000"/>
                </a:solidFill>
                <a:ea typeface="+mn-lt"/>
                <a:cs typeface="+mn-lt"/>
              </a:rPr>
              <a:t>blondinė</a:t>
            </a:r>
            <a:r>
              <a:rPr lang="en-GB" dirty="0">
                <a:ea typeface="+mn-lt"/>
                <a:cs typeface="+mn-lt"/>
              </a:rPr>
              <a:t>, </a:t>
            </a:r>
            <a:r>
              <a:rPr lang="en-GB" i="1" dirty="0" err="1">
                <a:solidFill>
                  <a:srgbClr val="FF0000"/>
                </a:solidFill>
                <a:ea typeface="+mn-lt"/>
                <a:cs typeface="+mn-lt"/>
              </a:rPr>
              <a:t>ar</a:t>
            </a:r>
            <a:r>
              <a:rPr lang="en-GB" i="1" dirty="0">
                <a:solidFill>
                  <a:srgbClr val="FF0000"/>
                </a:solidFill>
                <a:ea typeface="+mn-lt"/>
                <a:cs typeface="+mn-lt"/>
              </a:rPr>
              <a:t> </a:t>
            </a:r>
            <a:r>
              <a:rPr lang="en-GB" i="1" dirty="0" err="1">
                <a:solidFill>
                  <a:srgbClr val="FF0000"/>
                </a:solidFill>
                <a:ea typeface="+mn-lt"/>
                <a:cs typeface="+mn-lt"/>
              </a:rPr>
              <a:t>brunetė</a:t>
            </a:r>
            <a:r>
              <a:rPr lang="en-GB" dirty="0">
                <a:ea typeface="+mn-lt"/>
                <a:cs typeface="+mn-lt"/>
              </a:rPr>
              <a:t>, </a:t>
            </a:r>
            <a:r>
              <a:rPr lang="en-GB" i="1" dirty="0" err="1">
                <a:solidFill>
                  <a:srgbClr val="FF0000"/>
                </a:solidFill>
                <a:ea typeface="+mn-lt"/>
                <a:cs typeface="+mn-lt"/>
              </a:rPr>
              <a:t>šypsena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i="1" dirty="0" err="1">
                <a:solidFill>
                  <a:srgbClr val="FF0000"/>
                </a:solidFill>
                <a:ea typeface="+mn-lt"/>
                <a:cs typeface="+mn-lt"/>
              </a:rPr>
              <a:t>daug</a:t>
            </a:r>
            <a:r>
              <a:rPr lang="en-GB" i="1" dirty="0">
                <a:solidFill>
                  <a:srgbClr val="FF0000"/>
                </a:solidFill>
                <a:ea typeface="+mn-lt"/>
                <a:cs typeface="+mn-lt"/>
              </a:rPr>
              <a:t> </a:t>
            </a:r>
            <a:r>
              <a:rPr lang="en-GB" i="1" dirty="0" err="1">
                <a:solidFill>
                  <a:srgbClr val="FF0000"/>
                </a:solidFill>
                <a:ea typeface="+mn-lt"/>
                <a:cs typeface="+mn-lt"/>
              </a:rPr>
              <a:t>makiažo</a:t>
            </a:r>
            <a:r>
              <a:rPr lang="en-GB" dirty="0">
                <a:ea typeface="+mn-lt"/>
                <a:cs typeface="+mn-lt"/>
              </a:rPr>
              <a:t>, etc.</a:t>
            </a:r>
            <a:endParaRPr lang="en-US" dirty="0"/>
          </a:p>
          <a:p>
            <a:r>
              <a:rPr lang="en-GB" dirty="0" err="1">
                <a:ea typeface="+mn-lt"/>
                <a:cs typeface="+mn-lt"/>
              </a:rPr>
              <a:t>modeliuoti</a:t>
            </a:r>
            <a:r>
              <a:rPr lang="en-GB" dirty="0">
                <a:ea typeface="+mn-lt"/>
                <a:cs typeface="+mn-lt"/>
              </a:rPr>
              <a:t> </a:t>
            </a:r>
            <a:r>
              <a:rPr lang="en-GB" dirty="0" err="1">
                <a:ea typeface="+mn-lt"/>
                <a:cs typeface="+mn-lt"/>
              </a:rPr>
              <a:t>naudojant</a:t>
            </a:r>
            <a:r>
              <a:rPr lang="en-GB" dirty="0">
                <a:ea typeface="+mn-lt"/>
                <a:cs typeface="+mn-lt"/>
              </a:rPr>
              <a:t> </a:t>
            </a:r>
            <a:r>
              <a:rPr lang="en-GB" i="1" dirty="0">
                <a:ea typeface="+mn-lt"/>
                <a:cs typeface="+mn-lt"/>
              </a:rPr>
              <a:t>MobileNetV2</a:t>
            </a:r>
            <a:endParaRPr lang="en-GB" i="1" dirty="0"/>
          </a:p>
          <a:p>
            <a:r>
              <a:rPr lang="en-GB" dirty="0" err="1">
                <a:ea typeface="+mn-lt"/>
                <a:cs typeface="+mn-lt"/>
              </a:rPr>
              <a:t>modeliuoti</a:t>
            </a:r>
            <a:r>
              <a:rPr lang="en-GB" dirty="0">
                <a:ea typeface="+mn-lt"/>
                <a:cs typeface="+mn-lt"/>
              </a:rPr>
              <a:t> </a:t>
            </a:r>
            <a:r>
              <a:rPr lang="en-GB" dirty="0" err="1">
                <a:ea typeface="+mn-lt"/>
                <a:cs typeface="+mn-lt"/>
              </a:rPr>
              <a:t>naudojant</a:t>
            </a:r>
            <a:r>
              <a:rPr lang="en-GB" dirty="0">
                <a:ea typeface="+mn-lt"/>
                <a:cs typeface="+mn-lt"/>
              </a:rPr>
              <a:t> </a:t>
            </a:r>
            <a:r>
              <a:rPr lang="en-GB" i="1" dirty="0">
                <a:ea typeface="+mn-lt"/>
                <a:cs typeface="+mn-lt"/>
              </a:rPr>
              <a:t>InceptionV3</a:t>
            </a:r>
            <a:endParaRPr lang="en-GB" i="1" dirty="0"/>
          </a:p>
          <a:p>
            <a:endParaRPr lang="en-GB" dirty="0">
              <a:cs typeface="Calibri"/>
            </a:endParaRPr>
          </a:p>
          <a:p>
            <a:pPr marL="0" indent="0">
              <a:buNone/>
            </a:pP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7922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FDE5A-CE99-2078-FF7C-0DF4BE760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054" y="93592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sz="4300" dirty="0">
                <a:ea typeface="+mj-lt"/>
                <a:cs typeface="+mj-lt"/>
              </a:rPr>
              <a:t>APP:</a:t>
            </a:r>
            <a:br>
              <a:rPr lang="en-GB" dirty="0">
                <a:ea typeface="+mj-lt"/>
                <a:cs typeface="+mj-lt"/>
              </a:rPr>
            </a:br>
            <a:r>
              <a:rPr lang="en-GB" dirty="0">
                <a:ea typeface="+mj-lt"/>
                <a:cs typeface="+mj-lt"/>
                <a:hlinkClick r:id="rId2"/>
              </a:rPr>
              <a:t>https://huggingface.co/spaces/sarunas856/tinder</a:t>
            </a:r>
            <a:endParaRPr lang="en-US">
              <a:cs typeface="Calibri Light" panose="020F0302020204030204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B620298-BB93-6EE1-37E1-966D00369E79}"/>
              </a:ext>
            </a:extLst>
          </p:cNvPr>
          <p:cNvSpPr txBox="1">
            <a:spLocks/>
          </p:cNvSpPr>
          <p:nvPr/>
        </p:nvSpPr>
        <p:spPr>
          <a:xfrm>
            <a:off x="701053" y="2836440"/>
            <a:ext cx="10515600" cy="2759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ea typeface="+mj-lt"/>
                <a:cs typeface="+mj-lt"/>
              </a:rPr>
              <a:t>Instrukcija</a:t>
            </a:r>
            <a:r>
              <a:rPr lang="en-GB" dirty="0">
                <a:ea typeface="+mj-lt"/>
                <a:cs typeface="+mj-lt"/>
              </a:rPr>
              <a:t>/</a:t>
            </a:r>
            <a:r>
              <a:rPr lang="en-GB" dirty="0" err="1">
                <a:ea typeface="+mj-lt"/>
                <a:cs typeface="+mj-lt"/>
              </a:rPr>
              <a:t>rekomendacija</a:t>
            </a:r>
            <a:r>
              <a:rPr lang="en-GB" dirty="0">
                <a:ea typeface="+mj-lt"/>
                <a:cs typeface="+mj-lt"/>
              </a:rPr>
              <a:t> </a:t>
            </a:r>
            <a:r>
              <a:rPr lang="en-GB" dirty="0" err="1">
                <a:ea typeface="+mj-lt"/>
                <a:cs typeface="+mj-lt"/>
              </a:rPr>
              <a:t>nuotraukos</a:t>
            </a:r>
            <a:r>
              <a:rPr lang="en-GB" dirty="0">
                <a:ea typeface="+mj-lt"/>
                <a:cs typeface="+mj-lt"/>
              </a:rPr>
              <a:t> </a:t>
            </a:r>
            <a:r>
              <a:rPr lang="en-GB" dirty="0" err="1">
                <a:ea typeface="+mj-lt"/>
                <a:cs typeface="+mj-lt"/>
              </a:rPr>
              <a:t>parinkimui</a:t>
            </a:r>
            <a:r>
              <a:rPr lang="en-GB" dirty="0">
                <a:ea typeface="+mj-lt"/>
                <a:cs typeface="+mj-lt"/>
              </a:rPr>
              <a:t> </a:t>
            </a:r>
            <a:r>
              <a:rPr lang="en-GB" dirty="0" err="1">
                <a:ea typeface="+mj-lt"/>
                <a:cs typeface="+mj-lt"/>
              </a:rPr>
              <a:t>ir</a:t>
            </a:r>
            <a:r>
              <a:rPr lang="en-GB" dirty="0">
                <a:ea typeface="+mj-lt"/>
                <a:cs typeface="+mj-lt"/>
              </a:rPr>
              <a:t> </a:t>
            </a:r>
            <a:r>
              <a:rPr lang="en-GB" dirty="0" err="1">
                <a:ea typeface="+mj-lt"/>
                <a:cs typeface="+mj-lt"/>
              </a:rPr>
              <a:t>dydžiui</a:t>
            </a:r>
            <a:r>
              <a:rPr lang="en-GB" dirty="0">
                <a:ea typeface="+mj-lt"/>
                <a:cs typeface="+mj-lt"/>
              </a:rPr>
              <a:t>:</a:t>
            </a:r>
            <a:endParaRPr lang="en-GB" sz="3000" dirty="0">
              <a:ea typeface="+mj-lt"/>
              <a:cs typeface="+mj-lt"/>
            </a:endParaRPr>
          </a:p>
          <a:p>
            <a:pPr marL="571500" indent="-571500">
              <a:buFont typeface="Arial"/>
              <a:buChar char="•"/>
            </a:pPr>
            <a:r>
              <a:rPr lang="en-GB" sz="3000" dirty="0" err="1">
                <a:ea typeface="+mj-lt"/>
                <a:cs typeface="+mj-lt"/>
              </a:rPr>
              <a:t>Moteris</a:t>
            </a:r>
            <a:r>
              <a:rPr lang="en-GB" sz="3000" dirty="0">
                <a:ea typeface="+mj-lt"/>
                <a:cs typeface="+mj-lt"/>
              </a:rPr>
              <a:t>, </a:t>
            </a:r>
            <a:r>
              <a:rPr lang="en-GB" sz="3000" dirty="0" err="1">
                <a:ea typeface="+mj-lt"/>
                <a:cs typeface="+mj-lt"/>
              </a:rPr>
              <a:t>įžymybė</a:t>
            </a:r>
            <a:r>
              <a:rPr lang="en-GB" sz="3000" dirty="0">
                <a:ea typeface="+mj-lt"/>
                <a:cs typeface="+mj-lt"/>
              </a:rPr>
              <a:t>. Taip pat </a:t>
            </a:r>
            <a:r>
              <a:rPr lang="en-GB" sz="3000" dirty="0" err="1">
                <a:ea typeface="+mj-lt"/>
                <a:cs typeface="+mj-lt"/>
              </a:rPr>
              <a:t>tinka</a:t>
            </a:r>
            <a:r>
              <a:rPr lang="en-GB" sz="3000" dirty="0">
                <a:ea typeface="+mj-lt"/>
                <a:cs typeface="+mj-lt"/>
              </a:rPr>
              <a:t> </a:t>
            </a:r>
            <a:r>
              <a:rPr lang="en-GB" sz="3000" dirty="0" err="1">
                <a:ea typeface="+mj-lt"/>
                <a:cs typeface="+mj-lt"/>
              </a:rPr>
              <a:t>ir</a:t>
            </a:r>
            <a:r>
              <a:rPr lang="en-GB" sz="3000" dirty="0">
                <a:ea typeface="+mj-lt"/>
                <a:cs typeface="+mj-lt"/>
              </a:rPr>
              <a:t> </a:t>
            </a:r>
            <a:r>
              <a:rPr lang="en-GB" sz="3000" dirty="0" err="1">
                <a:ea typeface="+mj-lt"/>
                <a:cs typeface="+mj-lt"/>
              </a:rPr>
              <a:t>Jūsų</a:t>
            </a:r>
            <a:r>
              <a:rPr lang="en-GB" sz="3000" dirty="0">
                <a:ea typeface="+mj-lt"/>
                <a:cs typeface="+mj-lt"/>
              </a:rPr>
              <a:t> </a:t>
            </a:r>
            <a:r>
              <a:rPr lang="en-GB" sz="3000" dirty="0" err="1">
                <a:ea typeface="+mj-lt"/>
                <a:cs typeface="+mj-lt"/>
              </a:rPr>
              <a:t>foto</a:t>
            </a:r>
            <a:r>
              <a:rPr lang="en-GB" sz="3000" dirty="0">
                <a:ea typeface="+mj-lt"/>
                <a:cs typeface="+mj-lt"/>
              </a:rPr>
              <a:t> (</a:t>
            </a:r>
            <a:r>
              <a:rPr lang="en-GB" sz="3000" dirty="0" err="1">
                <a:ea typeface="+mj-lt"/>
                <a:cs typeface="+mj-lt"/>
              </a:rPr>
              <a:t>jei</a:t>
            </a:r>
            <a:r>
              <a:rPr lang="en-GB" sz="3000" dirty="0">
                <a:ea typeface="+mj-lt"/>
                <a:cs typeface="+mj-lt"/>
              </a:rPr>
              <a:t> </a:t>
            </a:r>
            <a:r>
              <a:rPr lang="en-GB" sz="3000" dirty="0" err="1">
                <a:ea typeface="+mj-lt"/>
                <a:cs typeface="+mj-lt"/>
              </a:rPr>
              <a:t>nebijot</a:t>
            </a:r>
            <a:r>
              <a:rPr lang="en-GB" sz="3000" dirty="0">
                <a:ea typeface="+mj-lt"/>
                <a:cs typeface="+mj-lt"/>
              </a:rPr>
              <a:t> </a:t>
            </a:r>
            <a:r>
              <a:rPr lang="en-GB" sz="3000" dirty="0" err="1">
                <a:ea typeface="+mj-lt"/>
                <a:cs typeface="+mj-lt"/>
              </a:rPr>
              <a:t>vertinimo</a:t>
            </a:r>
            <a:r>
              <a:rPr lang="en-GB" sz="3000" dirty="0">
                <a:ea typeface="+mj-lt"/>
                <a:cs typeface="+mj-lt"/>
              </a:rPr>
              <a:t> 😊).</a:t>
            </a:r>
          </a:p>
          <a:p>
            <a:pPr marL="571500" indent="-571500">
              <a:buFont typeface="Arial"/>
              <a:buChar char="•"/>
            </a:pPr>
            <a:r>
              <a:rPr lang="en-GB" sz="3000" dirty="0" err="1">
                <a:ea typeface="+mj-lt"/>
                <a:cs typeface="+mj-lt"/>
              </a:rPr>
              <a:t>Tobuliausias</a:t>
            </a:r>
            <a:r>
              <a:rPr lang="en-GB" sz="3000" dirty="0">
                <a:ea typeface="+mj-lt"/>
                <a:cs typeface="+mj-lt"/>
              </a:rPr>
              <a:t> </a:t>
            </a:r>
            <a:r>
              <a:rPr lang="en-GB" sz="3000" dirty="0" err="1">
                <a:ea typeface="+mj-lt"/>
                <a:cs typeface="+mj-lt"/>
              </a:rPr>
              <a:t>nuotraukos</a:t>
            </a:r>
            <a:r>
              <a:rPr lang="en-GB" sz="3000" dirty="0">
                <a:ea typeface="+mj-lt"/>
                <a:cs typeface="+mj-lt"/>
              </a:rPr>
              <a:t> </a:t>
            </a:r>
            <a:r>
              <a:rPr lang="en-GB" sz="3000" dirty="0" err="1">
                <a:ea typeface="+mj-lt"/>
                <a:cs typeface="+mj-lt"/>
              </a:rPr>
              <a:t>dydis</a:t>
            </a:r>
            <a:r>
              <a:rPr lang="en-GB" sz="3000" dirty="0">
                <a:ea typeface="+mj-lt"/>
                <a:cs typeface="+mj-lt"/>
              </a:rPr>
              <a:t>  - 374x432 (</a:t>
            </a:r>
            <a:r>
              <a:rPr lang="en-GB" sz="3000" dirty="0" err="1">
                <a:ea typeface="+mj-lt"/>
                <a:cs typeface="+mj-lt"/>
              </a:rPr>
              <a:t>tokio</a:t>
            </a:r>
            <a:r>
              <a:rPr lang="en-GB" sz="3000" dirty="0">
                <a:ea typeface="+mj-lt"/>
                <a:cs typeface="+mj-lt"/>
              </a:rPr>
              <a:t> </a:t>
            </a:r>
            <a:r>
              <a:rPr lang="en-GB" sz="3000" dirty="0" err="1">
                <a:ea typeface="+mj-lt"/>
                <a:cs typeface="+mj-lt"/>
              </a:rPr>
              <a:t>formato</a:t>
            </a:r>
            <a:r>
              <a:rPr lang="en-GB" sz="3000" dirty="0">
                <a:ea typeface="+mj-lt"/>
                <a:cs typeface="+mj-lt"/>
              </a:rPr>
              <a:t> </a:t>
            </a:r>
            <a:r>
              <a:rPr lang="en-GB" sz="3000" dirty="0" err="1">
                <a:ea typeface="+mj-lt"/>
                <a:cs typeface="+mj-lt"/>
              </a:rPr>
              <a:t>yra</a:t>
            </a:r>
            <a:r>
              <a:rPr lang="en-GB" sz="3000" dirty="0">
                <a:ea typeface="+mj-lt"/>
                <a:cs typeface="+mj-lt"/>
              </a:rPr>
              <a:t> "</a:t>
            </a:r>
            <a:r>
              <a:rPr lang="en-GB" sz="3000" dirty="0" err="1">
                <a:ea typeface="+mj-lt"/>
                <a:cs typeface="+mj-lt"/>
              </a:rPr>
              <a:t>Tinderyje</a:t>
            </a:r>
            <a:r>
              <a:rPr lang="en-GB" sz="3000" dirty="0">
                <a:ea typeface="+mj-lt"/>
                <a:cs typeface="+mj-lt"/>
              </a:rPr>
              <a:t>", </a:t>
            </a:r>
            <a:r>
              <a:rPr lang="en-GB" sz="3000" dirty="0" err="1">
                <a:ea typeface="+mj-lt"/>
                <a:cs typeface="+mj-lt"/>
              </a:rPr>
              <a:t>naudojant</a:t>
            </a:r>
            <a:r>
              <a:rPr lang="en-GB" sz="3000" dirty="0">
                <a:ea typeface="+mj-lt"/>
                <a:cs typeface="+mj-lt"/>
              </a:rPr>
              <a:t> per PC), minimum  - 224x224 (MobileNetV2).</a:t>
            </a:r>
            <a:endParaRPr lang="en-GB" sz="30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240815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948E6-C052-64CD-DCDB-7DB477B8C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27391" cy="1348309"/>
          </a:xfrm>
        </p:spPr>
        <p:txBody>
          <a:bodyPr/>
          <a:lstStyle/>
          <a:p>
            <a:r>
              <a:rPr lang="en-GB" dirty="0">
                <a:cs typeface="Calibri Light"/>
              </a:rPr>
              <a:t>Kim Kardashian vs </a:t>
            </a:r>
            <a:r>
              <a:rPr lang="en-GB" dirty="0">
                <a:ea typeface="+mj-lt"/>
                <a:cs typeface="+mj-lt"/>
              </a:rPr>
              <a:t>Melania Trump</a:t>
            </a:r>
            <a:endParaRPr lang="en-GB" dirty="0"/>
          </a:p>
        </p:txBody>
      </p:sp>
      <p:pic>
        <p:nvPicPr>
          <p:cNvPr id="7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FDBBA82-A6D1-BD37-54A0-A9DCED5EB6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7603" y="1341177"/>
            <a:ext cx="11084256" cy="2397337"/>
          </a:xfrm>
        </p:spPr>
      </p:pic>
      <p:pic>
        <p:nvPicPr>
          <p:cNvPr id="8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992098E-3FA5-0A79-A654-98DD03ACB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92" y="3901768"/>
            <a:ext cx="11182064" cy="259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819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tf.keras.applications architektūros (naudotos Transfer learning metodui)</vt:lpstr>
      <vt:lpstr>MobileNetV2</vt:lpstr>
      <vt:lpstr>Pasiūlymai siekiant pagerinti tikslumą </vt:lpstr>
      <vt:lpstr>APP: https://huggingface.co/spaces/sarunas856/tinder</vt:lpstr>
      <vt:lpstr>Kim Kardashian vs Melania Trump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253</cp:revision>
  <dcterms:created xsi:type="dcterms:W3CDTF">2022-06-12T09:41:22Z</dcterms:created>
  <dcterms:modified xsi:type="dcterms:W3CDTF">2022-06-19T10:21:22Z</dcterms:modified>
</cp:coreProperties>
</file>