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872" y="2276272"/>
            <a:ext cx="4874996" cy="17100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New York City neighbourhoods </a:t>
            </a:r>
            <a:b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</a:b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and their susceptibility to COVID-19</a:t>
            </a:r>
            <a:endParaRPr lang="en-AU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Lath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Suntharan Arunasalam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98D6-BA06-4B71-8AC5-F0AF192E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The coronavirus disease 2019 (COVID-19) is an infectious disease that has resulted in a global pandemic that has affected the lives of millions of people around the world.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 While the impact of this disease has been felt everywhere, some neighbourhoods have been hit harder than others.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 In this project, I investigated  how the proportion of different types of venues in neighbourhoods in New </a:t>
            </a:r>
            <a:r>
              <a:rPr lang="en-AU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Yor</a:t>
            </a:r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Latha" panose="020B0604020202020204" pitchFamily="34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This investigation will be important to many stakeholders like</a:t>
            </a:r>
          </a:p>
          <a:p>
            <a:pPr lvl="1"/>
            <a:r>
              <a:rPr lang="en-AU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The government: they will be able to identify the types of neighbourhoods which require more attention</a:t>
            </a:r>
          </a:p>
          <a:p>
            <a:pPr lvl="1"/>
            <a:r>
              <a:rPr lang="en-AU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 Hospitals: hospitals in such neighbourhoods can prepare themselves for a large influx of patients </a:t>
            </a:r>
          </a:p>
          <a:p>
            <a:pPr lvl="1"/>
            <a:r>
              <a:rPr lang="en-AU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 Ordinary people:  people living in such neighbourhoods can take the necessary precautions to avoid exposure.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6D1A-B0B7-4ADE-A049-018E957D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C1D4-CF94-41B1-A088-FBEA962E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obtained data from three sources: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The New York City government website for the covid-19 data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Opendatasoft.com for the latitude and longitude of each zip code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dirty="0"/>
              <a:t>The Foursquare </a:t>
            </a:r>
            <a:r>
              <a:rPr lang="en-AU" dirty="0" err="1"/>
              <a:t>api</a:t>
            </a:r>
            <a:r>
              <a:rPr lang="en-AU" dirty="0"/>
              <a:t> to obtain the venues in each postcode</a:t>
            </a:r>
          </a:p>
        </p:txBody>
      </p:sp>
    </p:spTree>
    <p:extLst>
      <p:ext uri="{BB962C8B-B14F-4D97-AF65-F5344CB8AC3E}">
        <p14:creationId xmlns:p14="http://schemas.microsoft.com/office/powerpoint/2010/main" val="412865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1743-8F03-4CAF-9C95-4AD882AB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110B-EAAF-4DD4-9595-0EDAD4E5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Assigned the zip codes into 2 classes based on whether the </a:t>
            </a:r>
            <a:r>
              <a:rPr lang="en-AU" dirty="0" err="1"/>
              <a:t>covid</a:t>
            </a:r>
            <a:r>
              <a:rPr lang="en-AU" dirty="0"/>
              <a:t> case rate is below or above the median case rate</a:t>
            </a:r>
          </a:p>
          <a:p>
            <a:r>
              <a:rPr lang="en-GB" dirty="0"/>
              <a:t>Chose three categories for the venues, namely, stores, restaurants and entertainment and found the proportion of each category in each of these postal codes</a:t>
            </a:r>
          </a:p>
          <a:p>
            <a:r>
              <a:rPr lang="en-GB" dirty="0"/>
              <a:t>I then built a decision tree classifier, a gradient boosted classifier and logistic regression classifier based on this data</a:t>
            </a:r>
          </a:p>
          <a:p>
            <a:r>
              <a:rPr lang="en-GB" dirty="0"/>
              <a:t>Used feature scaling for the logistic regression classifier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708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F48F-5BBB-4299-AA00-373FF2CC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7436-73E5-462E-B6A5-F928C9480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AU" dirty="0"/>
              <a:t>Red points: regions with higher than median case rate</a:t>
            </a:r>
          </a:p>
          <a:p>
            <a:r>
              <a:rPr lang="en-AU" dirty="0"/>
              <a:t>Green  points: regions with lower than median case rate</a:t>
            </a:r>
          </a:p>
          <a:p>
            <a:endParaRPr lang="en-AU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B43BA58-71B0-4152-A1A1-9493FB6E9BE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725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98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056D-2321-45D3-9B3B-E56553A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989" y="436117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AU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F558AB-6884-49A4-80E2-CE11BA70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376955"/>
              </p:ext>
            </p:extLst>
          </p:nvPr>
        </p:nvGraphicFramePr>
        <p:xfrm>
          <a:off x="2800539" y="3062111"/>
          <a:ext cx="7550602" cy="1911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5301">
                  <a:extLst>
                    <a:ext uri="{9D8B030D-6E8A-4147-A177-3AD203B41FA5}">
                      <a16:colId xmlns:a16="http://schemas.microsoft.com/office/drawing/2014/main" val="2034826242"/>
                    </a:ext>
                  </a:extLst>
                </a:gridCol>
                <a:gridCol w="3775301">
                  <a:extLst>
                    <a:ext uri="{9D8B030D-6E8A-4147-A177-3AD203B41FA5}">
                      <a16:colId xmlns:a16="http://schemas.microsoft.com/office/drawing/2014/main" val="3772492495"/>
                    </a:ext>
                  </a:extLst>
                </a:gridCol>
              </a:tblGrid>
              <a:tr h="477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Classifier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F1 score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414175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Decision tree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>
                          <a:effectLst/>
                        </a:rPr>
                        <a:t>0.68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295561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Gradient boosted decision tree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0.65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386279"/>
                  </a:ext>
                </a:extLst>
              </a:tr>
              <a:tr h="478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Logistic Regression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800" dirty="0">
                          <a:effectLst/>
                        </a:rPr>
                        <a:t>0.59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65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CDADA5-16E8-4766-B37E-AF80EA7BC4D7}"/>
              </a:ext>
            </a:extLst>
          </p:cNvPr>
          <p:cNvSpPr txBox="1"/>
          <p:nvPr/>
        </p:nvSpPr>
        <p:spPr>
          <a:xfrm>
            <a:off x="707923" y="1610524"/>
            <a:ext cx="9762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Here are the F1 scores of each classifier.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 see that all are above 0.5 suggesting some success.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However more data and features should be used to obtain more reliable classifiers </a:t>
            </a:r>
          </a:p>
        </p:txBody>
      </p:sp>
    </p:spTree>
    <p:extLst>
      <p:ext uri="{BB962C8B-B14F-4D97-AF65-F5344CB8AC3E}">
        <p14:creationId xmlns:p14="http://schemas.microsoft.com/office/powerpoint/2010/main" val="14585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8A8B61-F12B-4BCD-B783-B9EA4A278FF8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253672"/>
            <a:ext cx="7959706" cy="6389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52B63-ABBB-4BAC-A5BB-10BC510F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AU" dirty="0"/>
              <a:t>Discussion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9FB789E-DEEE-48CF-BD69-380D7ABBC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A significant split at the root node for entertainment &lt; 6.8%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Largest ‘high’ class has a large number of entertainment and restaurant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Largest ‘low’ class also has a significant restaurant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Indicates that entertainment venues are the most important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9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DBE257-6F21-40ED-AE24-4A82A465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AFD786-104E-4B1B-B045-F02D2E6A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From the analysis in this investigation, we may conclude that entertainment venues pose a significant risk  for COVID transmission</a:t>
            </a:r>
          </a:p>
          <a:p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Future work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The study can be extended to other cities and countries. This allows for the collection of much more data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Differences between cities can also be studied in this way.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Latha" panose="020B0604020202020204" pitchFamily="34" charset="0"/>
              </a:rPr>
              <a:t>More features like demographic data and other venue categories can be used</a:t>
            </a:r>
          </a:p>
          <a:p>
            <a:pPr lvl="1"/>
            <a:endParaRPr lang="en-AU" sz="1600" dirty="0">
              <a:latin typeface="Calibri" panose="020F0502020204030204" pitchFamily="34" charset="0"/>
              <a:ea typeface="DengXian" panose="02010600030101010101" pitchFamily="2" charset="-122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New York City neighbourhoods  and their susceptibility to COVID-19</vt:lpstr>
      <vt:lpstr>Introduction</vt:lpstr>
      <vt:lpstr>Data</vt:lpstr>
      <vt:lpstr>Methodology</vt:lpstr>
      <vt:lpstr>Results</vt:lpstr>
      <vt:lpstr>Results</vt:lpstr>
      <vt:lpstr>Discussion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neighbourhoods  and their susceptibility to COVID-19</dc:title>
  <dc:creator>Suntharan Arunasalam</dc:creator>
  <cp:lastModifiedBy>Suntharan Arunasalam</cp:lastModifiedBy>
  <cp:revision>2</cp:revision>
  <dcterms:created xsi:type="dcterms:W3CDTF">2021-01-27T02:31:28Z</dcterms:created>
  <dcterms:modified xsi:type="dcterms:W3CDTF">2021-01-27T02:36:30Z</dcterms:modified>
</cp:coreProperties>
</file>