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73" r:id="rId3"/>
    <p:sldId id="274" r:id="rId4"/>
    <p:sldId id="277" r:id="rId5"/>
    <p:sldId id="276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6858000" type="screen4x3"/>
  <p:notesSz cx="6807200" cy="9940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713" autoAdjust="0"/>
  </p:normalViewPr>
  <p:slideViewPr>
    <p:cSldViewPr>
      <p:cViewPr varScale="1">
        <p:scale>
          <a:sx n="63" d="100"/>
          <a:sy n="63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340" y="-114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7047"/>
          </a:xfrm>
          <a:prstGeom prst="rect">
            <a:avLst/>
          </a:prstGeom>
        </p:spPr>
        <p:txBody>
          <a:bodyPr vert="horz" lIns="95705" tIns="47853" rIns="95705" bIns="4785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5841" y="1"/>
            <a:ext cx="2949786" cy="497047"/>
          </a:xfrm>
          <a:prstGeom prst="rect">
            <a:avLst/>
          </a:prstGeom>
        </p:spPr>
        <p:txBody>
          <a:bodyPr vert="horz" lIns="95705" tIns="47853" rIns="95705" bIns="47853" rtlCol="0"/>
          <a:lstStyle>
            <a:lvl1pPr algn="r">
              <a:defRPr sz="1300"/>
            </a:lvl1pPr>
          </a:lstStyle>
          <a:p>
            <a:fld id="{B1D0254D-D07F-4B2A-936A-F03AD749878B}" type="datetimeFigureOut">
              <a:rPr kumimoji="1" lang="ja-JP" altLang="en-US" smtClean="0"/>
              <a:pPr/>
              <a:t>2013/10/23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3" y="9442154"/>
            <a:ext cx="2949786" cy="497047"/>
          </a:xfrm>
          <a:prstGeom prst="rect">
            <a:avLst/>
          </a:prstGeom>
        </p:spPr>
        <p:txBody>
          <a:bodyPr vert="horz" lIns="95705" tIns="47853" rIns="95705" bIns="4785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5841" y="9442154"/>
            <a:ext cx="2949786" cy="497047"/>
          </a:xfrm>
          <a:prstGeom prst="rect">
            <a:avLst/>
          </a:prstGeom>
        </p:spPr>
        <p:txBody>
          <a:bodyPr vert="horz" lIns="95705" tIns="47853" rIns="95705" bIns="47853" rtlCol="0" anchor="b"/>
          <a:lstStyle>
            <a:lvl1pPr algn="r">
              <a:defRPr sz="1300"/>
            </a:lvl1pPr>
          </a:lstStyle>
          <a:p>
            <a:fld id="{B736F399-E27A-4152-BD1A-DF320B5A806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444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0" y="0"/>
            <a:ext cx="76771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72" y="0"/>
              </a:cxn>
              <a:cxn ang="0">
                <a:pos x="2832" y="4320"/>
              </a:cxn>
              <a:cxn ang="0">
                <a:pos x="0" y="4320"/>
              </a:cxn>
              <a:cxn ang="0">
                <a:pos x="0" y="0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2" name="Freeform 20" descr="gbc_1"/>
          <p:cNvSpPr>
            <a:spLocks/>
          </p:cNvSpPr>
          <p:nvPr/>
        </p:nvSpPr>
        <p:spPr bwMode="gray">
          <a:xfrm>
            <a:off x="0" y="914400"/>
            <a:ext cx="7326313" cy="2233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15" y="0"/>
              </a:cxn>
              <a:cxn ang="0">
                <a:pos x="4092" y="1386"/>
              </a:cxn>
              <a:cxn ang="0">
                <a:pos x="0" y="1407"/>
              </a:cxn>
              <a:cxn ang="0">
                <a:pos x="0" y="0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>
                <a:latin typeface="HGSｺﾞｼｯｸE" pitchFamily="50" charset="-128"/>
                <a:ea typeface="HGSｺﾞｼｯｸE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334000" y="6038850"/>
            <a:ext cx="35814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defRPr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en-US" altLang="ja-JP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charset="0"/>
              </a:defRPr>
            </a:lvl1pPr>
          </a:lstStyle>
          <a:p>
            <a:fld id="{BFBB69E0-8674-4F48-9A03-92103B224E9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14282" y="142852"/>
            <a:ext cx="2485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ja-JP" altLang="en-US" sz="1800" b="0" dirty="0" smtClean="0">
                <a:solidFill>
                  <a:schemeClr val="tx2"/>
                </a:solidFill>
                <a:latin typeface="HGSｺﾞｼｯｸM" pitchFamily="50" charset="-128"/>
                <a:ea typeface="HGSｺﾞｼｯｸM" pitchFamily="50" charset="-128"/>
              </a:rPr>
              <a:t>工学研究院フォーラム</a:t>
            </a:r>
            <a:endParaRPr lang="en-US" altLang="ja-JP" sz="1800" b="0" dirty="0">
              <a:solidFill>
                <a:schemeClr val="tx2"/>
              </a:solidFill>
              <a:latin typeface="HGSｺﾞｼｯｸM" pitchFamily="50" charset="-128"/>
              <a:ea typeface="HGSｺﾞｼｯｸM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011EE5-F126-428E-9BBC-971BB16AE9E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38F5A2-D531-4F9E-94E6-07CFC382FEB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412750"/>
            <a:ext cx="8229600" cy="5635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ja-JP" altLang="en-US" smtClean="0"/>
              <a:t>アイコンをクリックして表を追加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70663"/>
            <a:ext cx="2133600" cy="192087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>
          <a:xfrm>
            <a:off x="3962400" y="6553200"/>
            <a:ext cx="1219200" cy="227013"/>
          </a:xfrm>
        </p:spPr>
        <p:txBody>
          <a:bodyPr/>
          <a:lstStyle>
            <a:lvl1pPr>
              <a:defRPr/>
            </a:lvl1pPr>
          </a:lstStyle>
          <a:p>
            <a:fld id="{E133AB47-8C50-45C5-A29E-7919889072A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SｺﾞｼｯｸE" pitchFamily="50" charset="-128"/>
                <a:ea typeface="HGSｺﾞｼｯｸE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95E77-3403-4110-821C-D3C20F6EF31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723A7-ADB4-4221-BB15-973DE9B0766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CC5EA-4FCC-46BF-8E29-0D6AAA071A0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D1FB28-7CDF-4DBC-8407-EFE2DA1CC5E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EA07C-C9BB-42CE-8026-FA0CE545057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9285B4-4A7B-4EC9-83A3-8B0DCA42887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C62682-261B-4666-8808-20768ED4FEE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C5E1B0-F1D8-46EC-8211-503A06D4C3A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44" name="Freeform 20" descr="gbc_3"/>
          <p:cNvSpPr>
            <a:spLocks/>
          </p:cNvSpPr>
          <p:nvPr/>
        </p:nvSpPr>
        <p:spPr bwMode="gray">
          <a:xfrm>
            <a:off x="0" y="0"/>
            <a:ext cx="8915400" cy="1014413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5465" y="563"/>
              </a:cxn>
              <a:cxn ang="0">
                <a:pos x="5616" y="0"/>
              </a:cxn>
              <a:cxn ang="0">
                <a:pos x="0" y="0"/>
              </a:cxn>
              <a:cxn ang="0">
                <a:pos x="0" y="576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3" name="Freeform 19"/>
          <p:cNvSpPr>
            <a:spLocks/>
          </p:cNvSpPr>
          <p:nvPr/>
        </p:nvSpPr>
        <p:spPr bwMode="gray">
          <a:xfrm>
            <a:off x="0" y="0"/>
            <a:ext cx="892492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22" y="0"/>
              </a:cxn>
              <a:cxn ang="0">
                <a:pos x="4457" y="4313"/>
              </a:cxn>
              <a:cxn ang="0">
                <a:pos x="0" y="4320"/>
              </a:cxn>
              <a:cxn ang="0">
                <a:pos x="0" y="0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7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ＭＳ Ｐゴシック" charset="-128"/>
              </a:defRPr>
            </a:lvl1pPr>
          </a:lstStyle>
          <a:p>
            <a:fld id="{C7BF2EC5-B1C5-47C3-8B9E-0EF7C141D19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42" name="Freeform 18"/>
          <p:cNvSpPr>
            <a:spLocks/>
          </p:cNvSpPr>
          <p:nvPr/>
        </p:nvSpPr>
        <p:spPr bwMode="gray">
          <a:xfrm>
            <a:off x="8664575" y="403225"/>
            <a:ext cx="477838" cy="6096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384"/>
              </a:cxn>
              <a:cxn ang="0">
                <a:pos x="288" y="384"/>
              </a:cxn>
              <a:cxn ang="0">
                <a:pos x="288" y="0"/>
              </a:cxn>
              <a:cxn ang="0">
                <a:pos x="96" y="0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41275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altLang="ja-JP" smtClean="0"/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588224" y="6489700"/>
            <a:ext cx="25557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b="0" dirty="0" smtClean="0">
                <a:solidFill>
                  <a:schemeClr val="tx2"/>
                </a:solidFill>
                <a:latin typeface="HGSｺﾞｼｯｸM" pitchFamily="50" charset="-128"/>
                <a:ea typeface="HGSｺﾞｼｯｸM" pitchFamily="50" charset="-128"/>
              </a:rPr>
              <a:t>工学研究院フォーラム</a:t>
            </a:r>
            <a:endParaRPr lang="en-US" altLang="ja-JP" b="0" dirty="0">
              <a:solidFill>
                <a:schemeClr val="tx2"/>
              </a:solidFill>
              <a:latin typeface="HGSｺﾞｼｯｸM" pitchFamily="50" charset="-128"/>
              <a:ea typeface="HGSｺﾞｼｯｸM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3200400"/>
            <a:ext cx="8352928" cy="609600"/>
          </a:xfrm>
        </p:spPr>
        <p:txBody>
          <a:bodyPr/>
          <a:lstStyle/>
          <a:p>
            <a:r>
              <a:rPr lang="ja-JP" altLang="en-US" dirty="0" smtClean="0"/>
              <a:t>超関数の概念に基づく周波数</a:t>
            </a:r>
            <a:r>
              <a:rPr lang="ja-JP" altLang="en-US" dirty="0"/>
              <a:t>推定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364352" y="6072206"/>
            <a:ext cx="1600136" cy="309122"/>
          </a:xfrm>
        </p:spPr>
        <p:txBody>
          <a:bodyPr/>
          <a:lstStyle/>
          <a:p>
            <a:r>
              <a:rPr kumimoji="1" lang="en-US" altLang="ja-JP" dirty="0" smtClean="0"/>
              <a:t>2013/10/23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14810" y="4572008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SｺﾞｼｯｸM" pitchFamily="50" charset="-128"/>
                <a:ea typeface="HGSｺﾞｼｯｸM" pitchFamily="50" charset="-128"/>
              </a:rPr>
              <a:t>九州工業大学大学院工学研究院</a:t>
            </a:r>
          </a:p>
          <a:p>
            <a:r>
              <a:rPr kumimoji="1" lang="ja-JP" altLang="en-US" sz="2000" dirty="0" smtClean="0">
                <a:latin typeface="HGSｺﾞｼｯｸM" pitchFamily="50" charset="-128"/>
                <a:ea typeface="HGSｺﾞｼｯｸM" pitchFamily="50" charset="-128"/>
              </a:rPr>
              <a:t>機械知能工学研究系知能制御工学部門</a:t>
            </a:r>
            <a:endParaRPr kumimoji="1" lang="ja-JP" altLang="en-US" sz="2000" dirty="0">
              <a:latin typeface="HGSｺﾞｼｯｸM" pitchFamily="50" charset="-128"/>
              <a:ea typeface="HGSｺﾞｼｯｸM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72264" y="528638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ｺﾞｼｯｸM" pitchFamily="50" charset="-128"/>
                <a:ea typeface="HGSｺﾞｼｯｸM" pitchFamily="50" charset="-128"/>
              </a:rPr>
              <a:t>新 田  益 大</a:t>
            </a:r>
            <a:endParaRPr kumimoji="1" lang="ja-JP" altLang="en-US" sz="2400" dirty="0">
              <a:latin typeface="HGSｺﾞｼｯｸM" pitchFamily="50" charset="-128"/>
              <a:ea typeface="HGSｺﾞｼｯｸM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解析結果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52475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 （評価関数のレンジ　　　　）</a:t>
            </a:r>
            <a:endParaRPr kumimoji="1" lang="en-US" altLang="ja-JP" dirty="0" smtClean="0"/>
          </a:p>
        </p:txBody>
      </p:sp>
      <p:pic>
        <p:nvPicPr>
          <p:cNvPr id="9218" name="Picture 2" descr="C:\pLaTeX\ToWMF\T2W0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" y="1196752"/>
            <a:ext cx="1028703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pLaTeX\ToWMF\T2W00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25" y="1139984"/>
            <a:ext cx="83667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Documents and Settings\masuhi-n\デスクトップ\figJ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63" y="1854199"/>
            <a:ext cx="6107113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解析結果</a:t>
            </a:r>
            <a:r>
              <a:rPr kumimoji="1" lang="en-US" altLang="ja-JP" dirty="0" smtClean="0"/>
              <a:t>1</a:t>
            </a:r>
            <a:r>
              <a:rPr lang="ja-JP" altLang="en-US" dirty="0"/>
              <a:t>（</a:t>
            </a:r>
            <a:r>
              <a:rPr lang="en-US" altLang="ja-JP" dirty="0"/>
              <a:t>cont'd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52475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 （評価関数のレンジ　　　 　　　）</a:t>
            </a:r>
            <a:endParaRPr kumimoji="1" lang="en-US" altLang="ja-JP" dirty="0" smtClean="0"/>
          </a:p>
        </p:txBody>
      </p:sp>
      <p:pic>
        <p:nvPicPr>
          <p:cNvPr id="9218" name="Picture 2" descr="C:\pLaTeX\ToWMF\T2W0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" y="1196752"/>
            <a:ext cx="1028703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pLaTeX\ToWMF\T2W0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00740"/>
            <a:ext cx="1559055" cy="4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Documents and Settings\masuhi-n\デスクトップ\figJ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2" y="1844824"/>
            <a:ext cx="6107113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948264" y="5661248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稜線が存在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 flipH="1" flipV="1">
            <a:off x="5004048" y="3429000"/>
            <a:ext cx="1944216" cy="22052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798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解析結果</a:t>
            </a:r>
            <a:r>
              <a:rPr lang="en-US" altLang="ja-JP" dirty="0"/>
              <a:t>1</a:t>
            </a:r>
            <a:r>
              <a:rPr lang="ja-JP" altLang="en-US" dirty="0"/>
              <a:t>（</a:t>
            </a:r>
            <a:r>
              <a:rPr lang="en-US" altLang="ja-JP" dirty="0"/>
              <a:t>cont'd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52475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 （評価関数のレンジ　　　 　　　）</a:t>
            </a:r>
          </a:p>
          <a:p>
            <a:pPr lvl="1"/>
            <a:r>
              <a:rPr kumimoji="1" lang="en-US" altLang="ja-JP" dirty="0" smtClean="0"/>
              <a:t>Top View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b="1" dirty="0" smtClean="0">
                <a:solidFill>
                  <a:srgbClr val="FF0000"/>
                </a:solidFill>
              </a:rPr>
              <a:t>最小二乗法</a:t>
            </a:r>
            <a:r>
              <a:rPr lang="ja-JP" altLang="en-US" dirty="0" smtClean="0"/>
              <a:t>：</a:t>
            </a:r>
            <a:endParaRPr kumimoji="1" lang="en-US" altLang="ja-JP" dirty="0" smtClean="0"/>
          </a:p>
        </p:txBody>
      </p:sp>
      <p:pic>
        <p:nvPicPr>
          <p:cNvPr id="9218" name="Picture 2" descr="C:\pLaTeX\ToWMF\T2W00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" y="1196752"/>
            <a:ext cx="1028703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pLaTeX\ToWMF\T2W0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00740"/>
            <a:ext cx="1559055" cy="4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Documents and Settings\masuhi-n\デスクトップ\figJ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58" y="1700808"/>
            <a:ext cx="5534884" cy="41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pLaTeX\ToWMF\T2W006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002338"/>
            <a:ext cx="1935485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 bwMode="auto">
          <a:xfrm>
            <a:off x="3347864" y="5604480"/>
            <a:ext cx="2448272" cy="643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解析結果</a:t>
            </a:r>
            <a:r>
              <a:rPr lang="en-US" altLang="ja-JP" dirty="0"/>
              <a:t>1</a:t>
            </a:r>
            <a:r>
              <a:rPr lang="ja-JP" altLang="en-US" dirty="0"/>
              <a:t>（</a:t>
            </a:r>
            <a:r>
              <a:rPr lang="en-US" altLang="ja-JP" dirty="0"/>
              <a:t>cont'd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　　</a:t>
            </a:r>
            <a:r>
              <a:rPr lang="ja-JP" altLang="en-US" dirty="0" smtClean="0"/>
              <a:t>と　　の関係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誤差が小さい領域</a:t>
            </a:r>
          </a:p>
          <a:p>
            <a:endParaRPr lang="ja-JP" altLang="en-US" dirty="0"/>
          </a:p>
          <a:p>
            <a:endParaRPr kumimoji="1" lang="ja-JP" altLang="en-US" b="1" dirty="0"/>
          </a:p>
        </p:txBody>
      </p:sp>
      <p:pic>
        <p:nvPicPr>
          <p:cNvPr id="14" name="Picture 196" descr="C:\pLaTeX\ToWMF\T2W00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8" y="1277878"/>
            <a:ext cx="30175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97" descr="C:\pLaTeX\ToWMF\T2W00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0" y="1279808"/>
            <a:ext cx="379476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15248"/>
              </p:ext>
            </p:extLst>
          </p:nvPr>
        </p:nvGraphicFramePr>
        <p:xfrm>
          <a:off x="1524000" y="1844824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周波数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関係式</a:t>
                      </a:r>
                      <a:endParaRPr kumimoji="1" lang="ja-JP" altLang="en-US" sz="280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280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2800" dirty="0"/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 descr="C:\pLaTeX\ToWMF\T2W00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93680"/>
            <a:ext cx="942978" cy="2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pLaTeX\ToWMF\T2W006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3341752"/>
            <a:ext cx="1290831" cy="2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pLaTeX\ToWMF\T2W006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89824"/>
            <a:ext cx="1638684" cy="2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pLaTeX\ToWMF\T2W006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58056"/>
            <a:ext cx="2129034" cy="3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C:\pLaTeX\ToWMF\T2W006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06128"/>
            <a:ext cx="2129034" cy="3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C:\pLaTeX\ToWMF\T2W007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54200"/>
            <a:ext cx="2129034" cy="3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C:\pLaTeX\ToWMF\T2W007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08" y="5752211"/>
            <a:ext cx="1186056" cy="3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5724128" y="5679915"/>
            <a:ext cx="2743059" cy="492443"/>
            <a:chOff x="5724128" y="5679915"/>
            <a:chExt cx="2743059" cy="492443"/>
          </a:xfrm>
        </p:grpSpPr>
        <p:sp>
          <p:nvSpPr>
            <p:cNvPr id="8" name="正方形/長方形 7"/>
            <p:cNvSpPr/>
            <p:nvPr/>
          </p:nvSpPr>
          <p:spPr>
            <a:xfrm>
              <a:off x="5724128" y="5679915"/>
              <a:ext cx="274305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ja-JP" altLang="en-US" sz="2600" dirty="0" smtClean="0"/>
                <a:t>（</a:t>
              </a:r>
              <a:r>
                <a:rPr lang="ja-JP" altLang="en-US" sz="2600" dirty="0"/>
                <a:t>　 の</a:t>
              </a:r>
              <a:r>
                <a:rPr lang="ja-JP" altLang="en-US" sz="2600" b="1" dirty="0">
                  <a:solidFill>
                    <a:srgbClr val="FF0000"/>
                  </a:solidFill>
                </a:rPr>
                <a:t>決定</a:t>
              </a:r>
              <a:r>
                <a:rPr lang="ja-JP" altLang="en-US" sz="2600" dirty="0"/>
                <a:t>）</a:t>
              </a:r>
              <a:endParaRPr kumimoji="1" lang="en-US" altLang="ja-JP" sz="2600" dirty="0"/>
            </a:p>
          </p:txBody>
        </p:sp>
        <p:pic>
          <p:nvPicPr>
            <p:cNvPr id="29" name="Picture 196" descr="C:\pLaTeX\ToWMF\T2W005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952" y="5850984"/>
              <a:ext cx="25146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55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誤差</a:t>
            </a:r>
            <a:r>
              <a:rPr lang="ja-JP" altLang="en-US" dirty="0" smtClean="0"/>
              <a:t>解析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区分</a:t>
            </a:r>
            <a:r>
              <a:rPr lang="ja-JP" altLang="en-US" dirty="0" smtClean="0"/>
              <a:t>求積法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区間幅　   </a:t>
            </a:r>
            <a:r>
              <a:rPr lang="en-US" altLang="ja-JP" dirty="0" smtClean="0"/>
              <a:t>= </a:t>
            </a:r>
            <a:r>
              <a:rPr lang="ja-JP" altLang="en-US" b="1" dirty="0" smtClean="0">
                <a:solidFill>
                  <a:srgbClr val="FF0000"/>
                </a:solidFill>
              </a:rPr>
              <a:t>サンプリング周期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データ点数：</a:t>
            </a:r>
            <a:endParaRPr kumimoji="1" lang="en-US" altLang="ja-JP" dirty="0" smtClean="0"/>
          </a:p>
          <a:p>
            <a:endParaRPr lang="en-US" altLang="ja-JP" sz="1600" dirty="0"/>
          </a:p>
          <a:p>
            <a:r>
              <a:rPr kumimoji="1" lang="ja-JP" altLang="en-US" dirty="0" smtClean="0"/>
              <a:t>評価関数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　　　 として解析</a:t>
            </a:r>
            <a:endParaRPr kumimoji="1" lang="ja-JP" altLang="en-US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3314" name="Picture 2" descr="C:\pLaTeX\ToWMF\T2W00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1" y="1700808"/>
            <a:ext cx="3714758" cy="10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pLaTeX\ToWMF\T2W00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1" y="2837696"/>
            <a:ext cx="38100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pLaTeX\ToWMF\T2W00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11" y="3284984"/>
            <a:ext cx="180975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pLaTeX\ToWMF\T2W007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3" y="4509120"/>
            <a:ext cx="5905513" cy="10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pLaTeX\ToWMF\T2W00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60" y="5718016"/>
            <a:ext cx="1078233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masuhi-n\デスクトップ\figJ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44" y="1799803"/>
            <a:ext cx="6107112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解析結果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52475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 （評価関数のレンジ　　　 　　　）</a:t>
            </a:r>
            <a:endParaRPr kumimoji="1" lang="en-US" altLang="ja-JP" dirty="0" smtClean="0"/>
          </a:p>
        </p:txBody>
      </p:sp>
      <p:pic>
        <p:nvPicPr>
          <p:cNvPr id="9218" name="Picture 2" descr="C:\pLaTeX\ToWMF\T2W00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" y="1196752"/>
            <a:ext cx="1028703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pLaTeX\ToWMF\T2W00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00740"/>
            <a:ext cx="1559055" cy="4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948264" y="5661248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稜線が存在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 bwMode="auto">
          <a:xfrm flipH="1" flipV="1">
            <a:off x="5004048" y="3284984"/>
            <a:ext cx="1440160" cy="1800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コネクタ 9"/>
          <p:cNvCxnSpPr/>
          <p:nvPr/>
        </p:nvCxnSpPr>
        <p:spPr bwMode="auto">
          <a:xfrm flipH="1" flipV="1">
            <a:off x="6444208" y="5085184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56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pLaTeX\ToWMF\T2W008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36" y="6002338"/>
            <a:ext cx="2221235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Documents and Settings\masuhi-n\デスクトップ\figJ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59" y="1685524"/>
            <a:ext cx="5587545" cy="419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解析結果</a:t>
            </a:r>
            <a:r>
              <a:rPr lang="en-US" altLang="ja-JP" dirty="0" smtClean="0"/>
              <a:t>2</a:t>
            </a:r>
            <a:r>
              <a:rPr lang="ja-JP" altLang="en-US" dirty="0" smtClean="0"/>
              <a:t>（</a:t>
            </a:r>
            <a:r>
              <a:rPr lang="en-US" altLang="ja-JP" dirty="0"/>
              <a:t>cont'd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52475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 smtClean="0"/>
              <a:t>　　　 （評価関数のレンジ　　　 　　　）</a:t>
            </a:r>
          </a:p>
          <a:p>
            <a:pPr lvl="1"/>
            <a:r>
              <a:rPr kumimoji="1" lang="en-US" altLang="ja-JP" dirty="0" smtClean="0"/>
              <a:t>Top View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b="1" dirty="0" smtClean="0">
                <a:solidFill>
                  <a:srgbClr val="FF0000"/>
                </a:solidFill>
              </a:rPr>
              <a:t>最小二乗法</a:t>
            </a:r>
            <a:r>
              <a:rPr lang="ja-JP" altLang="en-US" dirty="0" smtClean="0"/>
              <a:t>：</a:t>
            </a:r>
            <a:endParaRPr kumimoji="1" lang="en-US" altLang="ja-JP" dirty="0" smtClean="0"/>
          </a:p>
        </p:txBody>
      </p:sp>
      <p:pic>
        <p:nvPicPr>
          <p:cNvPr id="9218" name="Picture 2" descr="C:\pLaTeX\ToWMF\T2W00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" y="1196752"/>
            <a:ext cx="1028703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pLaTeX\ToWMF\T2W00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00740"/>
            <a:ext cx="1559055" cy="4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データ点数との関係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解析結果</a:t>
            </a:r>
            <a:r>
              <a:rPr lang="en-US" altLang="ja-JP" dirty="0" smtClean="0"/>
              <a:t>1</a:t>
            </a:r>
          </a:p>
          <a:p>
            <a:endParaRPr kumimoji="1" lang="en-US" altLang="ja-JP" sz="1100" dirty="0"/>
          </a:p>
          <a:p>
            <a:r>
              <a:rPr lang="ja-JP" altLang="en-US" dirty="0"/>
              <a:t>解析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2</a:t>
            </a:r>
          </a:p>
          <a:p>
            <a:endParaRPr kumimoji="1" lang="en-US" altLang="ja-JP" sz="1100" dirty="0"/>
          </a:p>
          <a:p>
            <a:r>
              <a:rPr lang="ja-JP" altLang="en-US" dirty="0"/>
              <a:t>最小限</a:t>
            </a:r>
            <a:r>
              <a:rPr lang="ja-JP" altLang="en-US" dirty="0" smtClean="0"/>
              <a:t>のデータ数</a:t>
            </a:r>
          </a:p>
          <a:p>
            <a:endParaRPr kumimoji="1" lang="ja-JP" altLang="en-US" sz="3600" dirty="0"/>
          </a:p>
          <a:p>
            <a:r>
              <a:rPr kumimoji="1" lang="ja-JP" altLang="en-US" dirty="0" smtClean="0"/>
              <a:t>離散時間周波数推定</a:t>
            </a:r>
            <a:r>
              <a:rPr lang="ja-JP" altLang="en-US" dirty="0"/>
              <a:t>器</a:t>
            </a:r>
            <a:endParaRPr kumimoji="1" lang="ja-JP" altLang="en-US" dirty="0"/>
          </a:p>
        </p:txBody>
      </p:sp>
      <p:pic>
        <p:nvPicPr>
          <p:cNvPr id="17410" name="Picture 2" descr="C:\pLaTeX\ToWMF\T2W008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81" y="1268760"/>
            <a:ext cx="1078233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pLaTeX\ToWMF\T2W008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67" y="2060848"/>
            <a:ext cx="1394463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pLaTeX\ToWMF\T2W008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7" y="2996952"/>
            <a:ext cx="1935485" cy="76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pLaTeX\ToWMF\T2W008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60" y="4357831"/>
            <a:ext cx="3489968" cy="20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6012160" y="2445485"/>
            <a:ext cx="2880320" cy="1864935"/>
            <a:chOff x="6012160" y="2445485"/>
            <a:chExt cx="2880320" cy="1864935"/>
          </a:xfrm>
        </p:grpSpPr>
        <p:sp>
          <p:nvSpPr>
            <p:cNvPr id="4" name="雲形吹き出し 3"/>
            <p:cNvSpPr/>
            <p:nvPr/>
          </p:nvSpPr>
          <p:spPr bwMode="auto">
            <a:xfrm>
              <a:off x="6012160" y="2445485"/>
              <a:ext cx="2880320" cy="1864935"/>
            </a:xfrm>
            <a:prstGeom prst="cloudCallout">
              <a:avLst>
                <a:gd name="adj1" fmla="val -53541"/>
                <a:gd name="adj2" fmla="val 73123"/>
              </a:avLst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243424" y="2900898"/>
              <a:ext cx="255871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rgbClr val="FFFF00"/>
                  </a:solidFill>
                </a:rPr>
                <a:t>FIR</a:t>
              </a:r>
              <a:r>
                <a:rPr lang="ja-JP" altLang="en-US" sz="2800" dirty="0">
                  <a:solidFill>
                    <a:srgbClr val="FFFF00"/>
                  </a:solidFill>
                </a:rPr>
                <a:t>フィルタ</a:t>
              </a:r>
              <a:r>
                <a:rPr lang="ja-JP" altLang="en-US" sz="2800" dirty="0" smtClean="0">
                  <a:solidFill>
                    <a:srgbClr val="FFFF00"/>
                  </a:solidFill>
                </a:rPr>
                <a:t>で</a:t>
              </a:r>
            </a:p>
            <a:p>
              <a:pPr algn="ctr"/>
              <a:r>
                <a:rPr lang="ja-JP" altLang="en-US" sz="2800" dirty="0" smtClean="0">
                  <a:solidFill>
                    <a:srgbClr val="FFFF00"/>
                  </a:solidFill>
                </a:rPr>
                <a:t>実現可</a:t>
              </a:r>
              <a:endParaRPr lang="ja-JP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174510" y="4509120"/>
            <a:ext cx="2717970" cy="1512168"/>
            <a:chOff x="6174510" y="4509120"/>
            <a:chExt cx="2717970" cy="1512168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6174510" y="5157192"/>
              <a:ext cx="2717970" cy="86409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6186656" y="532763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>
                  <a:solidFill>
                    <a:srgbClr val="FFFF00"/>
                  </a:solidFill>
                </a:rPr>
                <a:t>オンライン推定</a:t>
              </a:r>
              <a:endParaRPr kumimoji="1" lang="ja-JP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0" name="下矢印 9"/>
            <p:cNvSpPr/>
            <p:nvPr/>
          </p:nvSpPr>
          <p:spPr bwMode="auto">
            <a:xfrm>
              <a:off x="7236296" y="4509120"/>
              <a:ext cx="504056" cy="439321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7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数値例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シミュレーション条件：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sz="1200" dirty="0" smtClean="0"/>
          </a:p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pic>
        <p:nvPicPr>
          <p:cNvPr id="2050" name="Picture 2" descr="C:\pLaTeX\ToWMF\T2W00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51863"/>
            <a:ext cx="212598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LaTeX\ToWMF\T2W00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6191263" cy="6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38298"/>
              </p:ext>
            </p:extLst>
          </p:nvPr>
        </p:nvGraphicFramePr>
        <p:xfrm>
          <a:off x="2530996" y="2996952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真値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推定値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ja-JP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00000 00003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dirty="0" smtClean="0"/>
                        <a:t>1.1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ja-JP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10000 00005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dirty="0" smtClean="0"/>
                        <a:t>1.01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ja-JP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01000 00003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dirty="0" smtClean="0"/>
                        <a:t>1.001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ja-JP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00100 00003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dirty="0" smtClean="0"/>
                        <a:t>1.0001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ja-JP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00010 00003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dirty="0" smtClean="0"/>
                        <a:t>1.00001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-US" altLang="ja-JP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ja-JP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00001 00003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 bwMode="auto">
          <a:xfrm>
            <a:off x="1215337" y="5820504"/>
            <a:ext cx="6695319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2400" dirty="0"/>
              <a:t>わずか</a:t>
            </a:r>
            <a:r>
              <a:rPr lang="en-US" altLang="ja-JP" sz="2400" dirty="0"/>
              <a:t>20</a:t>
            </a:r>
            <a:r>
              <a:rPr lang="ja-JP" altLang="en-US" sz="2400" dirty="0"/>
              <a:t>点のデータから高精度な推定を達成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周波数推定実験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363272" cy="5248275"/>
          </a:xfrm>
        </p:spPr>
        <p:txBody>
          <a:bodyPr/>
          <a:lstStyle/>
          <a:p>
            <a:r>
              <a:rPr kumimoji="1" lang="ja-JP" altLang="en-US" dirty="0" smtClean="0"/>
              <a:t>実験機器</a:t>
            </a:r>
          </a:p>
          <a:p>
            <a:pPr lvl="1"/>
            <a:r>
              <a:rPr lang="ja-JP" altLang="en-US" sz="2400" dirty="0"/>
              <a:t>エヌエフ回路設計ブロック製</a:t>
            </a:r>
            <a:r>
              <a:rPr lang="ja-JP" altLang="en-US" sz="2400" dirty="0" smtClean="0"/>
              <a:t>マルチファンクション　ジェネレータ</a:t>
            </a:r>
            <a:r>
              <a:rPr lang="en-US" altLang="ja-JP" sz="2400" dirty="0"/>
              <a:t>WF1973</a:t>
            </a:r>
            <a:r>
              <a:rPr lang="ja-JP" altLang="en-US" sz="2400" dirty="0"/>
              <a:t>から正弦波を</a:t>
            </a:r>
            <a:r>
              <a:rPr lang="ja-JP" altLang="en-US" sz="2400" dirty="0" smtClean="0"/>
              <a:t>発生</a:t>
            </a:r>
          </a:p>
          <a:p>
            <a:pPr lvl="1"/>
            <a:r>
              <a:rPr lang="en-US" altLang="ja-JP" sz="2400" dirty="0"/>
              <a:t>National Instruments</a:t>
            </a:r>
            <a:r>
              <a:rPr lang="ja-JP" altLang="en-US" sz="2400" dirty="0"/>
              <a:t>製</a:t>
            </a:r>
            <a:r>
              <a:rPr lang="en-US" altLang="ja-JP" sz="2400" dirty="0"/>
              <a:t>24</a:t>
            </a:r>
            <a:r>
              <a:rPr lang="ja-JP" altLang="en-US" sz="2400" dirty="0"/>
              <a:t>ビットアナログ</a:t>
            </a:r>
            <a:r>
              <a:rPr lang="ja-JP" altLang="en-US" sz="2400" dirty="0" smtClean="0"/>
              <a:t>入力　　　　　モジュール</a:t>
            </a:r>
            <a:r>
              <a:rPr lang="en-US" altLang="ja-JP" sz="2400" dirty="0"/>
              <a:t>NI 9239</a:t>
            </a:r>
            <a:r>
              <a:rPr lang="ja-JP" altLang="en-US" sz="2400" dirty="0"/>
              <a:t>を用いて</a:t>
            </a:r>
            <a:r>
              <a:rPr lang="en-US" altLang="ja-JP" sz="2400" dirty="0"/>
              <a:t>MATLAB</a:t>
            </a:r>
            <a:r>
              <a:rPr lang="ja-JP" altLang="en-US" sz="2400" dirty="0"/>
              <a:t>上で</a:t>
            </a:r>
            <a:r>
              <a:rPr lang="ja-JP" altLang="en-US" sz="2400" dirty="0" smtClean="0"/>
              <a:t>計測</a:t>
            </a:r>
          </a:p>
          <a:p>
            <a:pPr lvl="1"/>
            <a:r>
              <a:rPr lang="en-US" altLang="ja-JP" sz="2400" dirty="0"/>
              <a:t>MATLAB</a:t>
            </a:r>
            <a:r>
              <a:rPr lang="ja-JP" altLang="en-US" sz="2400" dirty="0"/>
              <a:t>上に実装したアルゴリズムにより</a:t>
            </a:r>
            <a:r>
              <a:rPr lang="ja-JP" altLang="en-US" sz="2400" dirty="0" smtClean="0"/>
              <a:t>推定</a:t>
            </a:r>
          </a:p>
          <a:p>
            <a:endParaRPr lang="ja-JP" altLang="en-US" sz="1050" dirty="0" smtClean="0"/>
          </a:p>
          <a:p>
            <a:r>
              <a:rPr kumimoji="1" lang="ja-JP" altLang="en-US" dirty="0"/>
              <a:t>実験</a:t>
            </a:r>
            <a:r>
              <a:rPr kumimoji="1" lang="ja-JP" altLang="en-US" dirty="0" smtClean="0"/>
              <a:t>条件</a:t>
            </a:r>
          </a:p>
          <a:p>
            <a:pPr lvl="1"/>
            <a:r>
              <a:rPr lang="ja-JP" altLang="en-US" sz="2400" dirty="0"/>
              <a:t>サンプリング</a:t>
            </a:r>
            <a:r>
              <a:rPr lang="ja-JP" altLang="en-US" sz="2400" dirty="0" smtClean="0"/>
              <a:t>周期：　　　　　 ，データ点数：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テスト点数のパラメータ</a:t>
            </a:r>
          </a:p>
          <a:p>
            <a:pPr lvl="2"/>
            <a:r>
              <a:rPr lang="ja-JP" altLang="en-US" dirty="0" smtClean="0"/>
              <a:t>平均：</a:t>
            </a:r>
          </a:p>
          <a:p>
            <a:pPr lvl="2"/>
            <a:endParaRPr lang="ja-JP" altLang="en-US" sz="800" dirty="0" smtClean="0"/>
          </a:p>
          <a:p>
            <a:pPr lvl="2"/>
            <a:r>
              <a:rPr kumimoji="1" lang="ja-JP" altLang="en-US" dirty="0"/>
              <a:t>標準</a:t>
            </a:r>
            <a:r>
              <a:rPr kumimoji="1" lang="ja-JP" altLang="en-US" dirty="0" smtClean="0"/>
              <a:t>偏差</a:t>
            </a:r>
            <a:r>
              <a:rPr lang="ja-JP" altLang="en-US" dirty="0"/>
              <a:t>：</a:t>
            </a:r>
            <a:endParaRPr kumimoji="1" lang="ja-JP" altLang="en-US" dirty="0"/>
          </a:p>
        </p:txBody>
      </p:sp>
      <p:pic>
        <p:nvPicPr>
          <p:cNvPr id="3074" name="Picture 2" descr="C:\pLaTeX\ToWMF\T2W008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492352"/>
            <a:ext cx="160020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LaTeX\ToWMF\T2W00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09120"/>
            <a:ext cx="137160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pLaTeX\ToWMF\T2W008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818" y="5373216"/>
            <a:ext cx="4953010" cy="2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pLaTeX\ToWMF\T2W009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90" y="5739718"/>
            <a:ext cx="5105410" cy="91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/>
        </p:nvCxnSpPr>
        <p:spPr bwMode="auto">
          <a:xfrm>
            <a:off x="7740352" y="4812392"/>
            <a:ext cx="137160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5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高速・高精度な周波数推定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r>
              <a:rPr lang="ja-JP" altLang="en-US" dirty="0"/>
              <a:t>周波数</a:t>
            </a:r>
            <a:r>
              <a:rPr lang="ja-JP" altLang="en-US" dirty="0" smtClean="0"/>
              <a:t>推定</a:t>
            </a:r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振動現象</a:t>
            </a:r>
            <a:r>
              <a:rPr lang="ja-JP" altLang="en-US" dirty="0"/>
              <a:t>の</a:t>
            </a:r>
            <a:r>
              <a:rPr lang="ja-JP" altLang="en-US" dirty="0" smtClean="0"/>
              <a:t>解析</a:t>
            </a:r>
          </a:p>
          <a:p>
            <a:pPr lvl="1"/>
            <a:r>
              <a:rPr lang="ja-JP" altLang="en-US" dirty="0"/>
              <a:t>産業界からの</a:t>
            </a:r>
            <a:r>
              <a:rPr lang="ja-JP" altLang="en-US" dirty="0" smtClean="0"/>
              <a:t>要求</a:t>
            </a:r>
          </a:p>
          <a:p>
            <a:pPr lvl="2"/>
            <a:r>
              <a:rPr lang="ja-JP" altLang="en-US" b="1" dirty="0">
                <a:solidFill>
                  <a:srgbClr val="FF0000"/>
                </a:solidFill>
              </a:rPr>
              <a:t>高速</a:t>
            </a:r>
            <a:r>
              <a:rPr lang="ja-JP" altLang="en-US" dirty="0"/>
              <a:t>かつ</a:t>
            </a:r>
            <a:r>
              <a:rPr lang="ja-JP" altLang="en-US" b="1" dirty="0">
                <a:solidFill>
                  <a:srgbClr val="FF0000"/>
                </a:solidFill>
              </a:rPr>
              <a:t>高精度</a:t>
            </a:r>
            <a:r>
              <a:rPr lang="ja-JP" altLang="en-US" dirty="0"/>
              <a:t>な</a:t>
            </a:r>
            <a:r>
              <a:rPr lang="ja-JP" altLang="en-US" dirty="0" smtClean="0"/>
              <a:t>推定</a:t>
            </a:r>
          </a:p>
          <a:p>
            <a:pPr lvl="2"/>
            <a:r>
              <a:rPr lang="ja-JP" altLang="en-US" u="sng" dirty="0" smtClean="0"/>
              <a:t>離散時間信号</a:t>
            </a:r>
            <a:r>
              <a:rPr lang="ja-JP" altLang="en-US" dirty="0"/>
              <a:t>からの推定</a:t>
            </a:r>
            <a:endParaRPr lang="ja-JP" altLang="en-US" dirty="0" smtClean="0"/>
          </a:p>
          <a:p>
            <a:r>
              <a:rPr lang="ja-JP" altLang="en-US" dirty="0"/>
              <a:t>従来</a:t>
            </a:r>
            <a:r>
              <a:rPr lang="ja-JP" altLang="en-US" dirty="0" smtClean="0"/>
              <a:t>研究</a:t>
            </a:r>
          </a:p>
          <a:p>
            <a:pPr lvl="1"/>
            <a:r>
              <a:rPr lang="ja-JP" altLang="en-US" dirty="0"/>
              <a:t>適応</a:t>
            </a:r>
            <a:r>
              <a:rPr lang="ja-JP" altLang="en-US" dirty="0" smtClean="0"/>
              <a:t>ノッチフィルタ</a:t>
            </a:r>
            <a:r>
              <a:rPr lang="en-US" altLang="ja-JP" dirty="0" smtClean="0"/>
              <a:t>, </a:t>
            </a:r>
            <a:r>
              <a:rPr lang="ja-JP" altLang="en-US" dirty="0" smtClean="0"/>
              <a:t>拡張</a:t>
            </a:r>
            <a:r>
              <a:rPr lang="en-US" altLang="ja-JP" dirty="0" err="1"/>
              <a:t>Kalman</a:t>
            </a:r>
            <a:r>
              <a:rPr lang="ja-JP" altLang="en-US" dirty="0" smtClean="0"/>
              <a:t>フィルタ</a:t>
            </a:r>
            <a:r>
              <a:rPr lang="en-US" altLang="ja-JP" dirty="0" smtClean="0"/>
              <a:t>, etc…</a:t>
            </a:r>
          </a:p>
          <a:p>
            <a:pPr lvl="1"/>
            <a:r>
              <a:rPr lang="en-US" altLang="ja-JP" dirty="0"/>
              <a:t>Fourier</a:t>
            </a:r>
            <a:r>
              <a:rPr lang="ja-JP" altLang="en-US" dirty="0" smtClean="0"/>
              <a:t>変換</a:t>
            </a:r>
            <a:endParaRPr lang="en-US" altLang="ja-JP" dirty="0" smtClean="0"/>
          </a:p>
          <a:p>
            <a:pPr lvl="2"/>
            <a:r>
              <a:rPr lang="ja-JP" altLang="en-US" dirty="0"/>
              <a:t>広く利用されている</a:t>
            </a:r>
            <a:r>
              <a:rPr lang="ja-JP" altLang="en-US" dirty="0" smtClean="0"/>
              <a:t>推定法</a:t>
            </a:r>
            <a:endParaRPr lang="en-US" altLang="ja-JP" dirty="0" smtClean="0"/>
          </a:p>
          <a:p>
            <a:pPr lvl="2"/>
            <a:r>
              <a:rPr lang="ja-JP" altLang="en-US" dirty="0"/>
              <a:t>離散時間</a:t>
            </a:r>
            <a:r>
              <a:rPr lang="ja-JP" altLang="en-US" dirty="0" smtClean="0"/>
              <a:t>信号</a:t>
            </a:r>
            <a:r>
              <a:rPr lang="ja-JP" altLang="en-US" dirty="0"/>
              <a:t>からの推定が可能</a:t>
            </a:r>
            <a:r>
              <a:rPr lang="ja-JP" altLang="en-US" dirty="0" smtClean="0"/>
              <a:t>（</a:t>
            </a:r>
            <a:r>
              <a:rPr lang="en-US" altLang="ja-JP" b="1" dirty="0" smtClean="0">
                <a:solidFill>
                  <a:srgbClr val="FF0000"/>
                </a:solidFill>
              </a:rPr>
              <a:t>FFT</a:t>
            </a:r>
            <a:r>
              <a:rPr lang="ja-JP" altLang="en-US" dirty="0" smtClean="0">
                <a:solidFill>
                  <a:srgbClr val="FF0000"/>
                </a:solidFill>
              </a:rPr>
              <a:t>：高速</a:t>
            </a:r>
            <a:r>
              <a:rPr lang="en-US" altLang="ja-JP" dirty="0" smtClean="0">
                <a:solidFill>
                  <a:srgbClr val="FF0000"/>
                </a:solidFill>
              </a:rPr>
              <a:t>Fourier</a:t>
            </a:r>
            <a:r>
              <a:rPr lang="ja-JP" altLang="en-US" dirty="0" smtClean="0">
                <a:solidFill>
                  <a:srgbClr val="FF0000"/>
                </a:solidFill>
              </a:rPr>
              <a:t>変換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/>
              <a:t>推定精度を上げるには</a:t>
            </a:r>
            <a:r>
              <a:rPr lang="ja-JP" altLang="en-US" u="sng" dirty="0">
                <a:solidFill>
                  <a:srgbClr val="FF0000"/>
                </a:solidFill>
              </a:rPr>
              <a:t>多くのデータ</a:t>
            </a:r>
            <a:r>
              <a:rPr lang="ja-JP" altLang="en-US" dirty="0"/>
              <a:t>が必要</a:t>
            </a:r>
            <a:endParaRPr kumimoji="1" lang="ja-JP" altLang="en-US" dirty="0"/>
          </a:p>
        </p:txBody>
      </p:sp>
      <p:pic>
        <p:nvPicPr>
          <p:cNvPr id="2052" name="Picture 4" descr="C:\pLaTeX\ToWMF\sine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00" y="1439585"/>
            <a:ext cx="3676848" cy="201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LaTeX\ToWMF\dsine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8" y="3789040"/>
            <a:ext cx="4651376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100[Hz]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sz="2000" dirty="0"/>
          </a:p>
          <a:p>
            <a:r>
              <a:rPr kumimoji="1" lang="en-US" altLang="ja-JP" dirty="0" smtClean="0"/>
              <a:t>101[Hz]</a:t>
            </a:r>
            <a:endParaRPr kumimoji="1" lang="ja-JP" altLang="en-US" dirty="0"/>
          </a:p>
        </p:txBody>
      </p:sp>
      <p:pic>
        <p:nvPicPr>
          <p:cNvPr id="4098" name="Picture 2" descr="C:\pLaTeX\TeX\forumH25\tmp\sinef100m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79" y="1196752"/>
            <a:ext cx="5199063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LaTeX\TeX\forumH25\tmp\sinef101m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32" y="3846661"/>
            <a:ext cx="5199063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周波数トラッキング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　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提案法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C:\pLaTeX\TeX\forumH25\tmp\estimation_result_f100_110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92" y="1787143"/>
            <a:ext cx="5900636" cy="466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LaTeX\TeX\forumH25\tmp\ekf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87143"/>
            <a:ext cx="5900636" cy="466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周波数トラッキング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従来法（拡張</a:t>
            </a:r>
            <a:r>
              <a:rPr lang="en-US" altLang="ja-JP" dirty="0" err="1" smtClean="0">
                <a:solidFill>
                  <a:srgbClr val="FF0000"/>
                </a:solidFill>
              </a:rPr>
              <a:t>Kalman</a:t>
            </a:r>
            <a:r>
              <a:rPr lang="ja-JP" altLang="en-US" dirty="0" smtClean="0">
                <a:solidFill>
                  <a:srgbClr val="FF0000"/>
                </a:solidFill>
              </a:rPr>
              <a:t>フィルタ</a:t>
            </a:r>
            <a:r>
              <a:rPr lang="en-US" altLang="ja-JP" sz="2000" dirty="0" smtClean="0">
                <a:solidFill>
                  <a:srgbClr val="FF0000"/>
                </a:solidFill>
              </a:rPr>
              <a:t>[Ortega`03]</a:t>
            </a:r>
            <a:r>
              <a:rPr lang="ja-JP" altLang="en-US" dirty="0" smtClean="0">
                <a:solidFill>
                  <a:srgbClr val="FF0000"/>
                </a:solidFill>
              </a:rPr>
              <a:t>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76325"/>
            <a:ext cx="8507288" cy="5248275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超関数</a:t>
            </a:r>
            <a:r>
              <a:rPr lang="ja-JP" altLang="en-US" dirty="0" smtClean="0"/>
              <a:t>の概念を用い</a:t>
            </a:r>
            <a:r>
              <a:rPr lang="ja-JP" altLang="en-US" dirty="0" smtClean="0">
                <a:solidFill>
                  <a:srgbClr val="FF0000"/>
                </a:solidFill>
              </a:rPr>
              <a:t>高速・高精度</a:t>
            </a:r>
            <a:r>
              <a:rPr lang="ja-JP" altLang="en-US" dirty="0" smtClean="0"/>
              <a:t>な周波数推定法</a:t>
            </a:r>
            <a:r>
              <a:rPr lang="ja-JP" altLang="en-US" dirty="0"/>
              <a:t>を</a:t>
            </a:r>
            <a:r>
              <a:rPr lang="ja-JP" altLang="en-US" dirty="0" smtClean="0"/>
              <a:t>導出</a:t>
            </a:r>
          </a:p>
          <a:p>
            <a:endParaRPr kumimoji="1" lang="ja-JP" altLang="en-US" sz="1600" dirty="0"/>
          </a:p>
          <a:p>
            <a:r>
              <a:rPr lang="ja-JP" altLang="en-US" dirty="0"/>
              <a:t>テスト関数として</a:t>
            </a:r>
            <a:r>
              <a:rPr lang="en-US" altLang="ja-JP" dirty="0">
                <a:solidFill>
                  <a:srgbClr val="FF0000"/>
                </a:solidFill>
              </a:rPr>
              <a:t>Gauss</a:t>
            </a:r>
            <a:r>
              <a:rPr lang="ja-JP" altLang="en-US" dirty="0">
                <a:solidFill>
                  <a:srgbClr val="FF0000"/>
                </a:solidFill>
              </a:rPr>
              <a:t>関数</a:t>
            </a:r>
            <a:r>
              <a:rPr lang="ja-JP" altLang="en-US" dirty="0"/>
              <a:t>を用いることで</a:t>
            </a:r>
            <a:r>
              <a:rPr lang="ja-JP" altLang="en-US" dirty="0" smtClean="0"/>
              <a:t>無限時間積分</a:t>
            </a:r>
            <a:r>
              <a:rPr lang="ja-JP" altLang="en-US" dirty="0"/>
              <a:t>を</a:t>
            </a:r>
            <a:r>
              <a:rPr lang="ja-JP" altLang="en-US" dirty="0" smtClean="0">
                <a:solidFill>
                  <a:srgbClr val="FF0000"/>
                </a:solidFill>
              </a:rPr>
              <a:t>有限</a:t>
            </a:r>
            <a:r>
              <a:rPr lang="ja-JP" altLang="en-US" dirty="0">
                <a:solidFill>
                  <a:srgbClr val="FF0000"/>
                </a:solidFill>
              </a:rPr>
              <a:t>時間</a:t>
            </a:r>
            <a:r>
              <a:rPr lang="ja-JP" altLang="en-US" dirty="0" smtClean="0"/>
              <a:t>積分</a:t>
            </a:r>
            <a:r>
              <a:rPr lang="ja-JP" altLang="en-US" dirty="0"/>
              <a:t>で</a:t>
            </a:r>
            <a:r>
              <a:rPr lang="ja-JP" altLang="en-US" dirty="0" smtClean="0"/>
              <a:t>近似</a:t>
            </a:r>
          </a:p>
          <a:p>
            <a:endParaRPr kumimoji="1" lang="ja-JP" altLang="en-US" sz="1600" dirty="0"/>
          </a:p>
          <a:p>
            <a:r>
              <a:rPr lang="ja-JP" altLang="en-US" dirty="0"/>
              <a:t>数値積分として</a:t>
            </a:r>
            <a:r>
              <a:rPr lang="ja-JP" altLang="en-US" dirty="0">
                <a:solidFill>
                  <a:srgbClr val="FF0000"/>
                </a:solidFill>
              </a:rPr>
              <a:t>区分求積法</a:t>
            </a:r>
            <a:r>
              <a:rPr lang="ja-JP" altLang="en-US" dirty="0"/>
              <a:t>を用いること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オンライン推定</a:t>
            </a:r>
            <a:r>
              <a:rPr lang="ja-JP" altLang="en-US" dirty="0"/>
              <a:t>を</a:t>
            </a:r>
            <a:r>
              <a:rPr lang="ja-JP" altLang="en-US" dirty="0" smtClean="0"/>
              <a:t>達成</a:t>
            </a:r>
          </a:p>
          <a:p>
            <a:endParaRPr kumimoji="1" lang="ja-JP" altLang="en-US" sz="1600" dirty="0"/>
          </a:p>
          <a:p>
            <a:r>
              <a:rPr lang="ja-JP" altLang="en-US" dirty="0" smtClean="0"/>
              <a:t>シミュレーション条件・</a:t>
            </a:r>
            <a:r>
              <a:rPr lang="ja-JP" altLang="en-US" dirty="0"/>
              <a:t>実験に</a:t>
            </a:r>
            <a:r>
              <a:rPr lang="ja-JP" altLang="en-US" dirty="0" smtClean="0"/>
              <a:t>より</a:t>
            </a:r>
            <a:r>
              <a:rPr lang="ja-JP" altLang="en-US" dirty="0" smtClean="0">
                <a:solidFill>
                  <a:srgbClr val="FF0000"/>
                </a:solidFill>
              </a:rPr>
              <a:t>有用性</a:t>
            </a:r>
            <a:r>
              <a:rPr lang="ja-JP" altLang="en-US" dirty="0">
                <a:solidFill>
                  <a:srgbClr val="FF0000"/>
                </a:solidFill>
              </a:rPr>
              <a:t>を確認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周波数推定の考え方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正弦波</a:t>
            </a:r>
          </a:p>
          <a:p>
            <a:endParaRPr kumimoji="1" lang="ja-JP" altLang="en-US" sz="1200" dirty="0"/>
          </a:p>
          <a:p>
            <a:r>
              <a:rPr lang="ja-JP" altLang="en-US" dirty="0"/>
              <a:t>信号</a:t>
            </a:r>
            <a:r>
              <a:rPr lang="ja-JP" altLang="en-US" dirty="0" smtClean="0"/>
              <a:t>発生器</a:t>
            </a:r>
          </a:p>
          <a:p>
            <a:endParaRPr kumimoji="1" lang="ja-JP" altLang="en-US" sz="1200" dirty="0"/>
          </a:p>
          <a:p>
            <a:r>
              <a:rPr lang="zh-CN" altLang="en-US" dirty="0"/>
              <a:t>周波数</a:t>
            </a:r>
            <a:r>
              <a:rPr lang="zh-CN" altLang="en-US" dirty="0" smtClean="0"/>
              <a:t>推定器</a:t>
            </a:r>
            <a:endParaRPr lang="ja-JP" altLang="en-US" dirty="0" smtClean="0"/>
          </a:p>
          <a:p>
            <a:endParaRPr kumimoji="1" lang="ja-JP" altLang="en-US" dirty="0"/>
          </a:p>
          <a:p>
            <a:endParaRPr lang="ja-JP" altLang="en-US" dirty="0" smtClean="0"/>
          </a:p>
          <a:p>
            <a:endParaRPr kumimoji="1" lang="ja-JP" altLang="en-US" dirty="0"/>
          </a:p>
          <a:p>
            <a:pPr marL="0" indent="0">
              <a:buNone/>
            </a:pPr>
            <a:r>
              <a:rPr lang="ja-JP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研究目的</a:t>
            </a:r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C:\pLaTeX\ToWMF\T2W0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92" y="2026198"/>
            <a:ext cx="2442215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LaTeX\ToWMF\T2W00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178" y="1231065"/>
            <a:ext cx="307848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1907704" y="2816931"/>
            <a:ext cx="6768752" cy="1764197"/>
            <a:chOff x="1907704" y="3176971"/>
            <a:chExt cx="6768752" cy="1764197"/>
          </a:xfrm>
        </p:grpSpPr>
        <p:sp>
          <p:nvSpPr>
            <p:cNvPr id="5" name="角丸四角形 4"/>
            <p:cNvSpPr/>
            <p:nvPr/>
          </p:nvSpPr>
          <p:spPr bwMode="auto">
            <a:xfrm>
              <a:off x="3372881" y="3176971"/>
              <a:ext cx="2453370" cy="93610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31" name="Picture 7" descr="C:\pLaTeX\ToWMF\T2W0008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4557" y="3233542"/>
              <a:ext cx="1649733" cy="822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吹き出し 6"/>
            <p:cNvSpPr/>
            <p:nvPr/>
          </p:nvSpPr>
          <p:spPr bwMode="auto">
            <a:xfrm>
              <a:off x="1907704" y="4437112"/>
              <a:ext cx="6768752" cy="504056"/>
            </a:xfrm>
            <a:prstGeom prst="wedgeRoundRectCallout">
              <a:avLst>
                <a:gd name="adj1" fmla="val -5377"/>
                <a:gd name="adj2" fmla="val -9494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ja-JP" altLang="en-US" sz="2400" dirty="0" smtClean="0"/>
                <a:t>離散時間信号</a:t>
              </a:r>
              <a:r>
                <a:rPr lang="ja-JP" altLang="en-US" sz="2400" dirty="0"/>
                <a:t>を正確に</a:t>
              </a:r>
              <a:r>
                <a:rPr lang="ja-JP" altLang="en-US" sz="2400" b="1" dirty="0">
                  <a:solidFill>
                    <a:srgbClr val="FF0000"/>
                  </a:solidFill>
                </a:rPr>
                <a:t>微分</a:t>
              </a:r>
              <a:r>
                <a:rPr lang="ja-JP" altLang="en-US" sz="2400" dirty="0"/>
                <a:t>するのは</a:t>
              </a:r>
              <a:r>
                <a:rPr lang="ja-JP" altLang="en-US" sz="2400" b="1" dirty="0">
                  <a:solidFill>
                    <a:srgbClr val="FF0000"/>
                  </a:solidFill>
                </a:rPr>
                <a:t>不可能</a:t>
              </a:r>
              <a:endParaRPr kumimoji="0" lang="ja-JP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187624" y="5445224"/>
            <a:ext cx="7128792" cy="720080"/>
            <a:chOff x="1187624" y="5445224"/>
            <a:chExt cx="7128792" cy="720080"/>
          </a:xfrm>
        </p:grpSpPr>
        <p:sp>
          <p:nvSpPr>
            <p:cNvPr id="8" name="角丸四角形 7"/>
            <p:cNvSpPr/>
            <p:nvPr/>
          </p:nvSpPr>
          <p:spPr bwMode="auto">
            <a:xfrm>
              <a:off x="1187624" y="5445224"/>
              <a:ext cx="7128792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26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370990" y="5568195"/>
              <a:ext cx="691276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600" dirty="0">
                  <a:solidFill>
                    <a:srgbClr val="FFFF00"/>
                  </a:solidFill>
                </a:rPr>
                <a:t>離散時間信号から高速・高精度に周波数推定</a:t>
              </a: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372200" y="3068960"/>
            <a:ext cx="110799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理論式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超関数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超関数（</a:t>
            </a:r>
            <a:r>
              <a:rPr lang="en-US" altLang="ja-JP" dirty="0" smtClean="0"/>
              <a:t>distribution</a:t>
            </a:r>
            <a:r>
              <a:rPr lang="ja-JP" altLang="en-US" dirty="0" smtClean="0"/>
              <a:t>）</a:t>
            </a:r>
            <a:endParaRPr kumimoji="1" lang="ja-JP" altLang="en-US" dirty="0" smtClean="0"/>
          </a:p>
          <a:p>
            <a:pPr lvl="1"/>
            <a:r>
              <a:rPr lang="ja-JP" altLang="en-US" dirty="0" smtClean="0"/>
              <a:t>　　：超関数</a:t>
            </a:r>
          </a:p>
          <a:p>
            <a:pPr lvl="1"/>
            <a:r>
              <a:rPr lang="ja-JP" altLang="en-US" dirty="0" smtClean="0"/>
              <a:t>　　：</a:t>
            </a:r>
            <a:r>
              <a:rPr lang="ja-JP" altLang="en-US" b="1" dirty="0" smtClean="0">
                <a:solidFill>
                  <a:srgbClr val="FF0000"/>
                </a:solidFill>
              </a:rPr>
              <a:t>テスト関数</a:t>
            </a:r>
          </a:p>
          <a:p>
            <a:pPr lvl="1"/>
            <a:endParaRPr lang="ja-JP" altLang="en-US" sz="1600" dirty="0" smtClean="0"/>
          </a:p>
          <a:p>
            <a:r>
              <a:rPr lang="ja-JP" altLang="en-US" dirty="0" smtClean="0"/>
              <a:t>テスト関数の性質</a:t>
            </a:r>
          </a:p>
          <a:p>
            <a:pPr lvl="1"/>
            <a:r>
              <a:rPr lang="ja-JP" altLang="en-US" dirty="0" smtClean="0"/>
              <a:t>　　級関数</a:t>
            </a:r>
          </a:p>
          <a:p>
            <a:pPr lvl="1"/>
            <a:r>
              <a:rPr lang="ja-JP" altLang="en-US" dirty="0" smtClean="0"/>
              <a:t>台がコンパクト･･･ 　　　　　　 が連続かつ有界</a:t>
            </a:r>
          </a:p>
          <a:p>
            <a:pPr lvl="1"/>
            <a:endParaRPr lang="ja-JP" altLang="en-US" dirty="0" smtClean="0"/>
          </a:p>
          <a:p>
            <a:pPr lvl="1">
              <a:buNone/>
            </a:pPr>
            <a:endParaRPr lang="ja-JP" altLang="en-US" dirty="0" smtClean="0"/>
          </a:p>
          <a:p>
            <a:pPr lvl="1"/>
            <a:endParaRPr lang="ja-JP" altLang="en-US" dirty="0" smtClean="0"/>
          </a:p>
          <a:p>
            <a:pPr lvl="1"/>
            <a:endParaRPr lang="ja-JP" altLang="en-US" sz="1100" dirty="0" smtClean="0"/>
          </a:p>
        </p:txBody>
      </p:sp>
      <p:pic>
        <p:nvPicPr>
          <p:cNvPr id="3074" name="Picture 2" descr="C:\pLaTeX\ToWMF\T2W0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60" y="1723483"/>
            <a:ext cx="60198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LaTeX\ToWMF\T2W00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43" y="2196356"/>
            <a:ext cx="60198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pLaTeX\ToWMF\T2W0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10" y="3481500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pLaTeX\ToWMF\T2W00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13" y="3945070"/>
            <a:ext cx="206121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4431080" y="1535691"/>
            <a:ext cx="4317384" cy="1028427"/>
            <a:chOff x="4431080" y="1358428"/>
            <a:chExt cx="4317384" cy="1028427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4431080" y="1358428"/>
              <a:ext cx="4317384" cy="10284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078" name="Picture 6" descr="C:\pLaTeX\ToWMF\T2W001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902" y="1471570"/>
              <a:ext cx="3459488" cy="822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9" name="Picture 7" descr="C:\pLaTeX\ToWMF\T2W001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54" y="4522450"/>
            <a:ext cx="2571755" cy="79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pLaTeX\ToWMF\T2W001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76" y="5491521"/>
            <a:ext cx="222123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矢印 4"/>
          <p:cNvSpPr/>
          <p:nvPr/>
        </p:nvSpPr>
        <p:spPr bwMode="auto">
          <a:xfrm rot="16200000">
            <a:off x="1107817" y="4785427"/>
            <a:ext cx="360040" cy="34671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643438" y="4500852"/>
            <a:ext cx="4330665" cy="1841403"/>
            <a:chOff x="4643438" y="4500852"/>
            <a:chExt cx="4330665" cy="1841403"/>
          </a:xfrm>
        </p:grpSpPr>
        <p:pic>
          <p:nvPicPr>
            <p:cNvPr id="6150" name="Picture 6" descr="C:\pLaTeX\TeX\distribution\distr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3438" y="4651996"/>
              <a:ext cx="4143404" cy="1690259"/>
            </a:xfrm>
            <a:prstGeom prst="rect">
              <a:avLst/>
            </a:prstGeom>
            <a:noFill/>
          </p:spPr>
        </p:pic>
        <p:pic>
          <p:nvPicPr>
            <p:cNvPr id="3081" name="Picture 9" descr="C:\pLaTeX\ToWMF\T2W002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1590" y="4500852"/>
              <a:ext cx="356996" cy="22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pLaTeX\ToWMF\T2W0021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809" y="5078590"/>
              <a:ext cx="711643" cy="22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pLaTeX\ToWMF\T2W002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5766283"/>
              <a:ext cx="711643" cy="22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" descr="C:\pLaTeX\ToWMF\T2W002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2252" y="5781463"/>
              <a:ext cx="711643" cy="22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pLaTeX\ToWMF\T2W0023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578" y="5949280"/>
              <a:ext cx="131525" cy="147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0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 bwMode="auto">
          <a:xfrm>
            <a:off x="6981634" y="670813"/>
            <a:ext cx="1996806" cy="7129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超関数（</a:t>
            </a:r>
            <a:r>
              <a:rPr lang="en-US" altLang="ja-JP" dirty="0"/>
              <a:t>cont'd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超関数</a:t>
            </a:r>
            <a:r>
              <a:rPr lang="ja-JP" altLang="en-US" dirty="0" smtClean="0"/>
              <a:t>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階微分</a:t>
            </a:r>
          </a:p>
          <a:p>
            <a:endParaRPr lang="ja-JP" altLang="en-US" dirty="0"/>
          </a:p>
          <a:p>
            <a:endParaRPr lang="ja-JP" altLang="en-US" dirty="0" smtClean="0"/>
          </a:p>
          <a:p>
            <a:endParaRPr lang="en-US" altLang="ja-JP" dirty="0" smtClean="0"/>
          </a:p>
          <a:p>
            <a:endParaRPr lang="ja-JP" altLang="en-US" sz="2400" dirty="0"/>
          </a:p>
          <a:p>
            <a:r>
              <a:rPr lang="ja-JP" altLang="en-US" dirty="0" smtClean="0"/>
              <a:t>超関数の性質</a:t>
            </a:r>
          </a:p>
          <a:p>
            <a:pPr lvl="1">
              <a:buNone/>
            </a:pPr>
            <a:endParaRPr lang="ja-JP" altLang="en-US" dirty="0" smtClean="0"/>
          </a:p>
          <a:p>
            <a:pPr lvl="1"/>
            <a:endParaRPr lang="ja-JP" altLang="en-US" dirty="0" smtClean="0"/>
          </a:p>
          <a:p>
            <a:pPr lvl="1"/>
            <a:endParaRPr lang="ja-JP" altLang="en-US" sz="1100" dirty="0" smtClean="0"/>
          </a:p>
        </p:txBody>
      </p:sp>
      <p:pic>
        <p:nvPicPr>
          <p:cNvPr id="4100" name="Picture 4" descr="C:\pLaTeX\ToWMF\T2W00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03" y="1844824"/>
            <a:ext cx="7585725" cy="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/>
          <p:cNvGrpSpPr/>
          <p:nvPr/>
        </p:nvGrpSpPr>
        <p:grpSpPr>
          <a:xfrm>
            <a:off x="3878600" y="1844823"/>
            <a:ext cx="1773520" cy="1008113"/>
            <a:chOff x="3878600" y="1844823"/>
            <a:chExt cx="1773520" cy="1008113"/>
          </a:xfrm>
        </p:grpSpPr>
        <p:cxnSp>
          <p:nvCxnSpPr>
            <p:cNvPr id="9" name="直線コネクタ 8"/>
            <p:cNvCxnSpPr/>
            <p:nvPr/>
          </p:nvCxnSpPr>
          <p:spPr bwMode="auto">
            <a:xfrm flipV="1">
              <a:off x="3878600" y="1844824"/>
              <a:ext cx="1773520" cy="10081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コネクタ 29"/>
            <p:cNvCxnSpPr/>
            <p:nvPr/>
          </p:nvCxnSpPr>
          <p:spPr bwMode="auto">
            <a:xfrm>
              <a:off x="3878600" y="1844823"/>
              <a:ext cx="1773520" cy="100811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グループ化 19"/>
          <p:cNvGrpSpPr/>
          <p:nvPr/>
        </p:nvGrpSpPr>
        <p:grpSpPr>
          <a:xfrm>
            <a:off x="2413308" y="2999937"/>
            <a:ext cx="4317384" cy="535717"/>
            <a:chOff x="3707904" y="2893283"/>
            <a:chExt cx="4317384" cy="535717"/>
          </a:xfrm>
        </p:grpSpPr>
        <p:sp>
          <p:nvSpPr>
            <p:cNvPr id="43" name="角丸四角形 42"/>
            <p:cNvSpPr/>
            <p:nvPr/>
          </p:nvSpPr>
          <p:spPr bwMode="auto">
            <a:xfrm>
              <a:off x="3707904" y="2893283"/>
              <a:ext cx="4317384" cy="53571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3864517" y="2893283"/>
              <a:ext cx="3988454" cy="492443"/>
              <a:chOff x="3864517" y="2893283"/>
              <a:chExt cx="3988454" cy="492443"/>
            </a:xfrm>
          </p:grpSpPr>
          <p:pic>
            <p:nvPicPr>
              <p:cNvPr id="38" name="Picture 2" descr="C:\pLaTeX\ToWMF\T2W00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4517" y="2956127"/>
                <a:ext cx="60198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3" descr="C:\pLaTeX\ToWMF\T2W001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0260" y="2956127"/>
                <a:ext cx="601980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テキスト ボックス 16"/>
              <p:cNvSpPr txBox="1"/>
              <p:nvPr/>
            </p:nvSpPr>
            <p:spPr>
              <a:xfrm>
                <a:off x="4481535" y="2893283"/>
                <a:ext cx="337143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600" dirty="0" smtClean="0"/>
                  <a:t>の微分 → 　　の微分</a:t>
                </a:r>
                <a:endParaRPr kumimoji="1" lang="ja-JP" altLang="en-US" sz="2600" dirty="0"/>
              </a:p>
            </p:txBody>
          </p:sp>
        </p:grpSp>
      </p:grpSp>
      <p:grpSp>
        <p:nvGrpSpPr>
          <p:cNvPr id="45" name="グループ化 44"/>
          <p:cNvGrpSpPr/>
          <p:nvPr/>
        </p:nvGrpSpPr>
        <p:grpSpPr>
          <a:xfrm>
            <a:off x="1813032" y="5569364"/>
            <a:ext cx="5904656" cy="720080"/>
            <a:chOff x="1187624" y="5445224"/>
            <a:chExt cx="7128792" cy="720080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1187624" y="5445224"/>
              <a:ext cx="7128792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26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441082" y="5568195"/>
              <a:ext cx="677155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600" dirty="0">
                  <a:solidFill>
                    <a:srgbClr val="FFFF00"/>
                  </a:solidFill>
                </a:rPr>
                <a:t>離散時間</a:t>
              </a:r>
              <a:r>
                <a:rPr lang="ja-JP" altLang="en-US" sz="2600" dirty="0" smtClean="0">
                  <a:solidFill>
                    <a:srgbClr val="FFFF00"/>
                  </a:solidFill>
                </a:rPr>
                <a:t>信号の微分が取り扱い可能</a:t>
              </a:r>
              <a:endParaRPr lang="ja-JP" altLang="en-US" sz="2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225881" y="4359743"/>
            <a:ext cx="7253591" cy="1028427"/>
            <a:chOff x="1225881" y="4359743"/>
            <a:chExt cx="7253591" cy="1028427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1225881" y="4359743"/>
              <a:ext cx="7253591" cy="10284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102" name="Picture 6" descr="C:\pLaTeX\ToWMF\T2W002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8840" y="4430089"/>
              <a:ext cx="6477013" cy="887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7" descr="C:\pLaTeX\ToWMF\T2W001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90" y="699841"/>
            <a:ext cx="186943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周波数推定器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発生器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周波数推定器</a:t>
            </a:r>
            <a:endParaRPr lang="ja-JP" altLang="en-US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Picture 6" descr="C:\pLaTeX\ToWMF\T2W0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92" y="1335661"/>
            <a:ext cx="2442215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カーブ矢印 4"/>
          <p:cNvSpPr/>
          <p:nvPr/>
        </p:nvSpPr>
        <p:spPr bwMode="auto">
          <a:xfrm>
            <a:off x="6084168" y="1541401"/>
            <a:ext cx="648072" cy="735471"/>
          </a:xfrm>
          <a:prstGeom prst="curvedLef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3" name="Picture 3" descr="C:\pLaTeX\ToWMF\T2W00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38" y="2348880"/>
            <a:ext cx="5680723" cy="8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1949687" y="3298199"/>
            <a:ext cx="7058343" cy="461665"/>
            <a:chOff x="1949687" y="3298199"/>
            <a:chExt cx="7058343" cy="461665"/>
          </a:xfrm>
        </p:grpSpPr>
        <p:pic>
          <p:nvPicPr>
            <p:cNvPr id="13" name="Picture 3" descr="C:\pLaTeX\ToWMF\T2W001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01" y="3370797"/>
              <a:ext cx="541782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1949687" y="3298199"/>
              <a:ext cx="7058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　　</a:t>
              </a:r>
              <a:r>
                <a:rPr kumimoji="1" lang="ja-JP" altLang="en-US" sz="2400" b="1" u="sng" dirty="0" smtClean="0">
                  <a:solidFill>
                    <a:srgbClr val="FF0000"/>
                  </a:solidFill>
                </a:rPr>
                <a:t>注意</a:t>
              </a:r>
              <a:r>
                <a:rPr kumimoji="1" lang="ja-JP" altLang="en-US" sz="2400" dirty="0" smtClean="0"/>
                <a:t>：　　が</a:t>
              </a:r>
              <a:r>
                <a:rPr kumimoji="1" lang="ja-JP" altLang="en-US" sz="2400" b="1" dirty="0" smtClean="0">
                  <a:solidFill>
                    <a:srgbClr val="FF0000"/>
                  </a:solidFill>
                </a:rPr>
                <a:t>テスト関数</a:t>
              </a:r>
              <a:r>
                <a:rPr kumimoji="1" lang="ja-JP" altLang="en-US" sz="2400" dirty="0" smtClean="0"/>
                <a:t>のとき</a:t>
              </a:r>
              <a:r>
                <a:rPr kumimoji="1" lang="ja-JP" altLang="en-US" sz="2400" b="1" dirty="0" smtClean="0">
                  <a:solidFill>
                    <a:srgbClr val="FF0000"/>
                  </a:solidFill>
                </a:rPr>
                <a:t>各項は超関数</a:t>
              </a:r>
              <a:endParaRPr kumimoji="1" lang="ja-JP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804248" y="1445875"/>
            <a:ext cx="2339102" cy="830997"/>
            <a:chOff x="6948264" y="1445875"/>
            <a:chExt cx="2339102" cy="830997"/>
          </a:xfrm>
        </p:grpSpPr>
        <p:pic>
          <p:nvPicPr>
            <p:cNvPr id="7" name="Picture 3" descr="C:\pLaTeX\ToWMF\T2W001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503" y="1518473"/>
              <a:ext cx="541782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6948264" y="1445875"/>
              <a:ext cx="23391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/>
                <a:t>　　を掛けて</a:t>
              </a:r>
              <a:endParaRPr kumimoji="1" lang="en-US" altLang="ja-JP" sz="2400" dirty="0" smtClean="0"/>
            </a:p>
            <a:p>
              <a:r>
                <a:rPr kumimoji="1" lang="ja-JP" altLang="en-US" sz="2400" dirty="0" smtClean="0"/>
                <a:t>　　　　で積分</a:t>
              </a:r>
              <a:endParaRPr kumimoji="1" lang="ja-JP" altLang="en-US" sz="2400" dirty="0"/>
            </a:p>
          </p:txBody>
        </p:sp>
        <p:pic>
          <p:nvPicPr>
            <p:cNvPr id="5124" name="Picture 4" descr="C:\pLaTeX\ToWMF\T2W003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154" y="1894622"/>
              <a:ext cx="1200152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6" name="Picture 6" descr="C:\pLaTeX\ToWMF\T2W003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38" y="4509120"/>
            <a:ext cx="3299468" cy="16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pLaTeX\ToWMF\T2W003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65" y="4509601"/>
            <a:ext cx="2857505" cy="16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3575494" y="2614713"/>
            <a:ext cx="5017347" cy="1512168"/>
            <a:chOff x="3575494" y="2614713"/>
            <a:chExt cx="5017347" cy="1512168"/>
          </a:xfrm>
        </p:grpSpPr>
        <p:sp>
          <p:nvSpPr>
            <p:cNvPr id="16" name="円形吹き出し 15"/>
            <p:cNvSpPr/>
            <p:nvPr/>
          </p:nvSpPr>
          <p:spPr bwMode="auto">
            <a:xfrm>
              <a:off x="3575494" y="2614713"/>
              <a:ext cx="5017347" cy="1512168"/>
            </a:xfrm>
            <a:prstGeom prst="wedgeEllipseCallout">
              <a:avLst>
                <a:gd name="adj1" fmla="val 14098"/>
                <a:gd name="adj2" fmla="val 7677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067944" y="2968496"/>
              <a:ext cx="3852337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600" dirty="0" smtClean="0">
                  <a:solidFill>
                    <a:srgbClr val="FFFF00"/>
                  </a:solidFill>
                </a:rPr>
                <a:t>信号　　の微分を用いず</a:t>
              </a:r>
            </a:p>
            <a:p>
              <a:pPr algn="ctr"/>
              <a:r>
                <a:rPr kumimoji="1" lang="ja-JP" altLang="en-US" sz="2600" dirty="0" smtClean="0">
                  <a:solidFill>
                    <a:srgbClr val="FFFF00"/>
                  </a:solidFill>
                </a:rPr>
                <a:t>周波数推定可能</a:t>
              </a:r>
              <a:endParaRPr kumimoji="1" lang="ja-JP" altLang="en-US" sz="2600" dirty="0">
                <a:solidFill>
                  <a:srgbClr val="FFFF00"/>
                </a:solidFill>
              </a:endParaRPr>
            </a:p>
          </p:txBody>
        </p:sp>
        <p:pic>
          <p:nvPicPr>
            <p:cNvPr id="5130" name="Picture 10" descr="C:\pLaTeX\ToWMF\T2W003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047752"/>
              <a:ext cx="60198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38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周波数推定器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4000" dirty="0"/>
          </a:p>
          <a:p>
            <a:pPr lvl="1"/>
            <a:r>
              <a:rPr lang="ja-JP" altLang="en-US" b="1" dirty="0" smtClean="0">
                <a:solidFill>
                  <a:srgbClr val="FF0000"/>
                </a:solidFill>
              </a:rPr>
              <a:t>無限</a:t>
            </a:r>
            <a:r>
              <a:rPr lang="ja-JP" altLang="en-US" dirty="0" smtClean="0"/>
              <a:t>の積分区間　　　　  　  </a:t>
            </a:r>
            <a:r>
              <a:rPr lang="ja-JP" altLang="en-US" b="1" dirty="0" smtClean="0">
                <a:solidFill>
                  <a:srgbClr val="FF0000"/>
                </a:solidFill>
              </a:rPr>
              <a:t>有限</a:t>
            </a:r>
            <a:r>
              <a:rPr lang="ja-JP" altLang="en-US" dirty="0" smtClean="0"/>
              <a:t>の積分区間</a:t>
            </a:r>
          </a:p>
          <a:p>
            <a:pPr lvl="1"/>
            <a:r>
              <a:rPr kumimoji="1" lang="ja-JP" altLang="en-US" dirty="0" smtClean="0"/>
              <a:t>積分演算 　  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数値積分</a:t>
            </a:r>
          </a:p>
          <a:p>
            <a:pPr marL="457200" lvl="1" indent="0">
              <a:buNone/>
            </a:pPr>
            <a:endParaRPr lang="ja-JP" alt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ja-JP" altLang="en-US" sz="2000" b="1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誤差</a:t>
            </a:r>
            <a:r>
              <a:rPr lang="ja-JP" altLang="en-US" dirty="0" smtClean="0"/>
              <a:t>解析</a:t>
            </a:r>
          </a:p>
          <a:p>
            <a:pPr lvl="1"/>
            <a:r>
              <a:rPr lang="ja-JP" altLang="en-US" dirty="0"/>
              <a:t>テスト</a:t>
            </a:r>
            <a:r>
              <a:rPr lang="ja-JP" altLang="en-US" dirty="0" smtClean="0"/>
              <a:t>関数　　：</a:t>
            </a:r>
            <a:r>
              <a:rPr lang="en-US" altLang="ja-JP" b="1" dirty="0" smtClean="0">
                <a:solidFill>
                  <a:srgbClr val="FF0000"/>
                </a:solidFill>
              </a:rPr>
              <a:t>Gauss</a:t>
            </a:r>
            <a:r>
              <a:rPr lang="ja-JP" altLang="en-US" b="1" dirty="0" smtClean="0">
                <a:solidFill>
                  <a:srgbClr val="FF0000"/>
                </a:solidFill>
              </a:rPr>
              <a:t>関数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数値積分：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区分求積法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6147" name="Picture 3" descr="C:\pLaTeX\ToWMF\T2W00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63976"/>
            <a:ext cx="133350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LaTeX\ToWMF\T2W00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972" y="2984936"/>
            <a:ext cx="76200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6586890" y="3429000"/>
            <a:ext cx="2557110" cy="369332"/>
            <a:chOff x="6819488" y="3862822"/>
            <a:chExt cx="2557110" cy="369332"/>
          </a:xfrm>
        </p:grpSpPr>
        <p:pic>
          <p:nvPicPr>
            <p:cNvPr id="6149" name="Picture 5" descr="C:\pLaTeX\ToWMF\T2W004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950" y="3946904"/>
              <a:ext cx="252984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6819488" y="3862822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（　 ：測定終了時間）</a:t>
              </a:r>
              <a:endParaRPr kumimoji="1" lang="ja-JP" altLang="en-US" dirty="0"/>
            </a:p>
          </p:txBody>
        </p:sp>
      </p:grpSp>
      <p:sp>
        <p:nvSpPr>
          <p:cNvPr id="6" name="右矢印 5"/>
          <p:cNvSpPr/>
          <p:nvPr/>
        </p:nvSpPr>
        <p:spPr bwMode="auto">
          <a:xfrm>
            <a:off x="5151769" y="3012718"/>
            <a:ext cx="394689" cy="2745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右矢印 10"/>
          <p:cNvSpPr/>
          <p:nvPr/>
        </p:nvSpPr>
        <p:spPr bwMode="auto">
          <a:xfrm>
            <a:off x="2756453" y="3457926"/>
            <a:ext cx="394689" cy="2745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3" descr="C:\pLaTeX\ToWMF\T2W00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80" y="5306536"/>
            <a:ext cx="60198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027049" y="4008199"/>
            <a:ext cx="5537093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 smtClean="0"/>
              <a:t>  近似による誤差 </a:t>
            </a:r>
            <a:r>
              <a:rPr kumimoji="1" lang="en-US" altLang="ja-JP" sz="2400" b="1" dirty="0" smtClean="0"/>
              <a:t>= </a:t>
            </a:r>
            <a:r>
              <a:rPr kumimoji="1" lang="ja-JP" altLang="en-US" sz="2400" b="1" dirty="0" smtClean="0"/>
              <a:t>高精度な推定と矛盾  </a:t>
            </a:r>
            <a:endParaRPr kumimoji="1" lang="ja-JP" altLang="en-US" sz="2400" b="1" dirty="0"/>
          </a:p>
        </p:txBody>
      </p:sp>
      <p:pic>
        <p:nvPicPr>
          <p:cNvPr id="6151" name="Picture 7" descr="C:\pLaTeX\ToWMF\T2W00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797" y="1196752"/>
            <a:ext cx="3238508" cy="16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9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Gauss</a:t>
            </a:r>
            <a:r>
              <a:rPr kumimoji="1" lang="ja-JP" altLang="en-US" dirty="0" smtClean="0"/>
              <a:t>関数</a:t>
            </a:r>
          </a:p>
          <a:p>
            <a:endParaRPr lang="ja-JP" altLang="en-US" dirty="0"/>
          </a:p>
          <a:p>
            <a:endParaRPr kumimoji="1" lang="ja-JP" altLang="en-US" sz="2400" dirty="0" smtClean="0"/>
          </a:p>
          <a:p>
            <a:pPr lvl="1"/>
            <a:r>
              <a:rPr lang="ja-JP" altLang="en-US" dirty="0"/>
              <a:t>正規</a:t>
            </a:r>
            <a:r>
              <a:rPr lang="ja-JP" altLang="en-US" dirty="0" smtClean="0"/>
              <a:t>分布　　　　</a:t>
            </a:r>
            <a:r>
              <a:rPr lang="ja-JP" altLang="en-US" dirty="0" err="1" smtClean="0"/>
              <a:t>の</a:t>
            </a:r>
            <a:r>
              <a:rPr lang="en-US" altLang="ja-JP" dirty="0" err="1" smtClean="0"/>
              <a:t>pdf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　　　　に関して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偶関数</a:t>
            </a:r>
          </a:p>
          <a:p>
            <a:pPr lvl="1"/>
            <a:endParaRPr kumimoji="1" lang="ja-JP" altLang="en-US" sz="900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有限</a:t>
            </a:r>
            <a:r>
              <a:rPr lang="ja-JP" altLang="en-US" b="1" dirty="0" smtClean="0">
                <a:solidFill>
                  <a:srgbClr val="FF0000"/>
                </a:solidFill>
              </a:rPr>
              <a:t>時間</a:t>
            </a:r>
            <a:r>
              <a:rPr lang="ja-JP" altLang="en-US" b="1" dirty="0" smtClean="0"/>
              <a:t>積分</a:t>
            </a:r>
            <a:endParaRPr lang="en-US" altLang="ja-JP" b="1" dirty="0" smtClean="0"/>
          </a:p>
          <a:p>
            <a:pPr lvl="1"/>
            <a:r>
              <a:rPr kumimoji="1" lang="ja-JP" altLang="en-US" dirty="0"/>
              <a:t>　</a:t>
            </a:r>
            <a:r>
              <a:rPr kumimoji="1" lang="ja-JP" altLang="en-US" dirty="0" smtClean="0"/>
              <a:t>　　　と選択</a:t>
            </a:r>
            <a:r>
              <a:rPr lang="ja-JP" altLang="en-US" dirty="0" smtClean="0"/>
              <a:t>（　 の</a:t>
            </a:r>
            <a:r>
              <a:rPr lang="ja-JP" altLang="en-US" b="1" dirty="0" smtClean="0">
                <a:solidFill>
                  <a:srgbClr val="FF0000"/>
                </a:solidFill>
              </a:rPr>
              <a:t>決定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微小数</a:t>
            </a:r>
            <a:r>
              <a:rPr lang="ja-JP" altLang="en-US" dirty="0"/>
              <a:t>　</a:t>
            </a:r>
            <a:r>
              <a:rPr lang="ja-JP" altLang="en-US" dirty="0" smtClean="0"/>
              <a:t>　　に対して次式を満たす　 が存在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積分</a:t>
            </a:r>
            <a:r>
              <a:rPr lang="ja-JP" altLang="en-US" dirty="0" smtClean="0"/>
              <a:t>の</a:t>
            </a:r>
            <a:r>
              <a:rPr lang="ja-JP" altLang="en-US" b="1" dirty="0" smtClean="0">
                <a:solidFill>
                  <a:srgbClr val="FF0000"/>
                </a:solidFill>
              </a:rPr>
              <a:t>近似</a:t>
            </a:r>
            <a:r>
              <a:rPr lang="ja-JP" altLang="en-US" dirty="0"/>
              <a:t>：</a:t>
            </a:r>
            <a:endParaRPr lang="en-US" altLang="ja-JP" dirty="0" smtClean="0"/>
          </a:p>
        </p:txBody>
      </p:sp>
      <p:pic>
        <p:nvPicPr>
          <p:cNvPr id="7170" name="Picture 2" descr="C:\pLaTeX\ToWMF\T2W00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46" y="1551441"/>
            <a:ext cx="4411990" cy="10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9" name="Picture 191" descr="C:\Documents and Settings\masuhi-n\デスクトップ\gau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493" y="1124744"/>
            <a:ext cx="377695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0" name="Picture 192" descr="C:\pLaTeX\ToWMF\T2W00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93" y="3192016"/>
            <a:ext cx="120396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1" name="Picture 193" descr="C:\pLaTeX\ToWMF\T2W00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8" y="2657480"/>
            <a:ext cx="1238253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C:\pLaTeX\ToWMF\T2W004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52" y="3790176"/>
            <a:ext cx="91440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2" name="Picture 194" descr="C:\pLaTeX\ToWMF\T2W004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49864"/>
            <a:ext cx="123825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3" name="Picture 195" descr="C:\pLaTeX\ToWMF\T2W0049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25" y="4856202"/>
            <a:ext cx="792483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4" name="Picture 196" descr="C:\pLaTeX\ToWMF\T2W005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80" y="4932020"/>
            <a:ext cx="25146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5" name="Picture 197" descr="C:\pLaTeX\ToWMF\T2W005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00" y="4446250"/>
            <a:ext cx="316230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66" name="Picture 198" descr="C:\pLaTeX\ToWMF\T2W005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32" y="5251296"/>
            <a:ext cx="279273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28" name="グループ化 7327"/>
          <p:cNvGrpSpPr/>
          <p:nvPr/>
        </p:nvGrpSpPr>
        <p:grpSpPr>
          <a:xfrm>
            <a:off x="3347864" y="5737688"/>
            <a:ext cx="5616624" cy="1028427"/>
            <a:chOff x="3203847" y="5734916"/>
            <a:chExt cx="5616624" cy="1028427"/>
          </a:xfrm>
        </p:grpSpPr>
        <p:sp>
          <p:nvSpPr>
            <p:cNvPr id="203" name="角丸四角形 202"/>
            <p:cNvSpPr/>
            <p:nvPr/>
          </p:nvSpPr>
          <p:spPr bwMode="auto">
            <a:xfrm>
              <a:off x="3203847" y="5734916"/>
              <a:ext cx="5616624" cy="10284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7367" name="Picture 199" descr="C:\pLaTeX\ToWMF\T2W0053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491" y="5805264"/>
              <a:ext cx="4728220" cy="887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91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誤差解析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積分区間を　　　　 で近似したときの</a:t>
            </a:r>
            <a:r>
              <a:rPr lang="ja-JP" altLang="en-US" b="1" dirty="0">
                <a:solidFill>
                  <a:srgbClr val="FF0000"/>
                </a:solidFill>
              </a:rPr>
              <a:t>推定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誤差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sz="1600" dirty="0" smtClean="0"/>
          </a:p>
          <a:p>
            <a:r>
              <a:rPr lang="ja-JP" altLang="en-US" b="1" dirty="0">
                <a:solidFill>
                  <a:srgbClr val="FF0000"/>
                </a:solidFill>
              </a:rPr>
              <a:t>評価関数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pLaTeX\ToWMF\T2W00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95" y="1184176"/>
            <a:ext cx="106527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pLaTeX\ToWMF\T2W00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60" y="1764410"/>
            <a:ext cx="7848920" cy="15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1619672" y="4191652"/>
            <a:ext cx="5904656" cy="1113748"/>
            <a:chOff x="1619672" y="4191652"/>
            <a:chExt cx="5904656" cy="1113748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1619672" y="4191652"/>
              <a:ext cx="5904656" cy="111374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ja-JP" altLang="en-US" sz="26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8196" name="Picture 4" descr="C:\pLaTeX\ToWMF\T2W00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0" y="4326227"/>
              <a:ext cx="5429260" cy="857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グループ化 3"/>
          <p:cNvGrpSpPr/>
          <p:nvPr/>
        </p:nvGrpSpPr>
        <p:grpSpPr>
          <a:xfrm>
            <a:off x="2076392" y="5569364"/>
            <a:ext cx="4991216" cy="720080"/>
            <a:chOff x="1813032" y="5569364"/>
            <a:chExt cx="4991216" cy="72008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1813032" y="5569364"/>
              <a:ext cx="4991216" cy="720080"/>
              <a:chOff x="1187624" y="5445224"/>
              <a:chExt cx="6025980" cy="720080"/>
            </a:xfrm>
          </p:grpSpPr>
          <p:sp>
            <p:nvSpPr>
              <p:cNvPr id="10" name="角丸四角形 9"/>
              <p:cNvSpPr/>
              <p:nvPr/>
            </p:nvSpPr>
            <p:spPr bwMode="auto">
              <a:xfrm>
                <a:off x="1187624" y="5445224"/>
                <a:ext cx="6025980" cy="72008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ja-JP" altLang="en-US" sz="2600" dirty="0" smtClean="0"/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2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561558" y="5559042"/>
                <a:ext cx="542477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600" dirty="0" smtClean="0">
                    <a:solidFill>
                      <a:srgbClr val="FFFF00"/>
                    </a:solidFill>
                  </a:rPr>
                  <a:t>誤差が小さくなる　  を選ぶ</a:t>
                </a:r>
                <a:endParaRPr lang="ja-JP" altLang="en-US" sz="26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8198" name="Picture 6" descr="C:\pLaTeX\ToWMF\T2W005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5829300"/>
              <a:ext cx="301752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72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I2_T02006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PBI2_T02006</Template>
  <TotalTime>2203</TotalTime>
  <Words>383</Words>
  <Application>Microsoft Office PowerPoint</Application>
  <PresentationFormat>画面に合わせる (4:3)</PresentationFormat>
  <Paragraphs>212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PBI2_T02006</vt:lpstr>
      <vt:lpstr>超関数の概念に基づく周波数推定</vt:lpstr>
      <vt:lpstr>高速・高精度な周波数推定</vt:lpstr>
      <vt:lpstr>周波数推定の考え方</vt:lpstr>
      <vt:lpstr>超関数</vt:lpstr>
      <vt:lpstr>超関数（cont'd）</vt:lpstr>
      <vt:lpstr>周波数推定器</vt:lpstr>
      <vt:lpstr>問題点</vt:lpstr>
      <vt:lpstr>テスト関数</vt:lpstr>
      <vt:lpstr>誤差解析1</vt:lpstr>
      <vt:lpstr>解析結果1</vt:lpstr>
      <vt:lpstr>解析結果1（cont'd）</vt:lpstr>
      <vt:lpstr>解析結果1（cont'd）</vt:lpstr>
      <vt:lpstr>解析結果1（cont'd）</vt:lpstr>
      <vt:lpstr>誤差解析2</vt:lpstr>
      <vt:lpstr>解析結果2</vt:lpstr>
      <vt:lpstr>解析結果2（cont'd）</vt:lpstr>
      <vt:lpstr>データ点数との関係</vt:lpstr>
      <vt:lpstr>数値例</vt:lpstr>
      <vt:lpstr>周波数推定実験</vt:lpstr>
      <vt:lpstr>実験結果</vt:lpstr>
      <vt:lpstr>周波数トラッキング</vt:lpstr>
      <vt:lpstr>周波数トラッキング</vt:lpstr>
      <vt:lpstr>まとめ</vt:lpstr>
    </vt:vector>
  </TitlesOfParts>
  <Company>KYUTECH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超関数の概念に基づく周波数推定</dc:title>
  <dc:creator>Masuhiro NITTA</dc:creator>
  <cp:lastModifiedBy>Masuhiro NITTA</cp:lastModifiedBy>
  <cp:revision>1</cp:revision>
  <dcterms:created xsi:type="dcterms:W3CDTF">2008-04-21T08:36:30Z</dcterms:created>
  <dcterms:modified xsi:type="dcterms:W3CDTF">2013-10-23T09:01:17Z</dcterms:modified>
</cp:coreProperties>
</file>