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5" r:id="rId8"/>
    <p:sldId id="266" r:id="rId9"/>
    <p:sldId id="2146847055"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hatgpt.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EMPLOYEE SALARY PREDICTION SYSTEM USING MACHINE LEARNING ALGORITHMS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29039" y="4566700"/>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 Aruthra- Presidency University</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B.Tech. in Computer Science and Engineering </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ASICETC ID-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r>
              <a:rPr lang="en-US" sz="2800" dirty="0"/>
              <a:t>Organizations often face challenges in determining fair and competitive salaries for employees due to the influence of various factors such as experience, education level, job role, location, and industry standards. Manual or traditional approaches to salary estimation can lead to inconsistencies, pay disparities, and employee dissatisfaction.</a:t>
            </a:r>
          </a:p>
          <a:p>
            <a:r>
              <a:rPr lang="en-US" sz="2800" b="1" dirty="0"/>
              <a:t>The goal of this project is to develop a data-driven Employee Salary Prediction System using machine learning techniques that can accurately predict an employee’s salary based on key features such as years of experience, education, job title, location, and skill set.</a:t>
            </a:r>
            <a:r>
              <a:rPr lang="en-US" sz="2800" dirty="0"/>
              <a:t> This system aims to assist HR professionals in making fair compensation decisions and help job seekers understand their market worth.</a:t>
            </a:r>
          </a:p>
          <a:p>
            <a:pPr marL="305435" indent="-305435"/>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3" name="TextBox 12">
            <a:extLst>
              <a:ext uri="{FF2B5EF4-FFF2-40B4-BE49-F238E27FC236}">
                <a16:creationId xmlns:a16="http://schemas.microsoft.com/office/drawing/2014/main" id="{D3EE6029-A545-4790-1F1F-C4D939800629}"/>
              </a:ext>
            </a:extLst>
          </p:cNvPr>
          <p:cNvSpPr txBox="1"/>
          <p:nvPr/>
        </p:nvSpPr>
        <p:spPr>
          <a:xfrm>
            <a:off x="511277" y="1400530"/>
            <a:ext cx="6096000" cy="2862322"/>
          </a:xfrm>
          <a:prstGeom prst="rect">
            <a:avLst/>
          </a:prstGeom>
          <a:noFill/>
        </p:spPr>
        <p:txBody>
          <a:bodyPr wrap="square">
            <a:spAutoFit/>
          </a:bodyPr>
          <a:lstStyle/>
          <a:p>
            <a:pPr>
              <a:buNone/>
            </a:pPr>
            <a:r>
              <a:rPr lang="en-US" b="1" dirty="0"/>
              <a:t>1. System Requirements</a:t>
            </a:r>
          </a:p>
          <a:p>
            <a:pPr>
              <a:buFont typeface="Arial" panose="020B0604020202020204" pitchFamily="34" charset="0"/>
              <a:buChar char="•"/>
            </a:pPr>
            <a:r>
              <a:rPr lang="en-US" dirty="0"/>
              <a:t>A computer with:</a:t>
            </a:r>
          </a:p>
          <a:p>
            <a:pPr marL="742950" lvl="1" indent="-285750">
              <a:buFont typeface="Arial" panose="020B0604020202020204" pitchFamily="34" charset="0"/>
              <a:buChar char="•"/>
            </a:pPr>
            <a:r>
              <a:rPr lang="en-US" dirty="0"/>
              <a:t>Intel Core i5 processor or higher</a:t>
            </a:r>
          </a:p>
          <a:p>
            <a:pPr marL="742950" lvl="1" indent="-285750">
              <a:buFont typeface="Arial" panose="020B0604020202020204" pitchFamily="34" charset="0"/>
              <a:buChar char="•"/>
            </a:pPr>
            <a:r>
              <a:rPr lang="en-US" dirty="0"/>
              <a:t>Minimum 8 GB RAM</a:t>
            </a:r>
          </a:p>
          <a:p>
            <a:pPr marL="742950" lvl="1" indent="-285750">
              <a:buFont typeface="Arial" panose="020B0604020202020204" pitchFamily="34" charset="0"/>
              <a:buChar char="•"/>
            </a:pPr>
            <a:r>
              <a:rPr lang="en-US" dirty="0"/>
              <a:t>At least 500 MB of free storage</a:t>
            </a:r>
          </a:p>
          <a:p>
            <a:pPr>
              <a:buFont typeface="Arial" panose="020B0604020202020204" pitchFamily="34" charset="0"/>
              <a:buChar char="•"/>
            </a:pPr>
            <a:r>
              <a:rPr lang="en-US" dirty="0"/>
              <a:t>Operating System:</a:t>
            </a:r>
          </a:p>
          <a:p>
            <a:pPr marL="742950" lvl="1" indent="-285750">
              <a:buFont typeface="Arial" panose="020B0604020202020204" pitchFamily="34" charset="0"/>
              <a:buChar char="•"/>
            </a:pPr>
            <a:r>
              <a:rPr lang="en-US" dirty="0"/>
              <a:t>Windows 10 / Ubuntu / macOS</a:t>
            </a:r>
          </a:p>
          <a:p>
            <a:pPr>
              <a:buFont typeface="Arial" panose="020B0604020202020204" pitchFamily="34" charset="0"/>
              <a:buChar char="•"/>
            </a:pPr>
            <a:r>
              <a:rPr lang="en-US" dirty="0"/>
              <a:t>Software:</a:t>
            </a:r>
          </a:p>
          <a:p>
            <a:pPr marL="742950" lvl="1" indent="-285750">
              <a:buFont typeface="Arial" panose="020B0604020202020204" pitchFamily="34" charset="0"/>
              <a:buChar char="•"/>
            </a:pPr>
            <a:r>
              <a:rPr lang="en-US" dirty="0" err="1"/>
              <a:t>Jupyter</a:t>
            </a:r>
            <a:r>
              <a:rPr lang="en-US" dirty="0"/>
              <a:t> Notebook or Google Colab</a:t>
            </a:r>
          </a:p>
          <a:p>
            <a:pPr>
              <a:buFont typeface="Arial" panose="020B0604020202020204" pitchFamily="34" charset="0"/>
              <a:buChar char="•"/>
            </a:pPr>
            <a:r>
              <a:rPr lang="en-US" dirty="0"/>
              <a:t>Python version 3.7 or higher</a:t>
            </a:r>
          </a:p>
        </p:txBody>
      </p:sp>
      <p:sp>
        <p:nvSpPr>
          <p:cNvPr id="15" name="TextBox 14">
            <a:extLst>
              <a:ext uri="{FF2B5EF4-FFF2-40B4-BE49-F238E27FC236}">
                <a16:creationId xmlns:a16="http://schemas.microsoft.com/office/drawing/2014/main" id="{B2A0E235-E48C-61D6-A7BE-A921E7106E45}"/>
              </a:ext>
            </a:extLst>
          </p:cNvPr>
          <p:cNvSpPr txBox="1"/>
          <p:nvPr/>
        </p:nvSpPr>
        <p:spPr>
          <a:xfrm>
            <a:off x="5338917" y="1262030"/>
            <a:ext cx="6096000" cy="3139321"/>
          </a:xfrm>
          <a:prstGeom prst="rect">
            <a:avLst/>
          </a:prstGeom>
          <a:noFill/>
        </p:spPr>
        <p:txBody>
          <a:bodyPr wrap="square">
            <a:spAutoFit/>
          </a:bodyPr>
          <a:lstStyle/>
          <a:p>
            <a:pPr>
              <a:buNone/>
            </a:pPr>
            <a:r>
              <a:rPr lang="en-US" b="1" dirty="0"/>
              <a:t>2. Libraries Required to Build the Model</a:t>
            </a:r>
          </a:p>
          <a:p>
            <a:pPr>
              <a:buFont typeface="Arial" panose="020B0604020202020204" pitchFamily="34" charset="0"/>
              <a:buChar char="•"/>
            </a:pPr>
            <a:r>
              <a:rPr lang="en-US" b="1" dirty="0"/>
              <a:t>pandas</a:t>
            </a:r>
            <a:r>
              <a:rPr lang="en-US" dirty="0"/>
              <a:t> – For data loading, cleaning, and manipulation</a:t>
            </a:r>
          </a:p>
          <a:p>
            <a:pPr>
              <a:buFont typeface="Arial" panose="020B0604020202020204" pitchFamily="34" charset="0"/>
              <a:buChar char="•"/>
            </a:pPr>
            <a:r>
              <a:rPr lang="en-US" b="1" dirty="0" err="1"/>
              <a:t>numpy</a:t>
            </a:r>
            <a:r>
              <a:rPr lang="en-US" dirty="0"/>
              <a:t> – For numerical and array-based operations</a:t>
            </a:r>
          </a:p>
          <a:p>
            <a:pPr>
              <a:buFont typeface="Arial" panose="020B0604020202020204" pitchFamily="34" charset="0"/>
              <a:buChar char="•"/>
            </a:pPr>
            <a:r>
              <a:rPr lang="en-US" b="1" dirty="0"/>
              <a:t>matplotlib</a:t>
            </a:r>
            <a:r>
              <a:rPr lang="en-US" dirty="0"/>
              <a:t> – For creating visualizations and plots</a:t>
            </a:r>
          </a:p>
          <a:p>
            <a:pPr>
              <a:buFont typeface="Arial" panose="020B0604020202020204" pitchFamily="34" charset="0"/>
              <a:buChar char="•"/>
            </a:pPr>
            <a:r>
              <a:rPr lang="en-US" b="1" dirty="0"/>
              <a:t>seaborn</a:t>
            </a:r>
            <a:r>
              <a:rPr lang="en-US" dirty="0"/>
              <a:t> – For enhanced statistical data visualizations</a:t>
            </a:r>
          </a:p>
          <a:p>
            <a:pPr>
              <a:buFont typeface="Arial" panose="020B0604020202020204" pitchFamily="34" charset="0"/>
              <a:buChar char="•"/>
            </a:pPr>
            <a:r>
              <a:rPr lang="en-US" b="1" dirty="0"/>
              <a:t>scikit-learn (</a:t>
            </a:r>
            <a:r>
              <a:rPr lang="en-US" b="1" dirty="0" err="1"/>
              <a:t>sklearn</a:t>
            </a:r>
            <a:r>
              <a:rPr lang="en-US" b="1" dirty="0"/>
              <a:t>)</a:t>
            </a:r>
            <a:r>
              <a:rPr lang="en-US" dirty="0"/>
              <a:t> – For preprocessing, model training, evaluation, and metrics</a:t>
            </a:r>
          </a:p>
          <a:p>
            <a:pPr>
              <a:buFont typeface="Arial" panose="020B0604020202020204" pitchFamily="34" charset="0"/>
              <a:buChar char="•"/>
            </a:pPr>
            <a:r>
              <a:rPr lang="en-US" b="1" dirty="0" err="1"/>
              <a:t>shap</a:t>
            </a:r>
            <a:r>
              <a:rPr lang="en-US" dirty="0"/>
              <a:t> </a:t>
            </a:r>
            <a:r>
              <a:rPr lang="en-US" i="1" dirty="0"/>
              <a:t>(optional – for model explainability as an improvement)</a:t>
            </a:r>
            <a:r>
              <a:rPr lang="en-US" dirty="0"/>
              <a:t> – To understand the impact of features on model predictions</a:t>
            </a:r>
          </a:p>
          <a:p>
            <a:pPr>
              <a:buFont typeface="Arial" panose="020B0604020202020204" pitchFamily="34" charset="0"/>
              <a:buChar char="•"/>
            </a:pPr>
            <a:r>
              <a:rPr lang="en-US" b="1" dirty="0" err="1"/>
              <a:t>joblib</a:t>
            </a:r>
            <a:r>
              <a:rPr lang="en-US" dirty="0"/>
              <a:t> – For saving and loading trained models efficiently</a:t>
            </a: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Deployment </a:t>
            </a:r>
            <a:endParaRPr lang="en-US" dirty="0"/>
          </a:p>
        </p:txBody>
      </p:sp>
      <p:sp>
        <p:nvSpPr>
          <p:cNvPr id="6" name="Rectangle 1">
            <a:extLst>
              <a:ext uri="{FF2B5EF4-FFF2-40B4-BE49-F238E27FC236}">
                <a16:creationId xmlns:a16="http://schemas.microsoft.com/office/drawing/2014/main" id="{82727B45-45B2-F372-BC40-97A3D5B5A9F9}"/>
              </a:ext>
            </a:extLst>
          </p:cNvPr>
          <p:cNvSpPr>
            <a:spLocks noGrp="1" noChangeArrowheads="1"/>
          </p:cNvSpPr>
          <p:nvPr>
            <p:ph idx="1"/>
          </p:nvPr>
        </p:nvSpPr>
        <p:spPr bwMode="auto">
          <a:xfrm>
            <a:off x="581192" y="1026740"/>
            <a:ext cx="10588253"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Import Necessary Libraries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Load libraries like pandas, </a:t>
            </a:r>
            <a:r>
              <a:rPr kumimoji="0" lang="en-US" altLang="en-US" sz="2000" b="0" i="0" u="none" strike="noStrike" cap="none" normalizeH="0" baseline="0" dirty="0" err="1">
                <a:ln>
                  <a:noFill/>
                </a:ln>
                <a:solidFill>
                  <a:schemeClr val="tx1"/>
                </a:solidFill>
                <a:effectLst/>
              </a:rPr>
              <a:t>numpy</a:t>
            </a:r>
            <a:r>
              <a:rPr kumimoji="0" lang="en-US" altLang="en-US" sz="2000" b="0" i="0" u="none" strike="noStrike" cap="none" normalizeH="0" baseline="0" dirty="0">
                <a:ln>
                  <a:noFill/>
                </a:ln>
                <a:solidFill>
                  <a:schemeClr val="tx1"/>
                </a:solidFill>
                <a:effectLst/>
              </a:rPr>
              <a:t>, seaborn, matplotlib, </a:t>
            </a:r>
            <a:r>
              <a:rPr kumimoji="0" lang="en-US" altLang="en-US" sz="2000" b="0" i="0" u="none" strike="noStrike" cap="none" normalizeH="0" baseline="0" dirty="0" err="1">
                <a:ln>
                  <a:noFill/>
                </a:ln>
                <a:solidFill>
                  <a:schemeClr val="tx1"/>
                </a:solidFill>
                <a:effectLst/>
              </a:rPr>
              <a:t>sklearn</a:t>
            </a:r>
            <a:r>
              <a:rPr kumimoji="0" lang="en-US" altLang="en-US" sz="2000" b="0" i="0" u="none" strike="noStrike" cap="none" normalizeH="0" baseline="0" dirty="0">
                <a:ln>
                  <a:noFill/>
                </a:ln>
                <a:solidFill>
                  <a:schemeClr val="tx1"/>
                </a:solidFill>
                <a:effectLst/>
              </a:rPr>
              <a:t>, etc.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Load the Dataset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Use </a:t>
            </a:r>
            <a:r>
              <a:rPr kumimoji="0" lang="en-US" altLang="en-US" sz="2000" b="0" i="0" u="none" strike="noStrike" cap="none" normalizeH="0" baseline="0" dirty="0" err="1">
                <a:ln>
                  <a:noFill/>
                </a:ln>
                <a:solidFill>
                  <a:schemeClr val="tx1"/>
                </a:solidFill>
                <a:effectLst/>
              </a:rPr>
              <a:t>pd.read_csv</a:t>
            </a:r>
            <a:r>
              <a:rPr kumimoji="0" lang="en-US" altLang="en-US" sz="2000" b="0" i="0" u="none" strike="noStrike" cap="none" normalizeH="0" baseline="0" dirty="0">
                <a:ln>
                  <a:noFill/>
                </a:ln>
                <a:solidFill>
                  <a:schemeClr val="tx1"/>
                </a:solidFill>
                <a:effectLst/>
              </a:rPr>
              <a:t>('adult 3.csv') to import the dataset into a </a:t>
            </a:r>
            <a:r>
              <a:rPr kumimoji="0" lang="en-US" altLang="en-US" sz="2000" b="0" i="0" u="none" strike="noStrike" cap="none" normalizeH="0" baseline="0" dirty="0" err="1">
                <a:ln>
                  <a:noFill/>
                </a:ln>
                <a:solidFill>
                  <a:schemeClr val="tx1"/>
                </a:solidFill>
                <a:effectLst/>
              </a:rPr>
              <a:t>DataFrame</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Explore and Preprocess the Data</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Check for null values, duplicates, and inconsistent entries.</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rPr>
              <a:t> </a:t>
            </a:r>
            <a:r>
              <a:rPr kumimoji="0" lang="en-US" altLang="en-US" sz="2000" b="0" i="0" u="none" strike="noStrike" cap="none" normalizeH="0" baseline="0" dirty="0">
                <a:ln>
                  <a:noFill/>
                </a:ln>
                <a:solidFill>
                  <a:schemeClr val="tx1"/>
                </a:solidFill>
                <a:effectLst/>
              </a:rPr>
              <a:t>Handle missing values if any.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Convert categorical features using Label Encoding or One-Hot Encoding.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Normalize or scale numerical features if needed.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Feature Selection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Identify the most relevant features for predicting salary.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Drop unnecessary columns like IDs or non-informative features.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Split the Dataset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Use </a:t>
            </a:r>
            <a:r>
              <a:rPr kumimoji="0" lang="en-US" altLang="en-US" sz="2000" b="0" i="0" u="none" strike="noStrike" cap="none" normalizeH="0" baseline="0" dirty="0" err="1">
                <a:ln>
                  <a:noFill/>
                </a:ln>
                <a:solidFill>
                  <a:schemeClr val="tx1"/>
                </a:solidFill>
                <a:effectLst/>
              </a:rPr>
              <a:t>train_test_split</a:t>
            </a:r>
            <a:r>
              <a:rPr kumimoji="0" lang="en-US" altLang="en-US" sz="2000" b="0" i="0" u="none" strike="noStrike" cap="none" normalizeH="0" baseline="0" dirty="0">
                <a:ln>
                  <a:noFill/>
                </a:ln>
                <a:solidFill>
                  <a:schemeClr val="tx1"/>
                </a:solidFill>
                <a:effectLst/>
              </a:rPr>
              <a:t>() to divide the dataset into training and testing sets (e.g., 80% train, 20% test).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2F00B621-36EC-D31B-3C0D-F15FE87C6E03}"/>
              </a:ext>
            </a:extLst>
          </p:cNvPr>
          <p:cNvSpPr>
            <a:spLocks noChangeArrowheads="1"/>
          </p:cNvSpPr>
          <p:nvPr/>
        </p:nvSpPr>
        <p:spPr bwMode="auto">
          <a:xfrm flipV="1">
            <a:off x="2674374" y="2305467"/>
            <a:ext cx="527009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9AF51164-A43A-8CCC-07B8-2FA50100EC5C}"/>
              </a:ext>
            </a:extLst>
          </p:cNvPr>
          <p:cNvSpPr txBox="1"/>
          <p:nvPr/>
        </p:nvSpPr>
        <p:spPr>
          <a:xfrm>
            <a:off x="639097" y="1386348"/>
            <a:ext cx="8347587" cy="3578942"/>
          </a:xfrm>
          <a:prstGeom prst="rect">
            <a:avLst/>
          </a:prstGeom>
          <a:noFill/>
        </p:spPr>
        <p:txBody>
          <a:bodyPr wrap="square" rtlCol="0">
            <a:spAutoFit/>
          </a:bodyPr>
          <a:lstStyle/>
          <a:p>
            <a:endParaRPr lang="en-US" dirty="0"/>
          </a:p>
        </p:txBody>
      </p:sp>
      <p:sp>
        <p:nvSpPr>
          <p:cNvPr id="7" name="Rectangle 3">
            <a:extLst>
              <a:ext uri="{FF2B5EF4-FFF2-40B4-BE49-F238E27FC236}">
                <a16:creationId xmlns:a16="http://schemas.microsoft.com/office/drawing/2014/main" id="{14ED0E9E-C076-0B24-BF7B-37D16719528E}"/>
              </a:ext>
            </a:extLst>
          </p:cNvPr>
          <p:cNvSpPr>
            <a:spLocks noChangeArrowheads="1"/>
          </p:cNvSpPr>
          <p:nvPr/>
        </p:nvSpPr>
        <p:spPr bwMode="auto">
          <a:xfrm>
            <a:off x="481781" y="1520751"/>
            <a:ext cx="1241814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Model Building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Choose a classification model such as: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Logistic Regression</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Decision Tree</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Random Forest</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Gradient Boosting, etc.</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Train the model on the training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Model Evaluation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Evaluate model performance using metrics like:</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Accuracy</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Precision, Recall, F1-score</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Confusion Matrix</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206C2177-771C-9B8D-BACF-2D3010E86F11}"/>
              </a:ext>
            </a:extLst>
          </p:cNvPr>
          <p:cNvSpPr txBox="1"/>
          <p:nvPr/>
        </p:nvSpPr>
        <p:spPr>
          <a:xfrm>
            <a:off x="481781" y="5671638"/>
            <a:ext cx="6096000" cy="830997"/>
          </a:xfrm>
          <a:prstGeom prst="rect">
            <a:avLst/>
          </a:prstGeom>
          <a:noFill/>
        </p:spPr>
        <p:txBody>
          <a:bodyPr wrap="square">
            <a:spAutoFit/>
          </a:bodyPr>
          <a:lstStyle/>
          <a:p>
            <a:r>
              <a:rPr lang="en-US" sz="2400" dirty="0"/>
              <a:t>Deployment - Google Colab and streamlit platform </a:t>
            </a:r>
          </a:p>
        </p:txBody>
      </p:sp>
    </p:spTree>
    <p:extLst>
      <p:ext uri="{BB962C8B-B14F-4D97-AF65-F5344CB8AC3E}">
        <p14:creationId xmlns:p14="http://schemas.microsoft.com/office/powerpoint/2010/main" val="1517667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305435" indent="-305435"/>
            <a:r>
              <a:rPr lang="en-US" sz="2800" b="1" dirty="0"/>
              <a:t>Attach screen snaps of the code and output min 5</a:t>
            </a:r>
            <a:endParaRPr lang="en-US" dirty="0"/>
          </a:p>
          <a:p>
            <a:pPr marL="305435" indent="-305435"/>
            <a:endParaRPr lang="en-US" sz="2800" b="1" dirty="0"/>
          </a:p>
          <a:p>
            <a:pPr marL="305435" indent="-305435"/>
            <a:r>
              <a:rPr lang="en-US" sz="2800" b="1" dirty="0"/>
              <a:t>Attach your </a:t>
            </a:r>
            <a:r>
              <a:rPr lang="en-US" sz="2800" b="1" dirty="0" err="1"/>
              <a:t>Github</a:t>
            </a:r>
            <a:r>
              <a:rPr lang="en-US" sz="2800" b="1" dirty="0"/>
              <a:t> link</a:t>
            </a:r>
          </a:p>
          <a:p>
            <a:pPr marL="305435" indent="-305435"/>
            <a:r>
              <a:rPr lang="en-US" sz="2800" dirty="0">
                <a:ea typeface="+mn-lt"/>
                <a:cs typeface="+mn-lt"/>
              </a:rPr>
              <a:t>https://github.com/</a:t>
            </a:r>
            <a:endParaRPr lang="en-US" sz="2800" b="1" dirty="0"/>
          </a:p>
        </p:txBody>
      </p:sp>
      <p:pic>
        <p:nvPicPr>
          <p:cNvPr id="4" name="Picture 3">
            <a:extLst>
              <a:ext uri="{FF2B5EF4-FFF2-40B4-BE49-F238E27FC236}">
                <a16:creationId xmlns:a16="http://schemas.microsoft.com/office/drawing/2014/main" id="{847DF822-AB55-E660-400B-2456DEDC0C17}"/>
              </a:ext>
            </a:extLst>
          </p:cNvPr>
          <p:cNvPicPr>
            <a:picLocks noChangeAspect="1"/>
          </p:cNvPicPr>
          <p:nvPr/>
        </p:nvPicPr>
        <p:blipFill>
          <a:blip r:embed="rId2"/>
          <a:stretch>
            <a:fillRect/>
          </a:stretch>
        </p:blipFill>
        <p:spPr>
          <a:xfrm>
            <a:off x="363675" y="1302026"/>
            <a:ext cx="2831810" cy="2581716"/>
          </a:xfrm>
          <a:prstGeom prst="rect">
            <a:avLst/>
          </a:prstGeom>
        </p:spPr>
      </p:pic>
      <p:pic>
        <p:nvPicPr>
          <p:cNvPr id="7" name="Picture 6">
            <a:extLst>
              <a:ext uri="{FF2B5EF4-FFF2-40B4-BE49-F238E27FC236}">
                <a16:creationId xmlns:a16="http://schemas.microsoft.com/office/drawing/2014/main" id="{8AF553F6-C98E-009B-CEDD-2271E86BA586}"/>
              </a:ext>
            </a:extLst>
          </p:cNvPr>
          <p:cNvPicPr>
            <a:picLocks noChangeAspect="1"/>
          </p:cNvPicPr>
          <p:nvPr/>
        </p:nvPicPr>
        <p:blipFill>
          <a:blip r:embed="rId3"/>
          <a:stretch>
            <a:fillRect/>
          </a:stretch>
        </p:blipFill>
        <p:spPr>
          <a:xfrm>
            <a:off x="3040565" y="1302026"/>
            <a:ext cx="3320905" cy="2543672"/>
          </a:xfrm>
          <a:prstGeom prst="rect">
            <a:avLst/>
          </a:prstGeom>
        </p:spPr>
      </p:pic>
      <p:pic>
        <p:nvPicPr>
          <p:cNvPr id="9" name="Picture 8">
            <a:extLst>
              <a:ext uri="{FF2B5EF4-FFF2-40B4-BE49-F238E27FC236}">
                <a16:creationId xmlns:a16="http://schemas.microsoft.com/office/drawing/2014/main" id="{272C7DD9-44E3-F5AE-B0B3-D7FFFC5B964D}"/>
              </a:ext>
            </a:extLst>
          </p:cNvPr>
          <p:cNvPicPr>
            <a:picLocks noChangeAspect="1"/>
          </p:cNvPicPr>
          <p:nvPr/>
        </p:nvPicPr>
        <p:blipFill>
          <a:blip r:embed="rId4"/>
          <a:stretch>
            <a:fillRect/>
          </a:stretch>
        </p:blipFill>
        <p:spPr>
          <a:xfrm>
            <a:off x="6361470" y="1302026"/>
            <a:ext cx="3038900" cy="2306413"/>
          </a:xfrm>
          <a:prstGeom prst="rect">
            <a:avLst/>
          </a:prstGeom>
        </p:spPr>
      </p:pic>
      <p:pic>
        <p:nvPicPr>
          <p:cNvPr id="11" name="Picture 10">
            <a:extLst>
              <a:ext uri="{FF2B5EF4-FFF2-40B4-BE49-F238E27FC236}">
                <a16:creationId xmlns:a16="http://schemas.microsoft.com/office/drawing/2014/main" id="{0E20C7B4-5C42-3A39-9543-F1D876CABB23}"/>
              </a:ext>
            </a:extLst>
          </p:cNvPr>
          <p:cNvPicPr>
            <a:picLocks noChangeAspect="1"/>
          </p:cNvPicPr>
          <p:nvPr/>
        </p:nvPicPr>
        <p:blipFill>
          <a:blip r:embed="rId5"/>
          <a:stretch>
            <a:fillRect/>
          </a:stretch>
        </p:blipFill>
        <p:spPr>
          <a:xfrm>
            <a:off x="363675" y="3766503"/>
            <a:ext cx="5093228" cy="2702937"/>
          </a:xfrm>
          <a:prstGeom prst="rect">
            <a:avLst/>
          </a:prstGeom>
        </p:spPr>
      </p:pic>
      <p:pic>
        <p:nvPicPr>
          <p:cNvPr id="13" name="Picture 12">
            <a:extLst>
              <a:ext uri="{FF2B5EF4-FFF2-40B4-BE49-F238E27FC236}">
                <a16:creationId xmlns:a16="http://schemas.microsoft.com/office/drawing/2014/main" id="{A91845C0-7758-6B8E-F59B-1A3CF768B2AF}"/>
              </a:ext>
            </a:extLst>
          </p:cNvPr>
          <p:cNvPicPr>
            <a:picLocks noChangeAspect="1"/>
          </p:cNvPicPr>
          <p:nvPr/>
        </p:nvPicPr>
        <p:blipFill>
          <a:blip r:embed="rId6"/>
          <a:stretch>
            <a:fillRect/>
          </a:stretch>
        </p:blipFill>
        <p:spPr>
          <a:xfrm>
            <a:off x="9400370" y="1302026"/>
            <a:ext cx="2831811" cy="2126974"/>
          </a:xfrm>
          <a:prstGeom prst="rect">
            <a:avLst/>
          </a:prstGeom>
        </p:spPr>
      </p:pic>
      <p:pic>
        <p:nvPicPr>
          <p:cNvPr id="15" name="Picture 14">
            <a:extLst>
              <a:ext uri="{FF2B5EF4-FFF2-40B4-BE49-F238E27FC236}">
                <a16:creationId xmlns:a16="http://schemas.microsoft.com/office/drawing/2014/main" id="{E0416481-42E8-C3A6-2149-4CDEDB0A7142}"/>
              </a:ext>
            </a:extLst>
          </p:cNvPr>
          <p:cNvPicPr>
            <a:picLocks noChangeAspect="1"/>
          </p:cNvPicPr>
          <p:nvPr/>
        </p:nvPicPr>
        <p:blipFill>
          <a:blip r:embed="rId7"/>
          <a:stretch>
            <a:fillRect/>
          </a:stretch>
        </p:blipFill>
        <p:spPr>
          <a:xfrm>
            <a:off x="5654857" y="3766503"/>
            <a:ext cx="5955949" cy="2803811"/>
          </a:xfrm>
          <a:prstGeom prst="rect">
            <a:avLst/>
          </a:prstGeom>
        </p:spPr>
      </p:pic>
      <p:sp>
        <p:nvSpPr>
          <p:cNvPr id="17" name="TextBox 16">
            <a:extLst>
              <a:ext uri="{FF2B5EF4-FFF2-40B4-BE49-F238E27FC236}">
                <a16:creationId xmlns:a16="http://schemas.microsoft.com/office/drawing/2014/main" id="{74EBCA28-F498-9C28-C9E4-73F71811E663}"/>
              </a:ext>
            </a:extLst>
          </p:cNvPr>
          <p:cNvSpPr txBox="1"/>
          <p:nvPr/>
        </p:nvSpPr>
        <p:spPr>
          <a:xfrm>
            <a:off x="3284706" y="655695"/>
            <a:ext cx="6115664" cy="646331"/>
          </a:xfrm>
          <a:prstGeom prst="rect">
            <a:avLst/>
          </a:prstGeom>
          <a:noFill/>
        </p:spPr>
        <p:txBody>
          <a:bodyPr wrap="square">
            <a:spAutoFit/>
          </a:bodyPr>
          <a:lstStyle/>
          <a:p>
            <a:r>
              <a:rPr lang="en-US" dirty="0"/>
              <a:t>https://github.com/saruthra/employee-salary-prediction-system-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70000" lnSpcReduction="20000"/>
          </a:bodyPr>
          <a:lstStyle/>
          <a:p>
            <a:r>
              <a:rPr lang="en-US" sz="2800" dirty="0"/>
              <a:t>In this project, we built a machine learning-based web application to predict whether an individual's income exceeds $50K annually using the </a:t>
            </a:r>
            <a:r>
              <a:rPr lang="en-US" sz="2800" b="1" dirty="0"/>
              <a:t>UCI Adult Census Income dataset</a:t>
            </a:r>
            <a:r>
              <a:rPr lang="en-US" sz="2800" dirty="0"/>
              <a:t>. We explored various classification models including Logistic Regression, K-Nearest Neighbors, Decision Tree, Support Vector Machine, Random Forest, Gradient Boosting, and Multi-layer Perceptron. Among them, ensemble methods such as </a:t>
            </a:r>
            <a:r>
              <a:rPr lang="en-US" sz="2800" b="1" dirty="0"/>
              <a:t>Gradient Boosting and Random Forest</a:t>
            </a:r>
            <a:r>
              <a:rPr lang="en-US" sz="2800" dirty="0"/>
              <a:t> achieved the best performance.</a:t>
            </a:r>
          </a:p>
          <a:p>
            <a:r>
              <a:rPr lang="en-US" sz="2800" dirty="0"/>
              <a:t>To improve usability and deployment, we implemented both </a:t>
            </a:r>
            <a:r>
              <a:rPr lang="en-US" sz="2800" b="1" dirty="0"/>
              <a:t>Streamlit</a:t>
            </a:r>
            <a:r>
              <a:rPr lang="en-US" sz="2800" dirty="0"/>
              <a:t> and </a:t>
            </a:r>
            <a:r>
              <a:rPr lang="en-US" sz="2800" b="1" dirty="0" err="1"/>
              <a:t>Gradio</a:t>
            </a:r>
            <a:r>
              <a:rPr lang="en-US" sz="2800" dirty="0"/>
              <a:t> interfaces, enabling real-time predictions from user input. Data preprocessing, such as handling categorical variables and scaling features, was key to ensuring model accuracy and consistency. Additionally, we performed detailed evaluation using classification reports and accuracy scores.</a:t>
            </a:r>
          </a:p>
          <a:p>
            <a:r>
              <a:rPr lang="en-US" sz="2800" dirty="0"/>
              <a:t>This project demonstrates how machine learning can provide valuable insights for HR analytics and decision-making, and it serves as a foundation for more advanced salary prediction systems that can incorporate real-time or more complex features in the future.</a:t>
            </a:r>
          </a:p>
          <a:p>
            <a:pPr marL="305435" indent="-305435"/>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https://chatgpt.com/</a:t>
            </a:r>
            <a:endParaRPr lang="en-IN" sz="2400"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240</TotalTime>
  <Words>717</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EMPLOYEE SALARY PREDICTION SYSTEM USING MACHINE LEARNING ALGORITHMS </vt:lpstr>
      <vt:lpstr>OUTLINE</vt:lpstr>
      <vt:lpstr>Problem Statement</vt:lpstr>
      <vt:lpstr>System  Approach</vt:lpstr>
      <vt:lpstr>Algorithm Deployment </vt:lpstr>
      <vt:lpstr>PowerPoint Presentation</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Office</cp:lastModifiedBy>
  <cp:revision>39</cp:revision>
  <dcterms:created xsi:type="dcterms:W3CDTF">2021-05-26T16:50:10Z</dcterms:created>
  <dcterms:modified xsi:type="dcterms:W3CDTF">2025-07-22T15:41:54Z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