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146847055"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SYSTEM USING MACHINE LEARNING ALGORITHMS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29039" y="456670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 Aruthra- Presidency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B.Tech. in Computer Science and Engineering </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ASICETC ID-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r>
              <a:rPr lang="en-US" sz="2800" dirty="0"/>
              <a:t>Organizations often face challenges in determining fair and competitive salaries for employees due to the influence of various factors such as experience, education level, job role, location, and industry standards. Manual or traditional approaches to salary estimation can lead to inconsistencies, pay disparities, and employee dissatisfaction.</a:t>
            </a:r>
          </a:p>
          <a:p>
            <a:r>
              <a:rPr lang="en-US" sz="2800" b="1" dirty="0"/>
              <a:t>The goal of this project is to develop a data-driven Employee Salary Prediction System using machine learning techniques that can accurately predict an employee’s salary based on key features such as years of experience, education, job title, location, and skill set.</a:t>
            </a:r>
            <a:r>
              <a:rPr lang="en-US" sz="2800" dirty="0"/>
              <a:t> This system aims to assist HR professionals in making fair compensation decisions and help job seekers understand their market worth.</a:t>
            </a:r>
          </a:p>
          <a:p>
            <a:pPr marL="305435" indent="-305435"/>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9" name="TextBox 8">
            <a:extLst>
              <a:ext uri="{FF2B5EF4-FFF2-40B4-BE49-F238E27FC236}">
                <a16:creationId xmlns:a16="http://schemas.microsoft.com/office/drawing/2014/main" id="{F86EA682-0557-7014-8EB7-929B2C1B53CB}"/>
              </a:ext>
            </a:extLst>
          </p:cNvPr>
          <p:cNvSpPr txBox="1"/>
          <p:nvPr/>
        </p:nvSpPr>
        <p:spPr>
          <a:xfrm>
            <a:off x="727587" y="1573161"/>
            <a:ext cx="7521678" cy="369332"/>
          </a:xfrm>
          <a:prstGeom prst="rect">
            <a:avLst/>
          </a:prstGeom>
          <a:noFill/>
        </p:spPr>
        <p:txBody>
          <a:bodyPr wrap="square" rtlCol="0">
            <a:spAutoFit/>
          </a:bodyPr>
          <a:lstStyle/>
          <a:p>
            <a:r>
              <a:rPr lang="en-US" dirty="0" err="1"/>
              <a:t>hh</a:t>
            </a:r>
            <a:endParaRPr lang="en-US" dirty="0"/>
          </a:p>
        </p:txBody>
      </p:sp>
      <p:sp>
        <p:nvSpPr>
          <p:cNvPr id="11" name="Rectangle 5">
            <a:extLst>
              <a:ext uri="{FF2B5EF4-FFF2-40B4-BE49-F238E27FC236}">
                <a16:creationId xmlns:a16="http://schemas.microsoft.com/office/drawing/2014/main" id="{4E83989E-1DF6-4F71-5DA5-7CEA623DAD43}"/>
              </a:ext>
            </a:extLst>
          </p:cNvPr>
          <p:cNvSpPr>
            <a:spLocks noChangeArrowheads="1"/>
          </p:cNvSpPr>
          <p:nvPr/>
        </p:nvSpPr>
        <p:spPr bwMode="auto">
          <a:xfrm>
            <a:off x="581192" y="2083940"/>
            <a:ext cx="813018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Platform</a:t>
            </a:r>
            <a:r>
              <a:rPr kumimoji="0" lang="en-US" altLang="en-US" b="0" i="0" u="none" strike="noStrike" cap="none" normalizeH="0" baseline="0" dirty="0">
                <a:ln>
                  <a:noFill/>
                </a:ln>
                <a:solidFill>
                  <a:schemeClr val="tx1"/>
                </a:solidFill>
                <a:effectLst/>
                <a:latin typeface="Arial" panose="020B0604020202020204" pitchFamily="34" charset="0"/>
              </a:rPr>
              <a:t>: Google Colab (cloud-based </a:t>
            </a: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installation needed</a:t>
            </a:r>
            <a:r>
              <a:rPr kumimoji="0" lang="en-US" altLang="en-US" sz="1800" b="0" i="0" u="none" strike="noStrike" cap="none" normalizeH="0" baseline="0" dirty="0">
                <a:ln>
                  <a:noFill/>
                </a:ln>
                <a:solidFill>
                  <a:schemeClr val="tx1"/>
                </a:solidFill>
                <a:effectLst/>
                <a:latin typeface="Arial" panose="020B0604020202020204" pitchFamily="34" charset="0"/>
              </a:rPr>
              <a:t> on local machine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 connection</a:t>
            </a:r>
            <a:r>
              <a:rPr kumimoji="0" lang="en-US" altLang="en-US" sz="1800" b="0" i="0" u="none" strike="noStrike" cap="none" normalizeH="0" baseline="0" dirty="0">
                <a:ln>
                  <a:noFill/>
                </a:ln>
                <a:solidFill>
                  <a:schemeClr val="tx1"/>
                </a:solidFill>
                <a:effectLst/>
                <a:latin typeface="Arial" panose="020B0604020202020204" pitchFamily="34" charset="0"/>
              </a:rPr>
              <a:t>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Account</a:t>
            </a:r>
            <a:r>
              <a:rPr kumimoji="0" lang="en-US" altLang="en-US" sz="1800" b="0" i="0" u="none" strike="noStrike" cap="none" normalizeH="0" baseline="0" dirty="0">
                <a:ln>
                  <a:noFill/>
                </a:ln>
                <a:solidFill>
                  <a:schemeClr val="tx1"/>
                </a:solidFill>
                <a:effectLst/>
                <a:latin typeface="Arial" panose="020B0604020202020204" pitchFamily="34" charset="0"/>
              </a:rPr>
              <a:t> to access Colab notebooks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version</a:t>
            </a:r>
            <a:r>
              <a:rPr kumimoji="0" lang="en-US" altLang="en-US" sz="1800" b="0" i="0" u="none" strike="noStrike" cap="none" normalizeH="0" baseline="0" dirty="0">
                <a:ln>
                  <a:noFill/>
                </a:ln>
                <a:solidFill>
                  <a:schemeClr val="tx1"/>
                </a:solidFill>
                <a:effectLst/>
                <a:latin typeface="Arial" panose="020B0604020202020204" pitchFamily="34" charset="0"/>
              </a:rPr>
              <a:t>: 3.7+ (pre-installed in Colab)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Browser</a:t>
            </a:r>
            <a:r>
              <a:rPr kumimoji="0" lang="en-US" altLang="en-US" sz="1800" b="0" i="0" u="none" strike="noStrike" cap="none" normalizeH="0" baseline="0" dirty="0">
                <a:ln>
                  <a:noFill/>
                </a:ln>
                <a:solidFill>
                  <a:schemeClr val="tx1"/>
                </a:solidFill>
                <a:effectLst/>
                <a:latin typeface="Arial" panose="020B0604020202020204" pitchFamily="34" charset="0"/>
              </a:rPr>
              <a:t>: Chrome / Firefox / Edge (updated version)</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Deployment </a:t>
            </a:r>
            <a:endParaRPr lang="en-US" dirty="0"/>
          </a:p>
        </p:txBody>
      </p:sp>
      <p:sp>
        <p:nvSpPr>
          <p:cNvPr id="6" name="Rectangle 1">
            <a:extLst>
              <a:ext uri="{FF2B5EF4-FFF2-40B4-BE49-F238E27FC236}">
                <a16:creationId xmlns:a16="http://schemas.microsoft.com/office/drawing/2014/main" id="{82727B45-45B2-F372-BC40-97A3D5B5A9F9}"/>
              </a:ext>
            </a:extLst>
          </p:cNvPr>
          <p:cNvSpPr>
            <a:spLocks noGrp="1" noChangeArrowheads="1"/>
          </p:cNvSpPr>
          <p:nvPr>
            <p:ph idx="1"/>
          </p:nvPr>
        </p:nvSpPr>
        <p:spPr bwMode="auto">
          <a:xfrm>
            <a:off x="581192" y="1026740"/>
            <a:ext cx="10588253"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Import Necessary Libraries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Load libraries like pandas, </a:t>
            </a:r>
            <a:r>
              <a:rPr kumimoji="0" lang="en-US" altLang="en-US" sz="2000" b="0" i="0" u="none" strike="noStrike" cap="none" normalizeH="0" baseline="0" dirty="0" err="1">
                <a:ln>
                  <a:noFill/>
                </a:ln>
                <a:solidFill>
                  <a:schemeClr val="tx1"/>
                </a:solidFill>
                <a:effectLst/>
              </a:rPr>
              <a:t>numpy</a:t>
            </a:r>
            <a:r>
              <a:rPr kumimoji="0" lang="en-US" altLang="en-US" sz="2000" b="0" i="0" u="none" strike="noStrike" cap="none" normalizeH="0" baseline="0" dirty="0">
                <a:ln>
                  <a:noFill/>
                </a:ln>
                <a:solidFill>
                  <a:schemeClr val="tx1"/>
                </a:solidFill>
                <a:effectLst/>
              </a:rPr>
              <a:t>, seaborn, matplotlib, </a:t>
            </a:r>
            <a:r>
              <a:rPr kumimoji="0" lang="en-US" altLang="en-US" sz="2000" b="0" i="0" u="none" strike="noStrike" cap="none" normalizeH="0" baseline="0" dirty="0" err="1">
                <a:ln>
                  <a:noFill/>
                </a:ln>
                <a:solidFill>
                  <a:schemeClr val="tx1"/>
                </a:solidFill>
                <a:effectLst/>
              </a:rPr>
              <a:t>sklearn</a:t>
            </a:r>
            <a:r>
              <a:rPr kumimoji="0" lang="en-US" altLang="en-US" sz="20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Load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pd.read_csv</a:t>
            </a:r>
            <a:r>
              <a:rPr kumimoji="0" lang="en-US" altLang="en-US" sz="2000" b="0" i="0" u="none" strike="noStrike" cap="none" normalizeH="0" baseline="0" dirty="0">
                <a:ln>
                  <a:noFill/>
                </a:ln>
                <a:solidFill>
                  <a:schemeClr val="tx1"/>
                </a:solidFill>
                <a:effectLst/>
              </a:rPr>
              <a:t>('adult 3.csv') to import the dataset into a </a:t>
            </a:r>
            <a:r>
              <a:rPr kumimoji="0" lang="en-US" altLang="en-US" sz="2000" b="0" i="0" u="none" strike="noStrike" cap="none" normalizeH="0" baseline="0" dirty="0" err="1">
                <a:ln>
                  <a:noFill/>
                </a:ln>
                <a:solidFill>
                  <a:schemeClr val="tx1"/>
                </a:solidFill>
                <a:effectLst/>
              </a:rPr>
              <a:t>DataFrame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Explore and Preprocess the Data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Check for null values, duplicates, and inconsistent entries.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Handle missing values if any.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Convert categorical features using Label Encoding or One-Hot Encoding.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Normalize or scale numerical features if needed.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Feature Selection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Identify the most relevant features for predicting salary.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Drop unnecessary columns like IDs or non-informative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Split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train_test_split</a:t>
            </a:r>
            <a:r>
              <a:rPr kumimoji="0" lang="en-US" altLang="en-US" sz="2000" b="0" i="0" u="none" strike="noStrike" cap="none" normalizeH="0" baseline="0" dirty="0">
                <a:ln>
                  <a:noFill/>
                </a:ln>
                <a:solidFill>
                  <a:schemeClr val="tx1"/>
                </a:solidFill>
                <a:effectLst/>
              </a:rPr>
              <a:t>() to divide the dataset into training and testing sets (e.g., 80% train, 20% test).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F00B621-36EC-D31B-3C0D-F15FE87C6E03}"/>
              </a:ext>
            </a:extLst>
          </p:cNvPr>
          <p:cNvSpPr>
            <a:spLocks noChangeArrowheads="1"/>
          </p:cNvSpPr>
          <p:nvPr/>
        </p:nvSpPr>
        <p:spPr bwMode="auto">
          <a:xfrm flipV="1">
            <a:off x="2674374" y="2305467"/>
            <a:ext cx="52700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F51164-A43A-8CCC-07B8-2FA50100EC5C}"/>
              </a:ext>
            </a:extLst>
          </p:cNvPr>
          <p:cNvSpPr txBox="1"/>
          <p:nvPr/>
        </p:nvSpPr>
        <p:spPr>
          <a:xfrm>
            <a:off x="639097" y="1386348"/>
            <a:ext cx="8347587" cy="3578942"/>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14ED0E9E-C076-0B24-BF7B-37D16719528E}"/>
              </a:ext>
            </a:extLst>
          </p:cNvPr>
          <p:cNvSpPr>
            <a:spLocks noChangeArrowheads="1"/>
          </p:cNvSpPr>
          <p:nvPr/>
        </p:nvSpPr>
        <p:spPr bwMode="auto">
          <a:xfrm>
            <a:off x="481781" y="1520751"/>
            <a:ext cx="1241814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Model Building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Choose a classification model such as: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Gradient Boosting, etc.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Train the model on the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metrics like: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Accuracy</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Precision, Recall, F1-score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Confusion Matrix</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06C2177-771C-9B8D-BACF-2D3010E86F11}"/>
              </a:ext>
            </a:extLst>
          </p:cNvPr>
          <p:cNvSpPr txBox="1"/>
          <p:nvPr/>
        </p:nvSpPr>
        <p:spPr>
          <a:xfrm>
            <a:off x="481781" y="5671638"/>
            <a:ext cx="6096000" cy="830997"/>
          </a:xfrm>
          <a:prstGeom prst="rect">
            <a:avLst/>
          </a:prstGeom>
          <a:noFill/>
        </p:spPr>
        <p:txBody>
          <a:bodyPr wrap="square">
            <a:spAutoFit/>
          </a:bodyPr>
          <a:lstStyle/>
          <a:p>
            <a:r>
              <a:rPr lang="en-US" sz="2400" dirty="0"/>
              <a:t>Deployment - Google Colab and streamlit platform </a:t>
            </a:r>
          </a:p>
        </p:txBody>
      </p:sp>
    </p:spTree>
    <p:extLst>
      <p:ext uri="{BB962C8B-B14F-4D97-AF65-F5344CB8AC3E}">
        <p14:creationId xmlns:p14="http://schemas.microsoft.com/office/powerpoint/2010/main" val="151766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screen snaps of the code and output min 5</a:t>
            </a:r>
            <a:endParaRPr lang="en-US" dirty="0"/>
          </a:p>
          <a:p>
            <a:pPr marL="305435" indent="-305435"/>
            <a:endParaRPr lang="en-US" sz="2800" b="1" dirty="0"/>
          </a:p>
          <a:p>
            <a:pPr marL="305435" indent="-305435"/>
            <a:r>
              <a:rPr lang="en-US" sz="2800" b="1" dirty="0"/>
              <a:t>Attach your </a:t>
            </a:r>
            <a:r>
              <a:rPr lang="en-US" sz="2800" b="1" dirty="0" err="1"/>
              <a:t>Github</a:t>
            </a:r>
            <a:r>
              <a:rPr lang="en-US" sz="2800" b="1" dirty="0"/>
              <a:t> link</a:t>
            </a:r>
          </a:p>
          <a:p>
            <a:pPr marL="305435" indent="-305435"/>
            <a:r>
              <a:rPr lang="en-US" sz="2800" dirty="0">
                <a:ea typeface="+mn-lt"/>
                <a:cs typeface="+mn-lt"/>
              </a:rPr>
              <a:t>https://github.com/</a:t>
            </a:r>
            <a:endParaRPr lang="en-US" sz="2800" b="1" dirty="0"/>
          </a:p>
        </p:txBody>
      </p:sp>
      <p:pic>
        <p:nvPicPr>
          <p:cNvPr id="4" name="Picture 3">
            <a:extLst>
              <a:ext uri="{FF2B5EF4-FFF2-40B4-BE49-F238E27FC236}">
                <a16:creationId xmlns:a16="http://schemas.microsoft.com/office/drawing/2014/main" id="{847DF822-AB55-E660-400B-2456DEDC0C17}"/>
              </a:ext>
            </a:extLst>
          </p:cNvPr>
          <p:cNvPicPr>
            <a:picLocks noChangeAspect="1"/>
          </p:cNvPicPr>
          <p:nvPr/>
        </p:nvPicPr>
        <p:blipFill>
          <a:blip r:embed="rId2"/>
          <a:stretch>
            <a:fillRect/>
          </a:stretch>
        </p:blipFill>
        <p:spPr>
          <a:xfrm>
            <a:off x="363675" y="1302026"/>
            <a:ext cx="2831810" cy="2581716"/>
          </a:xfrm>
          <a:prstGeom prst="rect">
            <a:avLst/>
          </a:prstGeom>
        </p:spPr>
      </p:pic>
      <p:pic>
        <p:nvPicPr>
          <p:cNvPr id="7" name="Picture 6">
            <a:extLst>
              <a:ext uri="{FF2B5EF4-FFF2-40B4-BE49-F238E27FC236}">
                <a16:creationId xmlns:a16="http://schemas.microsoft.com/office/drawing/2014/main" id="{8AF553F6-C98E-009B-CEDD-2271E86BA586}"/>
              </a:ext>
            </a:extLst>
          </p:cNvPr>
          <p:cNvPicPr>
            <a:picLocks noChangeAspect="1"/>
          </p:cNvPicPr>
          <p:nvPr/>
        </p:nvPicPr>
        <p:blipFill>
          <a:blip r:embed="rId3"/>
          <a:stretch>
            <a:fillRect/>
          </a:stretch>
        </p:blipFill>
        <p:spPr>
          <a:xfrm>
            <a:off x="3040565" y="1302026"/>
            <a:ext cx="3320905" cy="2543672"/>
          </a:xfrm>
          <a:prstGeom prst="rect">
            <a:avLst/>
          </a:prstGeom>
        </p:spPr>
      </p:pic>
      <p:pic>
        <p:nvPicPr>
          <p:cNvPr id="9" name="Picture 8">
            <a:extLst>
              <a:ext uri="{FF2B5EF4-FFF2-40B4-BE49-F238E27FC236}">
                <a16:creationId xmlns:a16="http://schemas.microsoft.com/office/drawing/2014/main" id="{272C7DD9-44E3-F5AE-B0B3-D7FFFC5B964D}"/>
              </a:ext>
            </a:extLst>
          </p:cNvPr>
          <p:cNvPicPr>
            <a:picLocks noChangeAspect="1"/>
          </p:cNvPicPr>
          <p:nvPr/>
        </p:nvPicPr>
        <p:blipFill>
          <a:blip r:embed="rId4"/>
          <a:stretch>
            <a:fillRect/>
          </a:stretch>
        </p:blipFill>
        <p:spPr>
          <a:xfrm>
            <a:off x="6361470" y="1302026"/>
            <a:ext cx="3038900" cy="2306413"/>
          </a:xfrm>
          <a:prstGeom prst="rect">
            <a:avLst/>
          </a:prstGeom>
        </p:spPr>
      </p:pic>
      <p:pic>
        <p:nvPicPr>
          <p:cNvPr id="11" name="Picture 10">
            <a:extLst>
              <a:ext uri="{FF2B5EF4-FFF2-40B4-BE49-F238E27FC236}">
                <a16:creationId xmlns:a16="http://schemas.microsoft.com/office/drawing/2014/main" id="{0E20C7B4-5C42-3A39-9543-F1D876CABB23}"/>
              </a:ext>
            </a:extLst>
          </p:cNvPr>
          <p:cNvPicPr>
            <a:picLocks noChangeAspect="1"/>
          </p:cNvPicPr>
          <p:nvPr/>
        </p:nvPicPr>
        <p:blipFill>
          <a:blip r:embed="rId5"/>
          <a:stretch>
            <a:fillRect/>
          </a:stretch>
        </p:blipFill>
        <p:spPr>
          <a:xfrm>
            <a:off x="363675" y="3766503"/>
            <a:ext cx="5093228" cy="2702937"/>
          </a:xfrm>
          <a:prstGeom prst="rect">
            <a:avLst/>
          </a:prstGeom>
        </p:spPr>
      </p:pic>
      <p:pic>
        <p:nvPicPr>
          <p:cNvPr id="13" name="Picture 12">
            <a:extLst>
              <a:ext uri="{FF2B5EF4-FFF2-40B4-BE49-F238E27FC236}">
                <a16:creationId xmlns:a16="http://schemas.microsoft.com/office/drawing/2014/main" id="{A91845C0-7758-6B8E-F59B-1A3CF768B2AF}"/>
              </a:ext>
            </a:extLst>
          </p:cNvPr>
          <p:cNvPicPr>
            <a:picLocks noChangeAspect="1"/>
          </p:cNvPicPr>
          <p:nvPr/>
        </p:nvPicPr>
        <p:blipFill>
          <a:blip r:embed="rId6"/>
          <a:stretch>
            <a:fillRect/>
          </a:stretch>
        </p:blipFill>
        <p:spPr>
          <a:xfrm>
            <a:off x="9400370" y="1302026"/>
            <a:ext cx="2831811" cy="2126974"/>
          </a:xfrm>
          <a:prstGeom prst="rect">
            <a:avLst/>
          </a:prstGeom>
        </p:spPr>
      </p:pic>
      <p:pic>
        <p:nvPicPr>
          <p:cNvPr id="15" name="Picture 14">
            <a:extLst>
              <a:ext uri="{FF2B5EF4-FFF2-40B4-BE49-F238E27FC236}">
                <a16:creationId xmlns:a16="http://schemas.microsoft.com/office/drawing/2014/main" id="{E0416481-42E8-C3A6-2149-4CDEDB0A7142}"/>
              </a:ext>
            </a:extLst>
          </p:cNvPr>
          <p:cNvPicPr>
            <a:picLocks noChangeAspect="1"/>
          </p:cNvPicPr>
          <p:nvPr/>
        </p:nvPicPr>
        <p:blipFill>
          <a:blip r:embed="rId7"/>
          <a:stretch>
            <a:fillRect/>
          </a:stretch>
        </p:blipFill>
        <p:spPr>
          <a:xfrm>
            <a:off x="5654857" y="3766503"/>
            <a:ext cx="5955949" cy="2803811"/>
          </a:xfrm>
          <a:prstGeom prst="rect">
            <a:avLst/>
          </a:prstGeom>
        </p:spPr>
      </p:pic>
      <p:sp>
        <p:nvSpPr>
          <p:cNvPr id="17" name="TextBox 16">
            <a:extLst>
              <a:ext uri="{FF2B5EF4-FFF2-40B4-BE49-F238E27FC236}">
                <a16:creationId xmlns:a16="http://schemas.microsoft.com/office/drawing/2014/main" id="{74EBCA28-F498-9C28-C9E4-73F71811E663}"/>
              </a:ext>
            </a:extLst>
          </p:cNvPr>
          <p:cNvSpPr txBox="1"/>
          <p:nvPr/>
        </p:nvSpPr>
        <p:spPr>
          <a:xfrm>
            <a:off x="3284706" y="655695"/>
            <a:ext cx="6115664" cy="646331"/>
          </a:xfrm>
          <a:prstGeom prst="rect">
            <a:avLst/>
          </a:prstGeom>
          <a:noFill/>
        </p:spPr>
        <p:txBody>
          <a:bodyPr wrap="square">
            <a:spAutoFit/>
          </a:bodyPr>
          <a:lstStyle/>
          <a:p>
            <a:r>
              <a:rPr lang="en-US" dirty="0"/>
              <a:t>https://github.com/saruthra/employee-salary-prediction-system-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r>
              <a:rPr lang="en-US" sz="2800" dirty="0"/>
              <a:t>In this project, we built a machine learning-based web application to predict whether an individual's income exceeds $50K annually using the </a:t>
            </a:r>
            <a:r>
              <a:rPr lang="en-US" sz="2800" b="1" dirty="0"/>
              <a:t>UCI Adult Census Income dataset</a:t>
            </a:r>
            <a:r>
              <a:rPr lang="en-US" sz="2800" dirty="0"/>
              <a:t>. We explored various classification models including Logistic Regression, K-Nearest Neighbors, Decision Tree, Support Vector Machine, Random Forest, Gradient Boosting, and Multi-layer Perceptron. Among them, ensemble methods such as </a:t>
            </a:r>
            <a:r>
              <a:rPr lang="en-US" sz="2800" b="1" dirty="0"/>
              <a:t>Gradient Boosting and Random Forest</a:t>
            </a:r>
            <a:r>
              <a:rPr lang="en-US" sz="2800" dirty="0"/>
              <a:t> achieved the best performance.</a:t>
            </a:r>
          </a:p>
          <a:p>
            <a:r>
              <a:rPr lang="en-US" sz="2800" dirty="0"/>
              <a:t>To improve usability and deployment, we implemented both </a:t>
            </a:r>
            <a:r>
              <a:rPr lang="en-US" sz="2800" b="1" dirty="0"/>
              <a:t>Streamlit</a:t>
            </a:r>
            <a:r>
              <a:rPr lang="en-US" sz="2800" dirty="0"/>
              <a:t> and </a:t>
            </a:r>
            <a:r>
              <a:rPr lang="en-US" sz="2800" b="1" dirty="0" err="1"/>
              <a:t>Gradio</a:t>
            </a:r>
            <a:r>
              <a:rPr lang="en-US" sz="2800" dirty="0"/>
              <a:t> interfaces, enabling real-time predictions from user input. Data preprocessing, such as handling categorical variables and scaling features, was key to ensuring model accuracy and consistency. Additionally, we performed detailed evaluation using classification reports and accuracy scores.</a:t>
            </a:r>
          </a:p>
          <a:p>
            <a:r>
              <a:rPr lang="en-US" sz="2800" dirty="0"/>
              <a:t>This project demonstrates how machine learning can provide valuable insights for HR analytics and decision-making, and it serves as a foundation for more advanced salary prediction systems that can incorporate real-time or more complex features in the future.</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https://chatgpt.com/</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228</TotalTime>
  <Words>633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EMPLOYEE SALARY PREDICTION SYSTEM USING MACHINE LEARNING ALGORITHMS </vt:lpstr>
      <vt:lpstr>OUTLINE</vt:lpstr>
      <vt:lpstr>Problem Statement</vt:lpstr>
      <vt:lpstr>System  Approach</vt:lpstr>
      <vt:lpstr>Algorithm Deployment </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Office</cp:lastModifiedBy>
  <cp:revision>38</cp:revision>
  <dcterms:created xsi:type="dcterms:W3CDTF">2021-05-26T16:50:10Z</dcterms:created>
  <dcterms:modified xsi:type="dcterms:W3CDTF">2025-07-22T15:29:46Z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