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F24C979-F4D9-4805-9172-6F5D6E5C8922}">
  <a:tblStyle styleId="{FF24C979-F4D9-4805-9172-6F5D6E5C892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AB1A449-F539-41DC-B507-65AE8C1AFCE7}"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72" y="-18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69925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2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2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2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2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2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2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2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2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3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3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3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p3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5" name="Google Shape;375;p3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p3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9" name="Google Shape;389;p3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6" name="Google Shape;396;p3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3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p4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4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4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4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p4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p4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6" name="Google Shape;456;p4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3" name="Google Shape;463;p4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0" name="Google Shape;470;p4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4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5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5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1" name="Google Shape;491;p5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p5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5"/>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33" name="Google Shape;33;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9" name="Google Shape;39;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2" name="Google Shape;52;p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4" name="Google Shape;54;p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a:t>
            </a:r>
            <a:endParaRPr sz="1200" b="0" i="0" u="none" strike="noStrike" cap="none">
              <a:solidFill>
                <a:schemeClr val="dk1"/>
              </a:solidFill>
              <a:latin typeface="Times New Roman"/>
              <a:ea typeface="Times New Roman"/>
              <a:cs typeface="Times New Roman"/>
              <a:sym typeface="Times New Roman"/>
            </a:endParaRPr>
          </a:p>
        </p:txBody>
      </p:sp>
      <p:sp>
        <p:nvSpPr>
          <p:cNvPr id="89" name="Google Shape;89;p13"/>
          <p:cNvSpPr txBox="1">
            <a:spLocks noGrp="1"/>
          </p:cNvSpPr>
          <p:nvPr>
            <p:ph type="title"/>
          </p:nvPr>
        </p:nvSpPr>
        <p:spPr>
          <a:xfrm>
            <a:off x="2382392" y="2132203"/>
            <a:ext cx="4377055" cy="75692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800"/>
              <a:buFont typeface="Calibri"/>
              <a:buNone/>
            </a:pPr>
            <a:r>
              <a:rPr lang="en-US" sz="4800"/>
              <a:t>Agents in AI</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p:nvPr/>
        </p:nvSpPr>
        <p:spPr>
          <a:xfrm>
            <a:off x="795250" y="915745"/>
            <a:ext cx="399473" cy="372596"/>
          </a:xfrm>
          <a:custGeom>
            <a:avLst/>
            <a:gdLst/>
            <a:ahLst/>
            <a:cxnLst/>
            <a:rect l="l" t="t" r="r" b="b"/>
            <a:pathLst>
              <a:path w="439419" h="422275" extrusionOk="0">
                <a:moveTo>
                  <a:pt x="0" y="422148"/>
                </a:moveTo>
                <a:lnTo>
                  <a:pt x="438912" y="422148"/>
                </a:lnTo>
                <a:lnTo>
                  <a:pt x="438912" y="0"/>
                </a:lnTo>
                <a:lnTo>
                  <a:pt x="0" y="0"/>
                </a:lnTo>
                <a:lnTo>
                  <a:pt x="0" y="422148"/>
                </a:lnTo>
                <a:close/>
              </a:path>
            </a:pathLst>
          </a:custGeom>
          <a:solidFill>
            <a:srgbClr val="2F8ED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51" name="Google Shape;151;p22"/>
          <p:cNvGrpSpPr/>
          <p:nvPr/>
        </p:nvGrpSpPr>
        <p:grpSpPr>
          <a:xfrm>
            <a:off x="532014" y="820270"/>
            <a:ext cx="7765473" cy="927847"/>
            <a:chOff x="585216" y="929639"/>
            <a:chExt cx="8542020" cy="1051560"/>
          </a:xfrm>
        </p:grpSpPr>
        <p:sp>
          <p:nvSpPr>
            <p:cNvPr id="152" name="Google Shape;152;p22"/>
            <p:cNvSpPr/>
            <p:nvPr/>
          </p:nvSpPr>
          <p:spPr>
            <a:xfrm>
              <a:off x="874776" y="1037843"/>
              <a:ext cx="439420" cy="474345"/>
            </a:xfrm>
            <a:custGeom>
              <a:avLst/>
              <a:gdLst/>
              <a:ahLst/>
              <a:cxnLst/>
              <a:rect l="l" t="t" r="r" b="b"/>
              <a:pathLst>
                <a:path w="439419" h="474344" extrusionOk="0">
                  <a:moveTo>
                    <a:pt x="438912" y="0"/>
                  </a:moveTo>
                  <a:lnTo>
                    <a:pt x="0" y="0"/>
                  </a:lnTo>
                  <a:lnTo>
                    <a:pt x="0" y="422160"/>
                  </a:lnTo>
                  <a:lnTo>
                    <a:pt x="0" y="473964"/>
                  </a:lnTo>
                  <a:lnTo>
                    <a:pt x="438912" y="473964"/>
                  </a:lnTo>
                  <a:lnTo>
                    <a:pt x="438912" y="422160"/>
                  </a:lnTo>
                  <a:lnTo>
                    <a:pt x="438912" y="0"/>
                  </a:lnTo>
                  <a:close/>
                </a:path>
              </a:pathLst>
            </a:custGeom>
            <a:solidFill>
              <a:srgbClr val="2F8ED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22"/>
            <p:cNvSpPr/>
            <p:nvPr/>
          </p:nvSpPr>
          <p:spPr>
            <a:xfrm>
              <a:off x="1257300" y="1037843"/>
              <a:ext cx="329184" cy="4739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22"/>
            <p:cNvSpPr/>
            <p:nvPr/>
          </p:nvSpPr>
          <p:spPr>
            <a:xfrm>
              <a:off x="999744" y="1459991"/>
              <a:ext cx="422275" cy="474345"/>
            </a:xfrm>
            <a:custGeom>
              <a:avLst/>
              <a:gdLst/>
              <a:ahLst/>
              <a:cxnLst/>
              <a:rect l="l" t="t" r="r" b="b"/>
              <a:pathLst>
                <a:path w="422275" h="474344" extrusionOk="0">
                  <a:moveTo>
                    <a:pt x="422148" y="473963"/>
                  </a:moveTo>
                  <a:lnTo>
                    <a:pt x="0" y="473963"/>
                  </a:lnTo>
                  <a:lnTo>
                    <a:pt x="0" y="0"/>
                  </a:lnTo>
                  <a:lnTo>
                    <a:pt x="422148" y="0"/>
                  </a:lnTo>
                  <a:lnTo>
                    <a:pt x="422148" y="473963"/>
                  </a:lnTo>
                  <a:close/>
                </a:path>
              </a:pathLst>
            </a:custGeom>
            <a:solidFill>
              <a:srgbClr val="BCF40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5" name="Google Shape;155;p22"/>
            <p:cNvSpPr/>
            <p:nvPr/>
          </p:nvSpPr>
          <p:spPr>
            <a:xfrm>
              <a:off x="585216" y="1386839"/>
              <a:ext cx="8542020" cy="5471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6" name="Google Shape;156;p22"/>
            <p:cNvSpPr/>
            <p:nvPr/>
          </p:nvSpPr>
          <p:spPr>
            <a:xfrm>
              <a:off x="1219200" y="929639"/>
              <a:ext cx="32384" cy="1051560"/>
            </a:xfrm>
            <a:custGeom>
              <a:avLst/>
              <a:gdLst/>
              <a:ahLst/>
              <a:cxnLst/>
              <a:rect l="l" t="t" r="r" b="b"/>
              <a:pathLst>
                <a:path w="32384" h="1051560" extrusionOk="0">
                  <a:moveTo>
                    <a:pt x="32004" y="1051559"/>
                  </a:moveTo>
                  <a:lnTo>
                    <a:pt x="0" y="1051559"/>
                  </a:lnTo>
                  <a:lnTo>
                    <a:pt x="0" y="0"/>
                  </a:lnTo>
                  <a:lnTo>
                    <a:pt x="32004" y="0"/>
                  </a:lnTo>
                  <a:lnTo>
                    <a:pt x="32004" y="1051559"/>
                  </a:lnTo>
                  <a:close/>
                </a:path>
              </a:pathLst>
            </a:custGeom>
            <a:solidFill>
              <a:srgbClr val="33333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57" name="Google Shape;157;p22"/>
          <p:cNvSpPr txBox="1">
            <a:spLocks noGrp="1"/>
          </p:cNvSpPr>
          <p:nvPr>
            <p:ph type="title"/>
          </p:nvPr>
        </p:nvSpPr>
        <p:spPr>
          <a:xfrm>
            <a:off x="1533146" y="898597"/>
            <a:ext cx="5731741" cy="577755"/>
          </a:xfrm>
          <a:prstGeom prst="rect">
            <a:avLst/>
          </a:prstGeom>
          <a:noFill/>
          <a:ln>
            <a:noFill/>
          </a:ln>
        </p:spPr>
        <p:txBody>
          <a:bodyPr spcFirstLastPara="1" wrap="square" lIns="0" tIns="10825" rIns="0" bIns="0" anchor="ctr" anchorCtr="0">
            <a:spAutoFit/>
          </a:bodyPr>
          <a:lstStyle/>
          <a:p>
            <a:pPr marL="11397" lvl="0" indent="0" algn="l" rtl="0">
              <a:lnSpc>
                <a:spcPct val="100000"/>
              </a:lnSpc>
              <a:spcBef>
                <a:spcPts val="85"/>
              </a:spcBef>
              <a:spcAft>
                <a:spcPts val="0"/>
              </a:spcAft>
              <a:buSzPts val="1800"/>
              <a:buNone/>
            </a:pPr>
            <a:r>
              <a:rPr lang="en-US" sz="3600"/>
              <a:t>A Simple Agent Function</a:t>
            </a:r>
            <a:endParaRPr sz="3600"/>
          </a:p>
        </p:txBody>
      </p:sp>
      <p:graphicFrame>
        <p:nvGraphicFramePr>
          <p:cNvPr id="158" name="Google Shape;158;p22"/>
          <p:cNvGraphicFramePr/>
          <p:nvPr/>
        </p:nvGraphicFramePr>
        <p:xfrm>
          <a:off x="679565" y="1863090"/>
          <a:ext cx="5403250" cy="3280975"/>
        </p:xfrm>
        <a:graphic>
          <a:graphicData uri="http://schemas.openxmlformats.org/drawingml/2006/table">
            <a:tbl>
              <a:tblPr firstRow="1" bandRow="1">
                <a:noFill/>
                <a:tableStyleId>{FF24C979-F4D9-4805-9172-6F5D6E5C8922}</a:tableStyleId>
              </a:tblPr>
              <a:tblGrid>
                <a:gridCol w="4225625"/>
                <a:gridCol w="1177625"/>
              </a:tblGrid>
              <a:tr h="322725">
                <a:tc>
                  <a:txBody>
                    <a:bodyPr/>
                    <a:lstStyle/>
                    <a:p>
                      <a:pPr marL="91440" marR="0" lvl="0" indent="0" algn="l" rtl="0">
                        <a:lnSpc>
                          <a:spcPct val="100000"/>
                        </a:lnSpc>
                        <a:spcBef>
                          <a:spcPts val="0"/>
                        </a:spcBef>
                        <a:spcAft>
                          <a:spcPts val="0"/>
                        </a:spcAft>
                        <a:buNone/>
                      </a:pPr>
                      <a:r>
                        <a:rPr lang="en-US" sz="1600" b="1" u="none" strike="noStrike" cap="none">
                          <a:latin typeface="Verdana"/>
                          <a:ea typeface="Verdana"/>
                          <a:cs typeface="Verdana"/>
                          <a:sym typeface="Verdana"/>
                        </a:rPr>
                        <a:t>Percept sequence</a:t>
                      </a:r>
                      <a:endParaRPr sz="1600" u="none" strike="noStrike" cap="none">
                        <a:latin typeface="Verdana"/>
                        <a:ea typeface="Verdana"/>
                        <a:cs typeface="Verdana"/>
                        <a:sym typeface="Verdana"/>
                      </a:endParaRPr>
                    </a:p>
                  </a:txBody>
                  <a:tcPr marL="0" marR="0" marT="3865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0170" marR="0" lvl="0" indent="0" algn="l" rtl="0">
                        <a:lnSpc>
                          <a:spcPct val="100000"/>
                        </a:lnSpc>
                        <a:spcBef>
                          <a:spcPts val="0"/>
                        </a:spcBef>
                        <a:spcAft>
                          <a:spcPts val="0"/>
                        </a:spcAft>
                        <a:buNone/>
                      </a:pPr>
                      <a:r>
                        <a:rPr lang="en-US" sz="1600" b="1" u="none" strike="noStrike" cap="none">
                          <a:latin typeface="Verdana"/>
                          <a:ea typeface="Verdana"/>
                          <a:cs typeface="Verdana"/>
                          <a:sym typeface="Verdana"/>
                        </a:rPr>
                        <a:t>Action</a:t>
                      </a:r>
                      <a:endParaRPr sz="1600" u="none" strike="noStrike" cap="none">
                        <a:latin typeface="Verdana"/>
                        <a:ea typeface="Verdana"/>
                        <a:cs typeface="Verdana"/>
                        <a:sym typeface="Verdana"/>
                      </a:endParaRPr>
                    </a:p>
                  </a:txBody>
                  <a:tcPr marL="0" marR="0" marT="38650" marB="0">
                    <a:lnL w="127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95825">
                <a:tc>
                  <a:txBody>
                    <a:bodyPr/>
                    <a:lstStyle/>
                    <a:p>
                      <a:pPr marL="90805" marR="0" lvl="0" indent="0" algn="l" rtl="0">
                        <a:lnSpc>
                          <a:spcPct val="100000"/>
                        </a:lnSpc>
                        <a:spcBef>
                          <a:spcPts val="0"/>
                        </a:spcBef>
                        <a:spcAft>
                          <a:spcPts val="0"/>
                        </a:spcAft>
                        <a:buNone/>
                      </a:pPr>
                      <a:r>
                        <a:rPr lang="en-US" sz="1400" u="none" strike="noStrike" cap="none">
                          <a:latin typeface="Verdana"/>
                          <a:ea typeface="Verdana"/>
                          <a:cs typeface="Verdana"/>
                          <a:sym typeface="Verdana"/>
                        </a:rPr>
                        <a:t>[A, Clean]</a:t>
                      </a:r>
                      <a:endParaRPr sz="1400" u="none" strike="noStrike" cap="none">
                        <a:latin typeface="Verdana"/>
                        <a:ea typeface="Verdana"/>
                        <a:cs typeface="Verdana"/>
                        <a:sym typeface="Verdana"/>
                      </a:endParaRPr>
                    </a:p>
                  </a:txBody>
                  <a:tcPr marL="0" marR="0" marT="3810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rowSpan="10">
                  <a:txBody>
                    <a:bodyPr/>
                    <a:lstStyle/>
                    <a:p>
                      <a:pPr marL="0" marR="0" lvl="0" indent="0" algn="l" rtl="0">
                        <a:lnSpc>
                          <a:spcPct val="100000"/>
                        </a:lnSpc>
                        <a:spcBef>
                          <a:spcPts val="0"/>
                        </a:spcBef>
                        <a:spcAft>
                          <a:spcPts val="0"/>
                        </a:spcAft>
                        <a:buNone/>
                      </a:pPr>
                      <a:endParaRPr sz="15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r>
              <a:tr h="295825">
                <a:tc>
                  <a:txBody>
                    <a:bodyPr/>
                    <a:lstStyle/>
                    <a:p>
                      <a:pPr marL="90805" marR="0" lvl="0" indent="0" algn="l" rtl="0">
                        <a:lnSpc>
                          <a:spcPct val="100000"/>
                        </a:lnSpc>
                        <a:spcBef>
                          <a:spcPts val="0"/>
                        </a:spcBef>
                        <a:spcAft>
                          <a:spcPts val="0"/>
                        </a:spcAft>
                        <a:buNone/>
                      </a:pPr>
                      <a:r>
                        <a:rPr lang="en-US" sz="1400" u="none" strike="noStrike" cap="none">
                          <a:latin typeface="Verdana"/>
                          <a:ea typeface="Verdana"/>
                          <a:cs typeface="Verdana"/>
                          <a:sym typeface="Verdana"/>
                        </a:rPr>
                        <a:t>[A, Dirty]</a:t>
                      </a:r>
                      <a:endParaRPr sz="1400" u="none" strike="noStrike" cap="none">
                        <a:latin typeface="Verdana"/>
                        <a:ea typeface="Verdana"/>
                        <a:cs typeface="Verdana"/>
                        <a:sym typeface="Verdana"/>
                      </a:endParaRPr>
                    </a:p>
                  </a:txBody>
                  <a:tcPr marL="0" marR="0" marT="3865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tr>
              <a:tr h="295825">
                <a:tc>
                  <a:txBody>
                    <a:bodyPr/>
                    <a:lstStyle/>
                    <a:p>
                      <a:pPr marL="90805" marR="0" lvl="0" indent="0" algn="l" rtl="0">
                        <a:lnSpc>
                          <a:spcPct val="100000"/>
                        </a:lnSpc>
                        <a:spcBef>
                          <a:spcPts val="0"/>
                        </a:spcBef>
                        <a:spcAft>
                          <a:spcPts val="0"/>
                        </a:spcAft>
                        <a:buNone/>
                      </a:pPr>
                      <a:r>
                        <a:rPr lang="en-US" sz="1400" u="none" strike="noStrike" cap="none">
                          <a:latin typeface="Verdana"/>
                          <a:ea typeface="Verdana"/>
                          <a:cs typeface="Verdana"/>
                          <a:sym typeface="Verdana"/>
                        </a:rPr>
                        <a:t>[B, Clean]</a:t>
                      </a:r>
                      <a:endParaRPr sz="1400" u="none" strike="noStrike" cap="none">
                        <a:latin typeface="Verdana"/>
                        <a:ea typeface="Verdana"/>
                        <a:cs typeface="Verdana"/>
                        <a:sym typeface="Verdana"/>
                      </a:endParaRPr>
                    </a:p>
                  </a:txBody>
                  <a:tcPr marL="0" marR="0" marT="3810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tr>
              <a:tr h="295825">
                <a:tc>
                  <a:txBody>
                    <a:bodyPr/>
                    <a:lstStyle/>
                    <a:p>
                      <a:pPr marL="90805" marR="0" lvl="0" indent="0" algn="l" rtl="0">
                        <a:lnSpc>
                          <a:spcPct val="100000"/>
                        </a:lnSpc>
                        <a:spcBef>
                          <a:spcPts val="0"/>
                        </a:spcBef>
                        <a:spcAft>
                          <a:spcPts val="0"/>
                        </a:spcAft>
                        <a:buNone/>
                      </a:pPr>
                      <a:r>
                        <a:rPr lang="en-US" sz="1400" u="none" strike="noStrike" cap="none">
                          <a:latin typeface="Verdana"/>
                          <a:ea typeface="Verdana"/>
                          <a:cs typeface="Verdana"/>
                          <a:sym typeface="Verdana"/>
                        </a:rPr>
                        <a:t>[B, Dirty]</a:t>
                      </a:r>
                      <a:endParaRPr sz="1400" u="none" strike="noStrike" cap="none">
                        <a:latin typeface="Verdana"/>
                        <a:ea typeface="Verdana"/>
                        <a:cs typeface="Verdana"/>
                        <a:sym typeface="Verdana"/>
                      </a:endParaRPr>
                    </a:p>
                  </a:txBody>
                  <a:tcPr marL="0" marR="0" marT="3810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tr>
              <a:tr h="295825">
                <a:tc>
                  <a:txBody>
                    <a:bodyPr/>
                    <a:lstStyle/>
                    <a:p>
                      <a:pPr marL="90805" marR="0" lvl="0" indent="0" algn="l" rtl="0">
                        <a:lnSpc>
                          <a:spcPct val="100000"/>
                        </a:lnSpc>
                        <a:spcBef>
                          <a:spcPts val="0"/>
                        </a:spcBef>
                        <a:spcAft>
                          <a:spcPts val="0"/>
                        </a:spcAft>
                        <a:buNone/>
                      </a:pPr>
                      <a:r>
                        <a:rPr lang="en-US" sz="1400" u="none" strike="noStrike" cap="none">
                          <a:latin typeface="Verdana"/>
                          <a:ea typeface="Verdana"/>
                          <a:cs typeface="Verdana"/>
                          <a:sym typeface="Verdana"/>
                        </a:rPr>
                        <a:t>[A, Clean], [A, Clean]</a:t>
                      </a:r>
                      <a:endParaRPr sz="1400" u="none" strike="noStrike" cap="none">
                        <a:latin typeface="Verdana"/>
                        <a:ea typeface="Verdana"/>
                        <a:cs typeface="Verdana"/>
                        <a:sym typeface="Verdana"/>
                      </a:endParaRPr>
                    </a:p>
                  </a:txBody>
                  <a:tcPr marL="0" marR="0" marT="3810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tr>
              <a:tr h="295825">
                <a:tc>
                  <a:txBody>
                    <a:bodyPr/>
                    <a:lstStyle/>
                    <a:p>
                      <a:pPr marL="90805" marR="0" lvl="0" indent="0" algn="l" rtl="0">
                        <a:lnSpc>
                          <a:spcPct val="100000"/>
                        </a:lnSpc>
                        <a:spcBef>
                          <a:spcPts val="0"/>
                        </a:spcBef>
                        <a:spcAft>
                          <a:spcPts val="0"/>
                        </a:spcAft>
                        <a:buNone/>
                      </a:pPr>
                      <a:r>
                        <a:rPr lang="en-US" sz="1400" u="none" strike="noStrike" cap="none">
                          <a:latin typeface="Verdana"/>
                          <a:ea typeface="Verdana"/>
                          <a:cs typeface="Verdana"/>
                          <a:sym typeface="Verdana"/>
                        </a:rPr>
                        <a:t>[A, Clean], [A, Dirty]</a:t>
                      </a:r>
                      <a:endParaRPr sz="1400" u="none" strike="noStrike" cap="none">
                        <a:latin typeface="Verdana"/>
                        <a:ea typeface="Verdana"/>
                        <a:cs typeface="Verdana"/>
                        <a:sym typeface="Verdana"/>
                      </a:endParaRPr>
                    </a:p>
                  </a:txBody>
                  <a:tcPr marL="0" marR="0" marT="3810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tr>
              <a:tr h="295825">
                <a:tc>
                  <a:txBody>
                    <a:bodyPr/>
                    <a:lstStyle/>
                    <a:p>
                      <a:pPr marL="90805" marR="0" lvl="0" indent="0" algn="l" rtl="0">
                        <a:lnSpc>
                          <a:spcPct val="100000"/>
                        </a:lnSpc>
                        <a:spcBef>
                          <a:spcPts val="0"/>
                        </a:spcBef>
                        <a:spcAft>
                          <a:spcPts val="0"/>
                        </a:spcAft>
                        <a:buNone/>
                      </a:pPr>
                      <a:r>
                        <a:rPr lang="en-US" sz="1400" u="none" strike="noStrike" cap="none">
                          <a:latin typeface="Verdana"/>
                          <a:ea typeface="Verdana"/>
                          <a:cs typeface="Verdana"/>
                          <a:sym typeface="Verdana"/>
                        </a:rPr>
                        <a:t>…</a:t>
                      </a:r>
                      <a:endParaRPr sz="1400" u="none" strike="noStrike" cap="none">
                        <a:latin typeface="Verdana"/>
                        <a:ea typeface="Verdana"/>
                        <a:cs typeface="Verdana"/>
                        <a:sym typeface="Verdana"/>
                      </a:endParaRPr>
                    </a:p>
                  </a:txBody>
                  <a:tcPr marL="0" marR="0" marT="3810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tr>
              <a:tr h="295825">
                <a:tc>
                  <a:txBody>
                    <a:bodyPr/>
                    <a:lstStyle/>
                    <a:p>
                      <a:pPr marL="90805" marR="0" lvl="0" indent="0" algn="l" rtl="0">
                        <a:lnSpc>
                          <a:spcPct val="100000"/>
                        </a:lnSpc>
                        <a:spcBef>
                          <a:spcPts val="0"/>
                        </a:spcBef>
                        <a:spcAft>
                          <a:spcPts val="0"/>
                        </a:spcAft>
                        <a:buNone/>
                      </a:pPr>
                      <a:r>
                        <a:rPr lang="en-US" sz="1400" u="none" strike="noStrike" cap="none">
                          <a:latin typeface="Verdana"/>
                          <a:ea typeface="Verdana"/>
                          <a:cs typeface="Verdana"/>
                          <a:sym typeface="Verdana"/>
                        </a:rPr>
                        <a:t>[A, Clean], [A, Clean], [A, Clean]</a:t>
                      </a:r>
                      <a:endParaRPr sz="1400" u="none" strike="noStrike" cap="none">
                        <a:latin typeface="Verdana"/>
                        <a:ea typeface="Verdana"/>
                        <a:cs typeface="Verdana"/>
                        <a:sym typeface="Verdana"/>
                      </a:endParaRPr>
                    </a:p>
                  </a:txBody>
                  <a:tcPr marL="0" marR="0" marT="3810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tr>
              <a:tr h="295825">
                <a:tc>
                  <a:txBody>
                    <a:bodyPr/>
                    <a:lstStyle/>
                    <a:p>
                      <a:pPr marL="90805" marR="0" lvl="0" indent="0" algn="l" rtl="0">
                        <a:lnSpc>
                          <a:spcPct val="100000"/>
                        </a:lnSpc>
                        <a:spcBef>
                          <a:spcPts val="0"/>
                        </a:spcBef>
                        <a:spcAft>
                          <a:spcPts val="0"/>
                        </a:spcAft>
                        <a:buNone/>
                      </a:pPr>
                      <a:r>
                        <a:rPr lang="en-US" sz="1400" u="none" strike="noStrike" cap="none">
                          <a:latin typeface="Verdana"/>
                          <a:ea typeface="Verdana"/>
                          <a:cs typeface="Verdana"/>
                          <a:sym typeface="Verdana"/>
                        </a:rPr>
                        <a:t>[A, Clean], [A, Clean], [A, Dirty]</a:t>
                      </a:r>
                      <a:endParaRPr sz="1400" u="none" strike="noStrike" cap="none">
                        <a:latin typeface="Verdana"/>
                        <a:ea typeface="Verdana"/>
                        <a:cs typeface="Verdana"/>
                        <a:sym typeface="Verdana"/>
                      </a:endParaRPr>
                    </a:p>
                  </a:txBody>
                  <a:tcPr marL="0" marR="0" marT="3810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tr>
              <a:tr h="295825">
                <a:tc>
                  <a:txBody>
                    <a:bodyPr/>
                    <a:lstStyle/>
                    <a:p>
                      <a:pPr marL="90805" marR="0" lvl="0" indent="0" algn="l" rtl="0">
                        <a:lnSpc>
                          <a:spcPct val="100000"/>
                        </a:lnSpc>
                        <a:spcBef>
                          <a:spcPts val="0"/>
                        </a:spcBef>
                        <a:spcAft>
                          <a:spcPts val="0"/>
                        </a:spcAft>
                        <a:buNone/>
                      </a:pPr>
                      <a:r>
                        <a:rPr lang="en-US" sz="1400" u="none" strike="noStrike" cap="none">
                          <a:latin typeface="Verdana"/>
                          <a:ea typeface="Verdana"/>
                          <a:cs typeface="Verdana"/>
                          <a:sym typeface="Verdana"/>
                        </a:rPr>
                        <a:t>…</a:t>
                      </a:r>
                      <a:endParaRPr sz="1400" u="none" strike="noStrike" cap="none">
                        <a:latin typeface="Verdana"/>
                        <a:ea typeface="Verdana"/>
                        <a:cs typeface="Verdana"/>
                        <a:sym typeface="Verdana"/>
                      </a:endParaRPr>
                    </a:p>
                  </a:txBody>
                  <a:tcPr marL="0" marR="0" marT="38100" marB="0">
                    <a:lnL w="381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vMerge="1">
                  <a:txBody>
                    <a:bodyPr/>
                    <a:lstStyle/>
                    <a:p>
                      <a:endParaRPr lang="en-US"/>
                    </a:p>
                  </a:txBody>
                  <a:tcPr/>
                </a:tc>
              </a:tr>
            </a:tbl>
          </a:graphicData>
        </a:graphic>
      </p:graphicFrame>
      <p:sp>
        <p:nvSpPr>
          <p:cNvPr id="159" name="Google Shape;159;p22"/>
          <p:cNvSpPr txBox="1"/>
          <p:nvPr/>
        </p:nvSpPr>
        <p:spPr>
          <a:xfrm>
            <a:off x="5001016" y="2236607"/>
            <a:ext cx="482023" cy="2930608"/>
          </a:xfrm>
          <a:prstGeom prst="rect">
            <a:avLst/>
          </a:prstGeom>
          <a:noFill/>
          <a:ln>
            <a:noFill/>
          </a:ln>
        </p:spPr>
        <p:txBody>
          <a:bodyPr spcFirstLastPara="1" wrap="square" lIns="0" tIns="550" rIns="0" bIns="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Verdana"/>
                <a:ea typeface="Verdana"/>
                <a:cs typeface="Verdana"/>
                <a:sym typeface="Verdana"/>
              </a:rPr>
              <a:t>Right</a:t>
            </a:r>
            <a:endParaRPr sz="1400" b="0" i="0" u="none" strike="noStrike" cap="none">
              <a:solidFill>
                <a:srgbClr val="000000"/>
              </a:solidFill>
              <a:latin typeface="Verdana"/>
              <a:ea typeface="Verdana"/>
              <a:cs typeface="Verdana"/>
              <a:sym typeface="Verdana"/>
            </a:endParaRPr>
          </a:p>
          <a:p>
            <a:pPr marL="0" marR="0" lvl="0" indent="0" algn="l" rtl="0">
              <a:lnSpc>
                <a:spcPct val="137500"/>
              </a:lnSpc>
              <a:spcBef>
                <a:spcPts val="0"/>
              </a:spcBef>
              <a:spcAft>
                <a:spcPts val="0"/>
              </a:spcAft>
              <a:buNone/>
            </a:pPr>
            <a:r>
              <a:rPr lang="en-US" sz="1400" b="0" i="0" u="none" strike="noStrike" cap="none">
                <a:solidFill>
                  <a:srgbClr val="000000"/>
                </a:solidFill>
                <a:latin typeface="Verdana"/>
                <a:ea typeface="Verdana"/>
                <a:cs typeface="Verdana"/>
                <a:sym typeface="Verdana"/>
              </a:rPr>
              <a:t>Suck  Left  Suck  Right  Suck</a:t>
            </a:r>
            <a:endParaRPr sz="1400" b="0" i="0" u="none" strike="noStrike" cap="none">
              <a:solidFill>
                <a:srgbClr val="000000"/>
              </a:solidFill>
              <a:latin typeface="Verdana"/>
              <a:ea typeface="Verdana"/>
              <a:cs typeface="Verdana"/>
              <a:sym typeface="Verdana"/>
            </a:endParaRPr>
          </a:p>
          <a:p>
            <a:pPr marL="0" marR="0" lvl="0" indent="0" algn="l" rtl="0">
              <a:lnSpc>
                <a:spcPct val="137500"/>
              </a:lnSpc>
              <a:spcBef>
                <a:spcPts val="0"/>
              </a:spcBef>
              <a:spcAft>
                <a:spcPts val="0"/>
              </a:spcAft>
              <a:buNone/>
            </a:pPr>
            <a:r>
              <a:rPr lang="en-US" sz="1400" b="0" i="0" u="none" strike="noStrike" cap="none">
                <a:solidFill>
                  <a:srgbClr val="000000"/>
                </a:solidFill>
                <a:latin typeface="Verdana"/>
                <a:ea typeface="Verdana"/>
                <a:cs typeface="Verdana"/>
                <a:sym typeface="Verdana"/>
              </a:rPr>
              <a:t>…  Right  Suck</a:t>
            </a: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646"/>
              </a:spcBef>
              <a:spcAft>
                <a:spcPts val="0"/>
              </a:spcAft>
              <a:buNone/>
            </a:pPr>
            <a:r>
              <a:rPr lang="en-US" sz="1400" b="0" i="0" u="none" strike="noStrike" cap="none">
                <a:solidFill>
                  <a:srgbClr val="000000"/>
                </a:solidFill>
                <a:latin typeface="Verdana"/>
                <a:ea typeface="Verdana"/>
                <a:cs typeface="Verdana"/>
                <a:sym typeface="Verdana"/>
              </a:rPr>
              <a:t>…</a:t>
            </a:r>
            <a:endParaRPr sz="1400" b="0" i="0" u="none" strike="noStrike" cap="none">
              <a:solidFill>
                <a:srgbClr val="000000"/>
              </a:solidFill>
              <a:latin typeface="Verdana"/>
              <a:ea typeface="Verdana"/>
              <a:cs typeface="Verdana"/>
              <a:sym typeface="Verdana"/>
            </a:endParaRPr>
          </a:p>
        </p:txBody>
      </p:sp>
      <p:sp>
        <p:nvSpPr>
          <p:cNvPr id="160" name="Google Shape;160;p22"/>
          <p:cNvSpPr/>
          <p:nvPr/>
        </p:nvSpPr>
        <p:spPr>
          <a:xfrm>
            <a:off x="6303818" y="3092824"/>
            <a:ext cx="2216727" cy="110131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 name="Google Shape;161;p22"/>
          <p:cNvSpPr/>
          <p:nvPr/>
        </p:nvSpPr>
        <p:spPr>
          <a:xfrm>
            <a:off x="4918364" y="2218765"/>
            <a:ext cx="1177636" cy="2958353"/>
          </a:xfrm>
          <a:custGeom>
            <a:avLst/>
            <a:gdLst/>
            <a:ahLst/>
            <a:cxnLst/>
            <a:rect l="l" t="t" r="r" b="b"/>
            <a:pathLst>
              <a:path w="1295400" h="3352800" extrusionOk="0">
                <a:moveTo>
                  <a:pt x="1295400" y="3352800"/>
                </a:moveTo>
                <a:lnTo>
                  <a:pt x="0" y="3352800"/>
                </a:lnTo>
                <a:lnTo>
                  <a:pt x="0" y="0"/>
                </a:lnTo>
                <a:lnTo>
                  <a:pt x="1295400" y="0"/>
                </a:lnTo>
                <a:lnTo>
                  <a:pt x="1295400" y="33528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62" name="Google Shape;162;p22"/>
          <p:cNvGrpSpPr/>
          <p:nvPr/>
        </p:nvGrpSpPr>
        <p:grpSpPr>
          <a:xfrm>
            <a:off x="4907280" y="2208007"/>
            <a:ext cx="1201305" cy="2981325"/>
            <a:chOff x="5398008" y="2502407"/>
            <a:chExt cx="1321435" cy="3378835"/>
          </a:xfrm>
        </p:grpSpPr>
        <p:sp>
          <p:nvSpPr>
            <p:cNvPr id="163" name="Google Shape;163;p22"/>
            <p:cNvSpPr/>
            <p:nvPr/>
          </p:nvSpPr>
          <p:spPr>
            <a:xfrm>
              <a:off x="5398008" y="2502407"/>
              <a:ext cx="1321435" cy="3378835"/>
            </a:xfrm>
            <a:custGeom>
              <a:avLst/>
              <a:gdLst/>
              <a:ahLst/>
              <a:cxnLst/>
              <a:rect l="l" t="t" r="r" b="b"/>
              <a:pathLst>
                <a:path w="1321434" h="3378835" extrusionOk="0">
                  <a:moveTo>
                    <a:pt x="1315212" y="3378708"/>
                  </a:moveTo>
                  <a:lnTo>
                    <a:pt x="6096" y="3378708"/>
                  </a:lnTo>
                  <a:lnTo>
                    <a:pt x="0" y="3372612"/>
                  </a:lnTo>
                  <a:lnTo>
                    <a:pt x="0" y="6096"/>
                  </a:lnTo>
                  <a:lnTo>
                    <a:pt x="6096" y="0"/>
                  </a:lnTo>
                  <a:lnTo>
                    <a:pt x="1315212" y="0"/>
                  </a:lnTo>
                  <a:lnTo>
                    <a:pt x="1321308" y="6096"/>
                  </a:lnTo>
                  <a:lnTo>
                    <a:pt x="1321308" y="12192"/>
                  </a:lnTo>
                  <a:lnTo>
                    <a:pt x="25908" y="12192"/>
                  </a:lnTo>
                  <a:lnTo>
                    <a:pt x="12192" y="25908"/>
                  </a:lnTo>
                  <a:lnTo>
                    <a:pt x="25908" y="25908"/>
                  </a:lnTo>
                  <a:lnTo>
                    <a:pt x="25908" y="3352800"/>
                  </a:lnTo>
                  <a:lnTo>
                    <a:pt x="12192" y="3352800"/>
                  </a:lnTo>
                  <a:lnTo>
                    <a:pt x="25908" y="3364992"/>
                  </a:lnTo>
                  <a:lnTo>
                    <a:pt x="1321308" y="3364992"/>
                  </a:lnTo>
                  <a:lnTo>
                    <a:pt x="1321308" y="3372612"/>
                  </a:lnTo>
                  <a:lnTo>
                    <a:pt x="1315212" y="3378708"/>
                  </a:lnTo>
                  <a:close/>
                </a:path>
                <a:path w="1321434" h="3378835" extrusionOk="0">
                  <a:moveTo>
                    <a:pt x="25908" y="25908"/>
                  </a:moveTo>
                  <a:lnTo>
                    <a:pt x="12192" y="25908"/>
                  </a:lnTo>
                  <a:lnTo>
                    <a:pt x="25908" y="12192"/>
                  </a:lnTo>
                  <a:lnTo>
                    <a:pt x="25908" y="25908"/>
                  </a:lnTo>
                  <a:close/>
                </a:path>
                <a:path w="1321434" h="3378835" extrusionOk="0">
                  <a:moveTo>
                    <a:pt x="1295400" y="25908"/>
                  </a:moveTo>
                  <a:lnTo>
                    <a:pt x="25908" y="25908"/>
                  </a:lnTo>
                  <a:lnTo>
                    <a:pt x="25908" y="12192"/>
                  </a:lnTo>
                  <a:lnTo>
                    <a:pt x="1295400" y="12192"/>
                  </a:lnTo>
                  <a:lnTo>
                    <a:pt x="1295400" y="25908"/>
                  </a:lnTo>
                  <a:close/>
                </a:path>
                <a:path w="1321434" h="3378835" extrusionOk="0">
                  <a:moveTo>
                    <a:pt x="1295400" y="3364992"/>
                  </a:moveTo>
                  <a:lnTo>
                    <a:pt x="1295400" y="12192"/>
                  </a:lnTo>
                  <a:lnTo>
                    <a:pt x="1307592" y="25908"/>
                  </a:lnTo>
                  <a:lnTo>
                    <a:pt x="1321308" y="25908"/>
                  </a:lnTo>
                  <a:lnTo>
                    <a:pt x="1321308" y="3352800"/>
                  </a:lnTo>
                  <a:lnTo>
                    <a:pt x="1307592" y="3352800"/>
                  </a:lnTo>
                  <a:lnTo>
                    <a:pt x="1295400" y="3364992"/>
                  </a:lnTo>
                  <a:close/>
                </a:path>
                <a:path w="1321434" h="3378835" extrusionOk="0">
                  <a:moveTo>
                    <a:pt x="1321308" y="25908"/>
                  </a:moveTo>
                  <a:lnTo>
                    <a:pt x="1307592" y="25908"/>
                  </a:lnTo>
                  <a:lnTo>
                    <a:pt x="1295400" y="12192"/>
                  </a:lnTo>
                  <a:lnTo>
                    <a:pt x="1321308" y="12192"/>
                  </a:lnTo>
                  <a:lnTo>
                    <a:pt x="1321308" y="25908"/>
                  </a:lnTo>
                  <a:close/>
                </a:path>
                <a:path w="1321434" h="3378835" extrusionOk="0">
                  <a:moveTo>
                    <a:pt x="25908" y="3364992"/>
                  </a:moveTo>
                  <a:lnTo>
                    <a:pt x="12192" y="3352800"/>
                  </a:lnTo>
                  <a:lnTo>
                    <a:pt x="25908" y="3352800"/>
                  </a:lnTo>
                  <a:lnTo>
                    <a:pt x="25908" y="3364992"/>
                  </a:lnTo>
                  <a:close/>
                </a:path>
                <a:path w="1321434" h="3378835" extrusionOk="0">
                  <a:moveTo>
                    <a:pt x="1295400" y="3364992"/>
                  </a:moveTo>
                  <a:lnTo>
                    <a:pt x="25908" y="3364992"/>
                  </a:lnTo>
                  <a:lnTo>
                    <a:pt x="25908" y="3352800"/>
                  </a:lnTo>
                  <a:lnTo>
                    <a:pt x="1295400" y="3352800"/>
                  </a:lnTo>
                  <a:lnTo>
                    <a:pt x="1295400" y="3364992"/>
                  </a:lnTo>
                  <a:close/>
                </a:path>
                <a:path w="1321434" h="3378835" extrusionOk="0">
                  <a:moveTo>
                    <a:pt x="1321308" y="3364992"/>
                  </a:moveTo>
                  <a:lnTo>
                    <a:pt x="1295400" y="3364992"/>
                  </a:lnTo>
                  <a:lnTo>
                    <a:pt x="1307592" y="3352800"/>
                  </a:lnTo>
                  <a:lnTo>
                    <a:pt x="1321308" y="3352800"/>
                  </a:lnTo>
                  <a:lnTo>
                    <a:pt x="1321308" y="3364992"/>
                  </a:lnTo>
                  <a:close/>
                </a:path>
              </a:pathLst>
            </a:custGeom>
            <a:solidFill>
              <a:srgbClr val="2F8ED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4" name="Google Shape;164;p22"/>
            <p:cNvSpPr/>
            <p:nvPr/>
          </p:nvSpPr>
          <p:spPr>
            <a:xfrm>
              <a:off x="5871972" y="3837431"/>
              <a:ext cx="399415" cy="754380"/>
            </a:xfrm>
            <a:custGeom>
              <a:avLst/>
              <a:gdLst/>
              <a:ahLst/>
              <a:cxnLst/>
              <a:rect l="l" t="t" r="r" b="b"/>
              <a:pathLst>
                <a:path w="399414" h="754379" extrusionOk="0">
                  <a:moveTo>
                    <a:pt x="5429" y="135636"/>
                  </a:moveTo>
                  <a:lnTo>
                    <a:pt x="0" y="135636"/>
                  </a:lnTo>
                  <a:lnTo>
                    <a:pt x="0" y="34671"/>
                  </a:lnTo>
                  <a:lnTo>
                    <a:pt x="37647" y="22109"/>
                  </a:lnTo>
                  <a:lnTo>
                    <a:pt x="84010" y="10763"/>
                  </a:lnTo>
                  <a:lnTo>
                    <a:pt x="133361" y="2774"/>
                  </a:lnTo>
                  <a:lnTo>
                    <a:pt x="179927" y="0"/>
                  </a:lnTo>
                  <a:lnTo>
                    <a:pt x="228233" y="3302"/>
                  </a:lnTo>
                  <a:lnTo>
                    <a:pt x="271129" y="13061"/>
                  </a:lnTo>
                  <a:lnTo>
                    <a:pt x="308595" y="29267"/>
                  </a:lnTo>
                  <a:lnTo>
                    <a:pt x="340614" y="51911"/>
                  </a:lnTo>
                  <a:lnTo>
                    <a:pt x="369410" y="85344"/>
                  </a:lnTo>
                  <a:lnTo>
                    <a:pt x="170973" y="85344"/>
                  </a:lnTo>
                  <a:lnTo>
                    <a:pt x="146454" y="86431"/>
                  </a:lnTo>
                  <a:lnTo>
                    <a:pt x="99487" y="94679"/>
                  </a:lnTo>
                  <a:lnTo>
                    <a:pt x="56020" y="110092"/>
                  </a:lnTo>
                  <a:lnTo>
                    <a:pt x="20197" y="126990"/>
                  </a:lnTo>
                  <a:lnTo>
                    <a:pt x="5429" y="135636"/>
                  </a:lnTo>
                  <a:close/>
                </a:path>
                <a:path w="399414" h="754379" extrusionOk="0">
                  <a:moveTo>
                    <a:pt x="207264" y="554736"/>
                  </a:moveTo>
                  <a:lnTo>
                    <a:pt x="118872" y="554736"/>
                  </a:lnTo>
                  <a:lnTo>
                    <a:pt x="118872" y="403574"/>
                  </a:lnTo>
                  <a:lnTo>
                    <a:pt x="133546" y="394716"/>
                  </a:lnTo>
                  <a:lnTo>
                    <a:pt x="149113" y="385143"/>
                  </a:lnTo>
                  <a:lnTo>
                    <a:pt x="183927" y="363283"/>
                  </a:lnTo>
                  <a:lnTo>
                    <a:pt x="216955" y="340625"/>
                  </a:lnTo>
                  <a:lnTo>
                    <a:pt x="254589" y="306591"/>
                  </a:lnTo>
                  <a:lnTo>
                    <a:pt x="283749" y="264318"/>
                  </a:lnTo>
                  <a:lnTo>
                    <a:pt x="297773" y="214825"/>
                  </a:lnTo>
                  <a:lnTo>
                    <a:pt x="298704" y="196215"/>
                  </a:lnTo>
                  <a:lnTo>
                    <a:pt x="296489" y="170106"/>
                  </a:lnTo>
                  <a:lnTo>
                    <a:pt x="278772" y="128425"/>
                  </a:lnTo>
                  <a:lnTo>
                    <a:pt x="244215" y="100868"/>
                  </a:lnTo>
                  <a:lnTo>
                    <a:pt x="198066" y="87113"/>
                  </a:lnTo>
                  <a:lnTo>
                    <a:pt x="170973" y="85344"/>
                  </a:lnTo>
                  <a:lnTo>
                    <a:pt x="369410" y="85344"/>
                  </a:lnTo>
                  <a:lnTo>
                    <a:pt x="384631" y="111978"/>
                  </a:lnTo>
                  <a:lnTo>
                    <a:pt x="395625" y="148150"/>
                  </a:lnTo>
                  <a:lnTo>
                    <a:pt x="399288" y="188404"/>
                  </a:lnTo>
                  <a:lnTo>
                    <a:pt x="398284" y="212086"/>
                  </a:lnTo>
                  <a:lnTo>
                    <a:pt x="390206" y="255377"/>
                  </a:lnTo>
                  <a:lnTo>
                    <a:pt x="374345" y="293399"/>
                  </a:lnTo>
                  <a:lnTo>
                    <a:pt x="352810" y="326689"/>
                  </a:lnTo>
                  <a:lnTo>
                    <a:pt x="326165" y="355711"/>
                  </a:lnTo>
                  <a:lnTo>
                    <a:pt x="295733" y="382285"/>
                  </a:lnTo>
                  <a:lnTo>
                    <a:pt x="261927" y="406769"/>
                  </a:lnTo>
                  <a:lnTo>
                    <a:pt x="225961" y="430305"/>
                  </a:lnTo>
                  <a:lnTo>
                    <a:pt x="207264" y="441769"/>
                  </a:lnTo>
                  <a:lnTo>
                    <a:pt x="207264" y="554736"/>
                  </a:lnTo>
                  <a:close/>
                </a:path>
                <a:path w="399414" h="754379" extrusionOk="0">
                  <a:moveTo>
                    <a:pt x="214884" y="754380"/>
                  </a:moveTo>
                  <a:lnTo>
                    <a:pt x="114300" y="754380"/>
                  </a:lnTo>
                  <a:lnTo>
                    <a:pt x="114300" y="649224"/>
                  </a:lnTo>
                  <a:lnTo>
                    <a:pt x="214884" y="649224"/>
                  </a:lnTo>
                  <a:lnTo>
                    <a:pt x="214884" y="75438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1533146" y="898598"/>
            <a:ext cx="2488045" cy="577755"/>
          </a:xfrm>
          <a:prstGeom prst="rect">
            <a:avLst/>
          </a:prstGeom>
          <a:noFill/>
          <a:ln>
            <a:noFill/>
          </a:ln>
        </p:spPr>
        <p:txBody>
          <a:bodyPr spcFirstLastPara="1" wrap="square" lIns="0" tIns="10825" rIns="0" bIns="0" anchor="ctr" anchorCtr="0">
            <a:spAutoFit/>
          </a:bodyPr>
          <a:lstStyle/>
          <a:p>
            <a:pPr marL="11397" lvl="0" indent="0" algn="l" rtl="0">
              <a:lnSpc>
                <a:spcPct val="100000"/>
              </a:lnSpc>
              <a:spcBef>
                <a:spcPts val="85"/>
              </a:spcBef>
              <a:spcAft>
                <a:spcPts val="0"/>
              </a:spcAft>
              <a:buSzPts val="1800"/>
              <a:buNone/>
            </a:pPr>
            <a:r>
              <a:rPr lang="en-US" sz="3600"/>
              <a:t>Rationality</a:t>
            </a:r>
            <a:endParaRPr sz="3600"/>
          </a:p>
        </p:txBody>
      </p:sp>
      <p:sp>
        <p:nvSpPr>
          <p:cNvPr id="170" name="Google Shape;170;p23"/>
          <p:cNvSpPr txBox="1"/>
          <p:nvPr/>
        </p:nvSpPr>
        <p:spPr>
          <a:xfrm>
            <a:off x="695047" y="1707349"/>
            <a:ext cx="7610764" cy="4008050"/>
          </a:xfrm>
          <a:prstGeom prst="rect">
            <a:avLst/>
          </a:prstGeom>
          <a:noFill/>
          <a:ln>
            <a:noFill/>
          </a:ln>
        </p:spPr>
        <p:txBody>
          <a:bodyPr spcFirstLastPara="1" wrap="square" lIns="0" tIns="11950" rIns="0" bIns="0" anchor="t" anchorCtr="0">
            <a:spAutoFit/>
          </a:bodyPr>
          <a:lstStyle/>
          <a:p>
            <a:pPr marL="319115" marR="4559" lvl="0" indent="-308288" algn="l" rtl="0">
              <a:lnSpc>
                <a:spcPct val="100000"/>
              </a:lnSpc>
              <a:spcBef>
                <a:spcPts val="0"/>
              </a:spcBef>
              <a:spcAft>
                <a:spcPts val="0"/>
              </a:spcAft>
              <a:buClr>
                <a:srgbClr val="BCF40C"/>
              </a:buClr>
              <a:buSzPts val="1080"/>
              <a:buFont typeface="Georgia"/>
              <a:buChar char=""/>
            </a:pPr>
            <a:r>
              <a:rPr lang="en-US" sz="1800" b="0" i="0" u="none" strike="noStrike" cap="none">
                <a:solidFill>
                  <a:srgbClr val="000000"/>
                </a:solidFill>
                <a:latin typeface="Verdana"/>
                <a:ea typeface="Verdana"/>
                <a:cs typeface="Verdana"/>
                <a:sym typeface="Verdana"/>
              </a:rPr>
              <a:t>An agent should "</a:t>
            </a:r>
            <a:r>
              <a:rPr lang="en-US" sz="1800" b="0" i="0" u="none" strike="noStrike" cap="none">
                <a:solidFill>
                  <a:srgbClr val="2F8ED1"/>
                </a:solidFill>
                <a:latin typeface="Verdana"/>
                <a:ea typeface="Verdana"/>
                <a:cs typeface="Verdana"/>
                <a:sym typeface="Verdana"/>
              </a:rPr>
              <a:t>do the right thing</a:t>
            </a:r>
            <a:r>
              <a:rPr lang="en-US" sz="1800" b="0" i="0" u="none" strike="noStrike" cap="none">
                <a:solidFill>
                  <a:srgbClr val="000000"/>
                </a:solidFill>
                <a:latin typeface="Verdana"/>
                <a:ea typeface="Verdana"/>
                <a:cs typeface="Verdana"/>
                <a:sym typeface="Verdana"/>
              </a:rPr>
              <a:t>", based on what it can  perceive and the actions it can perform. The right action is the  one that will cause the agent to be most successful</a:t>
            </a:r>
            <a:endParaRPr sz="1800" b="0" i="0" u="none" strike="noStrike" cap="none">
              <a:solidFill>
                <a:srgbClr val="000000"/>
              </a:solidFill>
              <a:latin typeface="Verdana"/>
              <a:ea typeface="Verdana"/>
              <a:cs typeface="Verdana"/>
              <a:sym typeface="Verdana"/>
            </a:endParaRPr>
          </a:p>
          <a:p>
            <a:pPr marL="0" marR="0" lvl="0" indent="0" algn="l" rtl="0">
              <a:lnSpc>
                <a:spcPct val="100000"/>
              </a:lnSpc>
              <a:spcBef>
                <a:spcPts val="13"/>
              </a:spcBef>
              <a:spcAft>
                <a:spcPts val="0"/>
              </a:spcAft>
              <a:buClr>
                <a:srgbClr val="BCF40C"/>
              </a:buClr>
              <a:buSzPts val="2500"/>
              <a:buFont typeface="Georgia"/>
              <a:buNone/>
            </a:pPr>
            <a:endParaRPr sz="2500" b="0" i="0" u="none" strike="noStrike" cap="none">
              <a:solidFill>
                <a:srgbClr val="000000"/>
              </a:solidFill>
              <a:latin typeface="Verdana"/>
              <a:ea typeface="Verdana"/>
              <a:cs typeface="Verdana"/>
              <a:sym typeface="Verdana"/>
            </a:endParaRPr>
          </a:p>
          <a:p>
            <a:pPr marL="319115" marR="51286" lvl="0" indent="-308288" algn="l" rtl="0">
              <a:lnSpc>
                <a:spcPct val="100000"/>
              </a:lnSpc>
              <a:spcBef>
                <a:spcPts val="0"/>
              </a:spcBef>
              <a:spcAft>
                <a:spcPts val="0"/>
              </a:spcAft>
              <a:buClr>
                <a:srgbClr val="BCF40C"/>
              </a:buClr>
              <a:buSzPts val="1080"/>
              <a:buFont typeface="Georgia"/>
              <a:buChar char=""/>
            </a:pPr>
            <a:r>
              <a:rPr lang="en-US" sz="1800" b="0" i="0" u="none" strike="noStrike" cap="none">
                <a:solidFill>
                  <a:srgbClr val="FF0000"/>
                </a:solidFill>
                <a:latin typeface="Verdana"/>
                <a:ea typeface="Verdana"/>
                <a:cs typeface="Verdana"/>
                <a:sym typeface="Verdana"/>
              </a:rPr>
              <a:t>Performance measure</a:t>
            </a:r>
            <a:r>
              <a:rPr lang="en-US" sz="1800" b="0" i="0" u="none" strike="noStrike" cap="none">
                <a:solidFill>
                  <a:srgbClr val="000000"/>
                </a:solidFill>
                <a:latin typeface="Verdana"/>
                <a:ea typeface="Verdana"/>
                <a:cs typeface="Verdana"/>
                <a:sym typeface="Verdana"/>
              </a:rPr>
              <a:t>: An objective criterion for success of an  agent's behavior</a:t>
            </a:r>
            <a:endParaRPr sz="1800" b="0" i="0" u="none" strike="noStrike" cap="none">
              <a:solidFill>
                <a:srgbClr val="000000"/>
              </a:solidFill>
              <a:latin typeface="Verdana"/>
              <a:ea typeface="Verdana"/>
              <a:cs typeface="Verdana"/>
              <a:sym typeface="Verdana"/>
            </a:endParaRPr>
          </a:p>
          <a:p>
            <a:pPr marL="0" marR="0" lvl="0" indent="0" algn="l" rtl="0">
              <a:lnSpc>
                <a:spcPct val="100000"/>
              </a:lnSpc>
              <a:spcBef>
                <a:spcPts val="13"/>
              </a:spcBef>
              <a:spcAft>
                <a:spcPts val="0"/>
              </a:spcAft>
              <a:buClr>
                <a:srgbClr val="BCF40C"/>
              </a:buClr>
              <a:buSzPts val="2500"/>
              <a:buFont typeface="Georgia"/>
              <a:buNone/>
            </a:pPr>
            <a:endParaRPr sz="2500" b="0" i="0" u="none" strike="noStrike" cap="none">
              <a:solidFill>
                <a:srgbClr val="000000"/>
              </a:solidFill>
              <a:latin typeface="Verdana"/>
              <a:ea typeface="Verdana"/>
              <a:cs typeface="Verdana"/>
              <a:sym typeface="Verdana"/>
            </a:endParaRPr>
          </a:p>
          <a:p>
            <a:pPr marL="319115" marR="0" lvl="0" indent="-308288" algn="l" rtl="0">
              <a:lnSpc>
                <a:spcPct val="100000"/>
              </a:lnSpc>
              <a:spcBef>
                <a:spcPts val="4"/>
              </a:spcBef>
              <a:spcAft>
                <a:spcPts val="0"/>
              </a:spcAft>
              <a:buClr>
                <a:srgbClr val="BCF40C"/>
              </a:buClr>
              <a:buSzPts val="1080"/>
              <a:buFont typeface="Georgia"/>
              <a:buChar char=""/>
            </a:pPr>
            <a:r>
              <a:rPr lang="en-US" sz="1800" b="0" i="0" u="none" strike="noStrike" cap="none">
                <a:solidFill>
                  <a:srgbClr val="000000"/>
                </a:solidFill>
                <a:latin typeface="Verdana"/>
                <a:ea typeface="Verdana"/>
                <a:cs typeface="Verdana"/>
                <a:sym typeface="Verdana"/>
              </a:rPr>
              <a:t>Back to the vacuum-cleaner example</a:t>
            </a:r>
            <a:endParaRPr sz="1800" b="0" i="0" u="none" strike="noStrike" cap="none">
              <a:solidFill>
                <a:srgbClr val="000000"/>
              </a:solidFill>
              <a:latin typeface="Verdana"/>
              <a:ea typeface="Verdana"/>
              <a:cs typeface="Verdana"/>
              <a:sym typeface="Verdana"/>
            </a:endParaRPr>
          </a:p>
          <a:p>
            <a:pPr marL="421688" marR="0" lvl="0" indent="0" algn="l" rtl="0">
              <a:lnSpc>
                <a:spcPct val="100000"/>
              </a:lnSpc>
              <a:spcBef>
                <a:spcPts val="394"/>
              </a:spcBef>
              <a:spcAft>
                <a:spcPts val="0"/>
              </a:spcAft>
              <a:buNone/>
            </a:pPr>
            <a:r>
              <a:rPr lang="en-US" sz="900" b="0" i="0" u="none" strike="noStrike" cap="none">
                <a:solidFill>
                  <a:srgbClr val="FF0000"/>
                </a:solidFill>
                <a:latin typeface="Georgia"/>
                <a:ea typeface="Georgia"/>
                <a:cs typeface="Georgia"/>
                <a:sym typeface="Georgia"/>
              </a:rPr>
              <a:t>	</a:t>
            </a:r>
            <a:r>
              <a:rPr lang="en-US" sz="1600" b="0" i="0" u="none" strike="noStrike" cap="none">
                <a:solidFill>
                  <a:srgbClr val="000000"/>
                </a:solidFill>
                <a:latin typeface="Verdana"/>
                <a:ea typeface="Verdana"/>
                <a:cs typeface="Verdana"/>
                <a:sym typeface="Verdana"/>
              </a:rPr>
              <a:t>Amount of dirt cleaned within certain time</a:t>
            </a:r>
            <a:endParaRPr sz="1600" b="0" i="0" u="none" strike="noStrike" cap="none">
              <a:solidFill>
                <a:srgbClr val="000000"/>
              </a:solidFill>
              <a:latin typeface="Verdana"/>
              <a:ea typeface="Verdana"/>
              <a:cs typeface="Verdana"/>
              <a:sym typeface="Verdana"/>
            </a:endParaRPr>
          </a:p>
          <a:p>
            <a:pPr marL="421688" marR="0" lvl="0" indent="0" algn="l" rtl="0">
              <a:lnSpc>
                <a:spcPct val="100000"/>
              </a:lnSpc>
              <a:spcBef>
                <a:spcPts val="386"/>
              </a:spcBef>
              <a:spcAft>
                <a:spcPts val="0"/>
              </a:spcAft>
              <a:buNone/>
            </a:pPr>
            <a:r>
              <a:rPr lang="en-US" sz="900" b="0" i="0" u="none" strike="noStrike" cap="none">
                <a:solidFill>
                  <a:srgbClr val="FF0000"/>
                </a:solidFill>
                <a:latin typeface="Georgia"/>
                <a:ea typeface="Georgia"/>
                <a:cs typeface="Georgia"/>
                <a:sym typeface="Georgia"/>
              </a:rPr>
              <a:t>	</a:t>
            </a:r>
            <a:r>
              <a:rPr lang="en-US" sz="1600" b="0" i="0" u="none" strike="noStrike" cap="none">
                <a:solidFill>
                  <a:srgbClr val="000000"/>
                </a:solidFill>
                <a:latin typeface="Verdana"/>
                <a:ea typeface="Verdana"/>
                <a:cs typeface="Verdana"/>
                <a:sym typeface="Verdana"/>
              </a:rPr>
              <a:t>+1 credit for each clean square per unit time</a:t>
            </a:r>
            <a:endParaRPr sz="1600" b="0" i="0" u="none" strike="noStrike" cap="none">
              <a:solidFill>
                <a:srgbClr val="000000"/>
              </a:solidFill>
              <a:latin typeface="Verdana"/>
              <a:ea typeface="Verdana"/>
              <a:cs typeface="Verdana"/>
              <a:sym typeface="Verdana"/>
            </a:endParaRPr>
          </a:p>
          <a:p>
            <a:pPr marL="0" marR="0" lvl="0" indent="0" algn="l" rtl="0">
              <a:lnSpc>
                <a:spcPct val="100000"/>
              </a:lnSpc>
              <a:spcBef>
                <a:spcPts val="9"/>
              </a:spcBef>
              <a:spcAft>
                <a:spcPts val="0"/>
              </a:spcAft>
              <a:buNone/>
            </a:pPr>
            <a:endParaRPr sz="2500" b="0" i="0" u="none" strike="noStrike" cap="none">
              <a:solidFill>
                <a:srgbClr val="000000"/>
              </a:solidFill>
              <a:latin typeface="Verdana"/>
              <a:ea typeface="Verdana"/>
              <a:cs typeface="Verdana"/>
              <a:sym typeface="Verdana"/>
            </a:endParaRPr>
          </a:p>
          <a:p>
            <a:pPr marL="319115" marR="299171" lvl="0" indent="-308288" algn="l" rtl="0">
              <a:lnSpc>
                <a:spcPct val="100000"/>
              </a:lnSpc>
              <a:spcBef>
                <a:spcPts val="0"/>
              </a:spcBef>
              <a:spcAft>
                <a:spcPts val="0"/>
              </a:spcAft>
              <a:buClr>
                <a:srgbClr val="BCF40C"/>
              </a:buClr>
              <a:buSzPts val="1080"/>
              <a:buFont typeface="Georgia"/>
              <a:buChar char=""/>
            </a:pPr>
            <a:r>
              <a:rPr lang="en-US" sz="1800" b="0" i="0" u="none" strike="noStrike" cap="none">
                <a:solidFill>
                  <a:srgbClr val="000000"/>
                </a:solidFill>
                <a:latin typeface="Verdana"/>
                <a:ea typeface="Verdana"/>
                <a:cs typeface="Verdana"/>
                <a:sym typeface="Verdana"/>
              </a:rPr>
              <a:t>General rule: measure what one wants rather than how one  thinks the agent should behave</a:t>
            </a:r>
            <a:endParaRPr sz="1800" b="0" i="0" u="none" strike="noStrike" cap="none">
              <a:solidFill>
                <a:srgbClr val="000000"/>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533146" y="898597"/>
            <a:ext cx="3420918" cy="577755"/>
          </a:xfrm>
          <a:prstGeom prst="rect">
            <a:avLst/>
          </a:prstGeom>
          <a:noFill/>
          <a:ln>
            <a:noFill/>
          </a:ln>
        </p:spPr>
        <p:txBody>
          <a:bodyPr spcFirstLastPara="1" wrap="square" lIns="0" tIns="10825" rIns="0" bIns="0" anchor="ctr" anchorCtr="0">
            <a:spAutoFit/>
          </a:bodyPr>
          <a:lstStyle/>
          <a:p>
            <a:pPr marL="11397" lvl="0" indent="0" algn="l" rtl="0">
              <a:lnSpc>
                <a:spcPct val="100000"/>
              </a:lnSpc>
              <a:spcBef>
                <a:spcPts val="85"/>
              </a:spcBef>
              <a:spcAft>
                <a:spcPts val="0"/>
              </a:spcAft>
              <a:buSzPts val="1800"/>
              <a:buNone/>
            </a:pPr>
            <a:r>
              <a:rPr lang="en-US" sz="3600"/>
              <a:t>Rational Agent</a:t>
            </a:r>
            <a:endParaRPr sz="3600"/>
          </a:p>
        </p:txBody>
      </p:sp>
      <p:sp>
        <p:nvSpPr>
          <p:cNvPr id="176" name="Google Shape;176;p24"/>
          <p:cNvSpPr txBox="1"/>
          <p:nvPr/>
        </p:nvSpPr>
        <p:spPr>
          <a:xfrm>
            <a:off x="695073" y="1632746"/>
            <a:ext cx="7494155" cy="2230226"/>
          </a:xfrm>
          <a:prstGeom prst="rect">
            <a:avLst/>
          </a:prstGeom>
          <a:noFill/>
          <a:ln>
            <a:noFill/>
          </a:ln>
        </p:spPr>
        <p:txBody>
          <a:bodyPr spcFirstLastPara="1" wrap="square" lIns="0" tIns="87750" rIns="0" bIns="0" anchor="t" anchorCtr="0">
            <a:spAutoFit/>
          </a:bodyPr>
          <a:lstStyle/>
          <a:p>
            <a:pPr marL="11397" marR="0" lvl="0" indent="0" algn="l" rtl="0">
              <a:lnSpc>
                <a:spcPct val="100000"/>
              </a:lnSpc>
              <a:spcBef>
                <a:spcPts val="0"/>
              </a:spcBef>
              <a:spcAft>
                <a:spcPts val="0"/>
              </a:spcAft>
              <a:buNone/>
            </a:pPr>
            <a:r>
              <a:rPr lang="en-US" sz="1500" b="0" i="0" u="none" strike="noStrike" cap="none">
                <a:solidFill>
                  <a:srgbClr val="BCF40C"/>
                </a:solidFill>
                <a:latin typeface="Georgia"/>
                <a:ea typeface="Georgia"/>
                <a:cs typeface="Georgia"/>
                <a:sym typeface="Georgia"/>
              </a:rPr>
              <a:t>	</a:t>
            </a:r>
            <a:r>
              <a:rPr lang="en-US" sz="2500" b="0" i="0" u="none" strike="noStrike" cap="none">
                <a:solidFill>
                  <a:srgbClr val="000000"/>
                </a:solidFill>
                <a:latin typeface="Verdana"/>
                <a:ea typeface="Verdana"/>
                <a:cs typeface="Verdana"/>
                <a:sym typeface="Verdana"/>
              </a:rPr>
              <a:t>Definition:</a:t>
            </a:r>
            <a:endParaRPr sz="2500" b="0" i="0" u="none" strike="noStrike" cap="none">
              <a:solidFill>
                <a:srgbClr val="000000"/>
              </a:solidFill>
              <a:latin typeface="Verdana"/>
              <a:ea typeface="Verdana"/>
              <a:cs typeface="Verdana"/>
              <a:sym typeface="Verdana"/>
            </a:endParaRPr>
          </a:p>
          <a:p>
            <a:pPr marL="678690" marR="4559" lvl="0" indent="-257572" algn="l" rtl="0">
              <a:lnSpc>
                <a:spcPct val="100000"/>
              </a:lnSpc>
              <a:spcBef>
                <a:spcPts val="520"/>
              </a:spcBef>
              <a:spcAft>
                <a:spcPts val="0"/>
              </a:spcAft>
              <a:buNone/>
            </a:pPr>
            <a:r>
              <a:rPr lang="en-US" sz="1200" b="0" i="0" u="none" strike="noStrike" cap="none">
                <a:solidFill>
                  <a:srgbClr val="FF0000"/>
                </a:solidFill>
                <a:latin typeface="Georgia"/>
                <a:ea typeface="Georgia"/>
                <a:cs typeface="Georgia"/>
                <a:sym typeface="Georgia"/>
              </a:rPr>
              <a:t>	</a:t>
            </a:r>
            <a:r>
              <a:rPr lang="en-US" sz="2200" b="0" i="0" u="none" strike="noStrike" cap="none">
                <a:solidFill>
                  <a:srgbClr val="000000"/>
                </a:solidFill>
                <a:latin typeface="Verdana"/>
                <a:ea typeface="Verdana"/>
                <a:cs typeface="Verdana"/>
                <a:sym typeface="Verdana"/>
              </a:rPr>
              <a:t>For each possible </a:t>
            </a:r>
            <a:r>
              <a:rPr lang="en-US" sz="2200" b="0" i="0" u="none" strike="noStrike" cap="none">
                <a:solidFill>
                  <a:srgbClr val="FF0000"/>
                </a:solidFill>
                <a:latin typeface="Verdana"/>
                <a:ea typeface="Verdana"/>
                <a:cs typeface="Verdana"/>
                <a:sym typeface="Verdana"/>
              </a:rPr>
              <a:t>percept sequence</a:t>
            </a:r>
            <a:r>
              <a:rPr lang="en-US" sz="2200" b="0" i="0" u="none" strike="noStrike" cap="none">
                <a:solidFill>
                  <a:srgbClr val="000000"/>
                </a:solidFill>
                <a:latin typeface="Verdana"/>
                <a:ea typeface="Verdana"/>
                <a:cs typeface="Verdana"/>
                <a:sym typeface="Verdana"/>
              </a:rPr>
              <a:t>, a rational  agent should select an </a:t>
            </a:r>
            <a:r>
              <a:rPr lang="en-US" sz="2200" b="0" i="0" u="none" strike="noStrike" cap="none">
                <a:solidFill>
                  <a:srgbClr val="009900"/>
                </a:solidFill>
                <a:latin typeface="Verdana"/>
                <a:ea typeface="Verdana"/>
                <a:cs typeface="Verdana"/>
                <a:sym typeface="Verdana"/>
              </a:rPr>
              <a:t>action </a:t>
            </a:r>
            <a:r>
              <a:rPr lang="en-US" sz="2200" b="0" i="0" u="none" strike="noStrike" cap="none">
                <a:solidFill>
                  <a:srgbClr val="000000"/>
                </a:solidFill>
                <a:latin typeface="Verdana"/>
                <a:ea typeface="Verdana"/>
                <a:cs typeface="Verdana"/>
                <a:sym typeface="Verdana"/>
              </a:rPr>
              <a:t>that is expected to  maximize its </a:t>
            </a:r>
            <a:r>
              <a:rPr lang="en-US" sz="2200" b="0" i="0" u="none" strike="noStrike" cap="none">
                <a:solidFill>
                  <a:srgbClr val="3333FF"/>
                </a:solidFill>
                <a:latin typeface="Verdana"/>
                <a:ea typeface="Verdana"/>
                <a:cs typeface="Verdana"/>
                <a:sym typeface="Verdana"/>
              </a:rPr>
              <a:t>performance measure</a:t>
            </a:r>
            <a:r>
              <a:rPr lang="en-US" sz="2200" b="0" i="0" u="none" strike="noStrike" cap="none">
                <a:solidFill>
                  <a:srgbClr val="000000"/>
                </a:solidFill>
                <a:latin typeface="Verdana"/>
                <a:ea typeface="Verdana"/>
                <a:cs typeface="Verdana"/>
                <a:sym typeface="Verdana"/>
              </a:rPr>
              <a:t>, given the  evidence provided by the percept sequence and  whatever built-in </a:t>
            </a:r>
            <a:r>
              <a:rPr lang="en-US" sz="2200" b="0" i="0" u="none" strike="noStrike" cap="none">
                <a:solidFill>
                  <a:srgbClr val="00FF00"/>
                </a:solidFill>
                <a:latin typeface="Verdana"/>
                <a:ea typeface="Verdana"/>
                <a:cs typeface="Verdana"/>
                <a:sym typeface="Verdana"/>
              </a:rPr>
              <a:t>knowledge </a:t>
            </a:r>
            <a:r>
              <a:rPr lang="en-US" sz="2200" b="0" i="0" u="none" strike="noStrike" cap="none">
                <a:solidFill>
                  <a:srgbClr val="000000"/>
                </a:solidFill>
                <a:latin typeface="Verdana"/>
                <a:ea typeface="Verdana"/>
                <a:cs typeface="Verdana"/>
                <a:sym typeface="Verdana"/>
              </a:rPr>
              <a:t>the agent has.</a:t>
            </a:r>
            <a:endParaRPr sz="2200" b="0" i="0" u="none" strike="noStrike" cap="none">
              <a:solidFill>
                <a:srgbClr val="000000"/>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1533146" y="898597"/>
            <a:ext cx="6093114" cy="577755"/>
          </a:xfrm>
          <a:prstGeom prst="rect">
            <a:avLst/>
          </a:prstGeom>
          <a:noFill/>
          <a:ln>
            <a:noFill/>
          </a:ln>
        </p:spPr>
        <p:txBody>
          <a:bodyPr spcFirstLastPara="1" wrap="square" lIns="0" tIns="10825" rIns="0" bIns="0" anchor="ctr" anchorCtr="0">
            <a:spAutoFit/>
          </a:bodyPr>
          <a:lstStyle/>
          <a:p>
            <a:pPr marL="11397" lvl="0" indent="0" algn="l" rtl="0">
              <a:lnSpc>
                <a:spcPct val="100000"/>
              </a:lnSpc>
              <a:spcBef>
                <a:spcPts val="85"/>
              </a:spcBef>
              <a:spcAft>
                <a:spcPts val="0"/>
              </a:spcAft>
              <a:buSzPts val="1800"/>
              <a:buNone/>
            </a:pPr>
            <a:r>
              <a:rPr lang="en-US" sz="3600"/>
              <a:t>Vacuum–Cleaner Example</a:t>
            </a:r>
            <a:endParaRPr sz="3600"/>
          </a:p>
        </p:txBody>
      </p:sp>
      <p:sp>
        <p:nvSpPr>
          <p:cNvPr id="182" name="Google Shape;182;p25"/>
          <p:cNvSpPr txBox="1"/>
          <p:nvPr/>
        </p:nvSpPr>
        <p:spPr>
          <a:xfrm>
            <a:off x="695040" y="1708713"/>
            <a:ext cx="7796068" cy="3084144"/>
          </a:xfrm>
          <a:prstGeom prst="rect">
            <a:avLst/>
          </a:prstGeom>
          <a:noFill/>
          <a:ln>
            <a:noFill/>
          </a:ln>
        </p:spPr>
        <p:txBody>
          <a:bodyPr spcFirstLastPara="1" wrap="square" lIns="0" tIns="11375" rIns="0" bIns="0" anchor="t" anchorCtr="0">
            <a:spAutoFit/>
          </a:bodyPr>
          <a:lstStyle/>
          <a:p>
            <a:pPr marL="318546" marR="218822" lvl="0" indent="-307718" algn="l" rtl="0">
              <a:lnSpc>
                <a:spcPct val="100000"/>
              </a:lnSpc>
              <a:spcBef>
                <a:spcPts val="0"/>
              </a:spcBef>
              <a:spcAft>
                <a:spcPts val="0"/>
              </a:spcAft>
              <a:buClr>
                <a:srgbClr val="BCF40C"/>
              </a:buClr>
              <a:buSzPts val="1329"/>
              <a:buFont typeface="Georgia"/>
              <a:buChar char=""/>
            </a:pPr>
            <a:r>
              <a:rPr lang="en-US" sz="2200" b="0" i="0" u="none" strike="noStrike" cap="none">
                <a:solidFill>
                  <a:srgbClr val="000000"/>
                </a:solidFill>
                <a:latin typeface="Verdana"/>
                <a:ea typeface="Verdana"/>
                <a:cs typeface="Verdana"/>
                <a:sym typeface="Verdana"/>
              </a:rPr>
              <a:t>A simple agent that cleans a square if it is dirty and  moves to the other square if not</a:t>
            </a:r>
            <a:endParaRPr sz="2200" b="0" i="0" u="none" strike="noStrike" cap="none">
              <a:solidFill>
                <a:srgbClr val="000000"/>
              </a:solidFill>
              <a:latin typeface="Verdana"/>
              <a:ea typeface="Verdana"/>
              <a:cs typeface="Verdana"/>
              <a:sym typeface="Verdana"/>
            </a:endParaRPr>
          </a:p>
          <a:p>
            <a:pPr marL="318546" marR="0" lvl="0" indent="-307718" algn="l" rtl="0">
              <a:lnSpc>
                <a:spcPct val="100000"/>
              </a:lnSpc>
              <a:spcBef>
                <a:spcPts val="516"/>
              </a:spcBef>
              <a:spcAft>
                <a:spcPts val="0"/>
              </a:spcAft>
              <a:buClr>
                <a:srgbClr val="BCF40C"/>
              </a:buClr>
              <a:buSzPts val="1329"/>
              <a:buFont typeface="Georgia"/>
              <a:buChar char=""/>
            </a:pPr>
            <a:r>
              <a:rPr lang="en-US" sz="2200" b="0" i="0" u="none" strike="noStrike" cap="none">
                <a:solidFill>
                  <a:srgbClr val="000000"/>
                </a:solidFill>
                <a:latin typeface="Verdana"/>
                <a:ea typeface="Verdana"/>
                <a:cs typeface="Verdana"/>
                <a:sym typeface="Verdana"/>
              </a:rPr>
              <a:t>Is it rational?</a:t>
            </a:r>
            <a:endParaRPr sz="2200" b="0" i="0" u="none" strike="noStrike" cap="none">
              <a:solidFill>
                <a:srgbClr val="000000"/>
              </a:solidFill>
              <a:latin typeface="Verdana"/>
              <a:ea typeface="Verdana"/>
              <a:cs typeface="Verdana"/>
              <a:sym typeface="Verdana"/>
            </a:endParaRPr>
          </a:p>
          <a:p>
            <a:pPr marL="318546" marR="0" lvl="0" indent="-307718" algn="l" rtl="0">
              <a:lnSpc>
                <a:spcPct val="100000"/>
              </a:lnSpc>
              <a:spcBef>
                <a:spcPts val="516"/>
              </a:spcBef>
              <a:spcAft>
                <a:spcPts val="0"/>
              </a:spcAft>
              <a:buClr>
                <a:srgbClr val="BCF40C"/>
              </a:buClr>
              <a:buSzPts val="1329"/>
              <a:buFont typeface="Georgia"/>
              <a:buChar char=""/>
            </a:pPr>
            <a:r>
              <a:rPr lang="en-US" sz="2200" b="0" i="0" u="none" strike="noStrike" cap="none">
                <a:solidFill>
                  <a:srgbClr val="3333FF"/>
                </a:solidFill>
                <a:latin typeface="Verdana"/>
                <a:ea typeface="Verdana"/>
                <a:cs typeface="Verdana"/>
                <a:sym typeface="Verdana"/>
              </a:rPr>
              <a:t>Assumption</a:t>
            </a:r>
            <a:r>
              <a:rPr lang="en-US" sz="2200" b="0" i="0" u="none" strike="noStrike" cap="none">
                <a:solidFill>
                  <a:srgbClr val="000000"/>
                </a:solidFill>
                <a:latin typeface="Verdana"/>
                <a:ea typeface="Verdana"/>
                <a:cs typeface="Verdana"/>
                <a:sym typeface="Verdana"/>
              </a:rPr>
              <a:t>:</a:t>
            </a:r>
            <a:endParaRPr sz="2200" b="0" i="0" u="none" strike="noStrike" cap="none">
              <a:solidFill>
                <a:srgbClr val="000000"/>
              </a:solidFill>
              <a:latin typeface="Verdana"/>
              <a:ea typeface="Verdana"/>
              <a:cs typeface="Verdana"/>
              <a:sym typeface="Verdana"/>
            </a:endParaRPr>
          </a:p>
          <a:p>
            <a:pPr marL="678690" marR="50147" lvl="1" indent="-257572" algn="l" rtl="0">
              <a:lnSpc>
                <a:spcPct val="100000"/>
              </a:lnSpc>
              <a:spcBef>
                <a:spcPts val="422"/>
              </a:spcBef>
              <a:spcAft>
                <a:spcPts val="0"/>
              </a:spcAft>
              <a:buClr>
                <a:srgbClr val="FF0000"/>
              </a:buClr>
              <a:buSzPts val="990"/>
              <a:buFont typeface="Georgia"/>
              <a:buChar char=""/>
            </a:pPr>
            <a:r>
              <a:rPr lang="en-US" sz="1800" b="0" i="0" u="none" strike="noStrike" cap="none">
                <a:solidFill>
                  <a:srgbClr val="000000"/>
                </a:solidFill>
                <a:latin typeface="Verdana"/>
                <a:ea typeface="Verdana"/>
                <a:cs typeface="Verdana"/>
                <a:sym typeface="Verdana"/>
              </a:rPr>
              <a:t>performance measure: 1 point for each clean square at each  time step</a:t>
            </a:r>
            <a:endParaRPr sz="1800" b="0" i="0" u="none" strike="noStrike" cap="none">
              <a:solidFill>
                <a:srgbClr val="000000"/>
              </a:solidFill>
              <a:latin typeface="Verdana"/>
              <a:ea typeface="Verdana"/>
              <a:cs typeface="Verdana"/>
              <a:sym typeface="Verdana"/>
            </a:endParaRPr>
          </a:p>
          <a:p>
            <a:pPr marL="678690" marR="0" lvl="1" indent="-258142" algn="l" rtl="0">
              <a:lnSpc>
                <a:spcPct val="100000"/>
              </a:lnSpc>
              <a:spcBef>
                <a:spcPts val="431"/>
              </a:spcBef>
              <a:spcAft>
                <a:spcPts val="0"/>
              </a:spcAft>
              <a:buClr>
                <a:srgbClr val="FF0000"/>
              </a:buClr>
              <a:buSzPts val="990"/>
              <a:buFont typeface="Georgia"/>
              <a:buChar char=""/>
            </a:pPr>
            <a:r>
              <a:rPr lang="en-US" sz="1800" b="0" i="0" u="none" strike="noStrike" cap="none">
                <a:solidFill>
                  <a:srgbClr val="000000"/>
                </a:solidFill>
                <a:latin typeface="Verdana"/>
                <a:ea typeface="Verdana"/>
                <a:cs typeface="Verdana"/>
                <a:sym typeface="Verdana"/>
              </a:rPr>
              <a:t>environment is known a priori</a:t>
            </a:r>
            <a:endParaRPr sz="1800" b="0" i="0" u="none" strike="noStrike" cap="none">
              <a:solidFill>
                <a:srgbClr val="000000"/>
              </a:solidFill>
              <a:latin typeface="Verdana"/>
              <a:ea typeface="Verdana"/>
              <a:cs typeface="Verdana"/>
              <a:sym typeface="Verdana"/>
            </a:endParaRPr>
          </a:p>
          <a:p>
            <a:pPr marL="678690" marR="0" lvl="1" indent="-258142" algn="l" rtl="0">
              <a:lnSpc>
                <a:spcPct val="100000"/>
              </a:lnSpc>
              <a:spcBef>
                <a:spcPts val="431"/>
              </a:spcBef>
              <a:spcAft>
                <a:spcPts val="0"/>
              </a:spcAft>
              <a:buClr>
                <a:srgbClr val="FF0000"/>
              </a:buClr>
              <a:buSzPts val="990"/>
              <a:buFont typeface="Georgia"/>
              <a:buChar char=""/>
            </a:pPr>
            <a:r>
              <a:rPr lang="en-US" sz="1800" b="0" i="0" u="none" strike="noStrike" cap="none">
                <a:solidFill>
                  <a:srgbClr val="000000"/>
                </a:solidFill>
                <a:latin typeface="Verdana"/>
                <a:ea typeface="Verdana"/>
                <a:cs typeface="Verdana"/>
                <a:sym typeface="Verdana"/>
              </a:rPr>
              <a:t>actions = {left, right, suck, no-op}</a:t>
            </a:r>
            <a:endParaRPr sz="1800" b="0" i="0" u="none" strike="noStrike" cap="none">
              <a:solidFill>
                <a:srgbClr val="000000"/>
              </a:solidFill>
              <a:latin typeface="Verdana"/>
              <a:ea typeface="Verdana"/>
              <a:cs typeface="Verdana"/>
              <a:sym typeface="Verdana"/>
            </a:endParaRPr>
          </a:p>
          <a:p>
            <a:pPr marL="678690" marR="0" lvl="1" indent="-258142" algn="l" rtl="0">
              <a:lnSpc>
                <a:spcPct val="100000"/>
              </a:lnSpc>
              <a:spcBef>
                <a:spcPts val="431"/>
              </a:spcBef>
              <a:spcAft>
                <a:spcPts val="0"/>
              </a:spcAft>
              <a:buClr>
                <a:srgbClr val="FF0000"/>
              </a:buClr>
              <a:buSzPts val="990"/>
              <a:buFont typeface="Georgia"/>
              <a:buChar char=""/>
            </a:pPr>
            <a:r>
              <a:rPr lang="en-US" sz="1800" b="0" i="0" u="none" strike="noStrike" cap="none">
                <a:solidFill>
                  <a:srgbClr val="000000"/>
                </a:solidFill>
                <a:latin typeface="Verdana"/>
                <a:ea typeface="Verdana"/>
                <a:cs typeface="Verdana"/>
                <a:sym typeface="Verdana"/>
              </a:rPr>
              <a:t>agent is able to perceive the location and dirt in that location</a:t>
            </a:r>
            <a:endParaRPr sz="1800" b="0" i="0" u="none" strike="noStrike" cap="none">
              <a:solidFill>
                <a:srgbClr val="000000"/>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14</a:t>
            </a:r>
            <a:endParaRPr sz="1200" b="0" i="0" u="none" strike="noStrike" cap="none">
              <a:solidFill>
                <a:schemeClr val="dk1"/>
              </a:solidFill>
              <a:latin typeface="Times New Roman"/>
              <a:ea typeface="Times New Roman"/>
              <a:cs typeface="Times New Roman"/>
              <a:sym typeface="Times New Roman"/>
            </a:endParaRPr>
          </a:p>
        </p:txBody>
      </p:sp>
      <p:sp>
        <p:nvSpPr>
          <p:cNvPr id="188" name="Google Shape;188;p26"/>
          <p:cNvSpPr txBox="1">
            <a:spLocks noGrp="1"/>
          </p:cNvSpPr>
          <p:nvPr>
            <p:ph type="title"/>
          </p:nvPr>
        </p:nvSpPr>
        <p:spPr>
          <a:xfrm>
            <a:off x="77215" y="277113"/>
            <a:ext cx="676592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Specifying the task environment	(PEAS)</a:t>
            </a:r>
            <a:endParaRPr/>
          </a:p>
        </p:txBody>
      </p:sp>
      <p:sp>
        <p:nvSpPr>
          <p:cNvPr id="189" name="Google Shape;189;p26"/>
          <p:cNvSpPr txBox="1"/>
          <p:nvPr/>
        </p:nvSpPr>
        <p:spPr>
          <a:xfrm>
            <a:off x="112268" y="1190260"/>
            <a:ext cx="7586980" cy="3364229"/>
          </a:xfrm>
          <a:prstGeom prst="rect">
            <a:avLst/>
          </a:prstGeom>
          <a:noFill/>
          <a:ln>
            <a:noFill/>
          </a:ln>
        </p:spPr>
        <p:txBody>
          <a:bodyPr spcFirstLastPara="1" wrap="square" lIns="0" tIns="60325" rIns="0" bIns="0" anchor="t" anchorCtr="0">
            <a:spAutoFit/>
          </a:bodyPr>
          <a:lstStyle/>
          <a:p>
            <a:pPr marL="350520" marR="0" lvl="0" indent="-338455"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PEAS:</a:t>
            </a:r>
            <a:endParaRPr sz="28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25"/>
              </a:spcBef>
              <a:spcAft>
                <a:spcPts val="0"/>
              </a:spcAft>
              <a:buClr>
                <a:schemeClr val="dk1"/>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P</a:t>
            </a:r>
            <a:r>
              <a:rPr lang="en-US" sz="2400" b="0" i="0" u="none" strike="noStrike" cap="none">
                <a:solidFill>
                  <a:schemeClr val="dk1"/>
                </a:solidFill>
                <a:latin typeface="Times New Roman"/>
                <a:ea typeface="Times New Roman"/>
                <a:cs typeface="Times New Roman"/>
                <a:sym typeface="Times New Roman"/>
              </a:rPr>
              <a:t>erformance measure,</a:t>
            </a:r>
            <a:endParaRPr sz="24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15"/>
              </a:spcBef>
              <a:spcAft>
                <a:spcPts val="0"/>
              </a:spcAft>
              <a:buClr>
                <a:schemeClr val="dk1"/>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E</a:t>
            </a:r>
            <a:r>
              <a:rPr lang="en-US" sz="2400" b="0" i="0" u="none" strike="noStrike" cap="none">
                <a:solidFill>
                  <a:schemeClr val="dk1"/>
                </a:solidFill>
                <a:latin typeface="Times New Roman"/>
                <a:ea typeface="Times New Roman"/>
                <a:cs typeface="Times New Roman"/>
                <a:sym typeface="Times New Roman"/>
              </a:rPr>
              <a:t>nvironment,</a:t>
            </a:r>
            <a:endParaRPr sz="24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15"/>
              </a:spcBef>
              <a:spcAft>
                <a:spcPts val="0"/>
              </a:spcAft>
              <a:buClr>
                <a:schemeClr val="dk1"/>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ctuators,</a:t>
            </a:r>
            <a:endParaRPr sz="24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10"/>
              </a:spcBef>
              <a:spcAft>
                <a:spcPts val="0"/>
              </a:spcAft>
              <a:buClr>
                <a:schemeClr val="dk1"/>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S</a:t>
            </a:r>
            <a:r>
              <a:rPr lang="en-US" sz="2400" b="0" i="0" u="none" strike="noStrike" cap="none">
                <a:solidFill>
                  <a:schemeClr val="dk1"/>
                </a:solidFill>
                <a:latin typeface="Times New Roman"/>
                <a:ea typeface="Times New Roman"/>
                <a:cs typeface="Times New Roman"/>
                <a:sym typeface="Times New Roman"/>
              </a:rPr>
              <a:t>ensors</a:t>
            </a:r>
            <a:endParaRPr sz="2400" b="0" i="0" u="none" strike="noStrike" cap="none">
              <a:solidFill>
                <a:schemeClr val="dk1"/>
              </a:solidFill>
              <a:latin typeface="Times New Roman"/>
              <a:ea typeface="Times New Roman"/>
              <a:cs typeface="Times New Roman"/>
              <a:sym typeface="Times New Roman"/>
            </a:endParaRPr>
          </a:p>
          <a:p>
            <a:pPr marL="350520" marR="5080" lvl="0" indent="-338455" algn="l" rtl="0">
              <a:lnSpc>
                <a:spcPct val="107857"/>
              </a:lnSpc>
              <a:spcBef>
                <a:spcPts val="74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In designing an agent, the first step must always  be to specify the task environment (PEAS) as fully  as possible</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15</a:t>
            </a:r>
            <a:endParaRPr sz="1200" b="0" i="0" u="none" strike="noStrike" cap="none">
              <a:solidFill>
                <a:schemeClr val="dk1"/>
              </a:solidFill>
              <a:latin typeface="Times New Roman"/>
              <a:ea typeface="Times New Roman"/>
              <a:cs typeface="Times New Roman"/>
              <a:sym typeface="Times New Roman"/>
            </a:endParaRPr>
          </a:p>
        </p:txBody>
      </p:sp>
      <p:sp>
        <p:nvSpPr>
          <p:cNvPr id="195" name="Google Shape;195;p27"/>
          <p:cNvSpPr txBox="1">
            <a:spLocks noGrp="1"/>
          </p:cNvSpPr>
          <p:nvPr>
            <p:ph type="title"/>
          </p:nvPr>
        </p:nvSpPr>
        <p:spPr>
          <a:xfrm>
            <a:off x="77214" y="242656"/>
            <a:ext cx="71617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Specifying the task environment</a:t>
            </a:r>
            <a:endParaRPr/>
          </a:p>
        </p:txBody>
      </p:sp>
      <p:sp>
        <p:nvSpPr>
          <p:cNvPr id="196" name="Google Shape;196;p27"/>
          <p:cNvSpPr txBox="1"/>
          <p:nvPr/>
        </p:nvSpPr>
        <p:spPr>
          <a:xfrm>
            <a:off x="51815" y="996187"/>
            <a:ext cx="8996045" cy="5162550"/>
          </a:xfrm>
          <a:prstGeom prst="rect">
            <a:avLst/>
          </a:prstGeom>
          <a:noFill/>
          <a:ln>
            <a:noFill/>
          </a:ln>
        </p:spPr>
        <p:txBody>
          <a:bodyPr spcFirstLastPara="1" wrap="square" lIns="0" tIns="106025" rIns="0" bIns="0" anchor="t" anchorCtr="0">
            <a:spAutoFit/>
          </a:bodyPr>
          <a:lstStyle/>
          <a:p>
            <a:pPr marL="373380" marR="226059" lvl="0" indent="-335915" algn="l" rtl="0">
              <a:lnSpc>
                <a:spcPct val="77900"/>
              </a:lnSpc>
              <a:spcBef>
                <a:spcPts val="0"/>
              </a:spcBef>
              <a:spcAft>
                <a:spcPts val="0"/>
              </a:spcAft>
              <a:buClr>
                <a:srgbClr val="000000"/>
              </a:buClr>
              <a:buSzPts val="2800"/>
              <a:buFont typeface="Times New Roman"/>
              <a:buChar char="•"/>
            </a:pPr>
            <a:r>
              <a:rPr lang="en-US" sz="2800" b="1" i="0" u="none" strike="noStrike" cap="none">
                <a:solidFill>
                  <a:srgbClr val="FF0000"/>
                </a:solidFill>
                <a:latin typeface="Times New Roman"/>
                <a:ea typeface="Times New Roman"/>
                <a:cs typeface="Times New Roman"/>
                <a:sym typeface="Times New Roman"/>
              </a:rPr>
              <a:t>PEAS</a:t>
            </a:r>
            <a:r>
              <a:rPr lang="en-US" sz="2800" b="1" i="0" u="none" strike="noStrike" cap="none">
                <a:solidFill>
                  <a:schemeClr val="dk1"/>
                </a:solidFill>
                <a:latin typeface="Times New Roman"/>
                <a:ea typeface="Times New Roman"/>
                <a:cs typeface="Times New Roman"/>
                <a:sym typeface="Times New Roman"/>
              </a:rPr>
              <a:t>: Performance measure, Environment, Actuators,  Sensors</a:t>
            </a:r>
            <a:endParaRPr sz="2800" b="0" i="0" u="none" strike="noStrike" cap="none">
              <a:solidFill>
                <a:schemeClr val="dk1"/>
              </a:solidFill>
              <a:latin typeface="Times New Roman"/>
              <a:ea typeface="Times New Roman"/>
              <a:cs typeface="Times New Roman"/>
              <a:sym typeface="Times New Roman"/>
            </a:endParaRPr>
          </a:p>
          <a:p>
            <a:pPr marL="373380" marR="0" lvl="0" indent="-335915" algn="l" rtl="0">
              <a:lnSpc>
                <a:spcPct val="108928"/>
              </a:lnSpc>
              <a:spcBef>
                <a:spcPts val="15"/>
              </a:spcBef>
              <a:spcAft>
                <a:spcPts val="0"/>
              </a:spcAft>
              <a:buClr>
                <a:srgbClr val="000000"/>
              </a:buClr>
              <a:buSzPts val="2800"/>
              <a:buFont typeface="Times New Roman"/>
              <a:buChar char="•"/>
            </a:pPr>
            <a:r>
              <a:rPr lang="en-US" sz="2800" b="1" i="0" u="none" strike="noStrike" cap="none">
                <a:solidFill>
                  <a:srgbClr val="FF0000"/>
                </a:solidFill>
                <a:latin typeface="Times New Roman"/>
                <a:ea typeface="Times New Roman"/>
                <a:cs typeface="Times New Roman"/>
                <a:sym typeface="Times New Roman"/>
              </a:rPr>
              <a:t>P: </a:t>
            </a:r>
            <a:r>
              <a:rPr lang="en-US" sz="2800" b="0" i="0" u="none" strike="noStrike" cap="none">
                <a:solidFill>
                  <a:schemeClr val="dk1"/>
                </a:solidFill>
                <a:latin typeface="Times New Roman"/>
                <a:ea typeface="Times New Roman"/>
                <a:cs typeface="Times New Roman"/>
                <a:sym typeface="Times New Roman"/>
              </a:rPr>
              <a:t>a function the agent is maximizing (or minimizing)</a:t>
            </a:r>
            <a:endParaRPr sz="2800" b="0" i="0" u="none" strike="noStrike" cap="none">
              <a:solidFill>
                <a:schemeClr val="dk1"/>
              </a:solidFill>
              <a:latin typeface="Times New Roman"/>
              <a:ea typeface="Times New Roman"/>
              <a:cs typeface="Times New Roman"/>
              <a:sym typeface="Times New Roman"/>
            </a:endParaRPr>
          </a:p>
          <a:p>
            <a:pPr marL="774065" marR="0" lvl="1" indent="-279400" algn="l" rtl="0">
              <a:lnSpc>
                <a:spcPct val="93958"/>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Assumed given</a:t>
            </a:r>
            <a:endParaRPr sz="2400" b="0" i="0" u="none" strike="noStrike" cap="none">
              <a:solidFill>
                <a:schemeClr val="dk1"/>
              </a:solidFill>
              <a:latin typeface="Times New Roman"/>
              <a:ea typeface="Times New Roman"/>
              <a:cs typeface="Times New Roman"/>
              <a:sym typeface="Times New Roman"/>
            </a:endParaRPr>
          </a:p>
          <a:p>
            <a:pPr marL="774065" marR="0" lvl="1" indent="-279400" algn="l" rtl="0">
              <a:lnSpc>
                <a:spcPct val="106666"/>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 practice, needs to be computed somewhere</a:t>
            </a:r>
            <a:endParaRPr sz="2400" b="0" i="0" u="none" strike="noStrike" cap="none">
              <a:solidFill>
                <a:schemeClr val="dk1"/>
              </a:solidFill>
              <a:latin typeface="Times New Roman"/>
              <a:ea typeface="Times New Roman"/>
              <a:cs typeface="Times New Roman"/>
              <a:sym typeface="Times New Roman"/>
            </a:endParaRPr>
          </a:p>
          <a:p>
            <a:pPr marL="373380" marR="0" lvl="0" indent="-335915" algn="l" rtl="0">
              <a:lnSpc>
                <a:spcPct val="108928"/>
              </a:lnSpc>
              <a:spcBef>
                <a:spcPts val="0"/>
              </a:spcBef>
              <a:spcAft>
                <a:spcPts val="0"/>
              </a:spcAft>
              <a:buClr>
                <a:srgbClr val="000000"/>
              </a:buClr>
              <a:buSzPts val="2800"/>
              <a:buFont typeface="Times New Roman"/>
              <a:buChar char="•"/>
            </a:pPr>
            <a:r>
              <a:rPr lang="en-US" sz="2800" b="1" i="0" u="none" strike="noStrike" cap="none">
                <a:solidFill>
                  <a:srgbClr val="FF0000"/>
                </a:solidFill>
                <a:latin typeface="Times New Roman"/>
                <a:ea typeface="Times New Roman"/>
                <a:cs typeface="Times New Roman"/>
                <a:sym typeface="Times New Roman"/>
              </a:rPr>
              <a:t>E: </a:t>
            </a:r>
            <a:r>
              <a:rPr lang="en-US" sz="2800" b="0" i="0" u="none" strike="noStrike" cap="none">
                <a:solidFill>
                  <a:schemeClr val="dk1"/>
                </a:solidFill>
                <a:latin typeface="Times New Roman"/>
                <a:ea typeface="Times New Roman"/>
                <a:cs typeface="Times New Roman"/>
                <a:sym typeface="Times New Roman"/>
              </a:rPr>
              <a:t>a formal representation for </a:t>
            </a:r>
            <a:r>
              <a:rPr lang="en-US" sz="2800" b="0" i="1" u="none" strike="noStrike" cap="none">
                <a:solidFill>
                  <a:srgbClr val="0000FF"/>
                </a:solidFill>
                <a:latin typeface="Times New Roman"/>
                <a:ea typeface="Times New Roman"/>
                <a:cs typeface="Times New Roman"/>
                <a:sym typeface="Times New Roman"/>
              </a:rPr>
              <a:t>world states</a:t>
            </a:r>
            <a:endParaRPr sz="2800" b="0" i="0" u="none" strike="noStrike" cap="none">
              <a:solidFill>
                <a:schemeClr val="dk1"/>
              </a:solidFill>
              <a:latin typeface="Times New Roman"/>
              <a:ea typeface="Times New Roman"/>
              <a:cs typeface="Times New Roman"/>
              <a:sym typeface="Times New Roman"/>
            </a:endParaRPr>
          </a:p>
          <a:p>
            <a:pPr marL="774065" marR="0" lvl="1" indent="-279400" algn="l" rtl="0">
              <a:lnSpc>
                <a:spcPct val="107083"/>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For concreteness, a tuple </a:t>
            </a:r>
            <a:r>
              <a:rPr lang="en-US" sz="2400" b="0" i="0" u="none" strike="noStrike" cap="none">
                <a:solidFill>
                  <a:srgbClr val="0000FF"/>
                </a:solidFill>
                <a:latin typeface="Times New Roman"/>
                <a:ea typeface="Times New Roman"/>
                <a:cs typeface="Times New Roman"/>
                <a:sym typeface="Times New Roman"/>
              </a:rPr>
              <a:t>(</a:t>
            </a:r>
            <a:r>
              <a:rPr lang="en-US" sz="2400" b="0" i="1" u="none" strike="noStrike" cap="none">
                <a:solidFill>
                  <a:srgbClr val="0000FF"/>
                </a:solidFill>
                <a:latin typeface="Times New Roman"/>
                <a:ea typeface="Times New Roman"/>
                <a:cs typeface="Times New Roman"/>
                <a:sym typeface="Times New Roman"/>
              </a:rPr>
              <a:t>var</a:t>
            </a:r>
            <a:r>
              <a:rPr lang="en-US" sz="2400" b="0" i="0" u="none" strike="noStrike" cap="none" baseline="-25000">
                <a:solidFill>
                  <a:srgbClr val="0000FF"/>
                </a:solidFill>
                <a:latin typeface="Times New Roman"/>
                <a:ea typeface="Times New Roman"/>
                <a:cs typeface="Times New Roman"/>
                <a:sym typeface="Times New Roman"/>
              </a:rPr>
              <a:t>1</a:t>
            </a:r>
            <a:r>
              <a:rPr lang="en-US" sz="2400" b="0" i="0" u="none" strike="noStrike" cap="none">
                <a:solidFill>
                  <a:srgbClr val="0000FF"/>
                </a:solidFill>
                <a:latin typeface="Times New Roman"/>
                <a:ea typeface="Times New Roman"/>
                <a:cs typeface="Times New Roman"/>
                <a:sym typeface="Times New Roman"/>
              </a:rPr>
              <a:t>=</a:t>
            </a:r>
            <a:r>
              <a:rPr lang="en-US" sz="2400" b="0" i="1" u="none" strike="noStrike" cap="none">
                <a:solidFill>
                  <a:srgbClr val="0000FF"/>
                </a:solidFill>
                <a:latin typeface="Times New Roman"/>
                <a:ea typeface="Times New Roman"/>
                <a:cs typeface="Times New Roman"/>
                <a:sym typeface="Times New Roman"/>
              </a:rPr>
              <a:t>val</a:t>
            </a:r>
            <a:r>
              <a:rPr lang="en-US" sz="2400" b="0" i="0" u="none" strike="noStrike" cap="none" baseline="-25000">
                <a:solidFill>
                  <a:srgbClr val="0000FF"/>
                </a:solidFill>
                <a:latin typeface="Times New Roman"/>
                <a:ea typeface="Times New Roman"/>
                <a:cs typeface="Times New Roman"/>
                <a:sym typeface="Times New Roman"/>
              </a:rPr>
              <a:t>1</a:t>
            </a:r>
            <a:r>
              <a:rPr lang="en-US" sz="2400" b="0" i="0" u="none" strike="noStrike" cap="none">
                <a:solidFill>
                  <a:srgbClr val="0000FF"/>
                </a:solidFill>
                <a:latin typeface="Times New Roman"/>
                <a:ea typeface="Times New Roman"/>
                <a:cs typeface="Times New Roman"/>
                <a:sym typeface="Times New Roman"/>
              </a:rPr>
              <a:t>, </a:t>
            </a:r>
            <a:r>
              <a:rPr lang="en-US" sz="2400" b="0" i="1" u="none" strike="noStrike" cap="none">
                <a:solidFill>
                  <a:srgbClr val="0000FF"/>
                </a:solidFill>
                <a:latin typeface="Times New Roman"/>
                <a:ea typeface="Times New Roman"/>
                <a:cs typeface="Times New Roman"/>
                <a:sym typeface="Times New Roman"/>
              </a:rPr>
              <a:t>var</a:t>
            </a:r>
            <a:r>
              <a:rPr lang="en-US" sz="2400" b="0" i="0" u="none" strike="noStrike" cap="none" baseline="-25000">
                <a:solidFill>
                  <a:srgbClr val="0000FF"/>
                </a:solidFill>
                <a:latin typeface="Times New Roman"/>
                <a:ea typeface="Times New Roman"/>
                <a:cs typeface="Times New Roman"/>
                <a:sym typeface="Times New Roman"/>
              </a:rPr>
              <a:t>2</a:t>
            </a:r>
            <a:r>
              <a:rPr lang="en-US" sz="2400" b="0" i="0" u="none" strike="noStrike" cap="none">
                <a:solidFill>
                  <a:srgbClr val="0000FF"/>
                </a:solidFill>
                <a:latin typeface="Times New Roman"/>
                <a:ea typeface="Times New Roman"/>
                <a:cs typeface="Times New Roman"/>
                <a:sym typeface="Times New Roman"/>
              </a:rPr>
              <a:t>=</a:t>
            </a:r>
            <a:r>
              <a:rPr lang="en-US" sz="2400" b="0" i="1" u="none" strike="noStrike" cap="none">
                <a:solidFill>
                  <a:srgbClr val="0000FF"/>
                </a:solidFill>
                <a:latin typeface="Times New Roman"/>
                <a:ea typeface="Times New Roman"/>
                <a:cs typeface="Times New Roman"/>
                <a:sym typeface="Times New Roman"/>
              </a:rPr>
              <a:t>val</a:t>
            </a:r>
            <a:r>
              <a:rPr lang="en-US" sz="2400" b="0" i="0" u="none" strike="noStrike" cap="none" baseline="-25000">
                <a:solidFill>
                  <a:srgbClr val="0000FF"/>
                </a:solidFill>
                <a:latin typeface="Times New Roman"/>
                <a:ea typeface="Times New Roman"/>
                <a:cs typeface="Times New Roman"/>
                <a:sym typeface="Times New Roman"/>
              </a:rPr>
              <a:t>2</a:t>
            </a:r>
            <a:r>
              <a:rPr lang="en-US" sz="2400" b="0" i="0" u="none" strike="noStrike" cap="none">
                <a:solidFill>
                  <a:srgbClr val="0000FF"/>
                </a:solidFill>
                <a:latin typeface="Times New Roman"/>
                <a:ea typeface="Times New Roman"/>
                <a:cs typeface="Times New Roman"/>
                <a:sym typeface="Times New Roman"/>
              </a:rPr>
              <a:t>, … ,</a:t>
            </a:r>
            <a:r>
              <a:rPr lang="en-US" sz="2400" b="0" i="1" u="none" strike="noStrike" cap="none">
                <a:solidFill>
                  <a:srgbClr val="0000FF"/>
                </a:solidFill>
                <a:latin typeface="Times New Roman"/>
                <a:ea typeface="Times New Roman"/>
                <a:cs typeface="Times New Roman"/>
                <a:sym typeface="Times New Roman"/>
              </a:rPr>
              <a:t>var</a:t>
            </a:r>
            <a:r>
              <a:rPr lang="en-US" sz="2400" b="0" i="1" u="none" strike="noStrike" cap="none" baseline="-25000">
                <a:solidFill>
                  <a:srgbClr val="0000FF"/>
                </a:solidFill>
                <a:latin typeface="Times New Roman"/>
                <a:ea typeface="Times New Roman"/>
                <a:cs typeface="Times New Roman"/>
                <a:sym typeface="Times New Roman"/>
              </a:rPr>
              <a:t>n</a:t>
            </a:r>
            <a:r>
              <a:rPr lang="en-US" sz="2400" b="0" i="0" u="none" strike="noStrike" cap="none">
                <a:solidFill>
                  <a:srgbClr val="0000FF"/>
                </a:solidFill>
                <a:latin typeface="Times New Roman"/>
                <a:ea typeface="Times New Roman"/>
                <a:cs typeface="Times New Roman"/>
                <a:sym typeface="Times New Roman"/>
              </a:rPr>
              <a:t>=</a:t>
            </a:r>
            <a:r>
              <a:rPr lang="en-US" sz="2400" b="0" i="1" u="none" strike="noStrike" cap="none">
                <a:solidFill>
                  <a:srgbClr val="0000FF"/>
                </a:solidFill>
                <a:latin typeface="Times New Roman"/>
                <a:ea typeface="Times New Roman"/>
                <a:cs typeface="Times New Roman"/>
                <a:sym typeface="Times New Roman"/>
              </a:rPr>
              <a:t>val</a:t>
            </a:r>
            <a:r>
              <a:rPr lang="en-US" sz="2400" b="0" i="1" u="none" strike="noStrike" cap="none" baseline="-25000">
                <a:solidFill>
                  <a:srgbClr val="0000FF"/>
                </a:solidFill>
                <a:latin typeface="Times New Roman"/>
                <a:ea typeface="Times New Roman"/>
                <a:cs typeface="Times New Roman"/>
                <a:sym typeface="Times New Roman"/>
              </a:rPr>
              <a:t>n</a:t>
            </a:r>
            <a:r>
              <a:rPr lang="en-US" sz="2400" b="0" i="0" u="none" strike="noStrike" cap="none">
                <a:solidFill>
                  <a:srgbClr val="0000FF"/>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a:p>
            <a:pPr marL="373380" marR="594360" lvl="0" indent="-335915" algn="l" rtl="0">
              <a:lnSpc>
                <a:spcPct val="78200"/>
              </a:lnSpc>
              <a:spcBef>
                <a:spcPts val="730"/>
              </a:spcBef>
              <a:spcAft>
                <a:spcPts val="0"/>
              </a:spcAft>
              <a:buClr>
                <a:srgbClr val="000000"/>
              </a:buClr>
              <a:buSzPts val="2800"/>
              <a:buFont typeface="Times New Roman"/>
              <a:buChar char="•"/>
            </a:pPr>
            <a:r>
              <a:rPr lang="en-US" sz="2800" b="1" i="0" u="none" strike="noStrike" cap="none">
                <a:solidFill>
                  <a:srgbClr val="FF0000"/>
                </a:solidFill>
                <a:latin typeface="Times New Roman"/>
                <a:ea typeface="Times New Roman"/>
                <a:cs typeface="Times New Roman"/>
                <a:sym typeface="Times New Roman"/>
              </a:rPr>
              <a:t>A: </a:t>
            </a:r>
            <a:r>
              <a:rPr lang="en-US" sz="2800" b="0" i="0" u="none" strike="noStrike" cap="none">
                <a:solidFill>
                  <a:schemeClr val="dk1"/>
                </a:solidFill>
                <a:latin typeface="Times New Roman"/>
                <a:ea typeface="Times New Roman"/>
                <a:cs typeface="Times New Roman"/>
                <a:sym typeface="Times New Roman"/>
              </a:rPr>
              <a:t>actions that change the state according to a </a:t>
            </a:r>
            <a:r>
              <a:rPr lang="en-US" sz="2800" b="0" i="1" u="none" strike="noStrike" cap="none">
                <a:solidFill>
                  <a:srgbClr val="0000FF"/>
                </a:solidFill>
                <a:latin typeface="Times New Roman"/>
                <a:ea typeface="Times New Roman"/>
                <a:cs typeface="Times New Roman"/>
                <a:sym typeface="Times New Roman"/>
              </a:rPr>
              <a:t>transition  model</a:t>
            </a:r>
            <a:endParaRPr sz="2800" b="0" i="0" u="none" strike="noStrike" cap="none">
              <a:solidFill>
                <a:schemeClr val="dk1"/>
              </a:solidFill>
              <a:latin typeface="Times New Roman"/>
              <a:ea typeface="Times New Roman"/>
              <a:cs typeface="Times New Roman"/>
              <a:sym typeface="Times New Roman"/>
            </a:endParaRPr>
          </a:p>
          <a:p>
            <a:pPr marL="774065" marR="1939289" lvl="1" indent="-279400" algn="l" rtl="0">
              <a:lnSpc>
                <a:spcPct val="77900"/>
              </a:lnSpc>
              <a:spcBef>
                <a:spcPts val="2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Given a state and action, what is the successor state  (or distribution over successor states)?</a:t>
            </a:r>
            <a:endParaRPr sz="2400" b="0" i="0" u="none" strike="noStrike" cap="none">
              <a:solidFill>
                <a:schemeClr val="dk1"/>
              </a:solidFill>
              <a:latin typeface="Times New Roman"/>
              <a:ea typeface="Times New Roman"/>
              <a:cs typeface="Times New Roman"/>
              <a:sym typeface="Times New Roman"/>
            </a:endParaRPr>
          </a:p>
          <a:p>
            <a:pPr marL="373380" marR="0" lvl="0" indent="-335915" algn="l" rtl="0">
              <a:lnSpc>
                <a:spcPct val="108928"/>
              </a:lnSpc>
              <a:spcBef>
                <a:spcPts val="370"/>
              </a:spcBef>
              <a:spcAft>
                <a:spcPts val="0"/>
              </a:spcAft>
              <a:buClr>
                <a:srgbClr val="000000"/>
              </a:buClr>
              <a:buSzPts val="2800"/>
              <a:buFont typeface="Times New Roman"/>
              <a:buChar char="•"/>
            </a:pPr>
            <a:r>
              <a:rPr lang="en-US" sz="2800" b="1" i="0" u="none" strike="noStrike" cap="none">
                <a:solidFill>
                  <a:srgbClr val="FF0000"/>
                </a:solidFill>
                <a:latin typeface="Times New Roman"/>
                <a:ea typeface="Times New Roman"/>
                <a:cs typeface="Times New Roman"/>
                <a:sym typeface="Times New Roman"/>
              </a:rPr>
              <a:t>S: </a:t>
            </a:r>
            <a:r>
              <a:rPr lang="en-US" sz="2800" b="0" i="0" u="none" strike="noStrike" cap="none">
                <a:solidFill>
                  <a:schemeClr val="dk1"/>
                </a:solidFill>
                <a:latin typeface="Times New Roman"/>
                <a:ea typeface="Times New Roman"/>
                <a:cs typeface="Times New Roman"/>
                <a:sym typeface="Times New Roman"/>
              </a:rPr>
              <a:t>observations that allow the agent to infer the world state</a:t>
            </a:r>
            <a:endParaRPr sz="2800" b="0" i="0" u="none" strike="noStrike" cap="none">
              <a:solidFill>
                <a:schemeClr val="dk1"/>
              </a:solidFill>
              <a:latin typeface="Times New Roman"/>
              <a:ea typeface="Times New Roman"/>
              <a:cs typeface="Times New Roman"/>
              <a:sym typeface="Times New Roman"/>
            </a:endParaRPr>
          </a:p>
          <a:p>
            <a:pPr marL="774065" marR="0" lvl="1" indent="-279400" algn="l" rtl="0">
              <a:lnSpc>
                <a:spcPct val="9375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Often come in very different form than the state itself</a:t>
            </a:r>
            <a:endParaRPr sz="2400" b="0" i="0" u="none" strike="noStrike" cap="none">
              <a:solidFill>
                <a:schemeClr val="dk1"/>
              </a:solidFill>
              <a:latin typeface="Times New Roman"/>
              <a:ea typeface="Times New Roman"/>
              <a:cs typeface="Times New Roman"/>
              <a:sym typeface="Times New Roman"/>
            </a:endParaRPr>
          </a:p>
          <a:p>
            <a:pPr marL="774065" marR="30480" lvl="1" indent="-279400" algn="l" rtl="0">
              <a:lnSpc>
                <a:spcPct val="78300"/>
              </a:lnSpc>
              <a:spcBef>
                <a:spcPts val="30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E.g., in tracking, observations may be pixels and state variables 3D  coordinates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8" descr="Agents in AI"/>
          <p:cNvPicPr preferRelativeResize="0"/>
          <p:nvPr/>
        </p:nvPicPr>
        <p:blipFill rotWithShape="1">
          <a:blip r:embed="rId3">
            <a:alphaModFix/>
          </a:blip>
          <a:srcRect/>
          <a:stretch/>
        </p:blipFill>
        <p:spPr>
          <a:xfrm>
            <a:off x="248836" y="645339"/>
            <a:ext cx="8693203" cy="5086390"/>
          </a:xfrm>
          <a:prstGeom prst="rect">
            <a:avLst/>
          </a:prstGeom>
          <a:noFill/>
          <a:ln>
            <a:noFill/>
          </a:ln>
        </p:spPr>
      </p:pic>
      <p:sp>
        <p:nvSpPr>
          <p:cNvPr id="202" name="Google Shape;202;p28"/>
          <p:cNvSpPr txBox="1"/>
          <p:nvPr/>
        </p:nvSpPr>
        <p:spPr>
          <a:xfrm>
            <a:off x="2993570" y="343571"/>
            <a:ext cx="4517573" cy="320601"/>
          </a:xfrm>
          <a:prstGeom prst="rect">
            <a:avLst/>
          </a:prstGeom>
          <a:noFill/>
          <a:ln>
            <a:noFill/>
          </a:ln>
        </p:spPr>
        <p:txBody>
          <a:bodyPr spcFirstLastPara="1" wrap="square" lIns="0" tIns="12700" rIns="0" bIns="0" anchor="ctr" anchorCtr="0">
            <a:spAutoFit/>
          </a:bodyPr>
          <a:lstStyle/>
          <a:p>
            <a:pPr marL="12700" marR="0" lvl="0" indent="0" algn="l" rtl="0">
              <a:lnSpc>
                <a:spcPct val="100000"/>
              </a:lnSpc>
              <a:spcBef>
                <a:spcPts val="0"/>
              </a:spcBef>
              <a:spcAft>
                <a:spcPts val="0"/>
              </a:spcAft>
              <a:buClr>
                <a:schemeClr val="dk1"/>
              </a:buClr>
              <a:buSzPts val="3300"/>
              <a:buFont typeface="Calibri"/>
              <a:buNone/>
            </a:pPr>
            <a:r>
              <a:rPr lang="en-US" sz="2000" b="1" i="0" u="none" strike="noStrike" cap="none">
                <a:solidFill>
                  <a:srgbClr val="000000"/>
                </a:solidFill>
                <a:latin typeface="Arial"/>
                <a:ea typeface="Arial"/>
                <a:cs typeface="Arial"/>
                <a:sym typeface="Arial"/>
              </a:rPr>
              <a:t>PEAS Example: Autonomous taxi</a:t>
            </a:r>
            <a:endParaRPr sz="2000" b="1"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16</a:t>
            </a:r>
            <a:endParaRPr sz="1200" b="0" i="0" u="none" strike="noStrike" cap="none">
              <a:solidFill>
                <a:schemeClr val="dk1"/>
              </a:solidFill>
              <a:latin typeface="Times New Roman"/>
              <a:ea typeface="Times New Roman"/>
              <a:cs typeface="Times New Roman"/>
              <a:sym typeface="Times New Roman"/>
            </a:endParaRPr>
          </a:p>
        </p:txBody>
      </p:sp>
      <p:sp>
        <p:nvSpPr>
          <p:cNvPr id="208" name="Google Shape;208;p29"/>
          <p:cNvSpPr txBox="1">
            <a:spLocks noGrp="1"/>
          </p:cNvSpPr>
          <p:nvPr>
            <p:ph type="title"/>
          </p:nvPr>
        </p:nvSpPr>
        <p:spPr>
          <a:xfrm>
            <a:off x="534720" y="247014"/>
            <a:ext cx="556641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PEAS Example: Autonomous taxi</a:t>
            </a:r>
            <a:endParaRPr/>
          </a:p>
        </p:txBody>
      </p:sp>
      <p:sp>
        <p:nvSpPr>
          <p:cNvPr id="209" name="Google Shape;209;p29"/>
          <p:cNvSpPr txBox="1"/>
          <p:nvPr/>
        </p:nvSpPr>
        <p:spPr>
          <a:xfrm>
            <a:off x="112268" y="1195831"/>
            <a:ext cx="7423150" cy="4096385"/>
          </a:xfrm>
          <a:prstGeom prst="rect">
            <a:avLst/>
          </a:prstGeom>
          <a:noFill/>
          <a:ln>
            <a:noFill/>
          </a:ln>
        </p:spPr>
        <p:txBody>
          <a:bodyPr spcFirstLastPara="1" wrap="square" lIns="0" tIns="12050" rIns="0" bIns="0" anchor="t" anchorCtr="0">
            <a:spAutoFit/>
          </a:bodyPr>
          <a:lstStyle/>
          <a:p>
            <a:pPr marL="347980" marR="0" lvl="0" indent="-335280" algn="l" rtl="0">
              <a:lnSpc>
                <a:spcPct val="118750"/>
              </a:lnSpc>
              <a:spcBef>
                <a:spcPts val="0"/>
              </a:spcBef>
              <a:spcAft>
                <a:spcPts val="0"/>
              </a:spcAft>
              <a:buClr>
                <a:srgbClr val="000000"/>
              </a:buClr>
              <a:buSzPts val="2800"/>
              <a:buFont typeface="Times New Roman"/>
              <a:buChar char="•"/>
            </a:pPr>
            <a:r>
              <a:rPr lang="en-US" sz="2800" b="0" i="0" u="none" strike="noStrike" cap="none">
                <a:solidFill>
                  <a:srgbClr val="FF0000"/>
                </a:solidFill>
                <a:latin typeface="Times New Roman"/>
                <a:ea typeface="Times New Roman"/>
                <a:cs typeface="Times New Roman"/>
                <a:sym typeface="Times New Roman"/>
              </a:rPr>
              <a:t>Performance measure</a:t>
            </a:r>
            <a:endParaRPr sz="2800" b="0" i="0" u="none" strike="noStrike" cap="none">
              <a:solidFill>
                <a:schemeClr val="dk1"/>
              </a:solidFill>
              <a:latin typeface="Times New Roman"/>
              <a:ea typeface="Times New Roman"/>
              <a:cs typeface="Times New Roman"/>
              <a:sym typeface="Times New Roman"/>
            </a:endParaRPr>
          </a:p>
          <a:p>
            <a:pPr marL="748665" marR="427355" lvl="1" indent="-279400" algn="l" rtl="0">
              <a:lnSpc>
                <a:spcPct val="96071"/>
              </a:lnSpc>
              <a:spcBef>
                <a:spcPts val="61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Safe, fast, legal, comfortable trip, maximize  profits</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8750"/>
              </a:lnSpc>
              <a:spcBef>
                <a:spcPts val="60"/>
              </a:spcBef>
              <a:spcAft>
                <a:spcPts val="0"/>
              </a:spcAft>
              <a:buClr>
                <a:srgbClr val="000000"/>
              </a:buClr>
              <a:buSzPts val="2800"/>
              <a:buFont typeface="Times New Roman"/>
              <a:buChar char="•"/>
            </a:pPr>
            <a:r>
              <a:rPr lang="en-US" sz="2800" b="0" i="0" u="none" strike="noStrike" cap="none">
                <a:solidFill>
                  <a:srgbClr val="FF0000"/>
                </a:solidFill>
                <a:latin typeface="Times New Roman"/>
                <a:ea typeface="Times New Roman"/>
                <a:cs typeface="Times New Roman"/>
                <a:sym typeface="Times New Roman"/>
              </a:rPr>
              <a:t>Environment</a:t>
            </a:r>
            <a:endParaRPr sz="28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1875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Roads, other traffic, pedestrians, customers</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8750"/>
              </a:lnSpc>
              <a:spcBef>
                <a:spcPts val="25"/>
              </a:spcBef>
              <a:spcAft>
                <a:spcPts val="0"/>
              </a:spcAft>
              <a:buClr>
                <a:srgbClr val="000000"/>
              </a:buClr>
              <a:buSzPts val="2800"/>
              <a:buFont typeface="Times New Roman"/>
              <a:buChar char="•"/>
            </a:pPr>
            <a:r>
              <a:rPr lang="en-US" sz="2800" b="0" i="0" u="none" strike="noStrike" cap="none">
                <a:solidFill>
                  <a:srgbClr val="FF0000"/>
                </a:solidFill>
                <a:latin typeface="Times New Roman"/>
                <a:ea typeface="Times New Roman"/>
                <a:cs typeface="Times New Roman"/>
                <a:sym typeface="Times New Roman"/>
              </a:rPr>
              <a:t>Actuators</a:t>
            </a:r>
            <a:endParaRPr sz="28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1875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Steering wheel, accelerator, brake, signal, horn</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8750"/>
              </a:lnSpc>
              <a:spcBef>
                <a:spcPts val="25"/>
              </a:spcBef>
              <a:spcAft>
                <a:spcPts val="0"/>
              </a:spcAft>
              <a:buClr>
                <a:srgbClr val="000000"/>
              </a:buClr>
              <a:buSzPts val="2800"/>
              <a:buFont typeface="Times New Roman"/>
              <a:buChar char="•"/>
            </a:pPr>
            <a:r>
              <a:rPr lang="en-US" sz="2800" b="0" i="0" u="none" strike="noStrike" cap="none">
                <a:solidFill>
                  <a:srgbClr val="FF0000"/>
                </a:solidFill>
                <a:latin typeface="Times New Roman"/>
                <a:ea typeface="Times New Roman"/>
                <a:cs typeface="Times New Roman"/>
                <a:sym typeface="Times New Roman"/>
              </a:rPr>
              <a:t>Sensors</a:t>
            </a:r>
            <a:endParaRPr sz="2800" b="0" i="0" u="none" strike="noStrike" cap="none">
              <a:solidFill>
                <a:schemeClr val="dk1"/>
              </a:solidFill>
              <a:latin typeface="Times New Roman"/>
              <a:ea typeface="Times New Roman"/>
              <a:cs typeface="Times New Roman"/>
              <a:sym typeface="Times New Roman"/>
            </a:endParaRPr>
          </a:p>
          <a:p>
            <a:pPr marL="748665" marR="1285875" lvl="1" indent="-279400" algn="l" rtl="0">
              <a:lnSpc>
                <a:spcPct val="96071"/>
              </a:lnSpc>
              <a:spcBef>
                <a:spcPts val="61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Cameras, LIDAR, speedometer, GPS,  odometer, engine sensors, keyboard</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17</a:t>
            </a:r>
            <a:endParaRPr sz="1200" b="0" i="0" u="none" strike="noStrike" cap="none">
              <a:solidFill>
                <a:schemeClr val="dk1"/>
              </a:solidFill>
              <a:latin typeface="Times New Roman"/>
              <a:ea typeface="Times New Roman"/>
              <a:cs typeface="Times New Roman"/>
              <a:sym typeface="Times New Roman"/>
            </a:endParaRPr>
          </a:p>
        </p:txBody>
      </p:sp>
      <p:sp>
        <p:nvSpPr>
          <p:cNvPr id="215" name="Google Shape;215;p30"/>
          <p:cNvSpPr txBox="1">
            <a:spLocks noGrp="1"/>
          </p:cNvSpPr>
          <p:nvPr>
            <p:ph type="title"/>
          </p:nvPr>
        </p:nvSpPr>
        <p:spPr>
          <a:xfrm>
            <a:off x="77215" y="247014"/>
            <a:ext cx="596138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Another PEAS example: Spam filter</a:t>
            </a:r>
            <a:endParaRPr/>
          </a:p>
        </p:txBody>
      </p:sp>
      <p:sp>
        <p:nvSpPr>
          <p:cNvPr id="216" name="Google Shape;216;p30"/>
          <p:cNvSpPr txBox="1"/>
          <p:nvPr/>
        </p:nvSpPr>
        <p:spPr>
          <a:xfrm>
            <a:off x="112268" y="1188211"/>
            <a:ext cx="7105650" cy="3686810"/>
          </a:xfrm>
          <a:prstGeom prst="rect">
            <a:avLst/>
          </a:prstGeom>
          <a:noFill/>
          <a:ln>
            <a:noFill/>
          </a:ln>
        </p:spPr>
        <p:txBody>
          <a:bodyPr spcFirstLastPara="1" wrap="square" lIns="0" tIns="12050" rIns="0" bIns="0" anchor="t" anchorCtr="0">
            <a:spAutoFit/>
          </a:bodyPr>
          <a:lstStyle/>
          <a:p>
            <a:pPr marL="347980" marR="0" lvl="0" indent="-335280" algn="l" rtl="0">
              <a:lnSpc>
                <a:spcPct val="117499"/>
              </a:lnSpc>
              <a:spcBef>
                <a:spcPts val="0"/>
              </a:spcBef>
              <a:spcAft>
                <a:spcPts val="0"/>
              </a:spcAft>
              <a:buClr>
                <a:srgbClr val="000000"/>
              </a:buClr>
              <a:buSzPts val="2800"/>
              <a:buFont typeface="Times New Roman"/>
              <a:buChar char="•"/>
            </a:pPr>
            <a:r>
              <a:rPr lang="en-US" sz="2800" b="0" i="0" u="none" strike="noStrike" cap="none">
                <a:solidFill>
                  <a:srgbClr val="FF0000"/>
                </a:solidFill>
                <a:latin typeface="Times New Roman"/>
                <a:ea typeface="Times New Roman"/>
                <a:cs typeface="Times New Roman"/>
                <a:sym typeface="Times New Roman"/>
              </a:rPr>
              <a:t>Performance measure</a:t>
            </a:r>
            <a:endParaRPr sz="28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16785"/>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Minimizing false positives, false negatives</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6785"/>
              </a:lnSpc>
              <a:spcBef>
                <a:spcPts val="0"/>
              </a:spcBef>
              <a:spcAft>
                <a:spcPts val="0"/>
              </a:spcAft>
              <a:buClr>
                <a:srgbClr val="000000"/>
              </a:buClr>
              <a:buSzPts val="2800"/>
              <a:buFont typeface="Times New Roman"/>
              <a:buChar char="•"/>
            </a:pPr>
            <a:r>
              <a:rPr lang="en-US" sz="2800" b="0" i="0" u="none" strike="noStrike" cap="none">
                <a:solidFill>
                  <a:srgbClr val="FF0000"/>
                </a:solidFill>
                <a:latin typeface="Times New Roman"/>
                <a:ea typeface="Times New Roman"/>
                <a:cs typeface="Times New Roman"/>
                <a:sym typeface="Times New Roman"/>
              </a:rPr>
              <a:t>Environment</a:t>
            </a:r>
            <a:endParaRPr sz="28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16785"/>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 user’s email account, email server</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6964"/>
              </a:lnSpc>
              <a:spcBef>
                <a:spcPts val="0"/>
              </a:spcBef>
              <a:spcAft>
                <a:spcPts val="0"/>
              </a:spcAft>
              <a:buClr>
                <a:srgbClr val="000000"/>
              </a:buClr>
              <a:buSzPts val="2800"/>
              <a:buFont typeface="Times New Roman"/>
              <a:buChar char="•"/>
            </a:pPr>
            <a:r>
              <a:rPr lang="en-US" sz="2800" b="0" i="0" u="none" strike="noStrike" cap="none">
                <a:solidFill>
                  <a:srgbClr val="FF0000"/>
                </a:solidFill>
                <a:latin typeface="Times New Roman"/>
                <a:ea typeface="Times New Roman"/>
                <a:cs typeface="Times New Roman"/>
                <a:sym typeface="Times New Roman"/>
              </a:rPr>
              <a:t>Actuators</a:t>
            </a:r>
            <a:endParaRPr sz="28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16785"/>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Mark as spam, delete, etc.</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6785"/>
              </a:lnSpc>
              <a:spcBef>
                <a:spcPts val="0"/>
              </a:spcBef>
              <a:spcAft>
                <a:spcPts val="0"/>
              </a:spcAft>
              <a:buClr>
                <a:srgbClr val="000000"/>
              </a:buClr>
              <a:buSzPts val="2800"/>
              <a:buFont typeface="Times New Roman"/>
              <a:buChar char="•"/>
            </a:pPr>
            <a:r>
              <a:rPr lang="en-US" sz="2800" b="0" i="0" u="none" strike="noStrike" cap="none">
                <a:solidFill>
                  <a:srgbClr val="FF0000"/>
                </a:solidFill>
                <a:latin typeface="Times New Roman"/>
                <a:ea typeface="Times New Roman"/>
                <a:cs typeface="Times New Roman"/>
                <a:sym typeface="Times New Roman"/>
              </a:rPr>
              <a:t>Sensors</a:t>
            </a:r>
            <a:endParaRPr sz="2800" b="0" i="0" u="none" strike="noStrike" cap="none">
              <a:solidFill>
                <a:schemeClr val="dk1"/>
              </a:solidFill>
              <a:latin typeface="Times New Roman"/>
              <a:ea typeface="Times New Roman"/>
              <a:cs typeface="Times New Roman"/>
              <a:sym typeface="Times New Roman"/>
            </a:endParaRPr>
          </a:p>
          <a:p>
            <a:pPr marL="748665" marR="5080" lvl="1" indent="-279400" algn="l" rtl="0">
              <a:lnSpc>
                <a:spcPct val="77900"/>
              </a:lnSpc>
              <a:spcBef>
                <a:spcPts val="67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Incoming messages, other information about  user’s account</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18</a:t>
            </a:r>
            <a:endParaRPr sz="1200" b="0" i="0" u="none" strike="noStrike" cap="none">
              <a:solidFill>
                <a:schemeClr val="dk1"/>
              </a:solidFill>
              <a:latin typeface="Times New Roman"/>
              <a:ea typeface="Times New Roman"/>
              <a:cs typeface="Times New Roman"/>
              <a:sym typeface="Times New Roman"/>
            </a:endParaRPr>
          </a:p>
        </p:txBody>
      </p:sp>
      <p:sp>
        <p:nvSpPr>
          <p:cNvPr id="222" name="Google Shape;222;p31"/>
          <p:cNvSpPr txBox="1">
            <a:spLocks noGrp="1"/>
          </p:cNvSpPr>
          <p:nvPr>
            <p:ph type="title"/>
          </p:nvPr>
        </p:nvSpPr>
        <p:spPr>
          <a:xfrm>
            <a:off x="77215" y="277113"/>
            <a:ext cx="613473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PEAS for a medical diagnosis system</a:t>
            </a:r>
            <a:endParaRPr/>
          </a:p>
        </p:txBody>
      </p:sp>
      <p:sp>
        <p:nvSpPr>
          <p:cNvPr id="223" name="Google Shape;223;p31"/>
          <p:cNvSpPr txBox="1"/>
          <p:nvPr/>
        </p:nvSpPr>
        <p:spPr>
          <a:xfrm>
            <a:off x="112268" y="1246123"/>
            <a:ext cx="8364855" cy="1456809"/>
          </a:xfrm>
          <a:prstGeom prst="rect">
            <a:avLst/>
          </a:prstGeom>
          <a:noFill/>
          <a:ln>
            <a:noFill/>
          </a:ln>
        </p:spPr>
        <p:txBody>
          <a:bodyPr spcFirstLastPara="1" wrap="square" lIns="0" tIns="12700" rIns="0" bIns="0" anchor="t" anchorCtr="0">
            <a:spAutoFit/>
          </a:bodyPr>
          <a:lstStyle/>
          <a:p>
            <a:pPr marL="347980" marR="0" lvl="0" indent="-335280"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Performance measure: </a:t>
            </a:r>
            <a:endParaRPr sz="2400" b="0" i="0" u="none" strike="noStrike" cap="none">
              <a:solidFill>
                <a:srgbClr val="660033"/>
              </a:solidFill>
              <a:latin typeface="Times New Roman"/>
              <a:ea typeface="Times New Roman"/>
              <a:cs typeface="Times New Roman"/>
              <a:sym typeface="Times New Roman"/>
            </a:endParaRPr>
          </a:p>
          <a:p>
            <a:pPr marL="347980" marR="0" lvl="0" indent="-335280" algn="l" rtl="0">
              <a:lnSpc>
                <a:spcPct val="100000"/>
              </a:lnSpc>
              <a:spcBef>
                <a:spcPts val="10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Environment:</a:t>
            </a:r>
            <a:endParaRPr sz="32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4166"/>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Actuators:</a:t>
            </a:r>
            <a:endParaRPr sz="32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3958"/>
              </a:lnSpc>
              <a:spcBef>
                <a:spcPts val="5"/>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Sensors: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a:t>
            </a:r>
            <a:endParaRPr sz="1200" b="0" i="0" u="none" strike="noStrike" cap="none">
              <a:solidFill>
                <a:schemeClr val="dk1"/>
              </a:solidFill>
              <a:latin typeface="Times New Roman"/>
              <a:ea typeface="Times New Roman"/>
              <a:cs typeface="Times New Roman"/>
              <a:sym typeface="Times New Roman"/>
            </a:endParaRPr>
          </a:p>
        </p:txBody>
      </p:sp>
      <p:sp>
        <p:nvSpPr>
          <p:cNvPr id="95" name="Google Shape;95;p14"/>
          <p:cNvSpPr txBox="1">
            <a:spLocks noGrp="1"/>
          </p:cNvSpPr>
          <p:nvPr>
            <p:ph type="title"/>
          </p:nvPr>
        </p:nvSpPr>
        <p:spPr>
          <a:xfrm>
            <a:off x="77214" y="273643"/>
            <a:ext cx="32755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Outline</a:t>
            </a:r>
            <a:endParaRPr/>
          </a:p>
        </p:txBody>
      </p:sp>
      <p:sp>
        <p:nvSpPr>
          <p:cNvPr id="96" name="Google Shape;96;p14"/>
          <p:cNvSpPr txBox="1"/>
          <p:nvPr/>
        </p:nvSpPr>
        <p:spPr>
          <a:xfrm>
            <a:off x="112268" y="1190996"/>
            <a:ext cx="6647815" cy="2776855"/>
          </a:xfrm>
          <a:prstGeom prst="rect">
            <a:avLst/>
          </a:prstGeom>
          <a:noFill/>
          <a:ln>
            <a:noFill/>
          </a:ln>
        </p:spPr>
        <p:txBody>
          <a:bodyPr spcFirstLastPara="1" wrap="square" lIns="0" tIns="59675" rIns="0" bIns="0" anchor="t" anchorCtr="0">
            <a:spAutoFit/>
          </a:bodyPr>
          <a:lstStyle/>
          <a:p>
            <a:pPr marL="347980" marR="0" lvl="0" indent="-33528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Agents and environments</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37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Rationality</a:t>
            </a:r>
            <a:endParaRPr sz="2800" b="0" i="0" u="none" strike="noStrike" cap="none">
              <a:solidFill>
                <a:schemeClr val="dk1"/>
              </a:solidFill>
              <a:latin typeface="Times New Roman"/>
              <a:ea typeface="Times New Roman"/>
              <a:cs typeface="Times New Roman"/>
              <a:sym typeface="Times New Roman"/>
            </a:endParaRPr>
          </a:p>
          <a:p>
            <a:pPr marL="347980" marR="5080" lvl="0" indent="-335280" algn="l" rtl="0">
              <a:lnSpc>
                <a:spcPct val="107857"/>
              </a:lnSpc>
              <a:spcBef>
                <a:spcPts val="74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PEAS (Performance measure, Environment,  Actuators, Sensors)</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32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Environment types</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37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Agent types</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18</a:t>
            </a:r>
            <a:endParaRPr sz="1200" b="0" i="0" u="none" strike="noStrike" cap="none">
              <a:solidFill>
                <a:schemeClr val="dk1"/>
              </a:solidFill>
              <a:latin typeface="Times New Roman"/>
              <a:ea typeface="Times New Roman"/>
              <a:cs typeface="Times New Roman"/>
              <a:sym typeface="Times New Roman"/>
            </a:endParaRPr>
          </a:p>
        </p:txBody>
      </p:sp>
      <p:sp>
        <p:nvSpPr>
          <p:cNvPr id="229" name="Google Shape;229;p32"/>
          <p:cNvSpPr txBox="1">
            <a:spLocks noGrp="1"/>
          </p:cNvSpPr>
          <p:nvPr>
            <p:ph type="title"/>
          </p:nvPr>
        </p:nvSpPr>
        <p:spPr>
          <a:xfrm>
            <a:off x="77215" y="277113"/>
            <a:ext cx="613473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PEAS for a medical diagnosis system</a:t>
            </a:r>
            <a:endParaRPr/>
          </a:p>
        </p:txBody>
      </p:sp>
      <p:sp>
        <p:nvSpPr>
          <p:cNvPr id="230" name="Google Shape;230;p32"/>
          <p:cNvSpPr txBox="1"/>
          <p:nvPr/>
        </p:nvSpPr>
        <p:spPr>
          <a:xfrm>
            <a:off x="112268" y="1246123"/>
            <a:ext cx="8364855" cy="3559175"/>
          </a:xfrm>
          <a:prstGeom prst="rect">
            <a:avLst/>
          </a:prstGeom>
          <a:noFill/>
          <a:ln>
            <a:noFill/>
          </a:ln>
        </p:spPr>
        <p:txBody>
          <a:bodyPr spcFirstLastPara="1" wrap="square" lIns="0" tIns="12700" rIns="0" bIns="0" anchor="t" anchorCtr="0">
            <a:spAutoFit/>
          </a:bodyPr>
          <a:lstStyle/>
          <a:p>
            <a:pPr marL="347980" marR="0" lvl="0" indent="-335280"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Performance measure: </a:t>
            </a:r>
            <a:r>
              <a:rPr lang="en-US" sz="2400" b="0" i="0" u="none" strike="noStrike" cap="none">
                <a:solidFill>
                  <a:schemeClr val="dk1"/>
                </a:solidFill>
                <a:latin typeface="Times New Roman"/>
                <a:ea typeface="Times New Roman"/>
                <a:cs typeface="Times New Roman"/>
                <a:sym typeface="Times New Roman"/>
              </a:rPr>
              <a:t>Healthy patient, minimize costs, lawsuits</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Environment: </a:t>
            </a:r>
            <a:r>
              <a:rPr lang="en-US" sz="2400" b="0" i="0" u="none" strike="noStrike" cap="none">
                <a:solidFill>
                  <a:schemeClr val="dk1"/>
                </a:solidFill>
                <a:latin typeface="Times New Roman"/>
                <a:ea typeface="Times New Roman"/>
                <a:cs typeface="Times New Roman"/>
                <a:sym typeface="Times New Roman"/>
              </a:rPr>
              <a:t>Patient, hospital, staff</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4166"/>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Actuators: </a:t>
            </a:r>
            <a:r>
              <a:rPr lang="en-US" sz="2400" b="0" i="0" u="none" strike="noStrike" cap="none">
                <a:solidFill>
                  <a:schemeClr val="dk1"/>
                </a:solidFill>
                <a:latin typeface="Times New Roman"/>
                <a:ea typeface="Times New Roman"/>
                <a:cs typeface="Times New Roman"/>
                <a:sym typeface="Times New Roman"/>
              </a:rPr>
              <a:t>Screen display (questions, tests, diagnoses, treatments,</a:t>
            </a:r>
            <a:endParaRPr sz="2400" b="0" i="0" u="none" strike="noStrike" cap="none">
              <a:solidFill>
                <a:schemeClr val="dk1"/>
              </a:solidFill>
              <a:latin typeface="Times New Roman"/>
              <a:ea typeface="Times New Roman"/>
              <a:cs typeface="Times New Roman"/>
              <a:sym typeface="Times New Roman"/>
            </a:endParaRPr>
          </a:p>
          <a:p>
            <a:pPr marL="347980" marR="0" lvl="0" indent="0" algn="l" rtl="0">
              <a:lnSpc>
                <a:spcPct val="114166"/>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referrals)</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3958"/>
              </a:lnSpc>
              <a:spcBef>
                <a:spcPts val="5"/>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Sensors: </a:t>
            </a:r>
            <a:r>
              <a:rPr lang="en-US" sz="2400" b="0" i="0" u="none" strike="noStrike" cap="none">
                <a:solidFill>
                  <a:schemeClr val="dk1"/>
                </a:solidFill>
                <a:latin typeface="Times New Roman"/>
                <a:ea typeface="Times New Roman"/>
                <a:cs typeface="Times New Roman"/>
                <a:sym typeface="Times New Roman"/>
              </a:rPr>
              <a:t>Keyboard (entry of symptoms, findings, patient's</a:t>
            </a:r>
            <a:endParaRPr sz="2400" b="0" i="0" u="none" strike="noStrike" cap="none">
              <a:solidFill>
                <a:schemeClr val="dk1"/>
              </a:solidFill>
              <a:latin typeface="Times New Roman"/>
              <a:ea typeface="Times New Roman"/>
              <a:cs typeface="Times New Roman"/>
              <a:sym typeface="Times New Roman"/>
            </a:endParaRPr>
          </a:p>
          <a:p>
            <a:pPr marL="347980" marR="0" lvl="0" indent="0" algn="l" rtl="0">
              <a:lnSpc>
                <a:spcPct val="113958"/>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answers)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21</a:t>
            </a:r>
            <a:endParaRPr sz="1200" b="0" i="0" u="none" strike="noStrike" cap="none">
              <a:solidFill>
                <a:schemeClr val="dk1"/>
              </a:solidFill>
              <a:latin typeface="Times New Roman"/>
              <a:ea typeface="Times New Roman"/>
              <a:cs typeface="Times New Roman"/>
              <a:sym typeface="Times New Roman"/>
            </a:endParaRPr>
          </a:p>
        </p:txBody>
      </p:sp>
      <p:sp>
        <p:nvSpPr>
          <p:cNvPr id="236" name="Google Shape;236;p33"/>
          <p:cNvSpPr txBox="1">
            <a:spLocks noGrp="1"/>
          </p:cNvSpPr>
          <p:nvPr>
            <p:ph type="title"/>
          </p:nvPr>
        </p:nvSpPr>
        <p:spPr>
          <a:xfrm>
            <a:off x="77215" y="277113"/>
            <a:ext cx="494792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PEAS for a refinery controller</a:t>
            </a:r>
            <a:endParaRPr/>
          </a:p>
        </p:txBody>
      </p:sp>
      <p:sp>
        <p:nvSpPr>
          <p:cNvPr id="237" name="Google Shape;237;p33"/>
          <p:cNvSpPr txBox="1"/>
          <p:nvPr/>
        </p:nvSpPr>
        <p:spPr>
          <a:xfrm>
            <a:off x="112268" y="1362591"/>
            <a:ext cx="8364855" cy="1456809"/>
          </a:xfrm>
          <a:prstGeom prst="rect">
            <a:avLst/>
          </a:prstGeom>
          <a:noFill/>
          <a:ln>
            <a:noFill/>
          </a:ln>
        </p:spPr>
        <p:txBody>
          <a:bodyPr spcFirstLastPara="1" wrap="square" lIns="0" tIns="12700" rIns="0" bIns="0" anchor="t" anchorCtr="0">
            <a:spAutoFit/>
          </a:bodyPr>
          <a:lstStyle/>
          <a:p>
            <a:pPr marL="347980" marR="0" lvl="0" indent="-335280"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Performance measure: </a:t>
            </a:r>
            <a:endParaRPr sz="2400" b="0" i="0" u="none" strike="noStrike" cap="none">
              <a:solidFill>
                <a:srgbClr val="660033"/>
              </a:solidFill>
              <a:latin typeface="Times New Roman"/>
              <a:ea typeface="Times New Roman"/>
              <a:cs typeface="Times New Roman"/>
              <a:sym typeface="Times New Roman"/>
            </a:endParaRPr>
          </a:p>
          <a:p>
            <a:pPr marL="347980" marR="0" lvl="0" indent="-335280" algn="l" rtl="0">
              <a:lnSpc>
                <a:spcPct val="100000"/>
              </a:lnSpc>
              <a:spcBef>
                <a:spcPts val="10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Environment:</a:t>
            </a:r>
            <a:endParaRPr sz="32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4166"/>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Actuators:</a:t>
            </a:r>
            <a:endParaRPr sz="32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13958"/>
              </a:lnSpc>
              <a:spcBef>
                <a:spcPts val="5"/>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Sensors: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21</a:t>
            </a:r>
            <a:endParaRPr sz="1200" b="0" i="0" u="none" strike="noStrike" cap="none">
              <a:solidFill>
                <a:schemeClr val="dk1"/>
              </a:solidFill>
              <a:latin typeface="Times New Roman"/>
              <a:ea typeface="Times New Roman"/>
              <a:cs typeface="Times New Roman"/>
              <a:sym typeface="Times New Roman"/>
            </a:endParaRPr>
          </a:p>
        </p:txBody>
      </p:sp>
      <p:sp>
        <p:nvSpPr>
          <p:cNvPr id="243" name="Google Shape;243;p34"/>
          <p:cNvSpPr txBox="1">
            <a:spLocks noGrp="1"/>
          </p:cNvSpPr>
          <p:nvPr>
            <p:ph type="title"/>
          </p:nvPr>
        </p:nvSpPr>
        <p:spPr>
          <a:xfrm>
            <a:off x="77215" y="277113"/>
            <a:ext cx="494792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PEAS for a refinery controller</a:t>
            </a:r>
            <a:endParaRPr/>
          </a:p>
        </p:txBody>
      </p:sp>
      <p:sp>
        <p:nvSpPr>
          <p:cNvPr id="244" name="Google Shape;244;p34"/>
          <p:cNvSpPr txBox="1"/>
          <p:nvPr/>
        </p:nvSpPr>
        <p:spPr>
          <a:xfrm>
            <a:off x="112268" y="1246123"/>
            <a:ext cx="6789420" cy="2900680"/>
          </a:xfrm>
          <a:prstGeom prst="rect">
            <a:avLst/>
          </a:prstGeom>
          <a:noFill/>
          <a:ln>
            <a:noFill/>
          </a:ln>
        </p:spPr>
        <p:txBody>
          <a:bodyPr spcFirstLastPara="1" wrap="square" lIns="0" tIns="12700" rIns="0" bIns="0" anchor="t" anchorCtr="0">
            <a:spAutoFit/>
          </a:bodyPr>
          <a:lstStyle/>
          <a:p>
            <a:pPr marL="347980" marR="0" lvl="0" indent="-335280"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Performance measure: </a:t>
            </a:r>
            <a:r>
              <a:rPr lang="en-US" sz="2400" b="0" i="0" u="none" strike="noStrike" cap="none">
                <a:solidFill>
                  <a:schemeClr val="dk1"/>
                </a:solidFill>
                <a:latin typeface="Times New Roman"/>
                <a:ea typeface="Times New Roman"/>
                <a:cs typeface="Times New Roman"/>
                <a:sym typeface="Times New Roman"/>
              </a:rPr>
              <a:t>maximize purity, yield, safety</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Environment: </a:t>
            </a:r>
            <a:r>
              <a:rPr lang="en-US" sz="2400" b="0" i="0" u="none" strike="noStrike" cap="none">
                <a:solidFill>
                  <a:schemeClr val="dk1"/>
                </a:solidFill>
                <a:latin typeface="Times New Roman"/>
                <a:ea typeface="Times New Roman"/>
                <a:cs typeface="Times New Roman"/>
                <a:sym typeface="Times New Roman"/>
              </a:rPr>
              <a:t>refinery, operators</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Actuators: </a:t>
            </a:r>
            <a:r>
              <a:rPr lang="en-US" sz="2400" b="0" i="0" u="none" strike="noStrike" cap="none">
                <a:solidFill>
                  <a:schemeClr val="dk1"/>
                </a:solidFill>
                <a:latin typeface="Times New Roman"/>
                <a:ea typeface="Times New Roman"/>
                <a:cs typeface="Times New Roman"/>
                <a:sym typeface="Times New Roman"/>
              </a:rPr>
              <a:t>valves, pumps, heaters, displays</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660033"/>
                </a:solidFill>
                <a:latin typeface="Times New Roman"/>
                <a:ea typeface="Times New Roman"/>
                <a:cs typeface="Times New Roman"/>
                <a:sym typeface="Times New Roman"/>
              </a:rPr>
              <a:t>Sensors: </a:t>
            </a:r>
            <a:r>
              <a:rPr lang="en-US" sz="2400" b="0" i="0" u="none" strike="noStrike" cap="none">
                <a:solidFill>
                  <a:schemeClr val="dk1"/>
                </a:solidFill>
                <a:latin typeface="Times New Roman"/>
                <a:ea typeface="Times New Roman"/>
                <a:cs typeface="Times New Roman"/>
                <a:sym typeface="Times New Roman"/>
              </a:rPr>
              <a:t>temperature, pressure, chemical sensors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5"/>
          <p:cNvPicPr preferRelativeResize="0"/>
          <p:nvPr/>
        </p:nvPicPr>
        <p:blipFill rotWithShape="1">
          <a:blip r:embed="rId3">
            <a:alphaModFix/>
          </a:blip>
          <a:srcRect/>
          <a:stretch/>
        </p:blipFill>
        <p:spPr>
          <a:xfrm>
            <a:off x="1277471" y="941201"/>
            <a:ext cx="7405320" cy="672446"/>
          </a:xfrm>
          <a:prstGeom prst="rect">
            <a:avLst/>
          </a:prstGeom>
          <a:noFill/>
          <a:ln>
            <a:noFill/>
          </a:ln>
        </p:spPr>
      </p:pic>
      <p:pic>
        <p:nvPicPr>
          <p:cNvPr id="250" name="Google Shape;250;p35"/>
          <p:cNvPicPr preferRelativeResize="0"/>
          <p:nvPr/>
        </p:nvPicPr>
        <p:blipFill rotWithShape="1">
          <a:blip r:embed="rId4">
            <a:alphaModFix/>
          </a:blip>
          <a:srcRect/>
          <a:stretch/>
        </p:blipFill>
        <p:spPr>
          <a:xfrm>
            <a:off x="1277471" y="1008530"/>
            <a:ext cx="1369919" cy="40929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6"/>
          <p:cNvPicPr preferRelativeResize="0"/>
          <p:nvPr/>
        </p:nvPicPr>
        <p:blipFill rotWithShape="1">
          <a:blip r:embed="rId3">
            <a:alphaModFix/>
          </a:blip>
          <a:srcRect/>
          <a:stretch/>
        </p:blipFill>
        <p:spPr>
          <a:xfrm>
            <a:off x="835718" y="1373835"/>
            <a:ext cx="7472565" cy="41103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24</a:t>
            </a:r>
            <a:endParaRPr sz="1200" b="0" i="0" u="none" strike="noStrike" cap="none">
              <a:solidFill>
                <a:schemeClr val="dk1"/>
              </a:solidFill>
              <a:latin typeface="Times New Roman"/>
              <a:ea typeface="Times New Roman"/>
              <a:cs typeface="Times New Roman"/>
              <a:sym typeface="Times New Roman"/>
            </a:endParaRPr>
          </a:p>
        </p:txBody>
      </p:sp>
      <p:sp>
        <p:nvSpPr>
          <p:cNvPr id="261" name="Google Shape;261;p37"/>
          <p:cNvSpPr txBox="1">
            <a:spLocks noGrp="1"/>
          </p:cNvSpPr>
          <p:nvPr>
            <p:ph type="title"/>
          </p:nvPr>
        </p:nvSpPr>
        <p:spPr>
          <a:xfrm>
            <a:off x="77215" y="273643"/>
            <a:ext cx="57139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Environment types</a:t>
            </a:r>
            <a:endParaRPr/>
          </a:p>
        </p:txBody>
      </p:sp>
      <p:sp>
        <p:nvSpPr>
          <p:cNvPr id="262" name="Google Shape;262;p37"/>
          <p:cNvSpPr txBox="1"/>
          <p:nvPr/>
        </p:nvSpPr>
        <p:spPr>
          <a:xfrm>
            <a:off x="112268" y="1209547"/>
            <a:ext cx="5310505" cy="2299970"/>
          </a:xfrm>
          <a:prstGeom prst="rect">
            <a:avLst/>
          </a:prstGeom>
          <a:noFill/>
          <a:ln>
            <a:noFill/>
          </a:ln>
        </p:spPr>
        <p:txBody>
          <a:bodyPr spcFirstLastPara="1" wrap="square" lIns="0" tIns="12700" rIns="0" bIns="0" anchor="t" anchorCtr="0">
            <a:spAutoFit/>
          </a:bodyPr>
          <a:lstStyle/>
          <a:p>
            <a:pPr marL="350520" marR="0" lvl="0" indent="-338455" algn="l"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Fully observable vs. partially observable</a:t>
            </a:r>
            <a:endParaRPr sz="24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00000"/>
              </a:lnSpc>
              <a:spcBef>
                <a:spcPts val="12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Deterministic vs. stochastic</a:t>
            </a:r>
            <a:endParaRPr sz="24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00000"/>
              </a:lnSpc>
              <a:spcBef>
                <a:spcPts val="13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Episodic vs. sequential</a:t>
            </a:r>
            <a:endParaRPr sz="24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00000"/>
              </a:lnSpc>
              <a:spcBef>
                <a:spcPts val="12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Static vs. dynamic</a:t>
            </a:r>
            <a:endParaRPr sz="24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00000"/>
              </a:lnSpc>
              <a:spcBef>
                <a:spcPts val="12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Discrete vs. continuous</a:t>
            </a:r>
            <a:endParaRPr sz="24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00000"/>
              </a:lnSpc>
              <a:spcBef>
                <a:spcPts val="13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Single agent vs. multiagent</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25</a:t>
            </a:r>
            <a:endParaRPr sz="1200" b="0" i="0" u="none" strike="noStrike" cap="none">
              <a:solidFill>
                <a:schemeClr val="dk1"/>
              </a:solidFill>
              <a:latin typeface="Times New Roman"/>
              <a:ea typeface="Times New Roman"/>
              <a:cs typeface="Times New Roman"/>
              <a:sym typeface="Times New Roman"/>
            </a:endParaRPr>
          </a:p>
        </p:txBody>
      </p:sp>
      <p:sp>
        <p:nvSpPr>
          <p:cNvPr id="268" name="Google Shape;268;p38"/>
          <p:cNvSpPr txBox="1">
            <a:spLocks noGrp="1"/>
          </p:cNvSpPr>
          <p:nvPr>
            <p:ph type="title"/>
          </p:nvPr>
        </p:nvSpPr>
        <p:spPr>
          <a:xfrm>
            <a:off x="77215" y="273643"/>
            <a:ext cx="40375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Environment types</a:t>
            </a:r>
            <a:endParaRPr/>
          </a:p>
        </p:txBody>
      </p:sp>
      <p:sp>
        <p:nvSpPr>
          <p:cNvPr id="269" name="Google Shape;269;p38"/>
          <p:cNvSpPr txBox="1"/>
          <p:nvPr/>
        </p:nvSpPr>
        <p:spPr>
          <a:xfrm>
            <a:off x="112268" y="2443353"/>
            <a:ext cx="7559675" cy="43484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imes New Roman"/>
                <a:ea typeface="Times New Roman"/>
                <a:cs typeface="Times New Roman"/>
                <a:sym typeface="Times New Roman"/>
              </a:rPr>
              <a:t>Fully observable vs. partially observable:</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350520" marR="306705" lvl="0" indent="-338455" algn="just" rtl="0">
              <a:lnSpc>
                <a:spcPct val="8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An environment is fully observable if an agent's sensors  give it access to the complete state of the environment at  each point in time.</a:t>
            </a:r>
            <a:endParaRPr sz="2400" b="0" i="0" u="none" strike="noStrike" cap="none">
              <a:solidFill>
                <a:schemeClr val="dk1"/>
              </a:solidFill>
              <a:latin typeface="Times New Roman"/>
              <a:ea typeface="Times New Roman"/>
              <a:cs typeface="Times New Roman"/>
              <a:sym typeface="Times New Roman"/>
            </a:endParaRPr>
          </a:p>
          <a:p>
            <a:pPr marL="350520" marR="5080" lvl="0" indent="-338455" algn="l" rtl="0">
              <a:lnSpc>
                <a:spcPct val="96250"/>
              </a:lnSpc>
              <a:spcBef>
                <a:spcPts val="67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Fully observable environments are convenient, because the  agent need not maintain any internal state to keep track of  the world</a:t>
            </a:r>
            <a:endParaRPr sz="2400" b="0" i="0" u="none" strike="noStrike" cap="none">
              <a:solidFill>
                <a:schemeClr val="dk1"/>
              </a:solidFill>
              <a:latin typeface="Times New Roman"/>
              <a:ea typeface="Times New Roman"/>
              <a:cs typeface="Times New Roman"/>
              <a:sym typeface="Times New Roman"/>
            </a:endParaRPr>
          </a:p>
          <a:p>
            <a:pPr marL="350520" marR="211454" lvl="0" indent="-338455" algn="just" rtl="0">
              <a:lnSpc>
                <a:spcPct val="80000"/>
              </a:lnSpc>
              <a:spcBef>
                <a:spcPts val="70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An environment might be partially observable because of  noisy and inaccurate sensors or because parts of the state  are simply missing from the sensor data</a:t>
            </a:r>
            <a:endParaRPr sz="2400" b="0" i="0" u="none" strike="noStrike" cap="none">
              <a:solidFill>
                <a:schemeClr val="dk1"/>
              </a:solidFill>
              <a:latin typeface="Times New Roman"/>
              <a:ea typeface="Times New Roman"/>
              <a:cs typeface="Times New Roman"/>
              <a:sym typeface="Times New Roman"/>
            </a:endParaRPr>
          </a:p>
          <a:p>
            <a:pPr marL="350520" marR="688975" lvl="0" indent="-338455" algn="just" rtl="0">
              <a:lnSpc>
                <a:spcPct val="80000"/>
              </a:lnSpc>
              <a:spcBef>
                <a:spcPts val="71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Examples: vacuum cleaner with local dirt sensor, taxi  driver</a:t>
            </a:r>
            <a:endParaRPr sz="2400" b="0" i="0" u="none" strike="noStrike" cap="none">
              <a:solidFill>
                <a:schemeClr val="dk1"/>
              </a:solidFill>
              <a:latin typeface="Times New Roman"/>
              <a:ea typeface="Times New Roman"/>
              <a:cs typeface="Times New Roman"/>
              <a:sym typeface="Times New Roman"/>
            </a:endParaRPr>
          </a:p>
        </p:txBody>
      </p:sp>
      <p:sp>
        <p:nvSpPr>
          <p:cNvPr id="270" name="Google Shape;270;p38"/>
          <p:cNvSpPr/>
          <p:nvPr/>
        </p:nvSpPr>
        <p:spPr>
          <a:xfrm>
            <a:off x="4648200" y="32003"/>
            <a:ext cx="1496568" cy="22799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Google Shape;271;p38"/>
          <p:cNvSpPr/>
          <p:nvPr/>
        </p:nvSpPr>
        <p:spPr>
          <a:xfrm>
            <a:off x="7691628" y="1523"/>
            <a:ext cx="1417320" cy="212902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26</a:t>
            </a:r>
            <a:endParaRPr sz="1200" b="0" i="0" u="none" strike="noStrike" cap="none">
              <a:solidFill>
                <a:schemeClr val="dk1"/>
              </a:solidFill>
              <a:latin typeface="Times New Roman"/>
              <a:ea typeface="Times New Roman"/>
              <a:cs typeface="Times New Roman"/>
              <a:sym typeface="Times New Roman"/>
            </a:endParaRPr>
          </a:p>
        </p:txBody>
      </p:sp>
      <p:sp>
        <p:nvSpPr>
          <p:cNvPr id="277" name="Google Shape;277;p39"/>
          <p:cNvSpPr txBox="1">
            <a:spLocks noGrp="1"/>
          </p:cNvSpPr>
          <p:nvPr>
            <p:ph type="title"/>
          </p:nvPr>
        </p:nvSpPr>
        <p:spPr>
          <a:xfrm>
            <a:off x="77215" y="273643"/>
            <a:ext cx="38851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Environment types</a:t>
            </a:r>
            <a:endParaRPr/>
          </a:p>
        </p:txBody>
      </p:sp>
      <p:sp>
        <p:nvSpPr>
          <p:cNvPr id="278" name="Google Shape;278;p39"/>
          <p:cNvSpPr txBox="1"/>
          <p:nvPr/>
        </p:nvSpPr>
        <p:spPr>
          <a:xfrm>
            <a:off x="153415" y="2007819"/>
            <a:ext cx="7590155" cy="458119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imes New Roman"/>
                <a:ea typeface="Times New Roman"/>
                <a:cs typeface="Times New Roman"/>
                <a:sym typeface="Times New Roman"/>
              </a:rPr>
              <a:t>Deterministic vs. stochastic:</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351155" marR="139700" lvl="0" indent="-339090" algn="l" rtl="0">
              <a:lnSpc>
                <a:spcPct val="80100"/>
              </a:lnSpc>
              <a:spcBef>
                <a:spcPts val="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 environment is deterministic if the next state of the  environment is completely determined by the current state  and the action executed by the agent.</a:t>
            </a:r>
            <a:endParaRPr sz="2400" b="0" i="0" u="none" strike="noStrike" cap="none">
              <a:solidFill>
                <a:schemeClr val="dk1"/>
              </a:solidFill>
              <a:latin typeface="Times New Roman"/>
              <a:ea typeface="Times New Roman"/>
              <a:cs typeface="Times New Roman"/>
              <a:sym typeface="Times New Roman"/>
            </a:endParaRPr>
          </a:p>
          <a:p>
            <a:pPr marL="351155" marR="5080" lvl="0" indent="-339090" algn="l" rtl="0">
              <a:lnSpc>
                <a:spcPct val="95833"/>
              </a:lnSpc>
              <a:spcBef>
                <a:spcPts val="6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 principle, an agent need not worry about uncertainty in a  fully observable, deterministic environment</a:t>
            </a:r>
            <a:endParaRPr sz="2400" b="0" i="0" u="none" strike="noStrike" cap="none">
              <a:solidFill>
                <a:schemeClr val="dk1"/>
              </a:solidFill>
              <a:latin typeface="Times New Roman"/>
              <a:ea typeface="Times New Roman"/>
              <a:cs typeface="Times New Roman"/>
              <a:sym typeface="Times New Roman"/>
            </a:endParaRPr>
          </a:p>
          <a:p>
            <a:pPr marL="351155" marR="0" lvl="0" indent="-339090" algn="l" rtl="0">
              <a:lnSpc>
                <a:spcPct val="108124"/>
              </a:lnSpc>
              <a:spcBef>
                <a:spcPts val="14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If the environment is partially observable then it could</a:t>
            </a:r>
            <a:endParaRPr sz="2400" b="0" i="0" u="none" strike="noStrike" cap="none">
              <a:solidFill>
                <a:schemeClr val="dk1"/>
              </a:solidFill>
              <a:latin typeface="Times New Roman"/>
              <a:ea typeface="Times New Roman"/>
              <a:cs typeface="Times New Roman"/>
              <a:sym typeface="Times New Roman"/>
            </a:endParaRPr>
          </a:p>
          <a:p>
            <a:pPr marL="351155" marR="0" lvl="0" indent="0" algn="l" rtl="0">
              <a:lnSpc>
                <a:spcPct val="108124"/>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appear to be stochastic</a:t>
            </a:r>
            <a:endParaRPr sz="2400" b="0" i="0" u="none" strike="noStrike" cap="none">
              <a:solidFill>
                <a:schemeClr val="dk1"/>
              </a:solidFill>
              <a:latin typeface="Times New Roman"/>
              <a:ea typeface="Times New Roman"/>
              <a:cs typeface="Times New Roman"/>
              <a:sym typeface="Times New Roman"/>
            </a:endParaRPr>
          </a:p>
          <a:p>
            <a:pPr marL="351155" marR="60960" lvl="0" indent="-339090" algn="l" rtl="0">
              <a:lnSpc>
                <a:spcPct val="95833"/>
              </a:lnSpc>
              <a:spcBef>
                <a:spcPts val="69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Examples: Vacuum world is deterministic while taxi driver  is not</a:t>
            </a:r>
            <a:endParaRPr sz="2400" b="0" i="0" u="none" strike="noStrike" cap="none">
              <a:solidFill>
                <a:schemeClr val="dk1"/>
              </a:solidFill>
              <a:latin typeface="Times New Roman"/>
              <a:ea typeface="Times New Roman"/>
              <a:cs typeface="Times New Roman"/>
              <a:sym typeface="Times New Roman"/>
            </a:endParaRPr>
          </a:p>
          <a:p>
            <a:pPr marL="351155" marR="0" lvl="0" indent="-186690" algn="l" rtl="0">
              <a:lnSpc>
                <a:spcPct val="108124"/>
              </a:lnSpc>
              <a:spcBef>
                <a:spcPts val="145"/>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p:txBody>
      </p:sp>
      <p:sp>
        <p:nvSpPr>
          <p:cNvPr id="279" name="Google Shape;279;p39"/>
          <p:cNvSpPr/>
          <p:nvPr/>
        </p:nvSpPr>
        <p:spPr>
          <a:xfrm>
            <a:off x="3733800" y="263651"/>
            <a:ext cx="2359151" cy="1331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0" name="Google Shape;280;p39"/>
          <p:cNvSpPr/>
          <p:nvPr/>
        </p:nvSpPr>
        <p:spPr>
          <a:xfrm>
            <a:off x="6541007" y="80772"/>
            <a:ext cx="2346959" cy="169773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27</a:t>
            </a:r>
            <a:endParaRPr sz="1200" b="0" i="0" u="none" strike="noStrike" cap="none">
              <a:solidFill>
                <a:schemeClr val="dk1"/>
              </a:solidFill>
              <a:latin typeface="Times New Roman"/>
              <a:ea typeface="Times New Roman"/>
              <a:cs typeface="Times New Roman"/>
              <a:sym typeface="Times New Roman"/>
            </a:endParaRPr>
          </a:p>
        </p:txBody>
      </p:sp>
      <p:sp>
        <p:nvSpPr>
          <p:cNvPr id="286" name="Google Shape;286;p40"/>
          <p:cNvSpPr txBox="1">
            <a:spLocks noGrp="1"/>
          </p:cNvSpPr>
          <p:nvPr>
            <p:ph type="title"/>
          </p:nvPr>
        </p:nvSpPr>
        <p:spPr>
          <a:xfrm>
            <a:off x="77215" y="273643"/>
            <a:ext cx="40375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Environment types</a:t>
            </a:r>
            <a:endParaRPr/>
          </a:p>
        </p:txBody>
      </p:sp>
      <p:sp>
        <p:nvSpPr>
          <p:cNvPr id="287" name="Google Shape;287;p40"/>
          <p:cNvSpPr txBox="1"/>
          <p:nvPr/>
        </p:nvSpPr>
        <p:spPr>
          <a:xfrm>
            <a:off x="107391" y="2646679"/>
            <a:ext cx="7539990" cy="41446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imes New Roman"/>
                <a:ea typeface="Times New Roman"/>
                <a:cs typeface="Times New Roman"/>
                <a:sym typeface="Times New Roman"/>
              </a:rPr>
              <a:t>Episodic vs. sequential:</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351155" marR="5080" lvl="0" indent="-339090" algn="l" rtl="0">
              <a:lnSpc>
                <a:spcPct val="8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 episodic environments, the agent's experience is divided  into atomic "episodes" (each episode consists of the agent  perceiving and then performing a single action), and the  choice of action in each episode depends only on the  episode itself.</a:t>
            </a:r>
            <a:endParaRPr sz="2400" b="0" i="0" u="none" strike="noStrike" cap="none">
              <a:solidFill>
                <a:schemeClr val="dk1"/>
              </a:solidFill>
              <a:latin typeface="Times New Roman"/>
              <a:ea typeface="Times New Roman"/>
              <a:cs typeface="Times New Roman"/>
              <a:sym typeface="Times New Roman"/>
            </a:endParaRPr>
          </a:p>
          <a:p>
            <a:pPr marL="351155" marR="0" lvl="0" indent="-339090" algn="l" rtl="0">
              <a:lnSpc>
                <a:spcPct val="100000"/>
              </a:lnSpc>
              <a:spcBef>
                <a:spcPts val="12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Examples: classification tasks</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51155" marR="578485" lvl="0" indent="-339090" algn="l" rtl="0">
              <a:lnSpc>
                <a:spcPct val="95833"/>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 sequential environments, the current decision could  affect all future decisions</a:t>
            </a:r>
            <a:endParaRPr sz="2400" b="0" i="0" u="none" strike="noStrike" cap="none">
              <a:solidFill>
                <a:schemeClr val="dk1"/>
              </a:solidFill>
              <a:latin typeface="Times New Roman"/>
              <a:ea typeface="Times New Roman"/>
              <a:cs typeface="Times New Roman"/>
              <a:sym typeface="Times New Roman"/>
            </a:endParaRPr>
          </a:p>
          <a:p>
            <a:pPr marL="351155" marR="0" lvl="0" indent="-339090" algn="l" rtl="0">
              <a:lnSpc>
                <a:spcPct val="100000"/>
              </a:lnSpc>
              <a:spcBef>
                <a:spcPts val="15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Examples: chess and taxi driver</a:t>
            </a:r>
            <a:endParaRPr sz="2400" b="0" i="0" u="none" strike="noStrike" cap="none">
              <a:solidFill>
                <a:schemeClr val="dk1"/>
              </a:solidFill>
              <a:latin typeface="Times New Roman"/>
              <a:ea typeface="Times New Roman"/>
              <a:cs typeface="Times New Roman"/>
              <a:sym typeface="Times New Roman"/>
            </a:endParaRPr>
          </a:p>
        </p:txBody>
      </p:sp>
      <p:sp>
        <p:nvSpPr>
          <p:cNvPr id="288" name="Google Shape;288;p40"/>
          <p:cNvSpPr/>
          <p:nvPr/>
        </p:nvSpPr>
        <p:spPr>
          <a:xfrm>
            <a:off x="6384035" y="0"/>
            <a:ext cx="2759964" cy="1524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Google Shape;289;p40"/>
          <p:cNvSpPr/>
          <p:nvPr/>
        </p:nvSpPr>
        <p:spPr>
          <a:xfrm>
            <a:off x="3276600" y="0"/>
            <a:ext cx="2955036" cy="2209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28</a:t>
            </a:r>
            <a:endParaRPr sz="1200" b="0" i="0" u="none" strike="noStrike" cap="none">
              <a:solidFill>
                <a:schemeClr val="dk1"/>
              </a:solidFill>
              <a:latin typeface="Times New Roman"/>
              <a:ea typeface="Times New Roman"/>
              <a:cs typeface="Times New Roman"/>
              <a:sym typeface="Times New Roman"/>
            </a:endParaRPr>
          </a:p>
        </p:txBody>
      </p:sp>
      <p:sp>
        <p:nvSpPr>
          <p:cNvPr id="295" name="Google Shape;295;p41"/>
          <p:cNvSpPr txBox="1">
            <a:spLocks noGrp="1"/>
          </p:cNvSpPr>
          <p:nvPr>
            <p:ph type="title"/>
          </p:nvPr>
        </p:nvSpPr>
        <p:spPr>
          <a:xfrm>
            <a:off x="77215" y="273643"/>
            <a:ext cx="41137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Environment types</a:t>
            </a:r>
            <a:endParaRPr/>
          </a:p>
        </p:txBody>
      </p:sp>
      <p:sp>
        <p:nvSpPr>
          <p:cNvPr id="296" name="Google Shape;296;p41"/>
          <p:cNvSpPr txBox="1"/>
          <p:nvPr/>
        </p:nvSpPr>
        <p:spPr>
          <a:xfrm>
            <a:off x="0" y="2014854"/>
            <a:ext cx="8919845" cy="464537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imes New Roman"/>
                <a:ea typeface="Times New Roman"/>
                <a:cs typeface="Times New Roman"/>
                <a:sym typeface="Times New Roman"/>
              </a:rPr>
              <a:t>Static vs. dynamic:</a:t>
            </a:r>
            <a:endParaRPr sz="2400" b="0" i="0" u="none" strike="noStrike" cap="none">
              <a:solidFill>
                <a:schemeClr val="dk1"/>
              </a:solidFill>
              <a:latin typeface="Times New Roman"/>
              <a:ea typeface="Times New Roman"/>
              <a:cs typeface="Times New Roman"/>
              <a:sym typeface="Times New Roman"/>
            </a:endParaRPr>
          </a:p>
          <a:p>
            <a:pPr marL="351155" marR="0" lvl="0" indent="-339090" algn="just"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 environment is unchanged while an agent is deliberating.</a:t>
            </a:r>
            <a:endParaRPr sz="2400" b="0" i="0" u="none" strike="noStrike" cap="none">
              <a:solidFill>
                <a:schemeClr val="dk1"/>
              </a:solidFill>
              <a:latin typeface="Times New Roman"/>
              <a:ea typeface="Times New Roman"/>
              <a:cs typeface="Times New Roman"/>
              <a:sym typeface="Times New Roman"/>
            </a:endParaRPr>
          </a:p>
          <a:p>
            <a:pPr marL="351155" marR="175895" lvl="0" indent="-339090" algn="just" rtl="0">
              <a:lnSpc>
                <a:spcPct val="107916"/>
              </a:lnSpc>
              <a:spcBef>
                <a:spcPts val="74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Static environments are easy to deal with because the agent need not  keep looking at the world while it is deciding on the action or need it  worry about the passage of time</a:t>
            </a:r>
            <a:endParaRPr sz="2400" b="0" i="0" u="none" strike="noStrike" cap="none">
              <a:solidFill>
                <a:schemeClr val="dk1"/>
              </a:solidFill>
              <a:latin typeface="Times New Roman"/>
              <a:ea typeface="Times New Roman"/>
              <a:cs typeface="Times New Roman"/>
              <a:sym typeface="Times New Roman"/>
            </a:endParaRPr>
          </a:p>
          <a:p>
            <a:pPr marL="351155" marR="0" lvl="0" indent="-339090" algn="l" rtl="0">
              <a:lnSpc>
                <a:spcPct val="100000"/>
              </a:lnSpc>
              <a:spcBef>
                <a:spcPts val="37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Dynamic environments continuously ask the agent what it wants to do</a:t>
            </a:r>
            <a:endParaRPr sz="2400" b="0" i="0" u="none" strike="noStrike" cap="none">
              <a:solidFill>
                <a:schemeClr val="dk1"/>
              </a:solidFill>
              <a:latin typeface="Times New Roman"/>
              <a:ea typeface="Times New Roman"/>
              <a:cs typeface="Times New Roman"/>
              <a:sym typeface="Times New Roman"/>
            </a:endParaRPr>
          </a:p>
          <a:p>
            <a:pPr marL="351155" marR="285115" lvl="0" indent="-339090" algn="l" rtl="0">
              <a:lnSpc>
                <a:spcPct val="107916"/>
              </a:lnSpc>
              <a:spcBef>
                <a:spcPts val="75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 environment is </a:t>
            </a:r>
            <a:r>
              <a:rPr lang="en-US" sz="2400" b="0" i="0" u="none" strike="noStrike" cap="none">
                <a:solidFill>
                  <a:srgbClr val="FF0000"/>
                </a:solidFill>
                <a:latin typeface="Times New Roman"/>
                <a:ea typeface="Times New Roman"/>
                <a:cs typeface="Times New Roman"/>
                <a:sym typeface="Times New Roman"/>
              </a:rPr>
              <a:t>semi-dynamic </a:t>
            </a:r>
            <a:r>
              <a:rPr lang="en-US" sz="2400" b="0" i="0" u="none" strike="noStrike" cap="none">
                <a:solidFill>
                  <a:schemeClr val="dk1"/>
                </a:solidFill>
                <a:latin typeface="Times New Roman"/>
                <a:ea typeface="Times New Roman"/>
                <a:cs typeface="Times New Roman"/>
                <a:sym typeface="Times New Roman"/>
              </a:rPr>
              <a:t>if the environment itself does not  change with the passage of time but the agent's performance score  does</a:t>
            </a:r>
            <a:endParaRPr sz="2400" b="0" i="0" u="none" strike="noStrike" cap="none">
              <a:solidFill>
                <a:schemeClr val="dk1"/>
              </a:solidFill>
              <a:latin typeface="Times New Roman"/>
              <a:ea typeface="Times New Roman"/>
              <a:cs typeface="Times New Roman"/>
              <a:sym typeface="Times New Roman"/>
            </a:endParaRPr>
          </a:p>
          <a:p>
            <a:pPr marL="351155" marR="107314" lvl="0" indent="-339090" algn="l" rtl="0">
              <a:lnSpc>
                <a:spcPct val="107916"/>
              </a:lnSpc>
              <a:spcBef>
                <a:spcPts val="70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Examples: taxi driving is dynamic, chess when played with a clock is  semi-dynamic, crossword puzzles are static</a:t>
            </a:r>
            <a:endParaRPr sz="2400" b="0" i="0" u="none" strike="noStrike" cap="none">
              <a:solidFill>
                <a:schemeClr val="dk1"/>
              </a:solidFill>
              <a:latin typeface="Times New Roman"/>
              <a:ea typeface="Times New Roman"/>
              <a:cs typeface="Times New Roman"/>
              <a:sym typeface="Times New Roman"/>
            </a:endParaRPr>
          </a:p>
        </p:txBody>
      </p:sp>
      <p:sp>
        <p:nvSpPr>
          <p:cNvPr id="297" name="Google Shape;297;p41"/>
          <p:cNvSpPr/>
          <p:nvPr/>
        </p:nvSpPr>
        <p:spPr>
          <a:xfrm>
            <a:off x="7277100" y="38100"/>
            <a:ext cx="1866900" cy="140055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8" name="Google Shape;298;p41"/>
          <p:cNvSpPr/>
          <p:nvPr/>
        </p:nvSpPr>
        <p:spPr>
          <a:xfrm>
            <a:off x="4495800" y="0"/>
            <a:ext cx="2077211" cy="20772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a:t>
            </a:r>
            <a:endParaRPr sz="1200" b="0" i="0" u="none" strike="noStrike" cap="none">
              <a:solidFill>
                <a:schemeClr val="dk1"/>
              </a:solidFill>
              <a:latin typeface="Times New Roman"/>
              <a:ea typeface="Times New Roman"/>
              <a:cs typeface="Times New Roman"/>
              <a:sym typeface="Times New Roman"/>
            </a:endParaRPr>
          </a:p>
        </p:txBody>
      </p:sp>
      <p:sp>
        <p:nvSpPr>
          <p:cNvPr id="102" name="Google Shape;102;p15"/>
          <p:cNvSpPr txBox="1">
            <a:spLocks noGrp="1"/>
          </p:cNvSpPr>
          <p:nvPr>
            <p:ph type="title"/>
          </p:nvPr>
        </p:nvSpPr>
        <p:spPr>
          <a:xfrm>
            <a:off x="77215" y="273643"/>
            <a:ext cx="1844182"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Agents</a:t>
            </a:r>
            <a:endParaRPr/>
          </a:p>
        </p:txBody>
      </p:sp>
      <p:sp>
        <p:nvSpPr>
          <p:cNvPr id="103" name="Google Shape;103;p15"/>
          <p:cNvSpPr txBox="1"/>
          <p:nvPr/>
        </p:nvSpPr>
        <p:spPr>
          <a:xfrm>
            <a:off x="112268" y="921632"/>
            <a:ext cx="8399145" cy="2048510"/>
          </a:xfrm>
          <a:prstGeom prst="rect">
            <a:avLst/>
          </a:prstGeom>
          <a:noFill/>
          <a:ln>
            <a:noFill/>
          </a:ln>
        </p:spPr>
        <p:txBody>
          <a:bodyPr spcFirstLastPara="1" wrap="square" lIns="0" tIns="60950" rIns="0" bIns="0" anchor="t" anchorCtr="0">
            <a:spAutoFit/>
          </a:bodyPr>
          <a:lstStyle/>
          <a:p>
            <a:pPr marL="350520" marR="0" lvl="0" indent="-338455"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An </a:t>
            </a:r>
            <a:r>
              <a:rPr lang="en-US" sz="2800" b="0" i="0" u="none" strike="noStrike" cap="none">
                <a:solidFill>
                  <a:srgbClr val="FF0000"/>
                </a:solidFill>
                <a:latin typeface="Times New Roman"/>
                <a:ea typeface="Times New Roman"/>
                <a:cs typeface="Times New Roman"/>
                <a:sym typeface="Times New Roman"/>
              </a:rPr>
              <a:t>agent </a:t>
            </a:r>
            <a:r>
              <a:rPr lang="en-US" sz="2800" b="0" i="0" u="none" strike="noStrike" cap="none">
                <a:solidFill>
                  <a:schemeClr val="dk1"/>
                </a:solidFill>
                <a:latin typeface="Times New Roman"/>
                <a:ea typeface="Times New Roman"/>
                <a:cs typeface="Times New Roman"/>
                <a:sym typeface="Times New Roman"/>
              </a:rPr>
              <a:t>is anything that can be viewed as</a:t>
            </a:r>
            <a:endParaRPr sz="28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25"/>
              </a:spcBef>
              <a:spcAft>
                <a:spcPts val="0"/>
              </a:spcAft>
              <a:buClr>
                <a:srgbClr val="000000"/>
              </a:buClr>
              <a:buSzPts val="2400"/>
              <a:buFont typeface="Times New Roman"/>
              <a:buChar char="–"/>
            </a:pPr>
            <a:r>
              <a:rPr lang="en-US" sz="2400" b="0" i="0" u="none" strike="noStrike" cap="none">
                <a:solidFill>
                  <a:srgbClr val="FF0000"/>
                </a:solidFill>
                <a:latin typeface="Times New Roman"/>
                <a:ea typeface="Times New Roman"/>
                <a:cs typeface="Times New Roman"/>
                <a:sym typeface="Times New Roman"/>
              </a:rPr>
              <a:t>perceiving </a:t>
            </a:r>
            <a:r>
              <a:rPr lang="en-US" sz="2400" b="0" i="0" u="none" strike="noStrike" cap="none">
                <a:solidFill>
                  <a:schemeClr val="dk1"/>
                </a:solidFill>
                <a:latin typeface="Times New Roman"/>
                <a:ea typeface="Times New Roman"/>
                <a:cs typeface="Times New Roman"/>
                <a:sym typeface="Times New Roman"/>
              </a:rPr>
              <a:t>its </a:t>
            </a:r>
            <a:r>
              <a:rPr lang="en-US" sz="2400" b="0" i="0" u="none" strike="noStrike" cap="none">
                <a:solidFill>
                  <a:srgbClr val="FF0000"/>
                </a:solidFill>
                <a:latin typeface="Times New Roman"/>
                <a:ea typeface="Times New Roman"/>
                <a:cs typeface="Times New Roman"/>
                <a:sym typeface="Times New Roman"/>
              </a:rPr>
              <a:t>environment </a:t>
            </a:r>
            <a:r>
              <a:rPr lang="en-US" sz="2400" b="0" i="0" u="none" strike="noStrike" cap="none">
                <a:solidFill>
                  <a:schemeClr val="dk1"/>
                </a:solidFill>
                <a:latin typeface="Times New Roman"/>
                <a:ea typeface="Times New Roman"/>
                <a:cs typeface="Times New Roman"/>
                <a:sym typeface="Times New Roman"/>
              </a:rPr>
              <a:t>through </a:t>
            </a:r>
            <a:r>
              <a:rPr lang="en-US" sz="2400" b="0" i="0" u="none" strike="noStrike" cap="none">
                <a:solidFill>
                  <a:srgbClr val="FF0000"/>
                </a:solidFill>
                <a:latin typeface="Times New Roman"/>
                <a:ea typeface="Times New Roman"/>
                <a:cs typeface="Times New Roman"/>
                <a:sym typeface="Times New Roman"/>
              </a:rPr>
              <a:t>sensors </a:t>
            </a:r>
            <a:r>
              <a:rPr lang="en-US" sz="2400" b="0" i="0" u="none" strike="noStrike" cap="none">
                <a:solidFill>
                  <a:schemeClr val="dk1"/>
                </a:solidFill>
                <a:latin typeface="Times New Roman"/>
                <a:ea typeface="Times New Roman"/>
                <a:cs typeface="Times New Roman"/>
                <a:sym typeface="Times New Roman"/>
              </a:rPr>
              <a:t>and</a:t>
            </a:r>
            <a:endParaRPr sz="24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15"/>
              </a:spcBef>
              <a:spcAft>
                <a:spcPts val="0"/>
              </a:spcAft>
              <a:buClr>
                <a:srgbClr val="000000"/>
              </a:buClr>
              <a:buSzPts val="2400"/>
              <a:buFont typeface="Times New Roman"/>
              <a:buChar char="–"/>
            </a:pPr>
            <a:r>
              <a:rPr lang="en-US" sz="2400" b="0" i="0" u="none" strike="noStrike" cap="none">
                <a:solidFill>
                  <a:srgbClr val="FF0000"/>
                </a:solidFill>
                <a:latin typeface="Times New Roman"/>
                <a:ea typeface="Times New Roman"/>
                <a:cs typeface="Times New Roman"/>
                <a:sym typeface="Times New Roman"/>
              </a:rPr>
              <a:t>acting </a:t>
            </a:r>
            <a:r>
              <a:rPr lang="en-US" sz="2400" b="0" i="0" u="none" strike="noStrike" cap="none">
                <a:solidFill>
                  <a:schemeClr val="dk1"/>
                </a:solidFill>
                <a:latin typeface="Times New Roman"/>
                <a:ea typeface="Times New Roman"/>
                <a:cs typeface="Times New Roman"/>
                <a:sym typeface="Times New Roman"/>
              </a:rPr>
              <a:t>upon that environment through </a:t>
            </a:r>
            <a:r>
              <a:rPr lang="en-US" sz="2400" b="0" i="0" u="none" strike="noStrike" cap="none">
                <a:solidFill>
                  <a:srgbClr val="FF0000"/>
                </a:solidFill>
                <a:latin typeface="Times New Roman"/>
                <a:ea typeface="Times New Roman"/>
                <a:cs typeface="Times New Roman"/>
                <a:sym typeface="Times New Roman"/>
              </a:rPr>
              <a:t>actuators</a:t>
            </a:r>
            <a:endParaRPr sz="2400" b="0" i="0" u="none" strike="noStrike" cap="none">
              <a:solidFill>
                <a:schemeClr val="dk1"/>
              </a:solidFill>
              <a:latin typeface="Times New Roman"/>
              <a:ea typeface="Times New Roman"/>
              <a:cs typeface="Times New Roman"/>
              <a:sym typeface="Times New Roman"/>
            </a:endParaRPr>
          </a:p>
          <a:p>
            <a:pPr marL="751840" marR="5080" lvl="1" indent="-281940" algn="l" rtl="0">
              <a:lnSpc>
                <a:spcPct val="107916"/>
              </a:lnSpc>
              <a:spcBef>
                <a:spcPts val="64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Assumption: Every agent can perceive its own actions (but not  always the effects)</a:t>
            </a:r>
            <a:endParaRPr sz="2400" b="0" i="0" u="none" strike="noStrike" cap="none">
              <a:solidFill>
                <a:schemeClr val="dk1"/>
              </a:solidFill>
              <a:latin typeface="Times New Roman"/>
              <a:ea typeface="Times New Roman"/>
              <a:cs typeface="Times New Roman"/>
              <a:sym typeface="Times New Roman"/>
            </a:endParaRPr>
          </a:p>
        </p:txBody>
      </p:sp>
      <p:sp>
        <p:nvSpPr>
          <p:cNvPr id="104" name="Google Shape;104;p15"/>
          <p:cNvSpPr/>
          <p:nvPr/>
        </p:nvSpPr>
        <p:spPr>
          <a:xfrm>
            <a:off x="1752600" y="3564566"/>
            <a:ext cx="5029200" cy="21520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29</a:t>
            </a:r>
            <a:endParaRPr sz="1200" b="0" i="0" u="none" strike="noStrike" cap="none">
              <a:solidFill>
                <a:schemeClr val="dk1"/>
              </a:solidFill>
              <a:latin typeface="Times New Roman"/>
              <a:ea typeface="Times New Roman"/>
              <a:cs typeface="Times New Roman"/>
              <a:sym typeface="Times New Roman"/>
            </a:endParaRPr>
          </a:p>
        </p:txBody>
      </p:sp>
      <p:sp>
        <p:nvSpPr>
          <p:cNvPr id="304" name="Google Shape;304;p42"/>
          <p:cNvSpPr txBox="1">
            <a:spLocks noGrp="1"/>
          </p:cNvSpPr>
          <p:nvPr>
            <p:ph type="title"/>
          </p:nvPr>
        </p:nvSpPr>
        <p:spPr>
          <a:xfrm>
            <a:off x="77215" y="273643"/>
            <a:ext cx="35803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Environment types</a:t>
            </a:r>
            <a:endParaRPr/>
          </a:p>
        </p:txBody>
      </p:sp>
      <p:sp>
        <p:nvSpPr>
          <p:cNvPr id="305" name="Google Shape;305;p42"/>
          <p:cNvSpPr txBox="1"/>
          <p:nvPr/>
        </p:nvSpPr>
        <p:spPr>
          <a:xfrm>
            <a:off x="91541" y="2145029"/>
            <a:ext cx="8213725" cy="26333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imes New Roman"/>
                <a:ea typeface="Times New Roman"/>
                <a:cs typeface="Times New Roman"/>
                <a:sym typeface="Times New Roman"/>
              </a:rPr>
              <a:t>Discrete vs. continuous:</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13958"/>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 limited number of distinct, clearly defined states, percepts and</a:t>
            </a:r>
            <a:endParaRPr sz="2400" b="0" i="0" u="none" strike="noStrike" cap="none">
              <a:solidFill>
                <a:schemeClr val="dk1"/>
              </a:solidFill>
              <a:latin typeface="Times New Roman"/>
              <a:ea typeface="Times New Roman"/>
              <a:cs typeface="Times New Roman"/>
              <a:sym typeface="Times New Roman"/>
            </a:endParaRPr>
          </a:p>
          <a:p>
            <a:pPr marL="350520" marR="0" lvl="0" indent="0" algn="l" rtl="0">
              <a:lnSpc>
                <a:spcPct val="113958"/>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actions.</a:t>
            </a:r>
            <a:endParaRPr sz="2400" b="0" i="0" u="none" strike="noStrike" cap="none">
              <a:solidFill>
                <a:schemeClr val="dk1"/>
              </a:solidFill>
              <a:latin typeface="Times New Roman"/>
              <a:ea typeface="Times New Roman"/>
              <a:cs typeface="Times New Roman"/>
              <a:sym typeface="Times New Roman"/>
            </a:endParaRPr>
          </a:p>
          <a:p>
            <a:pPr marL="350520" marR="85090" lvl="0" indent="-338455" algn="l" rtl="0">
              <a:lnSpc>
                <a:spcPct val="107916"/>
              </a:lnSpc>
              <a:spcBef>
                <a:spcPts val="74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Examples: Chess has finite number of discrete states, and has  discrete set of percepts and actions. Taxi driving has continuous  states, and actions</a:t>
            </a:r>
            <a:endParaRPr sz="2400" b="0" i="0" u="none" strike="noStrike" cap="none">
              <a:solidFill>
                <a:schemeClr val="dk1"/>
              </a:solidFill>
              <a:latin typeface="Times New Roman"/>
              <a:ea typeface="Times New Roman"/>
              <a:cs typeface="Times New Roman"/>
              <a:sym typeface="Times New Roman"/>
            </a:endParaRPr>
          </a:p>
        </p:txBody>
      </p:sp>
      <p:grpSp>
        <p:nvGrpSpPr>
          <p:cNvPr id="306" name="Google Shape;306;p42"/>
          <p:cNvGrpSpPr/>
          <p:nvPr/>
        </p:nvGrpSpPr>
        <p:grpSpPr>
          <a:xfrm>
            <a:off x="3220211" y="0"/>
            <a:ext cx="5897881" cy="2442972"/>
            <a:chOff x="3220211" y="0"/>
            <a:chExt cx="5897881" cy="2442972"/>
          </a:xfrm>
        </p:grpSpPr>
        <p:sp>
          <p:nvSpPr>
            <p:cNvPr id="307" name="Google Shape;307;p42"/>
            <p:cNvSpPr/>
            <p:nvPr/>
          </p:nvSpPr>
          <p:spPr>
            <a:xfrm>
              <a:off x="5561076" y="0"/>
              <a:ext cx="3557016" cy="2362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8" name="Google Shape;308;p42"/>
            <p:cNvSpPr/>
            <p:nvPr/>
          </p:nvSpPr>
          <p:spPr>
            <a:xfrm>
              <a:off x="3220211" y="0"/>
              <a:ext cx="2468880" cy="244297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3"/>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30</a:t>
            </a:r>
            <a:endParaRPr sz="1200" b="0" i="0" u="none" strike="noStrike" cap="none">
              <a:solidFill>
                <a:schemeClr val="dk1"/>
              </a:solidFill>
              <a:latin typeface="Times New Roman"/>
              <a:ea typeface="Times New Roman"/>
              <a:cs typeface="Times New Roman"/>
              <a:sym typeface="Times New Roman"/>
            </a:endParaRPr>
          </a:p>
        </p:txBody>
      </p:sp>
      <p:sp>
        <p:nvSpPr>
          <p:cNvPr id="314" name="Google Shape;314;p43"/>
          <p:cNvSpPr txBox="1">
            <a:spLocks noGrp="1"/>
          </p:cNvSpPr>
          <p:nvPr>
            <p:ph type="title"/>
          </p:nvPr>
        </p:nvSpPr>
        <p:spPr>
          <a:xfrm>
            <a:off x="77215" y="273643"/>
            <a:ext cx="34279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Environment types</a:t>
            </a:r>
            <a:endParaRPr/>
          </a:p>
        </p:txBody>
      </p:sp>
      <p:sp>
        <p:nvSpPr>
          <p:cNvPr id="315" name="Google Shape;315;p43"/>
          <p:cNvSpPr txBox="1"/>
          <p:nvPr/>
        </p:nvSpPr>
        <p:spPr>
          <a:xfrm>
            <a:off x="0" y="2497476"/>
            <a:ext cx="8910320" cy="38887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imes New Roman"/>
                <a:ea typeface="Times New Roman"/>
                <a:cs typeface="Times New Roman"/>
                <a:sym typeface="Times New Roman"/>
              </a:rPr>
              <a:t>Single agent vs. multiagent:</a:t>
            </a:r>
            <a:endParaRPr sz="24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An agent operating by itself in an environment is single agent</a:t>
            </a:r>
            <a:endParaRPr sz="24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00000"/>
              </a:lnSpc>
              <a:spcBef>
                <a:spcPts val="409"/>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Examples: Crossword is a single agent while chess is two-agents</a:t>
            </a:r>
            <a:endParaRPr sz="2400" b="0" i="0" u="none" strike="noStrike" cap="none">
              <a:solidFill>
                <a:schemeClr val="dk1"/>
              </a:solidFill>
              <a:latin typeface="Times New Roman"/>
              <a:ea typeface="Times New Roman"/>
              <a:cs typeface="Times New Roman"/>
              <a:sym typeface="Times New Roman"/>
            </a:endParaRPr>
          </a:p>
          <a:p>
            <a:pPr marL="350520" marR="5080" lvl="0" indent="-338455" algn="l" rtl="0">
              <a:lnSpc>
                <a:spcPct val="107916"/>
              </a:lnSpc>
              <a:spcBef>
                <a:spcPts val="74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Question: Does an agent A have to treat an object B as an agent or can  it be treated as a stochastically behaving object</a:t>
            </a:r>
            <a:endParaRPr sz="24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13958"/>
              </a:lnSpc>
              <a:spcBef>
                <a:spcPts val="3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Whether B's behaviour is best described by as maximizing a</a:t>
            </a:r>
            <a:endParaRPr sz="2400" b="0" i="0" u="none" strike="noStrike" cap="none">
              <a:solidFill>
                <a:schemeClr val="dk1"/>
              </a:solidFill>
              <a:latin typeface="Times New Roman"/>
              <a:ea typeface="Times New Roman"/>
              <a:cs typeface="Times New Roman"/>
              <a:sym typeface="Times New Roman"/>
            </a:endParaRPr>
          </a:p>
          <a:p>
            <a:pPr marL="350520" marR="0" lvl="0" indent="0" algn="l" rtl="0">
              <a:lnSpc>
                <a:spcPct val="113958"/>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performance measure whose value depends on agent's A behaviour</a:t>
            </a:r>
            <a:endParaRPr sz="2400" b="0" i="0" u="none" strike="noStrike" cap="none">
              <a:solidFill>
                <a:schemeClr val="dk1"/>
              </a:solidFill>
              <a:latin typeface="Times New Roman"/>
              <a:ea typeface="Times New Roman"/>
              <a:cs typeface="Times New Roman"/>
              <a:sym typeface="Times New Roman"/>
            </a:endParaRPr>
          </a:p>
          <a:p>
            <a:pPr marL="350520" marR="253365" lvl="0" indent="-338455" algn="l" rtl="0">
              <a:lnSpc>
                <a:spcPct val="107916"/>
              </a:lnSpc>
              <a:spcBef>
                <a:spcPts val="74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Examples: chess is a competitive multiagent environment while taxi  driving is a partially cooperative multiagent environment</a:t>
            </a:r>
            <a:endParaRPr sz="2400" b="0" i="0" u="none" strike="noStrike" cap="none">
              <a:solidFill>
                <a:schemeClr val="dk1"/>
              </a:solidFill>
              <a:latin typeface="Times New Roman"/>
              <a:ea typeface="Times New Roman"/>
              <a:cs typeface="Times New Roman"/>
              <a:sym typeface="Times New Roman"/>
            </a:endParaRPr>
          </a:p>
        </p:txBody>
      </p:sp>
      <p:sp>
        <p:nvSpPr>
          <p:cNvPr id="316" name="Google Shape;316;p43"/>
          <p:cNvSpPr/>
          <p:nvPr/>
        </p:nvSpPr>
        <p:spPr>
          <a:xfrm>
            <a:off x="6643116" y="0"/>
            <a:ext cx="2500883" cy="189433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7" name="Google Shape;317;p43"/>
          <p:cNvSpPr/>
          <p:nvPr/>
        </p:nvSpPr>
        <p:spPr>
          <a:xfrm>
            <a:off x="3429000" y="0"/>
            <a:ext cx="2872740" cy="212293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4"/>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32</a:t>
            </a:r>
            <a:endParaRPr sz="1200" b="0" i="0" u="none" strike="noStrike" cap="none">
              <a:solidFill>
                <a:schemeClr val="dk1"/>
              </a:solidFill>
              <a:latin typeface="Times New Roman"/>
              <a:ea typeface="Times New Roman"/>
              <a:cs typeface="Times New Roman"/>
              <a:sym typeface="Times New Roman"/>
            </a:endParaRPr>
          </a:p>
        </p:txBody>
      </p:sp>
      <p:sp>
        <p:nvSpPr>
          <p:cNvPr id="323" name="Google Shape;323;p44"/>
          <p:cNvSpPr txBox="1">
            <a:spLocks noGrp="1"/>
          </p:cNvSpPr>
          <p:nvPr>
            <p:ph type="title"/>
          </p:nvPr>
        </p:nvSpPr>
        <p:spPr>
          <a:xfrm>
            <a:off x="77214" y="243544"/>
            <a:ext cx="7289267"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Examples of different environments</a:t>
            </a:r>
            <a:endParaRPr/>
          </a:p>
        </p:txBody>
      </p:sp>
      <p:sp>
        <p:nvSpPr>
          <p:cNvPr id="324" name="Google Shape;324;p44"/>
          <p:cNvSpPr txBox="1"/>
          <p:nvPr/>
        </p:nvSpPr>
        <p:spPr>
          <a:xfrm>
            <a:off x="77215" y="3287090"/>
            <a:ext cx="1184910" cy="3314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Observable</a:t>
            </a:r>
            <a:endParaRPr sz="2000" b="0" i="0" u="none" strike="noStrike" cap="none">
              <a:solidFill>
                <a:schemeClr val="dk1"/>
              </a:solidFill>
              <a:latin typeface="Times New Roman"/>
              <a:ea typeface="Times New Roman"/>
              <a:cs typeface="Times New Roman"/>
              <a:sym typeface="Times New Roman"/>
            </a:endParaRPr>
          </a:p>
        </p:txBody>
      </p:sp>
      <p:sp>
        <p:nvSpPr>
          <p:cNvPr id="325" name="Google Shape;325;p44"/>
          <p:cNvSpPr txBox="1"/>
          <p:nvPr/>
        </p:nvSpPr>
        <p:spPr>
          <a:xfrm>
            <a:off x="77215" y="3863721"/>
            <a:ext cx="140716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Deterministic</a:t>
            </a:r>
            <a:endParaRPr sz="2000" b="0" i="0" u="none" strike="noStrike" cap="none">
              <a:solidFill>
                <a:schemeClr val="dk1"/>
              </a:solidFill>
              <a:latin typeface="Times New Roman"/>
              <a:ea typeface="Times New Roman"/>
              <a:cs typeface="Times New Roman"/>
              <a:sym typeface="Times New Roman"/>
            </a:endParaRPr>
          </a:p>
        </p:txBody>
      </p:sp>
      <p:sp>
        <p:nvSpPr>
          <p:cNvPr id="326" name="Google Shape;326;p44"/>
          <p:cNvSpPr txBox="1"/>
          <p:nvPr/>
        </p:nvSpPr>
        <p:spPr>
          <a:xfrm>
            <a:off x="77215" y="4441012"/>
            <a:ext cx="918210" cy="3314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Episodic</a:t>
            </a:r>
            <a:endParaRPr sz="2000" b="0" i="0" u="none" strike="noStrike" cap="none">
              <a:solidFill>
                <a:schemeClr val="dk1"/>
              </a:solidFill>
              <a:latin typeface="Times New Roman"/>
              <a:ea typeface="Times New Roman"/>
              <a:cs typeface="Times New Roman"/>
              <a:sym typeface="Times New Roman"/>
            </a:endParaRPr>
          </a:p>
        </p:txBody>
      </p:sp>
      <p:sp>
        <p:nvSpPr>
          <p:cNvPr id="327" name="Google Shape;327;p44"/>
          <p:cNvSpPr txBox="1"/>
          <p:nvPr/>
        </p:nvSpPr>
        <p:spPr>
          <a:xfrm>
            <a:off x="77215" y="5017770"/>
            <a:ext cx="60388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Static</a:t>
            </a:r>
            <a:endParaRPr sz="2000" b="0" i="0" u="none" strike="noStrike" cap="none">
              <a:solidFill>
                <a:schemeClr val="dk1"/>
              </a:solidFill>
              <a:latin typeface="Times New Roman"/>
              <a:ea typeface="Times New Roman"/>
              <a:cs typeface="Times New Roman"/>
              <a:sym typeface="Times New Roman"/>
            </a:endParaRPr>
          </a:p>
        </p:txBody>
      </p:sp>
      <p:sp>
        <p:nvSpPr>
          <p:cNvPr id="328" name="Google Shape;328;p44"/>
          <p:cNvSpPr txBox="1"/>
          <p:nvPr/>
        </p:nvSpPr>
        <p:spPr>
          <a:xfrm>
            <a:off x="77215" y="5593486"/>
            <a:ext cx="873125" cy="3314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Discrete</a:t>
            </a:r>
            <a:endParaRPr sz="2000" b="0" i="0" u="none" strike="noStrike" cap="none">
              <a:solidFill>
                <a:schemeClr val="dk1"/>
              </a:solidFill>
              <a:latin typeface="Times New Roman"/>
              <a:ea typeface="Times New Roman"/>
              <a:cs typeface="Times New Roman"/>
              <a:sym typeface="Times New Roman"/>
            </a:endParaRPr>
          </a:p>
        </p:txBody>
      </p:sp>
      <p:sp>
        <p:nvSpPr>
          <p:cNvPr id="329" name="Google Shape;329;p44"/>
          <p:cNvSpPr txBox="1"/>
          <p:nvPr/>
        </p:nvSpPr>
        <p:spPr>
          <a:xfrm>
            <a:off x="77215" y="6171691"/>
            <a:ext cx="128905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Single agent</a:t>
            </a:r>
            <a:endParaRPr sz="2000" b="0" i="0" u="none" strike="noStrike" cap="none">
              <a:solidFill>
                <a:schemeClr val="dk1"/>
              </a:solidFill>
              <a:latin typeface="Times New Roman"/>
              <a:ea typeface="Times New Roman"/>
              <a:cs typeface="Times New Roman"/>
              <a:sym typeface="Times New Roman"/>
            </a:endParaRPr>
          </a:p>
        </p:txBody>
      </p:sp>
      <p:sp>
        <p:nvSpPr>
          <p:cNvPr id="330" name="Google Shape;330;p44"/>
          <p:cNvSpPr txBox="1"/>
          <p:nvPr/>
        </p:nvSpPr>
        <p:spPr>
          <a:xfrm>
            <a:off x="3826002" y="3271265"/>
            <a:ext cx="562610"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Fully</a:t>
            </a:r>
            <a:endParaRPr sz="2000" b="0" i="0" u="none" strike="noStrike" cap="none">
              <a:solidFill>
                <a:schemeClr val="dk1"/>
              </a:solidFill>
              <a:latin typeface="Times New Roman"/>
              <a:ea typeface="Times New Roman"/>
              <a:cs typeface="Times New Roman"/>
              <a:sym typeface="Times New Roman"/>
            </a:endParaRPr>
          </a:p>
        </p:txBody>
      </p:sp>
      <p:sp>
        <p:nvSpPr>
          <p:cNvPr id="331" name="Google Shape;331;p44"/>
          <p:cNvSpPr txBox="1"/>
          <p:nvPr/>
        </p:nvSpPr>
        <p:spPr>
          <a:xfrm>
            <a:off x="5655055" y="3271265"/>
            <a:ext cx="885825"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Partially</a:t>
            </a:r>
            <a:endParaRPr sz="2000" b="0" i="0" u="none" strike="noStrike" cap="none">
              <a:solidFill>
                <a:schemeClr val="dk1"/>
              </a:solidFill>
              <a:latin typeface="Times New Roman"/>
              <a:ea typeface="Times New Roman"/>
              <a:cs typeface="Times New Roman"/>
              <a:sym typeface="Times New Roman"/>
            </a:endParaRPr>
          </a:p>
        </p:txBody>
      </p:sp>
      <p:sp>
        <p:nvSpPr>
          <p:cNvPr id="332" name="Google Shape;332;p44"/>
          <p:cNvSpPr txBox="1"/>
          <p:nvPr/>
        </p:nvSpPr>
        <p:spPr>
          <a:xfrm>
            <a:off x="7560309" y="3271265"/>
            <a:ext cx="885825"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Partially</a:t>
            </a:r>
            <a:endParaRPr sz="2000" b="0" i="0" u="none" strike="noStrike" cap="none">
              <a:solidFill>
                <a:schemeClr val="dk1"/>
              </a:solidFill>
              <a:latin typeface="Times New Roman"/>
              <a:ea typeface="Times New Roman"/>
              <a:cs typeface="Times New Roman"/>
              <a:sym typeface="Times New Roman"/>
            </a:endParaRPr>
          </a:p>
        </p:txBody>
      </p:sp>
      <p:sp>
        <p:nvSpPr>
          <p:cNvPr id="333" name="Google Shape;333;p44"/>
          <p:cNvSpPr txBox="1"/>
          <p:nvPr/>
        </p:nvSpPr>
        <p:spPr>
          <a:xfrm>
            <a:off x="3826002" y="3804361"/>
            <a:ext cx="930275" cy="3314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Strategic</a:t>
            </a:r>
            <a:endParaRPr sz="2000" b="0" i="0" u="none" strike="noStrike" cap="none">
              <a:solidFill>
                <a:schemeClr val="dk1"/>
              </a:solidFill>
              <a:latin typeface="Times New Roman"/>
              <a:ea typeface="Times New Roman"/>
              <a:cs typeface="Times New Roman"/>
              <a:sym typeface="Times New Roman"/>
            </a:endParaRPr>
          </a:p>
        </p:txBody>
      </p:sp>
      <p:sp>
        <p:nvSpPr>
          <p:cNvPr id="334" name="Google Shape;334;p44"/>
          <p:cNvSpPr txBox="1"/>
          <p:nvPr/>
        </p:nvSpPr>
        <p:spPr>
          <a:xfrm>
            <a:off x="5655055" y="3804361"/>
            <a:ext cx="1071880" cy="3314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Stochastic</a:t>
            </a:r>
            <a:endParaRPr sz="2000" b="0" i="0" u="none" strike="noStrike" cap="none">
              <a:solidFill>
                <a:schemeClr val="dk1"/>
              </a:solidFill>
              <a:latin typeface="Times New Roman"/>
              <a:ea typeface="Times New Roman"/>
              <a:cs typeface="Times New Roman"/>
              <a:sym typeface="Times New Roman"/>
            </a:endParaRPr>
          </a:p>
        </p:txBody>
      </p:sp>
      <p:sp>
        <p:nvSpPr>
          <p:cNvPr id="335" name="Google Shape;335;p44"/>
          <p:cNvSpPr txBox="1"/>
          <p:nvPr/>
        </p:nvSpPr>
        <p:spPr>
          <a:xfrm>
            <a:off x="3826002" y="4338320"/>
            <a:ext cx="110045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Sequential</a:t>
            </a:r>
            <a:endParaRPr sz="2000" b="0" i="0" u="none" strike="noStrike" cap="none">
              <a:solidFill>
                <a:schemeClr val="dk1"/>
              </a:solidFill>
              <a:latin typeface="Times New Roman"/>
              <a:ea typeface="Times New Roman"/>
              <a:cs typeface="Times New Roman"/>
              <a:sym typeface="Times New Roman"/>
            </a:endParaRPr>
          </a:p>
        </p:txBody>
      </p:sp>
      <p:sp>
        <p:nvSpPr>
          <p:cNvPr id="336" name="Google Shape;336;p44"/>
          <p:cNvSpPr txBox="1"/>
          <p:nvPr/>
        </p:nvSpPr>
        <p:spPr>
          <a:xfrm>
            <a:off x="5642228" y="4357242"/>
            <a:ext cx="110045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Sequential</a:t>
            </a:r>
            <a:endParaRPr sz="2000" b="0" i="0" u="none" strike="noStrike" cap="none">
              <a:solidFill>
                <a:schemeClr val="dk1"/>
              </a:solidFill>
              <a:latin typeface="Times New Roman"/>
              <a:ea typeface="Times New Roman"/>
              <a:cs typeface="Times New Roman"/>
              <a:sym typeface="Times New Roman"/>
            </a:endParaRPr>
          </a:p>
        </p:txBody>
      </p:sp>
      <p:sp>
        <p:nvSpPr>
          <p:cNvPr id="337" name="Google Shape;337;p44"/>
          <p:cNvSpPr txBox="1"/>
          <p:nvPr/>
        </p:nvSpPr>
        <p:spPr>
          <a:xfrm>
            <a:off x="7560309" y="3823842"/>
            <a:ext cx="1100455" cy="845819"/>
          </a:xfrm>
          <a:prstGeom prst="rect">
            <a:avLst/>
          </a:prstGeom>
          <a:noFill/>
          <a:ln>
            <a:noFill/>
          </a:ln>
        </p:spPr>
        <p:txBody>
          <a:bodyPr spcFirstLastPara="1" wrap="square" lIns="0" tIns="12700" rIns="0" bIns="0" anchor="t" anchorCtr="0">
            <a:spAutoFit/>
          </a:bodyPr>
          <a:lstStyle/>
          <a:p>
            <a:pPr marL="17145"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Stochastic</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65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Sequential</a:t>
            </a:r>
            <a:endParaRPr sz="2000" b="0" i="0" u="none" strike="noStrike" cap="none">
              <a:solidFill>
                <a:schemeClr val="dk1"/>
              </a:solidFill>
              <a:latin typeface="Times New Roman"/>
              <a:ea typeface="Times New Roman"/>
              <a:cs typeface="Times New Roman"/>
              <a:sym typeface="Times New Roman"/>
            </a:endParaRPr>
          </a:p>
        </p:txBody>
      </p:sp>
      <p:sp>
        <p:nvSpPr>
          <p:cNvPr id="338" name="Google Shape;338;p44"/>
          <p:cNvSpPr txBox="1"/>
          <p:nvPr/>
        </p:nvSpPr>
        <p:spPr>
          <a:xfrm>
            <a:off x="3826002" y="4909820"/>
            <a:ext cx="141922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Semidynamic</a:t>
            </a:r>
            <a:endParaRPr sz="2000" b="0" i="0" u="none" strike="noStrike" cap="none">
              <a:solidFill>
                <a:schemeClr val="dk1"/>
              </a:solidFill>
              <a:latin typeface="Times New Roman"/>
              <a:ea typeface="Times New Roman"/>
              <a:cs typeface="Times New Roman"/>
              <a:sym typeface="Times New Roman"/>
            </a:endParaRPr>
          </a:p>
        </p:txBody>
      </p:sp>
      <p:sp>
        <p:nvSpPr>
          <p:cNvPr id="339" name="Google Shape;339;p44"/>
          <p:cNvSpPr txBox="1"/>
          <p:nvPr/>
        </p:nvSpPr>
        <p:spPr>
          <a:xfrm>
            <a:off x="7572882" y="4890896"/>
            <a:ext cx="95631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Dynamic</a:t>
            </a:r>
            <a:endParaRPr sz="2000" b="0" i="0" u="none" strike="noStrike" cap="none">
              <a:solidFill>
                <a:schemeClr val="dk1"/>
              </a:solidFill>
              <a:latin typeface="Times New Roman"/>
              <a:ea typeface="Times New Roman"/>
              <a:cs typeface="Times New Roman"/>
              <a:sym typeface="Times New Roman"/>
            </a:endParaRPr>
          </a:p>
        </p:txBody>
      </p:sp>
      <p:sp>
        <p:nvSpPr>
          <p:cNvPr id="340" name="Google Shape;340;p44"/>
          <p:cNvSpPr txBox="1"/>
          <p:nvPr/>
        </p:nvSpPr>
        <p:spPr>
          <a:xfrm>
            <a:off x="3826002" y="5462422"/>
            <a:ext cx="87376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Discrete</a:t>
            </a:r>
            <a:endParaRPr sz="2000" b="0" i="0" u="none" strike="noStrike" cap="none">
              <a:solidFill>
                <a:schemeClr val="dk1"/>
              </a:solidFill>
              <a:latin typeface="Times New Roman"/>
              <a:ea typeface="Times New Roman"/>
              <a:cs typeface="Times New Roman"/>
              <a:sym typeface="Times New Roman"/>
            </a:endParaRPr>
          </a:p>
        </p:txBody>
      </p:sp>
      <p:sp>
        <p:nvSpPr>
          <p:cNvPr id="341" name="Google Shape;341;p44"/>
          <p:cNvSpPr txBox="1"/>
          <p:nvPr/>
        </p:nvSpPr>
        <p:spPr>
          <a:xfrm>
            <a:off x="5655055" y="4928996"/>
            <a:ext cx="873760" cy="84581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Static</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65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Discrete</a:t>
            </a:r>
            <a:endParaRPr sz="2000" b="0" i="0" u="none" strike="noStrike" cap="none">
              <a:solidFill>
                <a:schemeClr val="dk1"/>
              </a:solidFill>
              <a:latin typeface="Times New Roman"/>
              <a:ea typeface="Times New Roman"/>
              <a:cs typeface="Times New Roman"/>
              <a:sym typeface="Times New Roman"/>
            </a:endParaRPr>
          </a:p>
        </p:txBody>
      </p:sp>
      <p:sp>
        <p:nvSpPr>
          <p:cNvPr id="342" name="Google Shape;342;p44"/>
          <p:cNvSpPr txBox="1"/>
          <p:nvPr/>
        </p:nvSpPr>
        <p:spPr>
          <a:xfrm>
            <a:off x="7588757" y="5443524"/>
            <a:ext cx="120015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Continuous</a:t>
            </a:r>
            <a:endParaRPr sz="2000" b="0" i="0" u="none" strike="noStrike" cap="none">
              <a:solidFill>
                <a:schemeClr val="dk1"/>
              </a:solidFill>
              <a:latin typeface="Times New Roman"/>
              <a:ea typeface="Times New Roman"/>
              <a:cs typeface="Times New Roman"/>
              <a:sym typeface="Times New Roman"/>
            </a:endParaRPr>
          </a:p>
        </p:txBody>
      </p:sp>
      <p:sp>
        <p:nvSpPr>
          <p:cNvPr id="343" name="Google Shape;343;p44"/>
          <p:cNvSpPr txBox="1"/>
          <p:nvPr/>
        </p:nvSpPr>
        <p:spPr>
          <a:xfrm>
            <a:off x="3826002" y="6053124"/>
            <a:ext cx="58991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Multi</a:t>
            </a:r>
            <a:endParaRPr sz="2000" b="0" i="0" u="none" strike="noStrike" cap="none">
              <a:solidFill>
                <a:schemeClr val="dk1"/>
              </a:solidFill>
              <a:latin typeface="Times New Roman"/>
              <a:ea typeface="Times New Roman"/>
              <a:cs typeface="Times New Roman"/>
              <a:sym typeface="Times New Roman"/>
            </a:endParaRPr>
          </a:p>
        </p:txBody>
      </p:sp>
      <p:sp>
        <p:nvSpPr>
          <p:cNvPr id="344" name="Google Shape;344;p44"/>
          <p:cNvSpPr txBox="1"/>
          <p:nvPr/>
        </p:nvSpPr>
        <p:spPr>
          <a:xfrm>
            <a:off x="5691378" y="6053124"/>
            <a:ext cx="59118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Multi</a:t>
            </a:r>
            <a:endParaRPr sz="2000" b="0" i="0" u="none" strike="noStrike" cap="none">
              <a:solidFill>
                <a:schemeClr val="dk1"/>
              </a:solidFill>
              <a:latin typeface="Times New Roman"/>
              <a:ea typeface="Times New Roman"/>
              <a:cs typeface="Times New Roman"/>
              <a:sym typeface="Times New Roman"/>
            </a:endParaRPr>
          </a:p>
        </p:txBody>
      </p:sp>
      <p:sp>
        <p:nvSpPr>
          <p:cNvPr id="345" name="Google Shape;345;p44"/>
          <p:cNvSpPr txBox="1"/>
          <p:nvPr/>
        </p:nvSpPr>
        <p:spPr>
          <a:xfrm>
            <a:off x="7596631" y="6072327"/>
            <a:ext cx="59055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Multi</a:t>
            </a:r>
            <a:endParaRPr sz="2000" b="0" i="0" u="none" strike="noStrike" cap="none">
              <a:solidFill>
                <a:schemeClr val="dk1"/>
              </a:solidFill>
              <a:latin typeface="Times New Roman"/>
              <a:ea typeface="Times New Roman"/>
              <a:cs typeface="Times New Roman"/>
              <a:sym typeface="Times New Roman"/>
            </a:endParaRPr>
          </a:p>
        </p:txBody>
      </p:sp>
      <p:sp>
        <p:nvSpPr>
          <p:cNvPr id="346" name="Google Shape;346;p44"/>
          <p:cNvSpPr txBox="1"/>
          <p:nvPr/>
        </p:nvSpPr>
        <p:spPr>
          <a:xfrm>
            <a:off x="1907794" y="3271265"/>
            <a:ext cx="562610"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Fully</a:t>
            </a:r>
            <a:endParaRPr sz="2000" b="0" i="0" u="none" strike="noStrike" cap="none">
              <a:solidFill>
                <a:schemeClr val="dk1"/>
              </a:solidFill>
              <a:latin typeface="Times New Roman"/>
              <a:ea typeface="Times New Roman"/>
              <a:cs typeface="Times New Roman"/>
              <a:sym typeface="Times New Roman"/>
            </a:endParaRPr>
          </a:p>
        </p:txBody>
      </p:sp>
      <p:sp>
        <p:nvSpPr>
          <p:cNvPr id="347" name="Google Shape;347;p44"/>
          <p:cNvSpPr txBox="1"/>
          <p:nvPr/>
        </p:nvSpPr>
        <p:spPr>
          <a:xfrm>
            <a:off x="1907794" y="3804361"/>
            <a:ext cx="1407160" cy="3314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Deterministic</a:t>
            </a:r>
            <a:endParaRPr sz="2000" b="0" i="0" u="none" strike="noStrike" cap="none">
              <a:solidFill>
                <a:schemeClr val="dk1"/>
              </a:solidFill>
              <a:latin typeface="Times New Roman"/>
              <a:ea typeface="Times New Roman"/>
              <a:cs typeface="Times New Roman"/>
              <a:sym typeface="Times New Roman"/>
            </a:endParaRPr>
          </a:p>
        </p:txBody>
      </p:sp>
      <p:sp>
        <p:nvSpPr>
          <p:cNvPr id="348" name="Google Shape;348;p44"/>
          <p:cNvSpPr txBox="1"/>
          <p:nvPr/>
        </p:nvSpPr>
        <p:spPr>
          <a:xfrm>
            <a:off x="1907794" y="4338320"/>
            <a:ext cx="916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Episodic</a:t>
            </a:r>
            <a:endParaRPr sz="2000" b="0" i="0" u="none" strike="noStrike" cap="none">
              <a:solidFill>
                <a:schemeClr val="dk1"/>
              </a:solidFill>
              <a:latin typeface="Times New Roman"/>
              <a:ea typeface="Times New Roman"/>
              <a:cs typeface="Times New Roman"/>
              <a:sym typeface="Times New Roman"/>
            </a:endParaRPr>
          </a:p>
        </p:txBody>
      </p:sp>
      <p:sp>
        <p:nvSpPr>
          <p:cNvPr id="349" name="Google Shape;349;p44"/>
          <p:cNvSpPr txBox="1"/>
          <p:nvPr/>
        </p:nvSpPr>
        <p:spPr>
          <a:xfrm>
            <a:off x="1907794" y="4909820"/>
            <a:ext cx="60388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Static</a:t>
            </a:r>
            <a:endParaRPr sz="2000" b="0" i="0" u="none" strike="noStrike" cap="none">
              <a:solidFill>
                <a:schemeClr val="dk1"/>
              </a:solidFill>
              <a:latin typeface="Times New Roman"/>
              <a:ea typeface="Times New Roman"/>
              <a:cs typeface="Times New Roman"/>
              <a:sym typeface="Times New Roman"/>
            </a:endParaRPr>
          </a:p>
        </p:txBody>
      </p:sp>
      <p:sp>
        <p:nvSpPr>
          <p:cNvPr id="350" name="Google Shape;350;p44"/>
          <p:cNvSpPr txBox="1"/>
          <p:nvPr/>
        </p:nvSpPr>
        <p:spPr>
          <a:xfrm>
            <a:off x="1907794" y="5462422"/>
            <a:ext cx="87376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Discrete</a:t>
            </a:r>
            <a:endParaRPr sz="2000" b="0" i="0" u="none" strike="noStrike" cap="none">
              <a:solidFill>
                <a:schemeClr val="dk1"/>
              </a:solidFill>
              <a:latin typeface="Times New Roman"/>
              <a:ea typeface="Times New Roman"/>
              <a:cs typeface="Times New Roman"/>
              <a:sym typeface="Times New Roman"/>
            </a:endParaRPr>
          </a:p>
        </p:txBody>
      </p:sp>
      <p:sp>
        <p:nvSpPr>
          <p:cNvPr id="351" name="Google Shape;351;p44"/>
          <p:cNvSpPr txBox="1"/>
          <p:nvPr/>
        </p:nvSpPr>
        <p:spPr>
          <a:xfrm>
            <a:off x="1907794" y="6053124"/>
            <a:ext cx="67691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Single</a:t>
            </a:r>
            <a:endParaRPr sz="2000" b="0" i="0" u="none" strike="noStrike" cap="none">
              <a:solidFill>
                <a:schemeClr val="dk1"/>
              </a:solidFill>
              <a:latin typeface="Times New Roman"/>
              <a:ea typeface="Times New Roman"/>
              <a:cs typeface="Times New Roman"/>
              <a:sym typeface="Times New Roman"/>
            </a:endParaRPr>
          </a:p>
        </p:txBody>
      </p:sp>
      <p:sp>
        <p:nvSpPr>
          <p:cNvPr id="352" name="Google Shape;352;p44"/>
          <p:cNvSpPr/>
          <p:nvPr/>
        </p:nvSpPr>
        <p:spPr>
          <a:xfrm>
            <a:off x="1752600" y="3093720"/>
            <a:ext cx="7315200" cy="3505200"/>
          </a:xfrm>
          <a:custGeom>
            <a:avLst/>
            <a:gdLst/>
            <a:ahLst/>
            <a:cxnLst/>
            <a:rect l="l" t="t" r="r" b="b"/>
            <a:pathLst>
              <a:path w="7315200" h="3505200" extrusionOk="0">
                <a:moveTo>
                  <a:pt x="0" y="3505200"/>
                </a:moveTo>
                <a:lnTo>
                  <a:pt x="7315200" y="3505200"/>
                </a:lnTo>
                <a:lnTo>
                  <a:pt x="7315200" y="0"/>
                </a:lnTo>
                <a:lnTo>
                  <a:pt x="0" y="0"/>
                </a:lnTo>
                <a:lnTo>
                  <a:pt x="0" y="3505200"/>
                </a:lnTo>
                <a:close/>
              </a:path>
            </a:pathLst>
          </a:custGeom>
          <a:noFill/>
          <a:ln w="12175" cap="flat" cmpd="sng">
            <a:solidFill>
              <a:srgbClr val="00946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Google Shape;353;p44"/>
          <p:cNvSpPr/>
          <p:nvPr/>
        </p:nvSpPr>
        <p:spPr>
          <a:xfrm>
            <a:off x="3733800" y="1143000"/>
            <a:ext cx="1498091" cy="11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Google Shape;354;p44"/>
          <p:cNvSpPr/>
          <p:nvPr/>
        </p:nvSpPr>
        <p:spPr>
          <a:xfrm>
            <a:off x="5625084" y="1143000"/>
            <a:ext cx="1385315" cy="1143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5" name="Google Shape;355;p44"/>
          <p:cNvSpPr/>
          <p:nvPr/>
        </p:nvSpPr>
        <p:spPr>
          <a:xfrm>
            <a:off x="7366482" y="1277101"/>
            <a:ext cx="1643378" cy="70008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6" name="Google Shape;356;p44"/>
          <p:cNvSpPr txBox="1"/>
          <p:nvPr/>
        </p:nvSpPr>
        <p:spPr>
          <a:xfrm>
            <a:off x="3826002" y="2310511"/>
            <a:ext cx="1148715" cy="6362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Chess with</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 clock</a:t>
            </a:r>
            <a:endParaRPr sz="2000" b="0" i="0" u="none" strike="noStrike" cap="none">
              <a:solidFill>
                <a:schemeClr val="dk1"/>
              </a:solidFill>
              <a:latin typeface="Times New Roman"/>
              <a:ea typeface="Times New Roman"/>
              <a:cs typeface="Times New Roman"/>
              <a:sym typeface="Times New Roman"/>
            </a:endParaRPr>
          </a:p>
        </p:txBody>
      </p:sp>
      <p:sp>
        <p:nvSpPr>
          <p:cNvPr id="357" name="Google Shape;357;p44"/>
          <p:cNvSpPr txBox="1"/>
          <p:nvPr/>
        </p:nvSpPr>
        <p:spPr>
          <a:xfrm>
            <a:off x="5655055" y="2310511"/>
            <a:ext cx="916940"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Scrabble</a:t>
            </a:r>
            <a:endParaRPr sz="2000" b="0" i="0" u="none" strike="noStrike" cap="none">
              <a:solidFill>
                <a:schemeClr val="dk1"/>
              </a:solidFill>
              <a:latin typeface="Times New Roman"/>
              <a:ea typeface="Times New Roman"/>
              <a:cs typeface="Times New Roman"/>
              <a:sym typeface="Times New Roman"/>
            </a:endParaRPr>
          </a:p>
        </p:txBody>
      </p:sp>
      <p:sp>
        <p:nvSpPr>
          <p:cNvPr id="358" name="Google Shape;358;p44"/>
          <p:cNvSpPr txBox="1"/>
          <p:nvPr/>
        </p:nvSpPr>
        <p:spPr>
          <a:xfrm>
            <a:off x="7560309" y="2310511"/>
            <a:ext cx="1341755" cy="6362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Autonomous</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driving</a:t>
            </a:r>
            <a:endParaRPr sz="2000" b="0" i="0" u="none" strike="noStrike" cap="none">
              <a:solidFill>
                <a:schemeClr val="dk1"/>
              </a:solidFill>
              <a:latin typeface="Times New Roman"/>
              <a:ea typeface="Times New Roman"/>
              <a:cs typeface="Times New Roman"/>
              <a:sym typeface="Times New Roman"/>
            </a:endParaRPr>
          </a:p>
        </p:txBody>
      </p:sp>
      <p:sp>
        <p:nvSpPr>
          <p:cNvPr id="359" name="Google Shape;359;p44"/>
          <p:cNvSpPr txBox="1"/>
          <p:nvPr/>
        </p:nvSpPr>
        <p:spPr>
          <a:xfrm>
            <a:off x="1831594" y="2310511"/>
            <a:ext cx="1351280" cy="6362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Word jumble</a:t>
            </a:r>
            <a:endParaRPr sz="20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solver</a:t>
            </a:r>
            <a:endParaRPr sz="2000" b="0" i="0" u="none" strike="noStrike" cap="none">
              <a:solidFill>
                <a:schemeClr val="dk1"/>
              </a:solidFill>
              <a:latin typeface="Times New Roman"/>
              <a:ea typeface="Times New Roman"/>
              <a:cs typeface="Times New Roman"/>
              <a:sym typeface="Times New Roman"/>
            </a:endParaRPr>
          </a:p>
        </p:txBody>
      </p:sp>
      <p:sp>
        <p:nvSpPr>
          <p:cNvPr id="360" name="Google Shape;360;p44"/>
          <p:cNvSpPr/>
          <p:nvPr/>
        </p:nvSpPr>
        <p:spPr>
          <a:xfrm>
            <a:off x="1850135" y="1219200"/>
            <a:ext cx="1350264" cy="990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endParaRPr/>
          </a:p>
        </p:txBody>
      </p:sp>
      <p:graphicFrame>
        <p:nvGraphicFramePr>
          <p:cNvPr id="366" name="Google Shape;366;p45"/>
          <p:cNvGraphicFramePr/>
          <p:nvPr/>
        </p:nvGraphicFramePr>
        <p:xfrm>
          <a:off x="457200" y="0"/>
          <a:ext cx="8534425" cy="6823280"/>
        </p:xfrm>
        <a:graphic>
          <a:graphicData uri="http://schemas.openxmlformats.org/drawingml/2006/table">
            <a:tbl>
              <a:tblPr firstRow="1" bandRow="1">
                <a:noFill/>
                <a:tableStyleId>{7AB1A449-F539-41DC-B507-65AE8C1AFCE7}</a:tableStyleId>
              </a:tblPr>
              <a:tblGrid>
                <a:gridCol w="1208775"/>
                <a:gridCol w="1205825"/>
                <a:gridCol w="1207000"/>
                <a:gridCol w="1205825"/>
                <a:gridCol w="1208775"/>
                <a:gridCol w="1291225"/>
                <a:gridCol w="1207000"/>
              </a:tblGrid>
              <a:tr h="547975">
                <a:tc>
                  <a:txBody>
                    <a:bodyPr/>
                    <a:lstStyle/>
                    <a:p>
                      <a:pPr marL="90170" marR="234950" lvl="0" indent="0" algn="l" rtl="0">
                        <a:lnSpc>
                          <a:spcPct val="101000"/>
                        </a:lnSpc>
                        <a:spcBef>
                          <a:spcPts val="0"/>
                        </a:spcBef>
                        <a:spcAft>
                          <a:spcPts val="0"/>
                        </a:spcAft>
                        <a:buClr>
                          <a:srgbClr val="000000"/>
                        </a:buClr>
                        <a:buSzPts val="1400"/>
                        <a:buFont typeface="Arial"/>
                        <a:buNone/>
                      </a:pPr>
                      <a:r>
                        <a:rPr lang="en-US" sz="1400" b="1" u="none" strike="noStrike" cap="none" dirty="0">
                          <a:latin typeface="Arial"/>
                          <a:ea typeface="Arial"/>
                          <a:cs typeface="Arial"/>
                          <a:sym typeface="Arial"/>
                        </a:rPr>
                        <a:t>task  </a:t>
                      </a:r>
                      <a:r>
                        <a:rPr lang="en-US" sz="1400" b="1" u="none" strike="noStrike" cap="none" dirty="0" err="1">
                          <a:latin typeface="Arial"/>
                          <a:ea typeface="Arial"/>
                          <a:cs typeface="Arial"/>
                          <a:sym typeface="Arial"/>
                        </a:rPr>
                        <a:t>environm</a:t>
                      </a:r>
                      <a:r>
                        <a:rPr lang="en-US" sz="1400" b="1" u="none" strike="noStrike" cap="none" dirty="0">
                          <a:latin typeface="Arial"/>
                          <a:ea typeface="Arial"/>
                          <a:cs typeface="Arial"/>
                          <a:sym typeface="Arial"/>
                        </a:rPr>
                        <a:t>.</a:t>
                      </a:r>
                      <a:endParaRPr sz="1400" u="none" strike="noStrike" cap="none" dirty="0">
                        <a:latin typeface="Arial"/>
                        <a:ea typeface="Arial"/>
                        <a:cs typeface="Arial"/>
                        <a:sym typeface="Arial"/>
                      </a:endParaRPr>
                    </a:p>
                  </a:txBody>
                  <a:tcPr marL="0" marR="0" marT="4145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observable</a:t>
                      </a: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200025" lvl="0" indent="0" algn="l" rtl="0">
                        <a:lnSpc>
                          <a:spcPct val="161428"/>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determ./  stochastic</a:t>
                      </a:r>
                      <a:endParaRPr sz="1400" u="none" strike="noStrike" cap="none">
                        <a:latin typeface="Arial"/>
                        <a:ea typeface="Arial"/>
                        <a:cs typeface="Arial"/>
                        <a:sym typeface="Arial"/>
                      </a:endParaRPr>
                    </a:p>
                  </a:txBody>
                  <a:tcPr marL="0" marR="0" marT="14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198120" lvl="0" indent="0" algn="l" rtl="0">
                        <a:lnSpc>
                          <a:spcPct val="161428"/>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episodic/  sequential</a:t>
                      </a:r>
                      <a:endParaRPr sz="1400" u="none" strike="noStrike" cap="none">
                        <a:latin typeface="Arial"/>
                        <a:ea typeface="Arial"/>
                        <a:cs typeface="Arial"/>
                        <a:sym typeface="Arial"/>
                      </a:endParaRPr>
                    </a:p>
                  </a:txBody>
                  <a:tcPr marL="0" marR="0" marT="14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379730" lvl="0" indent="0" algn="l" rtl="0">
                        <a:lnSpc>
                          <a:spcPct val="161428"/>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static/  dynamic</a:t>
                      </a:r>
                      <a:endParaRPr sz="1400" u="none" strike="noStrike" cap="none">
                        <a:latin typeface="Arial"/>
                        <a:ea typeface="Arial"/>
                        <a:cs typeface="Arial"/>
                        <a:sym typeface="Arial"/>
                      </a:endParaRPr>
                    </a:p>
                  </a:txBody>
                  <a:tcPr marL="0" marR="0" marT="14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200660" lvl="0" indent="0" algn="l" rtl="0">
                        <a:lnSpc>
                          <a:spcPct val="161428"/>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discrete/  continuous</a:t>
                      </a:r>
                      <a:endParaRPr sz="1400" u="none" strike="noStrike" cap="none">
                        <a:latin typeface="Arial"/>
                        <a:ea typeface="Arial"/>
                        <a:cs typeface="Arial"/>
                        <a:sym typeface="Arial"/>
                      </a:endParaRPr>
                    </a:p>
                  </a:txBody>
                  <a:tcPr marL="0" marR="0" marT="14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agents</a:t>
                      </a: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r>
              <a:tr h="547975">
                <a:tc>
                  <a:txBody>
                    <a:bodyPr/>
                    <a:lstStyle/>
                    <a:p>
                      <a:pPr marL="90170" marR="179070" lvl="0" indent="0" algn="l" rtl="0">
                        <a:lnSpc>
                          <a:spcPct val="161428"/>
                        </a:lnSpc>
                        <a:spcBef>
                          <a:spcPts val="0"/>
                        </a:spcBef>
                        <a:spcAft>
                          <a:spcPts val="0"/>
                        </a:spcAft>
                        <a:buClr>
                          <a:srgbClr val="000000"/>
                        </a:buClr>
                        <a:buSzPts val="1400"/>
                        <a:buFont typeface="Arial"/>
                        <a:buNone/>
                      </a:pPr>
                      <a:r>
                        <a:rPr lang="en-US" sz="1400" b="1" u="none" strike="noStrike" cap="none">
                          <a:solidFill>
                            <a:srgbClr val="FF0000"/>
                          </a:solidFill>
                          <a:latin typeface="Arial"/>
                          <a:ea typeface="Arial"/>
                          <a:cs typeface="Arial"/>
                          <a:sym typeface="Arial"/>
                        </a:rPr>
                        <a:t>crossword  puzzle</a:t>
                      </a:r>
                      <a:endParaRPr sz="1400" u="none" strike="noStrike" cap="none">
                        <a:latin typeface="Arial"/>
                        <a:ea typeface="Arial"/>
                        <a:cs typeface="Arial"/>
                        <a:sym typeface="Arial"/>
                      </a:endParaRPr>
                    </a:p>
                  </a:txBody>
                  <a:tcPr marL="0" marR="0" marT="1457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8509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r>
              <a:tr h="547975">
                <a:tc>
                  <a:txBody>
                    <a:bodyPr/>
                    <a:lstStyle/>
                    <a:p>
                      <a:pPr marL="90170" marR="167640" lvl="0" indent="0" algn="l" rtl="0">
                        <a:lnSpc>
                          <a:spcPct val="161428"/>
                        </a:lnSpc>
                        <a:spcBef>
                          <a:spcPts val="0"/>
                        </a:spcBef>
                        <a:spcAft>
                          <a:spcPts val="0"/>
                        </a:spcAft>
                        <a:buClr>
                          <a:srgbClr val="000000"/>
                        </a:buClr>
                        <a:buSzPts val="1400"/>
                        <a:buFont typeface="Arial"/>
                        <a:buNone/>
                      </a:pPr>
                      <a:r>
                        <a:rPr lang="en-US" sz="1400" b="1" u="none" strike="noStrike" cap="none">
                          <a:solidFill>
                            <a:srgbClr val="FF0000"/>
                          </a:solidFill>
                          <a:latin typeface="Arial"/>
                          <a:ea typeface="Arial"/>
                          <a:cs typeface="Arial"/>
                          <a:sym typeface="Arial"/>
                        </a:rPr>
                        <a:t>chess with  clock</a:t>
                      </a:r>
                      <a:endParaRPr sz="1400" u="none" strike="noStrike" cap="none">
                        <a:latin typeface="Arial"/>
                        <a:ea typeface="Arial"/>
                        <a:cs typeface="Arial"/>
                        <a:sym typeface="Arial"/>
                      </a:endParaRPr>
                    </a:p>
                  </a:txBody>
                  <a:tcPr marL="0" marR="0" marT="1457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dirty="0">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8509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r>
              <a:tr h="508475">
                <a:tc>
                  <a:txBody>
                    <a:bodyPr/>
                    <a:lstStyle/>
                    <a:p>
                      <a:pPr marL="9017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0000CC"/>
                          </a:solidFill>
                          <a:latin typeface="Arial"/>
                          <a:ea typeface="Arial"/>
                          <a:cs typeface="Arial"/>
                          <a:sym typeface="Arial"/>
                        </a:rPr>
                        <a:t>poker</a:t>
                      </a:r>
                      <a:endParaRPr sz="1400" u="none" strike="noStrike" cap="none">
                        <a:latin typeface="Arial"/>
                        <a:ea typeface="Arial"/>
                        <a:cs typeface="Arial"/>
                        <a:sym typeface="Arial"/>
                      </a:endParaRPr>
                    </a:p>
                  </a:txBody>
                  <a:tcPr marL="0" marR="0" marT="4315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8509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r>
              <a:tr h="547975">
                <a:tc>
                  <a:txBody>
                    <a:bodyPr/>
                    <a:lstStyle/>
                    <a:p>
                      <a:pPr marL="90170" marR="357505" lvl="0" indent="0" algn="l" rtl="0">
                        <a:lnSpc>
                          <a:spcPct val="161428"/>
                        </a:lnSpc>
                        <a:spcBef>
                          <a:spcPts val="0"/>
                        </a:spcBef>
                        <a:spcAft>
                          <a:spcPts val="0"/>
                        </a:spcAft>
                        <a:buClr>
                          <a:srgbClr val="000000"/>
                        </a:buClr>
                        <a:buSzPts val="1400"/>
                        <a:buFont typeface="Arial"/>
                        <a:buNone/>
                      </a:pPr>
                      <a:r>
                        <a:rPr lang="en-US" sz="1400" b="1" u="none" strike="noStrike" cap="none">
                          <a:solidFill>
                            <a:srgbClr val="0000CC"/>
                          </a:solidFill>
                          <a:latin typeface="Arial"/>
                          <a:ea typeface="Arial"/>
                          <a:cs typeface="Arial"/>
                          <a:sym typeface="Arial"/>
                        </a:rPr>
                        <a:t>back  gammon</a:t>
                      </a:r>
                      <a:endParaRPr sz="1400" u="none" strike="noStrike" cap="none">
                        <a:latin typeface="Arial"/>
                        <a:ea typeface="Arial"/>
                        <a:cs typeface="Arial"/>
                        <a:sym typeface="Arial"/>
                      </a:endParaRPr>
                    </a:p>
                  </a:txBody>
                  <a:tcPr marL="0" marR="0" marT="1457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8509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r>
              <a:tr h="547975">
                <a:tc>
                  <a:txBody>
                    <a:bodyPr/>
                    <a:lstStyle/>
                    <a:p>
                      <a:pPr marL="90170" marR="525145" lvl="0" indent="0" algn="l" rtl="0">
                        <a:lnSpc>
                          <a:spcPct val="161428"/>
                        </a:lnSpc>
                        <a:spcBef>
                          <a:spcPts val="0"/>
                        </a:spcBef>
                        <a:spcAft>
                          <a:spcPts val="0"/>
                        </a:spcAft>
                        <a:buClr>
                          <a:srgbClr val="000000"/>
                        </a:buClr>
                        <a:buSzPts val="1400"/>
                        <a:buFont typeface="Arial"/>
                        <a:buNone/>
                      </a:pPr>
                      <a:r>
                        <a:rPr lang="en-US" sz="1400" b="1" u="none" strike="noStrike" cap="none">
                          <a:solidFill>
                            <a:srgbClr val="FF0000"/>
                          </a:solidFill>
                          <a:latin typeface="Arial"/>
                          <a:ea typeface="Arial"/>
                          <a:cs typeface="Arial"/>
                          <a:sym typeface="Arial"/>
                        </a:rPr>
                        <a:t>taxi  driving</a:t>
                      </a:r>
                      <a:endParaRPr sz="1400" u="none" strike="noStrike" cap="none">
                        <a:latin typeface="Arial"/>
                        <a:ea typeface="Arial"/>
                        <a:cs typeface="Arial"/>
                        <a:sym typeface="Arial"/>
                      </a:endParaRPr>
                    </a:p>
                  </a:txBody>
                  <a:tcPr marL="0" marR="0" marT="1457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8509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r>
              <a:tr h="547975">
                <a:tc>
                  <a:txBody>
                    <a:bodyPr/>
                    <a:lstStyle/>
                    <a:p>
                      <a:pPr marL="90170" marR="257175" lvl="0" indent="0" algn="l" rtl="0">
                        <a:lnSpc>
                          <a:spcPct val="161428"/>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medical  diagnosis</a:t>
                      </a:r>
                      <a:endParaRPr sz="1400" u="none" strike="noStrike" cap="none">
                        <a:latin typeface="Arial"/>
                        <a:ea typeface="Arial"/>
                        <a:cs typeface="Arial"/>
                        <a:sym typeface="Arial"/>
                      </a:endParaRPr>
                    </a:p>
                  </a:txBody>
                  <a:tcPr marL="0" marR="0" marT="1457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8509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r>
              <a:tr h="547975">
                <a:tc>
                  <a:txBody>
                    <a:bodyPr/>
                    <a:lstStyle/>
                    <a:p>
                      <a:pPr marL="90170" marR="402590" lvl="0" indent="0" algn="l" rtl="0">
                        <a:lnSpc>
                          <a:spcPct val="161428"/>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image  analysis</a:t>
                      </a:r>
                      <a:endParaRPr sz="1400" u="none" strike="noStrike" cap="none">
                        <a:latin typeface="Arial"/>
                        <a:ea typeface="Arial"/>
                        <a:cs typeface="Arial"/>
                        <a:sym typeface="Arial"/>
                      </a:endParaRPr>
                    </a:p>
                  </a:txBody>
                  <a:tcPr marL="0" marR="0" marT="1457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8509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r>
              <a:tr h="547975">
                <a:tc>
                  <a:txBody>
                    <a:bodyPr/>
                    <a:lstStyle/>
                    <a:p>
                      <a:pPr marL="90170" marR="112395" lvl="0" indent="0" algn="l" rtl="0">
                        <a:lnSpc>
                          <a:spcPct val="161428"/>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partpicking  robot</a:t>
                      </a:r>
                      <a:endParaRPr sz="1400" u="none" strike="noStrike" cap="none">
                        <a:latin typeface="Arial"/>
                        <a:ea typeface="Arial"/>
                        <a:cs typeface="Arial"/>
                        <a:sym typeface="Arial"/>
                      </a:endParaRPr>
                    </a:p>
                  </a:txBody>
                  <a:tcPr marL="0" marR="0" marT="1457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8509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r>
              <a:tr h="547975">
                <a:tc>
                  <a:txBody>
                    <a:bodyPr/>
                    <a:lstStyle/>
                    <a:p>
                      <a:pPr marL="90170" marR="268605" lvl="0" indent="0" algn="l" rtl="0">
                        <a:lnSpc>
                          <a:spcPct val="161428"/>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refinery  controller</a:t>
                      </a:r>
                      <a:endParaRPr sz="1400" u="none" strike="noStrike" cap="none">
                        <a:latin typeface="Arial"/>
                        <a:ea typeface="Arial"/>
                        <a:cs typeface="Arial"/>
                        <a:sym typeface="Arial"/>
                      </a:endParaRPr>
                    </a:p>
                  </a:txBody>
                  <a:tcPr marL="0" marR="0" marT="1457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8509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c>
                  <a:txBody>
                    <a:bodyPr/>
                    <a:lstStyle/>
                    <a:p>
                      <a:pPr marL="90170" marR="0" lvl="0" indent="0" algn="l" rtl="0">
                        <a:lnSpc>
                          <a:spcPct val="100000"/>
                        </a:lnSpc>
                        <a:spcBef>
                          <a:spcPts val="0"/>
                        </a:spcBef>
                        <a:spcAft>
                          <a:spcPts val="0"/>
                        </a:spcAft>
                        <a:buClr>
                          <a:srgbClr val="000000"/>
                        </a:buClr>
                        <a:buSzPts val="1400"/>
                        <a:buFont typeface="Arial"/>
                        <a:buNone/>
                      </a:pPr>
                      <a:endParaRPr sz="1400" u="none" strike="noStrike" cap="none" dirty="0">
                        <a:latin typeface="Arial"/>
                        <a:ea typeface="Arial"/>
                        <a:cs typeface="Arial"/>
                        <a:sym typeface="Arial"/>
                      </a:endParaRPr>
                    </a:p>
                  </a:txBody>
                  <a:tcPr marL="0" marR="0" marT="4315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EFEF5"/>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34</a:t>
            </a:r>
            <a:endParaRPr sz="1200" b="0" i="0" u="none" strike="noStrike" cap="none">
              <a:solidFill>
                <a:schemeClr val="dk1"/>
              </a:solidFill>
              <a:latin typeface="Times New Roman"/>
              <a:ea typeface="Times New Roman"/>
              <a:cs typeface="Times New Roman"/>
              <a:sym typeface="Times New Roman"/>
            </a:endParaRPr>
          </a:p>
        </p:txBody>
      </p:sp>
      <p:sp>
        <p:nvSpPr>
          <p:cNvPr id="378" name="Google Shape;378;p47"/>
          <p:cNvSpPr txBox="1">
            <a:spLocks noGrp="1"/>
          </p:cNvSpPr>
          <p:nvPr>
            <p:ph type="title"/>
          </p:nvPr>
        </p:nvSpPr>
        <p:spPr>
          <a:xfrm>
            <a:off x="77214" y="273643"/>
            <a:ext cx="70093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Agent functions and programs</a:t>
            </a:r>
            <a:endParaRPr/>
          </a:p>
        </p:txBody>
      </p:sp>
      <p:sp>
        <p:nvSpPr>
          <p:cNvPr id="379" name="Google Shape;379;p47"/>
          <p:cNvSpPr txBox="1"/>
          <p:nvPr/>
        </p:nvSpPr>
        <p:spPr>
          <a:xfrm>
            <a:off x="112268" y="1238504"/>
            <a:ext cx="9031732" cy="4829902"/>
          </a:xfrm>
          <a:prstGeom prst="rect">
            <a:avLst/>
          </a:prstGeom>
          <a:noFill/>
          <a:ln>
            <a:noFill/>
          </a:ln>
        </p:spPr>
        <p:txBody>
          <a:bodyPr spcFirstLastPara="1" wrap="square" lIns="0" tIns="60950" rIns="0" bIns="0" anchor="t" anchorCtr="0">
            <a:spAutoFit/>
          </a:bodyPr>
          <a:lstStyle/>
          <a:p>
            <a:pPr marL="347980" marR="428625" lvl="0" indent="-335280" algn="l" rtl="0">
              <a:lnSpc>
                <a:spcPct val="107857"/>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An agent is completely specified by the </a:t>
            </a:r>
            <a:r>
              <a:rPr lang="en-US" sz="2800" b="0" i="0" u="sng" strike="noStrike" cap="none">
                <a:solidFill>
                  <a:schemeClr val="dk1"/>
                </a:solidFill>
                <a:latin typeface="Times New Roman"/>
                <a:ea typeface="Times New Roman"/>
                <a:cs typeface="Times New Roman"/>
                <a:sym typeface="Times New Roman"/>
              </a:rPr>
              <a:t>agent  function</a:t>
            </a:r>
            <a:r>
              <a:rPr lang="en-US" sz="2800" b="0" i="0" u="none" strike="noStrike" cap="none">
                <a:solidFill>
                  <a:schemeClr val="dk1"/>
                </a:solidFill>
                <a:latin typeface="Times New Roman"/>
                <a:ea typeface="Times New Roman"/>
                <a:cs typeface="Times New Roman"/>
                <a:sym typeface="Times New Roman"/>
              </a:rPr>
              <a:t> mapping percept sequences to actions</a:t>
            </a:r>
            <a:endParaRPr sz="2800" b="0" i="0" u="none" strike="noStrike" cap="none">
              <a:solidFill>
                <a:schemeClr val="dk1"/>
              </a:solidFill>
              <a:latin typeface="Times New Roman"/>
              <a:ea typeface="Times New Roman"/>
              <a:cs typeface="Times New Roman"/>
              <a:sym typeface="Times New Roman"/>
            </a:endParaRPr>
          </a:p>
          <a:p>
            <a:pPr marL="347980" marR="56514" lvl="0" indent="-335280" algn="l" rtl="0">
              <a:lnSpc>
                <a:spcPct val="107857"/>
              </a:lnSpc>
              <a:spcBef>
                <a:spcPts val="71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One agent function (or a small equivalence class)  is </a:t>
            </a:r>
            <a:r>
              <a:rPr lang="en-US" sz="2800" b="0" i="0" u="sng" strike="noStrike" cap="none">
                <a:solidFill>
                  <a:schemeClr val="dk1"/>
                </a:solidFill>
                <a:latin typeface="Times New Roman"/>
                <a:ea typeface="Times New Roman"/>
                <a:cs typeface="Times New Roman"/>
                <a:sym typeface="Times New Roman"/>
              </a:rPr>
              <a:t>rational</a:t>
            </a:r>
            <a:endParaRPr sz="2800" b="0" i="0" u="none" strike="noStrike" cap="none">
              <a:solidFill>
                <a:schemeClr val="dk1"/>
              </a:solidFill>
              <a:latin typeface="Times New Roman"/>
              <a:ea typeface="Times New Roman"/>
              <a:cs typeface="Times New Roman"/>
              <a:sym typeface="Times New Roman"/>
            </a:endParaRPr>
          </a:p>
          <a:p>
            <a:pPr marL="347980" marR="222884" lvl="0" indent="-335280" algn="l" rtl="0">
              <a:lnSpc>
                <a:spcPct val="108214"/>
              </a:lnSpc>
              <a:spcBef>
                <a:spcPts val="6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Aim: find a way to implement the rational agent  function concisely -&gt; design an </a:t>
            </a:r>
            <a:r>
              <a:rPr lang="en-US" sz="2800" b="1" i="0" u="none" strike="noStrike" cap="none">
                <a:solidFill>
                  <a:schemeClr val="dk1"/>
                </a:solidFill>
                <a:latin typeface="Times New Roman"/>
                <a:ea typeface="Times New Roman"/>
                <a:cs typeface="Times New Roman"/>
                <a:sym typeface="Times New Roman"/>
              </a:rPr>
              <a:t>agent program</a:t>
            </a:r>
            <a:endParaRPr sz="2800" b="0" i="0" u="none" strike="noStrike" cap="none">
              <a:solidFill>
                <a:schemeClr val="dk1"/>
              </a:solidFill>
              <a:latin typeface="Times New Roman"/>
              <a:ea typeface="Times New Roman"/>
              <a:cs typeface="Times New Roman"/>
              <a:sym typeface="Times New Roman"/>
            </a:endParaRPr>
          </a:p>
          <a:p>
            <a:pPr marL="4699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Agent = agent program + architecture</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3850"/>
              <a:buFont typeface="Arial"/>
              <a:buNone/>
            </a:pPr>
            <a:endParaRPr sz="3850" b="0" i="0" u="none" strike="noStrike" cap="none">
              <a:solidFill>
                <a:schemeClr val="dk1"/>
              </a:solidFill>
              <a:latin typeface="Times New Roman"/>
              <a:ea typeface="Times New Roman"/>
              <a:cs typeface="Times New Roman"/>
              <a:sym typeface="Times New Roman"/>
            </a:endParaRPr>
          </a:p>
          <a:p>
            <a:pPr marL="347980" marR="5080" lvl="0" indent="-335280" algn="l" rtl="0">
              <a:lnSpc>
                <a:spcPct val="108214"/>
              </a:lnSpc>
              <a:spcBef>
                <a:spcPts val="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Architecture: some sort of computing device with  physical sensors and actuators (PC, robotic car)</a:t>
            </a:r>
            <a:endParaRPr sz="2800" b="0" i="0" u="none" strike="noStrike" cap="none">
              <a:solidFill>
                <a:schemeClr val="dk1"/>
              </a:solidFill>
              <a:latin typeface="Times New Roman"/>
              <a:ea typeface="Times New Roman"/>
              <a:cs typeface="Times New Roman"/>
              <a:sym typeface="Times New Roman"/>
            </a:endParaRPr>
          </a:p>
          <a:p>
            <a:pPr marL="469900" marR="0" lvl="0" indent="0" algn="l" rtl="0">
              <a:lnSpc>
                <a:spcPct val="100000"/>
              </a:lnSpc>
              <a:spcBef>
                <a:spcPts val="35"/>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should be appropriate: walk action requires legs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8"/>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35</a:t>
            </a:r>
            <a:endParaRPr sz="1200" b="0" i="0" u="none" strike="noStrike" cap="none">
              <a:solidFill>
                <a:schemeClr val="dk1"/>
              </a:solidFill>
              <a:latin typeface="Times New Roman"/>
              <a:ea typeface="Times New Roman"/>
              <a:cs typeface="Times New Roman"/>
              <a:sym typeface="Times New Roman"/>
            </a:endParaRPr>
          </a:p>
        </p:txBody>
      </p:sp>
      <p:sp>
        <p:nvSpPr>
          <p:cNvPr id="385" name="Google Shape;385;p48"/>
          <p:cNvSpPr txBox="1">
            <a:spLocks noGrp="1"/>
          </p:cNvSpPr>
          <p:nvPr>
            <p:ph type="title"/>
          </p:nvPr>
        </p:nvSpPr>
        <p:spPr>
          <a:xfrm>
            <a:off x="77214" y="273643"/>
            <a:ext cx="82285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Agent functions and programs</a:t>
            </a:r>
            <a:endParaRPr/>
          </a:p>
        </p:txBody>
      </p:sp>
      <p:sp>
        <p:nvSpPr>
          <p:cNvPr id="386" name="Google Shape;386;p48"/>
          <p:cNvSpPr txBox="1"/>
          <p:nvPr/>
        </p:nvSpPr>
        <p:spPr>
          <a:xfrm>
            <a:off x="112268" y="1238504"/>
            <a:ext cx="7251700" cy="3611245"/>
          </a:xfrm>
          <a:prstGeom prst="rect">
            <a:avLst/>
          </a:prstGeom>
          <a:noFill/>
          <a:ln>
            <a:noFill/>
          </a:ln>
        </p:spPr>
        <p:txBody>
          <a:bodyPr spcFirstLastPara="1" wrap="square" lIns="0" tIns="12050" rIns="0" bIns="0" anchor="t" anchorCtr="0">
            <a:spAutoFit/>
          </a:bodyPr>
          <a:lstStyle/>
          <a:p>
            <a:pPr marL="347980" marR="0" lvl="0" indent="-33528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Agent program:</a:t>
            </a:r>
            <a:endParaRPr sz="28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00000"/>
              </a:lnSpc>
              <a:spcBef>
                <a:spcPts val="10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Takes the current percept as input from the sensors</a:t>
            </a:r>
            <a:endParaRPr sz="24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00000"/>
              </a:lnSpc>
              <a:spcBef>
                <a:spcPts val="8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Return an action to the actuators</a:t>
            </a: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ts val="2600"/>
              <a:buFont typeface="Times New Roman"/>
              <a:buNone/>
            </a:pPr>
            <a:endParaRPr sz="26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20"/>
              </a:spcBef>
              <a:spcAft>
                <a:spcPts val="0"/>
              </a:spcAft>
              <a:buClr>
                <a:schemeClr val="dk1"/>
              </a:buClr>
              <a:buSzPts val="3050"/>
              <a:buFont typeface="Times New Roman"/>
              <a:buNone/>
            </a:pPr>
            <a:endParaRPr sz="3050" b="0" i="0" u="none" strike="noStrike" cap="none">
              <a:solidFill>
                <a:schemeClr val="dk1"/>
              </a:solidFill>
              <a:latin typeface="Times New Roman"/>
              <a:ea typeface="Times New Roman"/>
              <a:cs typeface="Times New Roman"/>
              <a:sym typeface="Times New Roman"/>
            </a:endParaRPr>
          </a:p>
          <a:p>
            <a:pPr marL="748665" marR="5080" lvl="1" indent="-279400" algn="l" rtl="0">
              <a:lnSpc>
                <a:spcPct val="98333"/>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While agent function takes the whole percept history,  agent program takes just the current percept as input  which the only available input from the environment</a:t>
            </a:r>
            <a:endParaRPr sz="24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09375"/>
              </a:lnSpc>
              <a:spcBef>
                <a:spcPts val="8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 agent need to remember the whole percept</a:t>
            </a:r>
            <a:endParaRPr sz="2400" b="0" i="0" u="none" strike="noStrike" cap="none">
              <a:solidFill>
                <a:schemeClr val="dk1"/>
              </a:solidFill>
              <a:latin typeface="Times New Roman"/>
              <a:ea typeface="Times New Roman"/>
              <a:cs typeface="Times New Roman"/>
              <a:sym typeface="Times New Roman"/>
            </a:endParaRPr>
          </a:p>
          <a:p>
            <a:pPr marL="748665" marR="0" lvl="0" indent="0" algn="l" rtl="0">
              <a:lnSpc>
                <a:spcPct val="109375"/>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sequence, if it needs it</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9"/>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37</a:t>
            </a:r>
            <a:endParaRPr sz="1200" b="0" i="0" u="none" strike="noStrike" cap="none">
              <a:solidFill>
                <a:schemeClr val="dk1"/>
              </a:solidFill>
              <a:latin typeface="Times New Roman"/>
              <a:ea typeface="Times New Roman"/>
              <a:cs typeface="Times New Roman"/>
              <a:sym typeface="Times New Roman"/>
            </a:endParaRPr>
          </a:p>
        </p:txBody>
      </p:sp>
      <p:sp>
        <p:nvSpPr>
          <p:cNvPr id="392" name="Google Shape;392;p49"/>
          <p:cNvSpPr txBox="1">
            <a:spLocks noGrp="1"/>
          </p:cNvSpPr>
          <p:nvPr>
            <p:ph type="title"/>
          </p:nvPr>
        </p:nvSpPr>
        <p:spPr>
          <a:xfrm>
            <a:off x="77214" y="273643"/>
            <a:ext cx="39613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Agent types</a:t>
            </a:r>
            <a:endParaRPr/>
          </a:p>
        </p:txBody>
      </p:sp>
      <p:sp>
        <p:nvSpPr>
          <p:cNvPr id="393" name="Google Shape;393;p49"/>
          <p:cNvSpPr txBox="1"/>
          <p:nvPr/>
        </p:nvSpPr>
        <p:spPr>
          <a:xfrm>
            <a:off x="112268" y="1238504"/>
            <a:ext cx="7433945" cy="3289300"/>
          </a:xfrm>
          <a:prstGeom prst="rect">
            <a:avLst/>
          </a:prstGeom>
          <a:noFill/>
          <a:ln>
            <a:noFill/>
          </a:ln>
        </p:spPr>
        <p:txBody>
          <a:bodyPr spcFirstLastPara="1" wrap="square" lIns="0" tIns="60950" rIns="0" bIns="0" anchor="t" anchorCtr="0">
            <a:spAutoFit/>
          </a:bodyPr>
          <a:lstStyle/>
          <a:p>
            <a:pPr marL="347980" marR="214629" lvl="0" indent="-335280" algn="l" rtl="0">
              <a:lnSpc>
                <a:spcPct val="107857"/>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Rather than a table how we can produce rational  behavior from a small amount of code</a:t>
            </a: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chemeClr val="dk1"/>
              </a:buClr>
              <a:buSzPts val="3500"/>
              <a:buFont typeface="Times New Roman"/>
              <a:buNone/>
            </a:pPr>
            <a:endParaRPr sz="35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Four basic types in order of increasing generality:</a:t>
            </a:r>
            <a:endParaRPr sz="28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00000"/>
              </a:lnSpc>
              <a:spcBef>
                <a:spcPts val="10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Simple reflex agents</a:t>
            </a:r>
            <a:endParaRPr sz="24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00000"/>
              </a:lnSpc>
              <a:spcBef>
                <a:spcPts val="7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Model-based reflex agents</a:t>
            </a:r>
            <a:endParaRPr sz="24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00000"/>
              </a:lnSpc>
              <a:spcBef>
                <a:spcPts val="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Goal-based agents</a:t>
            </a:r>
            <a:endParaRPr sz="24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00000"/>
              </a:lnSpc>
              <a:spcBef>
                <a:spcPts val="8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Utility-based agents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0"/>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38</a:t>
            </a:r>
            <a:endParaRPr sz="1200" b="0" i="0" u="none" strike="noStrike" cap="none">
              <a:solidFill>
                <a:schemeClr val="dk1"/>
              </a:solidFill>
              <a:latin typeface="Times New Roman"/>
              <a:ea typeface="Times New Roman"/>
              <a:cs typeface="Times New Roman"/>
              <a:sym typeface="Times New Roman"/>
            </a:endParaRPr>
          </a:p>
        </p:txBody>
      </p:sp>
      <p:sp>
        <p:nvSpPr>
          <p:cNvPr id="399" name="Google Shape;399;p50"/>
          <p:cNvSpPr txBox="1">
            <a:spLocks noGrp="1"/>
          </p:cNvSpPr>
          <p:nvPr>
            <p:ph type="title"/>
          </p:nvPr>
        </p:nvSpPr>
        <p:spPr>
          <a:xfrm>
            <a:off x="77215" y="277113"/>
            <a:ext cx="336867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Simple reflex agents</a:t>
            </a:r>
            <a:endParaRPr/>
          </a:p>
        </p:txBody>
      </p:sp>
      <p:sp>
        <p:nvSpPr>
          <p:cNvPr id="400" name="Google Shape;400;p50"/>
          <p:cNvSpPr txBox="1"/>
          <p:nvPr/>
        </p:nvSpPr>
        <p:spPr>
          <a:xfrm>
            <a:off x="228600" y="3200400"/>
            <a:ext cx="8458200" cy="1143000"/>
          </a:xfrm>
          <a:prstGeom prst="rect">
            <a:avLst/>
          </a:prstGeom>
          <a:noFill/>
          <a:ln w="99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24765" marR="0" lvl="0" indent="0" algn="l" rtl="0">
              <a:lnSpc>
                <a:spcPct val="108333"/>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function </a:t>
            </a:r>
            <a:r>
              <a:rPr lang="en-US" sz="1800" b="0" i="0" u="none" strike="noStrike" cap="none">
                <a:solidFill>
                  <a:schemeClr val="dk1"/>
                </a:solidFill>
                <a:latin typeface="Times New Roman"/>
                <a:ea typeface="Times New Roman"/>
                <a:cs typeface="Times New Roman"/>
                <a:sym typeface="Times New Roman"/>
              </a:rPr>
              <a:t>REFLEX-VACUUM-AGENT([</a:t>
            </a:r>
            <a:r>
              <a:rPr lang="en-US" sz="1800" b="0" i="1" u="none" strike="noStrike" cap="none">
                <a:solidFill>
                  <a:schemeClr val="dk1"/>
                </a:solidFill>
                <a:latin typeface="Times New Roman"/>
                <a:ea typeface="Times New Roman"/>
                <a:cs typeface="Times New Roman"/>
                <a:sym typeface="Times New Roman"/>
              </a:rPr>
              <a:t>location,status</a:t>
            </a:r>
            <a:r>
              <a:rPr lang="en-US" sz="1800" b="0" i="0" u="none" strike="noStrike" cap="none">
                <a:solidFill>
                  <a:schemeClr val="dk1"/>
                </a:solidFill>
                <a:latin typeface="Times New Roman"/>
                <a:ea typeface="Times New Roman"/>
                <a:cs typeface="Times New Roman"/>
                <a:sym typeface="Times New Roman"/>
              </a:rPr>
              <a:t>]) </a:t>
            </a:r>
            <a:r>
              <a:rPr lang="en-US" sz="1800" b="1" i="0" u="none" strike="noStrike" cap="none">
                <a:solidFill>
                  <a:schemeClr val="dk1"/>
                </a:solidFill>
                <a:latin typeface="Times New Roman"/>
                <a:ea typeface="Times New Roman"/>
                <a:cs typeface="Times New Roman"/>
                <a:sym typeface="Times New Roman"/>
              </a:rPr>
              <a:t>returns </a:t>
            </a:r>
            <a:r>
              <a:rPr lang="en-US" sz="1800" b="0" i="0" u="none" strike="noStrike" cap="none">
                <a:solidFill>
                  <a:schemeClr val="dk1"/>
                </a:solidFill>
                <a:latin typeface="Times New Roman"/>
                <a:ea typeface="Times New Roman"/>
                <a:cs typeface="Times New Roman"/>
                <a:sym typeface="Times New Roman"/>
              </a:rPr>
              <a:t>an action</a:t>
            </a:r>
            <a:endParaRPr sz="1800" b="0" i="0" u="none" strike="noStrike" cap="none">
              <a:solidFill>
                <a:schemeClr val="dk1"/>
              </a:solidFill>
              <a:latin typeface="Times New Roman"/>
              <a:ea typeface="Times New Roman"/>
              <a:cs typeface="Times New Roman"/>
              <a:sym typeface="Times New Roman"/>
            </a:endParaRPr>
          </a:p>
          <a:p>
            <a:pPr marL="24765" marR="0" lvl="0" indent="0" algn="l" rtl="0">
              <a:lnSpc>
                <a:spcPct val="98611"/>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if </a:t>
            </a:r>
            <a:r>
              <a:rPr lang="en-US" sz="1800" b="0" i="1" u="none" strike="noStrike" cap="none">
                <a:solidFill>
                  <a:schemeClr val="dk1"/>
                </a:solidFill>
                <a:latin typeface="Times New Roman"/>
                <a:ea typeface="Times New Roman"/>
                <a:cs typeface="Times New Roman"/>
                <a:sym typeface="Times New Roman"/>
              </a:rPr>
              <a:t>status = Dirty </a:t>
            </a:r>
            <a:r>
              <a:rPr lang="en-US" sz="1800" b="0" i="0" u="none" strike="noStrike" cap="none">
                <a:solidFill>
                  <a:schemeClr val="dk1"/>
                </a:solidFill>
                <a:latin typeface="Times New Roman"/>
                <a:ea typeface="Times New Roman"/>
                <a:cs typeface="Times New Roman"/>
                <a:sym typeface="Times New Roman"/>
              </a:rPr>
              <a:t>then return Suck</a:t>
            </a:r>
            <a:endParaRPr sz="1800" b="0" i="0" u="none" strike="noStrike" cap="none">
              <a:solidFill>
                <a:schemeClr val="dk1"/>
              </a:solidFill>
              <a:latin typeface="Times New Roman"/>
              <a:ea typeface="Times New Roman"/>
              <a:cs typeface="Times New Roman"/>
              <a:sym typeface="Times New Roman"/>
            </a:endParaRPr>
          </a:p>
          <a:p>
            <a:pPr marL="24765" marR="0" lvl="0" indent="0" algn="l" rtl="0">
              <a:lnSpc>
                <a:spcPct val="98333"/>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else if </a:t>
            </a:r>
            <a:r>
              <a:rPr lang="en-US" sz="1800" b="0" i="1" u="none" strike="noStrike" cap="none">
                <a:solidFill>
                  <a:schemeClr val="dk1"/>
                </a:solidFill>
                <a:latin typeface="Times New Roman"/>
                <a:ea typeface="Times New Roman"/>
                <a:cs typeface="Times New Roman"/>
                <a:sym typeface="Times New Roman"/>
              </a:rPr>
              <a:t>location = A </a:t>
            </a:r>
            <a:r>
              <a:rPr lang="en-US" sz="1800" b="1" i="0" u="none" strike="noStrike" cap="none">
                <a:solidFill>
                  <a:schemeClr val="dk1"/>
                </a:solidFill>
                <a:latin typeface="Times New Roman"/>
                <a:ea typeface="Times New Roman"/>
                <a:cs typeface="Times New Roman"/>
                <a:sym typeface="Times New Roman"/>
              </a:rPr>
              <a:t>then return </a:t>
            </a:r>
            <a:r>
              <a:rPr lang="en-US" sz="1800" b="0" i="1" u="none" strike="noStrike" cap="none">
                <a:solidFill>
                  <a:schemeClr val="dk1"/>
                </a:solidFill>
                <a:latin typeface="Times New Roman"/>
                <a:ea typeface="Times New Roman"/>
                <a:cs typeface="Times New Roman"/>
                <a:sym typeface="Times New Roman"/>
              </a:rPr>
              <a:t>Right</a:t>
            </a:r>
            <a:endParaRPr sz="1800" b="0" i="0" u="none" strike="noStrike" cap="none">
              <a:solidFill>
                <a:schemeClr val="dk1"/>
              </a:solidFill>
              <a:latin typeface="Times New Roman"/>
              <a:ea typeface="Times New Roman"/>
              <a:cs typeface="Times New Roman"/>
              <a:sym typeface="Times New Roman"/>
            </a:endParaRPr>
          </a:p>
          <a:p>
            <a:pPr marL="24765" marR="0" lvl="0" indent="0" algn="l" rtl="0">
              <a:lnSpc>
                <a:spcPct val="108888"/>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else if </a:t>
            </a:r>
            <a:r>
              <a:rPr lang="en-US" sz="1800" b="0" i="1" u="none" strike="noStrike" cap="none">
                <a:solidFill>
                  <a:schemeClr val="dk1"/>
                </a:solidFill>
                <a:latin typeface="Times New Roman"/>
                <a:ea typeface="Times New Roman"/>
                <a:cs typeface="Times New Roman"/>
                <a:sym typeface="Times New Roman"/>
              </a:rPr>
              <a:t>location = B </a:t>
            </a:r>
            <a:r>
              <a:rPr lang="en-US" sz="1800" b="1" i="0" u="none" strike="noStrike" cap="none">
                <a:solidFill>
                  <a:schemeClr val="dk1"/>
                </a:solidFill>
                <a:latin typeface="Times New Roman"/>
                <a:ea typeface="Times New Roman"/>
                <a:cs typeface="Times New Roman"/>
                <a:sym typeface="Times New Roman"/>
              </a:rPr>
              <a:t>then return </a:t>
            </a:r>
            <a:r>
              <a:rPr lang="en-US" sz="1800" b="0" i="0" u="none" strike="noStrike" cap="none">
                <a:solidFill>
                  <a:schemeClr val="dk1"/>
                </a:solidFill>
                <a:latin typeface="Times New Roman"/>
                <a:ea typeface="Times New Roman"/>
                <a:cs typeface="Times New Roman"/>
                <a:sym typeface="Times New Roman"/>
              </a:rPr>
              <a:t>Left</a:t>
            </a:r>
            <a:endParaRPr sz="1800" b="0" i="0" u="none" strike="noStrike" cap="none">
              <a:solidFill>
                <a:schemeClr val="dk1"/>
              </a:solidFill>
              <a:latin typeface="Times New Roman"/>
              <a:ea typeface="Times New Roman"/>
              <a:cs typeface="Times New Roman"/>
              <a:sym typeface="Times New Roman"/>
            </a:endParaRPr>
          </a:p>
        </p:txBody>
      </p:sp>
      <p:sp>
        <p:nvSpPr>
          <p:cNvPr id="401" name="Google Shape;401;p50"/>
          <p:cNvSpPr txBox="1"/>
          <p:nvPr/>
        </p:nvSpPr>
        <p:spPr>
          <a:xfrm>
            <a:off x="80568" y="1105916"/>
            <a:ext cx="8745220" cy="1731010"/>
          </a:xfrm>
          <a:prstGeom prst="rect">
            <a:avLst/>
          </a:prstGeom>
          <a:noFill/>
          <a:ln>
            <a:noFill/>
          </a:ln>
        </p:spPr>
        <p:txBody>
          <a:bodyPr spcFirstLastPara="1" wrap="square" lIns="0" tIns="73650" rIns="0" bIns="0" anchor="t" anchorCtr="0">
            <a:spAutoFit/>
          </a:bodyPr>
          <a:lstStyle/>
          <a:p>
            <a:pPr marL="347980" marR="5080" lvl="0" indent="-335280" algn="l" rtl="0">
              <a:lnSpc>
                <a:spcPct val="103214"/>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Select actions on the basis of the </a:t>
            </a:r>
            <a:r>
              <a:rPr lang="en-US" sz="2800" b="1" i="0" u="none" strike="noStrike" cap="none">
                <a:solidFill>
                  <a:schemeClr val="dk1"/>
                </a:solidFill>
                <a:latin typeface="Times New Roman"/>
                <a:ea typeface="Times New Roman"/>
                <a:cs typeface="Times New Roman"/>
                <a:sym typeface="Times New Roman"/>
              </a:rPr>
              <a:t>current percept </a:t>
            </a:r>
            <a:r>
              <a:rPr lang="en-US" sz="2800" b="0" i="0" u="none" strike="noStrike" cap="none">
                <a:solidFill>
                  <a:schemeClr val="dk1"/>
                </a:solidFill>
                <a:latin typeface="Times New Roman"/>
                <a:ea typeface="Times New Roman"/>
                <a:cs typeface="Times New Roman"/>
                <a:sym typeface="Times New Roman"/>
              </a:rPr>
              <a:t>ignoring  the rest of the percept history</a:t>
            </a: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Clr>
                <a:schemeClr val="dk1"/>
              </a:buClr>
              <a:buSzPts val="3300"/>
              <a:buFont typeface="Times New Roman"/>
              <a:buNone/>
            </a:pPr>
            <a:endParaRPr sz="33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Example: simple reflex vacuum cleaner agent</a:t>
            </a:r>
            <a:endParaRPr sz="2800" b="0" i="0" u="none" strike="noStrike" cap="none">
              <a:solidFill>
                <a:schemeClr val="dk1"/>
              </a:solidFill>
              <a:latin typeface="Times New Roman"/>
              <a:ea typeface="Times New Roman"/>
              <a:cs typeface="Times New Roman"/>
              <a:sym typeface="Times New Roman"/>
            </a:endParaRPr>
          </a:p>
        </p:txBody>
      </p:sp>
      <p:sp>
        <p:nvSpPr>
          <p:cNvPr id="402" name="Google Shape;402;p50"/>
          <p:cNvSpPr txBox="1"/>
          <p:nvPr/>
        </p:nvSpPr>
        <p:spPr>
          <a:xfrm>
            <a:off x="80568" y="4635779"/>
            <a:ext cx="8727440" cy="937260"/>
          </a:xfrm>
          <a:prstGeom prst="rect">
            <a:avLst/>
          </a:prstGeom>
          <a:noFill/>
          <a:ln>
            <a:noFill/>
          </a:ln>
        </p:spPr>
        <p:txBody>
          <a:bodyPr spcFirstLastPara="1" wrap="square" lIns="0" tIns="41275" rIns="0" bIns="0" anchor="t" anchorCtr="0">
            <a:spAutoFit/>
          </a:bodyPr>
          <a:lstStyle/>
          <a:p>
            <a:pPr marL="347980" marR="0" lvl="0" indent="-335280" algn="l" rtl="0">
              <a:lnSpc>
                <a:spcPct val="100000"/>
              </a:lnSpc>
              <a:spcBef>
                <a:spcPts val="0"/>
              </a:spcBef>
              <a:spcAft>
                <a:spcPts val="0"/>
              </a:spcAft>
              <a:buClr>
                <a:srgbClr val="000000"/>
              </a:buClr>
              <a:buSzPts val="2800"/>
              <a:buFont typeface="Times New Roman"/>
              <a:buChar char="•"/>
            </a:pPr>
            <a:r>
              <a:rPr lang="en-US" sz="2800" b="1" i="0" u="none" strike="noStrike" cap="none">
                <a:solidFill>
                  <a:srgbClr val="FF0000"/>
                </a:solidFill>
                <a:latin typeface="Times New Roman"/>
                <a:ea typeface="Times New Roman"/>
                <a:cs typeface="Times New Roman"/>
                <a:sym typeface="Times New Roman"/>
              </a:rPr>
              <a:t>Condition-action-rule</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229"/>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Example: </a:t>
            </a:r>
            <a:r>
              <a:rPr lang="en-US" sz="2800" b="1" i="0" u="none" strike="noStrike" cap="none">
                <a:solidFill>
                  <a:schemeClr val="dk1"/>
                </a:solidFill>
                <a:latin typeface="Times New Roman"/>
                <a:ea typeface="Times New Roman"/>
                <a:cs typeface="Times New Roman"/>
                <a:sym typeface="Times New Roman"/>
              </a:rPr>
              <a:t>if </a:t>
            </a:r>
            <a:r>
              <a:rPr lang="en-US" sz="2800" b="0" i="1" u="none" strike="noStrike" cap="none">
                <a:solidFill>
                  <a:schemeClr val="dk1"/>
                </a:solidFill>
                <a:latin typeface="Times New Roman"/>
                <a:ea typeface="Times New Roman"/>
                <a:cs typeface="Times New Roman"/>
                <a:sym typeface="Times New Roman"/>
              </a:rPr>
              <a:t>car-in-front-is-breaking </a:t>
            </a:r>
            <a:r>
              <a:rPr lang="en-US" sz="2800" b="1" i="0" u="none" strike="noStrike" cap="none">
                <a:solidFill>
                  <a:schemeClr val="dk1"/>
                </a:solidFill>
                <a:latin typeface="Times New Roman"/>
                <a:ea typeface="Times New Roman"/>
                <a:cs typeface="Times New Roman"/>
                <a:sym typeface="Times New Roman"/>
              </a:rPr>
              <a:t>then </a:t>
            </a:r>
            <a:r>
              <a:rPr lang="en-US" sz="2800" b="0" i="1" u="none" strike="noStrike" cap="none">
                <a:solidFill>
                  <a:schemeClr val="dk1"/>
                </a:solidFill>
                <a:latin typeface="Times New Roman"/>
                <a:ea typeface="Times New Roman"/>
                <a:cs typeface="Times New Roman"/>
                <a:sym typeface="Times New Roman"/>
              </a:rPr>
              <a:t>initiate-breaking</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1"/>
          <p:cNvSpPr/>
          <p:nvPr/>
        </p:nvSpPr>
        <p:spPr>
          <a:xfrm>
            <a:off x="457199" y="1371600"/>
            <a:ext cx="8153400" cy="51907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8" name="Google Shape;408;p51"/>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39</a:t>
            </a:r>
            <a:endParaRPr sz="1200" b="0" i="0" u="none" strike="noStrike" cap="none">
              <a:solidFill>
                <a:schemeClr val="dk1"/>
              </a:solidFill>
              <a:latin typeface="Times New Roman"/>
              <a:ea typeface="Times New Roman"/>
              <a:cs typeface="Times New Roman"/>
              <a:sym typeface="Times New Roman"/>
            </a:endParaRPr>
          </a:p>
        </p:txBody>
      </p:sp>
      <p:sp>
        <p:nvSpPr>
          <p:cNvPr id="409" name="Google Shape;409;p51"/>
          <p:cNvSpPr txBox="1">
            <a:spLocks noGrp="1"/>
          </p:cNvSpPr>
          <p:nvPr>
            <p:ph type="title"/>
          </p:nvPr>
        </p:nvSpPr>
        <p:spPr>
          <a:xfrm>
            <a:off x="77215" y="277113"/>
            <a:ext cx="336867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Simple reflex agents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2"/>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40</a:t>
            </a:r>
            <a:endParaRPr sz="1200" b="0" i="0" u="none" strike="noStrike" cap="none">
              <a:solidFill>
                <a:schemeClr val="dk1"/>
              </a:solidFill>
              <a:latin typeface="Times New Roman"/>
              <a:ea typeface="Times New Roman"/>
              <a:cs typeface="Times New Roman"/>
              <a:sym typeface="Times New Roman"/>
            </a:endParaRPr>
          </a:p>
        </p:txBody>
      </p:sp>
      <p:sp>
        <p:nvSpPr>
          <p:cNvPr id="415" name="Google Shape;415;p52"/>
          <p:cNvSpPr txBox="1">
            <a:spLocks noGrp="1"/>
          </p:cNvSpPr>
          <p:nvPr>
            <p:ph type="title"/>
          </p:nvPr>
        </p:nvSpPr>
        <p:spPr>
          <a:xfrm>
            <a:off x="77215" y="277113"/>
            <a:ext cx="336867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Simple reflex agents</a:t>
            </a:r>
            <a:endParaRPr/>
          </a:p>
        </p:txBody>
      </p:sp>
      <p:sp>
        <p:nvSpPr>
          <p:cNvPr id="416" name="Google Shape;416;p52"/>
          <p:cNvSpPr txBox="1"/>
          <p:nvPr/>
        </p:nvSpPr>
        <p:spPr>
          <a:xfrm>
            <a:off x="305815" y="2951429"/>
            <a:ext cx="7614284" cy="2935605"/>
          </a:xfrm>
          <a:prstGeom prst="rect">
            <a:avLst/>
          </a:prstGeom>
          <a:noFill/>
          <a:ln>
            <a:noFill/>
          </a:ln>
        </p:spPr>
        <p:txBody>
          <a:bodyPr spcFirstLastPara="1" wrap="square" lIns="0" tIns="60325" rIns="0" bIns="0" anchor="t" anchorCtr="0">
            <a:spAutoFit/>
          </a:bodyPr>
          <a:lstStyle/>
          <a:p>
            <a:pPr marL="347980" marR="214629" lvl="0" indent="-335915" algn="l" rtl="0">
              <a:lnSpc>
                <a:spcPct val="108214"/>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Simple-reflex agents are simple, but they turn out  to be of very limited intelligence</a:t>
            </a:r>
            <a:endParaRPr sz="2800" b="0" i="0" u="none" strike="noStrike" cap="none">
              <a:solidFill>
                <a:schemeClr val="dk1"/>
              </a:solidFill>
              <a:latin typeface="Times New Roman"/>
              <a:ea typeface="Times New Roman"/>
              <a:cs typeface="Times New Roman"/>
              <a:sym typeface="Times New Roman"/>
            </a:endParaRPr>
          </a:p>
          <a:p>
            <a:pPr marL="347980" marR="255270" lvl="0" indent="-335915" algn="l" rtl="0">
              <a:lnSpc>
                <a:spcPct val="108214"/>
              </a:lnSpc>
              <a:spcBef>
                <a:spcPts val="6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The agent will work only if the correct decision  can be made on the basis of the current percept –  that is only if the environment is fully observable</a:t>
            </a:r>
            <a:endParaRPr sz="2800" b="0" i="0" u="none" strike="noStrike" cap="none">
              <a:solidFill>
                <a:schemeClr val="dk1"/>
              </a:solidFill>
              <a:latin typeface="Times New Roman"/>
              <a:ea typeface="Times New Roman"/>
              <a:cs typeface="Times New Roman"/>
              <a:sym typeface="Times New Roman"/>
            </a:endParaRPr>
          </a:p>
          <a:p>
            <a:pPr marL="347980" marR="5080" lvl="0" indent="-335915" algn="l" rtl="0">
              <a:lnSpc>
                <a:spcPct val="107857"/>
              </a:lnSpc>
              <a:spcBef>
                <a:spcPts val="69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Infinite loops are often unavoidable – escape could  be possible by randomizing</a:t>
            </a:r>
            <a:endParaRPr sz="2800" b="0" i="0" u="none" strike="noStrike" cap="none">
              <a:solidFill>
                <a:schemeClr val="dk1"/>
              </a:solidFill>
              <a:latin typeface="Times New Roman"/>
              <a:ea typeface="Times New Roman"/>
              <a:cs typeface="Times New Roman"/>
              <a:sym typeface="Times New Roman"/>
            </a:endParaRPr>
          </a:p>
        </p:txBody>
      </p:sp>
      <p:sp>
        <p:nvSpPr>
          <p:cNvPr id="417" name="Google Shape;417;p52"/>
          <p:cNvSpPr txBox="1"/>
          <p:nvPr/>
        </p:nvSpPr>
        <p:spPr>
          <a:xfrm>
            <a:off x="228600" y="1071372"/>
            <a:ext cx="6858000" cy="1600200"/>
          </a:xfrm>
          <a:prstGeom prst="rect">
            <a:avLst/>
          </a:prstGeom>
          <a:noFill/>
          <a:ln w="977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24765" marR="0" lvl="0" indent="0" algn="l" rtl="0">
              <a:lnSpc>
                <a:spcPct val="92222"/>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function </a:t>
            </a:r>
            <a:r>
              <a:rPr lang="en-US" sz="1800" b="0" i="0" u="none" strike="noStrike" cap="none">
                <a:solidFill>
                  <a:schemeClr val="dk1"/>
                </a:solidFill>
                <a:latin typeface="Times New Roman"/>
                <a:ea typeface="Times New Roman"/>
                <a:cs typeface="Times New Roman"/>
                <a:sym typeface="Times New Roman"/>
              </a:rPr>
              <a:t>SIMPLE-REFLEX-AGENT(</a:t>
            </a:r>
            <a:r>
              <a:rPr lang="en-US" sz="1800" b="0" i="1" u="none" strike="noStrike" cap="none">
                <a:solidFill>
                  <a:schemeClr val="dk1"/>
                </a:solidFill>
                <a:latin typeface="Times New Roman"/>
                <a:ea typeface="Times New Roman"/>
                <a:cs typeface="Times New Roman"/>
                <a:sym typeface="Times New Roman"/>
              </a:rPr>
              <a:t>percept</a:t>
            </a:r>
            <a:r>
              <a:rPr lang="en-US" sz="1800" b="0" i="0" u="none" strike="noStrike" cap="none">
                <a:solidFill>
                  <a:schemeClr val="dk1"/>
                </a:solidFill>
                <a:latin typeface="Times New Roman"/>
                <a:ea typeface="Times New Roman"/>
                <a:cs typeface="Times New Roman"/>
                <a:sym typeface="Times New Roman"/>
              </a:rPr>
              <a:t>) </a:t>
            </a:r>
            <a:r>
              <a:rPr lang="en-US" sz="1800" b="1" i="0" u="none" strike="noStrike" cap="none">
                <a:solidFill>
                  <a:schemeClr val="dk1"/>
                </a:solidFill>
                <a:latin typeface="Times New Roman"/>
                <a:ea typeface="Times New Roman"/>
                <a:cs typeface="Times New Roman"/>
                <a:sym typeface="Times New Roman"/>
              </a:rPr>
              <a:t>returns </a:t>
            </a:r>
            <a:r>
              <a:rPr lang="en-US" sz="1800" b="0" i="0" u="none" strike="noStrike" cap="none">
                <a:solidFill>
                  <a:schemeClr val="dk1"/>
                </a:solidFill>
                <a:latin typeface="Times New Roman"/>
                <a:ea typeface="Times New Roman"/>
                <a:cs typeface="Times New Roman"/>
                <a:sym typeface="Times New Roman"/>
              </a:rPr>
              <a:t>an action</a:t>
            </a:r>
            <a:endParaRPr sz="1800" b="0" i="0" u="none" strike="noStrike" cap="none">
              <a:solidFill>
                <a:schemeClr val="dk1"/>
              </a:solidFill>
              <a:latin typeface="Times New Roman"/>
              <a:ea typeface="Times New Roman"/>
              <a:cs typeface="Times New Roman"/>
              <a:sym typeface="Times New Roman"/>
            </a:endParaRPr>
          </a:p>
          <a:p>
            <a:pPr marL="24765" marR="2875280" lvl="0" indent="0" algn="l" rtl="0">
              <a:lnSpc>
                <a:spcPct val="82000"/>
              </a:lnSpc>
              <a:spcBef>
                <a:spcPts val="195"/>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static: </a:t>
            </a:r>
            <a:r>
              <a:rPr lang="en-US" sz="1800" b="0" i="1" u="none" strike="noStrike" cap="none">
                <a:solidFill>
                  <a:schemeClr val="dk1"/>
                </a:solidFill>
                <a:latin typeface="Times New Roman"/>
                <a:ea typeface="Times New Roman"/>
                <a:cs typeface="Times New Roman"/>
                <a:sym typeface="Times New Roman"/>
              </a:rPr>
              <a:t>rules, </a:t>
            </a:r>
            <a:r>
              <a:rPr lang="en-US" sz="1800" b="0" i="0" u="none" strike="noStrike" cap="none">
                <a:solidFill>
                  <a:schemeClr val="dk1"/>
                </a:solidFill>
                <a:latin typeface="Times New Roman"/>
                <a:ea typeface="Times New Roman"/>
                <a:cs typeface="Times New Roman"/>
                <a:sym typeface="Times New Roman"/>
              </a:rPr>
              <a:t>a set if condition-action rules  </a:t>
            </a:r>
            <a:r>
              <a:rPr lang="en-US" sz="1800" b="0" i="1" u="none" strike="noStrike" cap="none">
                <a:solidFill>
                  <a:schemeClr val="dk1"/>
                </a:solidFill>
                <a:latin typeface="Times New Roman"/>
                <a:ea typeface="Times New Roman"/>
                <a:cs typeface="Times New Roman"/>
                <a:sym typeface="Times New Roman"/>
              </a:rPr>
              <a:t>state </a:t>
            </a:r>
            <a:r>
              <a:rPr lang="en-US" sz="1800" b="0" i="0" u="none" strike="noStrike" cap="none">
                <a:solidFill>
                  <a:schemeClr val="dk1"/>
                </a:solidFill>
                <a:latin typeface="Times New Roman"/>
                <a:ea typeface="Times New Roman"/>
                <a:cs typeface="Times New Roman"/>
                <a:sym typeface="Times New Roman"/>
              </a:rPr>
              <a:t>&lt;-- INTERPRET_INPUT(</a:t>
            </a:r>
            <a:r>
              <a:rPr lang="en-US" sz="1800" b="0" i="1" u="none" strike="noStrike" cap="none">
                <a:solidFill>
                  <a:schemeClr val="dk1"/>
                </a:solidFill>
                <a:latin typeface="Times New Roman"/>
                <a:ea typeface="Times New Roman"/>
                <a:cs typeface="Times New Roman"/>
                <a:sym typeface="Times New Roman"/>
              </a:rPr>
              <a:t>percept</a:t>
            </a:r>
            <a:r>
              <a:rPr lang="en-US" sz="1800" b="0" i="0" u="none" strike="noStrike" cap="none">
                <a:solidFill>
                  <a:schemeClr val="dk1"/>
                </a:solidFill>
                <a:latin typeface="Times New Roman"/>
                <a:ea typeface="Times New Roman"/>
                <a:cs typeface="Times New Roman"/>
                <a:sym typeface="Times New Roman"/>
              </a:rPr>
              <a:t>)  </a:t>
            </a:r>
            <a:r>
              <a:rPr lang="en-US" sz="1800" b="0" i="1" u="none" strike="noStrike" cap="none">
                <a:solidFill>
                  <a:schemeClr val="dk1"/>
                </a:solidFill>
                <a:latin typeface="Times New Roman"/>
                <a:ea typeface="Times New Roman"/>
                <a:cs typeface="Times New Roman"/>
                <a:sym typeface="Times New Roman"/>
              </a:rPr>
              <a:t>rule </a:t>
            </a:r>
            <a:r>
              <a:rPr lang="en-US" sz="1800" b="0" i="0" u="none" strike="noStrike" cap="none">
                <a:solidFill>
                  <a:schemeClr val="dk1"/>
                </a:solidFill>
                <a:latin typeface="Times New Roman"/>
                <a:ea typeface="Times New Roman"/>
                <a:cs typeface="Times New Roman"/>
                <a:sym typeface="Times New Roman"/>
              </a:rPr>
              <a:t>&lt;-- RULE_MATCH(</a:t>
            </a:r>
            <a:r>
              <a:rPr lang="en-US" sz="1800" b="0" i="1" u="none" strike="noStrike" cap="none">
                <a:solidFill>
                  <a:schemeClr val="dk1"/>
                </a:solidFill>
                <a:latin typeface="Times New Roman"/>
                <a:ea typeface="Times New Roman"/>
                <a:cs typeface="Times New Roman"/>
                <a:sym typeface="Times New Roman"/>
              </a:rPr>
              <a:t>state, rules</a:t>
            </a:r>
            <a:r>
              <a:rPr lang="en-US" sz="1800" b="0" i="0" u="none" strike="noStrike" cap="none">
                <a:solidFill>
                  <a:schemeClr val="dk1"/>
                </a:solidFill>
                <a:latin typeface="Times New Roman"/>
                <a:ea typeface="Times New Roman"/>
                <a:cs typeface="Times New Roman"/>
                <a:sym typeface="Times New Roman"/>
              </a:rPr>
              <a:t>)  </a:t>
            </a:r>
            <a:r>
              <a:rPr lang="en-US" sz="1800" b="0" i="1" u="none" strike="noStrike" cap="none">
                <a:solidFill>
                  <a:schemeClr val="dk1"/>
                </a:solidFill>
                <a:latin typeface="Times New Roman"/>
                <a:ea typeface="Times New Roman"/>
                <a:cs typeface="Times New Roman"/>
                <a:sym typeface="Times New Roman"/>
              </a:rPr>
              <a:t>action </a:t>
            </a:r>
            <a:r>
              <a:rPr lang="en-US" sz="1800" b="0" i="0" u="none" strike="noStrike" cap="none">
                <a:solidFill>
                  <a:schemeClr val="dk1"/>
                </a:solidFill>
                <a:latin typeface="Times New Roman"/>
                <a:ea typeface="Times New Roman"/>
                <a:cs typeface="Times New Roman"/>
                <a:sym typeface="Times New Roman"/>
              </a:rPr>
              <a:t>&lt;-- RULE_ACTION[</a:t>
            </a:r>
            <a:r>
              <a:rPr lang="en-US" sz="1800" b="0" i="1" u="none" strike="noStrike" cap="none">
                <a:solidFill>
                  <a:schemeClr val="dk1"/>
                </a:solidFill>
                <a:latin typeface="Times New Roman"/>
                <a:ea typeface="Times New Roman"/>
                <a:cs typeface="Times New Roman"/>
                <a:sym typeface="Times New Roman"/>
              </a:rPr>
              <a:t>rule</a:t>
            </a:r>
            <a:r>
              <a:rPr lang="en-US" sz="1800" b="0" i="0" u="none" strike="noStrike" cap="none">
                <a:solidFill>
                  <a:schemeClr val="dk1"/>
                </a:solidFill>
                <a:latin typeface="Times New Roman"/>
                <a:ea typeface="Times New Roman"/>
                <a:cs typeface="Times New Roman"/>
                <a:sym typeface="Times New Roman"/>
              </a:rPr>
              <a:t>]</a:t>
            </a:r>
            <a:endParaRPr sz="1800" b="0" i="0" u="none" strike="noStrike" cap="none">
              <a:solidFill>
                <a:schemeClr val="dk1"/>
              </a:solidFill>
              <a:latin typeface="Times New Roman"/>
              <a:ea typeface="Times New Roman"/>
              <a:cs typeface="Times New Roman"/>
              <a:sym typeface="Times New Roman"/>
            </a:endParaRPr>
          </a:p>
          <a:p>
            <a:pPr marL="24765" marR="0" lvl="0" indent="0" algn="l" rtl="0">
              <a:lnSpc>
                <a:spcPct val="98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return </a:t>
            </a:r>
            <a:r>
              <a:rPr lang="en-US" sz="1800" b="0" i="1" u="none" strike="noStrike" cap="none">
                <a:solidFill>
                  <a:schemeClr val="dk1"/>
                </a:solidFill>
                <a:latin typeface="Times New Roman"/>
                <a:ea typeface="Times New Roman"/>
                <a:cs typeface="Times New Roman"/>
                <a:sym typeface="Times New Roman"/>
              </a:rPr>
              <a:t>action</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a:t>
            </a:r>
            <a:endParaRPr sz="1200" b="0" i="0" u="none" strike="noStrike" cap="none">
              <a:solidFill>
                <a:schemeClr val="dk1"/>
              </a:solidFill>
              <a:latin typeface="Times New Roman"/>
              <a:ea typeface="Times New Roman"/>
              <a:cs typeface="Times New Roman"/>
              <a:sym typeface="Times New Roman"/>
            </a:endParaRPr>
          </a:p>
        </p:txBody>
      </p:sp>
      <p:sp>
        <p:nvSpPr>
          <p:cNvPr id="110" name="Google Shape;110;p16"/>
          <p:cNvSpPr txBox="1">
            <a:spLocks noGrp="1"/>
          </p:cNvSpPr>
          <p:nvPr>
            <p:ph type="title"/>
          </p:nvPr>
        </p:nvSpPr>
        <p:spPr>
          <a:xfrm>
            <a:off x="77215" y="246126"/>
            <a:ext cx="414464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Example: Vacuum-Agent</a:t>
            </a:r>
            <a:endParaRPr/>
          </a:p>
        </p:txBody>
      </p:sp>
      <p:sp>
        <p:nvSpPr>
          <p:cNvPr id="111" name="Google Shape;111;p16"/>
          <p:cNvSpPr txBox="1"/>
          <p:nvPr/>
        </p:nvSpPr>
        <p:spPr>
          <a:xfrm>
            <a:off x="305815" y="996187"/>
            <a:ext cx="8631555" cy="4403090"/>
          </a:xfrm>
          <a:prstGeom prst="rect">
            <a:avLst/>
          </a:prstGeom>
          <a:noFill/>
          <a:ln>
            <a:noFill/>
          </a:ln>
        </p:spPr>
        <p:txBody>
          <a:bodyPr spcFirstLastPara="1" wrap="square" lIns="0" tIns="12050" rIns="0" bIns="0" anchor="t" anchorCtr="0">
            <a:spAutoFit/>
          </a:bodyPr>
          <a:lstStyle/>
          <a:p>
            <a:pPr marL="347980" marR="0" lvl="0" indent="-335915" algn="l" rtl="0">
              <a:lnSpc>
                <a:spcPct val="106785"/>
              </a:lnSpc>
              <a:spcBef>
                <a:spcPts val="0"/>
              </a:spcBef>
              <a:spcAft>
                <a:spcPts val="0"/>
              </a:spcAft>
              <a:buClr>
                <a:schemeClr val="dk1"/>
              </a:buClr>
              <a:buSzPts val="2800"/>
              <a:buFont typeface="Times New Roman"/>
              <a:buChar char="•"/>
            </a:pPr>
            <a:r>
              <a:rPr lang="en-US" sz="2800" b="1" i="0" u="none" strike="noStrike" cap="none">
                <a:solidFill>
                  <a:schemeClr val="dk1"/>
                </a:solidFill>
                <a:latin typeface="Times New Roman"/>
                <a:ea typeface="Times New Roman"/>
                <a:cs typeface="Times New Roman"/>
                <a:sym typeface="Times New Roman"/>
              </a:rPr>
              <a:t>Percepts:</a:t>
            </a:r>
            <a:endParaRPr sz="2800" b="0" i="0" u="none" strike="noStrike" cap="none">
              <a:solidFill>
                <a:schemeClr val="dk1"/>
              </a:solidFill>
              <a:latin typeface="Times New Roman"/>
              <a:ea typeface="Times New Roman"/>
              <a:cs typeface="Times New Roman"/>
              <a:sym typeface="Times New Roman"/>
            </a:endParaRPr>
          </a:p>
          <a:p>
            <a:pPr marL="469900" marR="5302885" lvl="0" indent="0" algn="l" rtl="0">
              <a:lnSpc>
                <a:spcPct val="78200"/>
              </a:lnSpc>
              <a:spcBef>
                <a:spcPts val="36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Location and status,  e.g., </a:t>
            </a:r>
            <a:r>
              <a:rPr lang="en-US" sz="2800" b="0" i="0" u="none" strike="noStrike" cap="none">
                <a:solidFill>
                  <a:srgbClr val="3333CC"/>
                </a:solidFill>
                <a:latin typeface="Times New Roman"/>
                <a:ea typeface="Times New Roman"/>
                <a:cs typeface="Times New Roman"/>
                <a:sym typeface="Times New Roman"/>
              </a:rPr>
              <a:t>[A,Dirty]</a:t>
            </a:r>
            <a:endParaRPr sz="2800" b="0" i="0" u="none" strike="noStrike" cap="none">
              <a:solidFill>
                <a:schemeClr val="dk1"/>
              </a:solidFill>
              <a:latin typeface="Times New Roman"/>
              <a:ea typeface="Times New Roman"/>
              <a:cs typeface="Times New Roman"/>
              <a:sym typeface="Times New Roman"/>
            </a:endParaRPr>
          </a:p>
          <a:p>
            <a:pPr marL="347980" marR="0" lvl="0" indent="-335915" algn="l" rtl="0">
              <a:lnSpc>
                <a:spcPct val="105357"/>
              </a:lnSpc>
              <a:spcBef>
                <a:spcPts val="0"/>
              </a:spcBef>
              <a:spcAft>
                <a:spcPts val="0"/>
              </a:spcAft>
              <a:buClr>
                <a:schemeClr val="dk1"/>
              </a:buClr>
              <a:buSzPts val="2800"/>
              <a:buFont typeface="Times New Roman"/>
              <a:buChar char="•"/>
            </a:pPr>
            <a:r>
              <a:rPr lang="en-US" sz="2800" b="1" i="0" u="none" strike="noStrike" cap="none">
                <a:solidFill>
                  <a:schemeClr val="dk1"/>
                </a:solidFill>
                <a:latin typeface="Times New Roman"/>
                <a:ea typeface="Times New Roman"/>
                <a:cs typeface="Times New Roman"/>
                <a:sym typeface="Times New Roman"/>
              </a:rPr>
              <a:t>Actions:</a:t>
            </a:r>
            <a:endParaRPr sz="2800" b="0" i="0" u="none" strike="noStrike" cap="none">
              <a:solidFill>
                <a:schemeClr val="dk1"/>
              </a:solidFill>
              <a:latin typeface="Times New Roman"/>
              <a:ea typeface="Times New Roman"/>
              <a:cs typeface="Times New Roman"/>
              <a:sym typeface="Times New Roman"/>
            </a:endParaRPr>
          </a:p>
          <a:p>
            <a:pPr marL="469900" marR="0" lvl="0" indent="0" algn="l" rtl="0">
              <a:lnSpc>
                <a:spcPct val="106964"/>
              </a:lnSpc>
              <a:spcBef>
                <a:spcPts val="0"/>
              </a:spcBef>
              <a:spcAft>
                <a:spcPts val="0"/>
              </a:spcAft>
              <a:buClr>
                <a:srgbClr val="000000"/>
              </a:buClr>
              <a:buSzPts val="2800"/>
              <a:buFont typeface="Arial"/>
              <a:buNone/>
            </a:pPr>
            <a:r>
              <a:rPr lang="en-US" sz="2800" b="0" i="0" u="none" strike="noStrike" cap="none">
                <a:solidFill>
                  <a:srgbClr val="FF0000"/>
                </a:solidFill>
                <a:latin typeface="Times New Roman"/>
                <a:ea typeface="Times New Roman"/>
                <a:cs typeface="Times New Roman"/>
                <a:sym typeface="Times New Roman"/>
              </a:rPr>
              <a:t>Left, Right, Suck, NoOp</a:t>
            </a: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100"/>
              <a:buFont typeface="Arial"/>
              <a:buNone/>
            </a:pPr>
            <a:endParaRPr sz="3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600"/>
              <a:buFont typeface="Arial"/>
              <a:buNone/>
            </a:pPr>
            <a:endParaRPr sz="2600" b="0" i="0" u="none" strike="noStrike" cap="none">
              <a:solidFill>
                <a:schemeClr val="dk1"/>
              </a:solidFill>
              <a:latin typeface="Times New Roman"/>
              <a:ea typeface="Times New Roman"/>
              <a:cs typeface="Times New Roman"/>
              <a:sym typeface="Times New Roman"/>
            </a:endParaRPr>
          </a:p>
          <a:p>
            <a:pPr marL="12700" marR="0" lvl="0" indent="0" algn="l" rtl="0">
              <a:lnSpc>
                <a:spcPct val="119285"/>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function Vacuum-Agent</a:t>
            </a:r>
            <a:r>
              <a:rPr lang="en-US" sz="2800" b="0" i="0" u="none" strike="noStrike" cap="none">
                <a:solidFill>
                  <a:schemeClr val="dk1"/>
                </a:solidFill>
                <a:latin typeface="Times New Roman"/>
                <a:ea typeface="Times New Roman"/>
                <a:cs typeface="Times New Roman"/>
                <a:sym typeface="Times New Roman"/>
              </a:rPr>
              <a:t>(</a:t>
            </a:r>
            <a:r>
              <a:rPr lang="en-US" sz="2800" b="0" i="0" u="none" strike="noStrike" cap="none">
                <a:solidFill>
                  <a:srgbClr val="3333CC"/>
                </a:solidFill>
                <a:latin typeface="Times New Roman"/>
                <a:ea typeface="Times New Roman"/>
                <a:cs typeface="Times New Roman"/>
                <a:sym typeface="Times New Roman"/>
              </a:rPr>
              <a:t>[location,status]</a:t>
            </a:r>
            <a:r>
              <a:rPr lang="en-US" sz="2800" b="0" i="0" u="none" strike="noStrike" cap="none">
                <a:solidFill>
                  <a:schemeClr val="dk1"/>
                </a:solidFill>
                <a:latin typeface="Times New Roman"/>
                <a:ea typeface="Times New Roman"/>
                <a:cs typeface="Times New Roman"/>
                <a:sym typeface="Times New Roman"/>
              </a:rPr>
              <a:t>) returns an </a:t>
            </a:r>
            <a:r>
              <a:rPr lang="en-US" sz="2800" b="0" i="0" u="none" strike="noStrike" cap="none">
                <a:solidFill>
                  <a:srgbClr val="FF0000"/>
                </a:solidFill>
                <a:latin typeface="Times New Roman"/>
                <a:ea typeface="Times New Roman"/>
                <a:cs typeface="Times New Roman"/>
                <a:sym typeface="Times New Roman"/>
              </a:rPr>
              <a:t>action</a:t>
            </a:r>
            <a:endParaRPr sz="2800" b="0" i="0" u="none" strike="noStrike" cap="none">
              <a:solidFill>
                <a:schemeClr val="dk1"/>
              </a:solidFill>
              <a:latin typeface="Times New Roman"/>
              <a:ea typeface="Times New Roman"/>
              <a:cs typeface="Times New Roman"/>
              <a:sym typeface="Times New Roman"/>
            </a:endParaRPr>
          </a:p>
          <a:p>
            <a:pPr marL="347980" marR="0" lvl="0" indent="-335915" algn="l" rtl="0">
              <a:lnSpc>
                <a:spcPct val="118750"/>
              </a:lnSpc>
              <a:spcBef>
                <a:spcPts val="0"/>
              </a:spcBef>
              <a:spcAft>
                <a:spcPts val="0"/>
              </a:spcAft>
              <a:buClr>
                <a:schemeClr val="dk1"/>
              </a:buClr>
              <a:buSzPts val="2800"/>
              <a:buFont typeface="Times New Roman"/>
              <a:buChar char="•"/>
            </a:pPr>
            <a:r>
              <a:rPr lang="en-US" sz="2800" b="0" i="1" u="none" strike="noStrike" cap="none">
                <a:solidFill>
                  <a:schemeClr val="dk1"/>
                </a:solidFill>
                <a:latin typeface="Times New Roman"/>
                <a:ea typeface="Times New Roman"/>
                <a:cs typeface="Times New Roman"/>
                <a:sym typeface="Times New Roman"/>
              </a:rPr>
              <a:t>if </a:t>
            </a:r>
            <a:r>
              <a:rPr lang="en-US" sz="2800" b="0" i="0" u="none" strike="noStrike" cap="none">
                <a:solidFill>
                  <a:srgbClr val="3333CC"/>
                </a:solidFill>
                <a:latin typeface="Times New Roman"/>
                <a:ea typeface="Times New Roman"/>
                <a:cs typeface="Times New Roman"/>
                <a:sym typeface="Times New Roman"/>
              </a:rPr>
              <a:t>status = Dirty </a:t>
            </a:r>
            <a:r>
              <a:rPr lang="en-US" sz="2800" b="0" i="1" u="none" strike="noStrike" cap="none">
                <a:solidFill>
                  <a:schemeClr val="dk1"/>
                </a:solidFill>
                <a:latin typeface="Times New Roman"/>
                <a:ea typeface="Times New Roman"/>
                <a:cs typeface="Times New Roman"/>
                <a:sym typeface="Times New Roman"/>
              </a:rPr>
              <a:t>then </a:t>
            </a:r>
            <a:r>
              <a:rPr lang="en-US" sz="2800" b="0" i="0" u="none" strike="noStrike" cap="none">
                <a:solidFill>
                  <a:schemeClr val="dk1"/>
                </a:solidFill>
                <a:latin typeface="Times New Roman"/>
                <a:ea typeface="Times New Roman"/>
                <a:cs typeface="Times New Roman"/>
                <a:sym typeface="Times New Roman"/>
              </a:rPr>
              <a:t>return </a:t>
            </a:r>
            <a:r>
              <a:rPr lang="en-US" sz="2800" b="0" i="0" u="none" strike="noStrike" cap="none">
                <a:solidFill>
                  <a:srgbClr val="FF0000"/>
                </a:solidFill>
                <a:latin typeface="Times New Roman"/>
                <a:ea typeface="Times New Roman"/>
                <a:cs typeface="Times New Roman"/>
                <a:sym typeface="Times New Roman"/>
              </a:rPr>
              <a:t>Suck</a:t>
            </a:r>
            <a:endParaRPr sz="2800" b="0" i="0" u="none" strike="noStrike" cap="none">
              <a:solidFill>
                <a:schemeClr val="dk1"/>
              </a:solidFill>
              <a:latin typeface="Times New Roman"/>
              <a:ea typeface="Times New Roman"/>
              <a:cs typeface="Times New Roman"/>
              <a:sym typeface="Times New Roman"/>
            </a:endParaRPr>
          </a:p>
          <a:p>
            <a:pPr marL="347980" marR="0" lvl="0" indent="-335915" algn="l" rtl="0">
              <a:lnSpc>
                <a:spcPct val="118571"/>
              </a:lnSpc>
              <a:spcBef>
                <a:spcPts val="0"/>
              </a:spcBef>
              <a:spcAft>
                <a:spcPts val="0"/>
              </a:spcAft>
              <a:buClr>
                <a:schemeClr val="dk1"/>
              </a:buClr>
              <a:buSzPts val="2800"/>
              <a:buFont typeface="Times New Roman"/>
              <a:buChar char="•"/>
            </a:pPr>
            <a:r>
              <a:rPr lang="en-US" sz="2800" b="0" i="1" u="none" strike="noStrike" cap="none">
                <a:solidFill>
                  <a:schemeClr val="dk1"/>
                </a:solidFill>
                <a:latin typeface="Times New Roman"/>
                <a:ea typeface="Times New Roman"/>
                <a:cs typeface="Times New Roman"/>
                <a:sym typeface="Times New Roman"/>
              </a:rPr>
              <a:t>else if </a:t>
            </a:r>
            <a:r>
              <a:rPr lang="en-US" sz="2800" b="0" i="0" u="none" strike="noStrike" cap="none">
                <a:solidFill>
                  <a:srgbClr val="3333CC"/>
                </a:solidFill>
                <a:latin typeface="Times New Roman"/>
                <a:ea typeface="Times New Roman"/>
                <a:cs typeface="Times New Roman"/>
                <a:sym typeface="Times New Roman"/>
              </a:rPr>
              <a:t>location = A </a:t>
            </a:r>
            <a:r>
              <a:rPr lang="en-US" sz="2800" b="0" i="1" u="none" strike="noStrike" cap="none">
                <a:solidFill>
                  <a:schemeClr val="dk1"/>
                </a:solidFill>
                <a:latin typeface="Times New Roman"/>
                <a:ea typeface="Times New Roman"/>
                <a:cs typeface="Times New Roman"/>
                <a:sym typeface="Times New Roman"/>
              </a:rPr>
              <a:t>then </a:t>
            </a:r>
            <a:r>
              <a:rPr lang="en-US" sz="2800" b="0" i="0" u="none" strike="noStrike" cap="none">
                <a:solidFill>
                  <a:schemeClr val="dk1"/>
                </a:solidFill>
                <a:latin typeface="Times New Roman"/>
                <a:ea typeface="Times New Roman"/>
                <a:cs typeface="Times New Roman"/>
                <a:sym typeface="Times New Roman"/>
              </a:rPr>
              <a:t>return </a:t>
            </a:r>
            <a:r>
              <a:rPr lang="en-US" sz="2800" b="0" i="0" u="none" strike="noStrike" cap="none">
                <a:solidFill>
                  <a:srgbClr val="FF0000"/>
                </a:solidFill>
                <a:latin typeface="Times New Roman"/>
                <a:ea typeface="Times New Roman"/>
                <a:cs typeface="Times New Roman"/>
                <a:sym typeface="Times New Roman"/>
              </a:rPr>
              <a:t>Right</a:t>
            </a:r>
            <a:endParaRPr sz="2800" b="0" i="0" u="none" strike="noStrike" cap="none">
              <a:solidFill>
                <a:schemeClr val="dk1"/>
              </a:solidFill>
              <a:latin typeface="Times New Roman"/>
              <a:ea typeface="Times New Roman"/>
              <a:cs typeface="Times New Roman"/>
              <a:sym typeface="Times New Roman"/>
            </a:endParaRPr>
          </a:p>
          <a:p>
            <a:pPr marL="347980" marR="0" lvl="0" indent="-335915" algn="l" rtl="0">
              <a:lnSpc>
                <a:spcPct val="119107"/>
              </a:lnSpc>
              <a:spcBef>
                <a:spcPts val="0"/>
              </a:spcBef>
              <a:spcAft>
                <a:spcPts val="0"/>
              </a:spcAft>
              <a:buClr>
                <a:schemeClr val="dk1"/>
              </a:buClr>
              <a:buSzPts val="2800"/>
              <a:buFont typeface="Times New Roman"/>
              <a:buChar char="•"/>
            </a:pPr>
            <a:r>
              <a:rPr lang="en-US" sz="2800" b="0" i="1" u="none" strike="noStrike" cap="none">
                <a:solidFill>
                  <a:schemeClr val="dk1"/>
                </a:solidFill>
                <a:latin typeface="Times New Roman"/>
                <a:ea typeface="Times New Roman"/>
                <a:cs typeface="Times New Roman"/>
                <a:sym typeface="Times New Roman"/>
              </a:rPr>
              <a:t>else if </a:t>
            </a:r>
            <a:r>
              <a:rPr lang="en-US" sz="2800" b="0" i="0" u="none" strike="noStrike" cap="none">
                <a:solidFill>
                  <a:srgbClr val="3333CC"/>
                </a:solidFill>
                <a:latin typeface="Times New Roman"/>
                <a:ea typeface="Times New Roman"/>
                <a:cs typeface="Times New Roman"/>
                <a:sym typeface="Times New Roman"/>
              </a:rPr>
              <a:t>location = B </a:t>
            </a:r>
            <a:r>
              <a:rPr lang="en-US" sz="2800" b="0" i="1" u="none" strike="noStrike" cap="none">
                <a:solidFill>
                  <a:schemeClr val="dk1"/>
                </a:solidFill>
                <a:latin typeface="Times New Roman"/>
                <a:ea typeface="Times New Roman"/>
                <a:cs typeface="Times New Roman"/>
                <a:sym typeface="Times New Roman"/>
              </a:rPr>
              <a:t>then </a:t>
            </a:r>
            <a:r>
              <a:rPr lang="en-US" sz="2800" b="0" i="0" u="none" strike="noStrike" cap="none">
                <a:solidFill>
                  <a:schemeClr val="dk1"/>
                </a:solidFill>
                <a:latin typeface="Times New Roman"/>
                <a:ea typeface="Times New Roman"/>
                <a:cs typeface="Times New Roman"/>
                <a:sym typeface="Times New Roman"/>
              </a:rPr>
              <a:t>return </a:t>
            </a:r>
            <a:r>
              <a:rPr lang="en-US" sz="2800" b="0" i="0" u="none" strike="noStrike" cap="none">
                <a:solidFill>
                  <a:srgbClr val="FF0000"/>
                </a:solidFill>
                <a:latin typeface="Times New Roman"/>
                <a:ea typeface="Times New Roman"/>
                <a:cs typeface="Times New Roman"/>
                <a:sym typeface="Times New Roman"/>
              </a:rPr>
              <a:t>Left</a:t>
            </a:r>
            <a:endParaRPr sz="2800" b="0" i="0" u="none" strike="noStrike" cap="none">
              <a:solidFill>
                <a:schemeClr val="dk1"/>
              </a:solidFill>
              <a:latin typeface="Times New Roman"/>
              <a:ea typeface="Times New Roman"/>
              <a:cs typeface="Times New Roman"/>
              <a:sym typeface="Times New Roman"/>
            </a:endParaRPr>
          </a:p>
        </p:txBody>
      </p:sp>
      <p:sp>
        <p:nvSpPr>
          <p:cNvPr id="112" name="Google Shape;112;p16"/>
          <p:cNvSpPr/>
          <p:nvPr/>
        </p:nvSpPr>
        <p:spPr>
          <a:xfrm>
            <a:off x="5057925" y="1158009"/>
            <a:ext cx="3857474" cy="193617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3"/>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41</a:t>
            </a:r>
            <a:endParaRPr sz="1200" b="0" i="0" u="none" strike="noStrike" cap="none">
              <a:solidFill>
                <a:schemeClr val="dk1"/>
              </a:solidFill>
              <a:latin typeface="Times New Roman"/>
              <a:ea typeface="Times New Roman"/>
              <a:cs typeface="Times New Roman"/>
              <a:sym typeface="Times New Roman"/>
            </a:endParaRPr>
          </a:p>
        </p:txBody>
      </p:sp>
      <p:sp>
        <p:nvSpPr>
          <p:cNvPr id="423" name="Google Shape;423;p53"/>
          <p:cNvSpPr txBox="1">
            <a:spLocks noGrp="1"/>
          </p:cNvSpPr>
          <p:nvPr>
            <p:ph type="title"/>
          </p:nvPr>
        </p:nvSpPr>
        <p:spPr>
          <a:xfrm>
            <a:off x="77215" y="273643"/>
            <a:ext cx="67807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Model-based reflex agents</a:t>
            </a:r>
            <a:endParaRPr/>
          </a:p>
        </p:txBody>
      </p:sp>
      <p:sp>
        <p:nvSpPr>
          <p:cNvPr id="424" name="Google Shape;424;p53"/>
          <p:cNvSpPr txBox="1"/>
          <p:nvPr/>
        </p:nvSpPr>
        <p:spPr>
          <a:xfrm>
            <a:off x="77215" y="1078483"/>
            <a:ext cx="8642985" cy="4171950"/>
          </a:xfrm>
          <a:prstGeom prst="rect">
            <a:avLst/>
          </a:prstGeom>
          <a:noFill/>
          <a:ln>
            <a:noFill/>
          </a:ln>
        </p:spPr>
        <p:txBody>
          <a:bodyPr spcFirstLastPara="1" wrap="square" lIns="0" tIns="64125" rIns="0" bIns="0" anchor="t" anchorCtr="0">
            <a:spAutoFit/>
          </a:bodyPr>
          <a:lstStyle/>
          <a:p>
            <a:pPr marL="347980" marR="0" lvl="0" indent="-335915" algn="just"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 agent should keep track of the part of the world it can't see now</a:t>
            </a:r>
            <a:endParaRPr sz="2400" b="0" i="0" u="none" strike="noStrike" cap="none">
              <a:solidFill>
                <a:schemeClr val="dk1"/>
              </a:solidFill>
              <a:latin typeface="Times New Roman"/>
              <a:ea typeface="Times New Roman"/>
              <a:cs typeface="Times New Roman"/>
              <a:sym typeface="Times New Roman"/>
            </a:endParaRPr>
          </a:p>
          <a:p>
            <a:pPr marL="347980" marR="226059" lvl="0" indent="-335915" algn="just" rtl="0">
              <a:lnSpc>
                <a:spcPct val="90000"/>
              </a:lnSpc>
              <a:spcBef>
                <a:spcPts val="70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 agent should maintain some sort of internal state that depends  on the percept history and reflects at least some of the unobserved  aspects of the current state</a:t>
            </a:r>
            <a:endParaRPr sz="2400" b="0" i="0" u="none" strike="noStrike" cap="none">
              <a:solidFill>
                <a:schemeClr val="dk1"/>
              </a:solidFill>
              <a:latin typeface="Times New Roman"/>
              <a:ea typeface="Times New Roman"/>
              <a:cs typeface="Times New Roman"/>
              <a:sym typeface="Times New Roman"/>
            </a:endParaRPr>
          </a:p>
          <a:p>
            <a:pPr marL="347980" marR="5080" lvl="0" indent="-335915" algn="just" rtl="0">
              <a:lnSpc>
                <a:spcPct val="107916"/>
              </a:lnSpc>
              <a:spcBef>
                <a:spcPts val="74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Updating the internal state information as time goes by requires two  kinds of knowledge to be encoded in the agent program</a:t>
            </a:r>
            <a:endParaRPr sz="2400" b="0" i="0" u="none" strike="noStrike" cap="none">
              <a:solidFill>
                <a:schemeClr val="dk1"/>
              </a:solidFill>
              <a:latin typeface="Times New Roman"/>
              <a:ea typeface="Times New Roman"/>
              <a:cs typeface="Times New Roman"/>
              <a:sym typeface="Times New Roman"/>
            </a:endParaRPr>
          </a:p>
          <a:p>
            <a:pPr marL="748665" marR="257809" lvl="1" indent="-279400" algn="l" rtl="0">
              <a:lnSpc>
                <a:spcPct val="103333"/>
              </a:lnSpc>
              <a:spcBef>
                <a:spcPts val="57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Information about how the world evolves independently of the  agent</a:t>
            </a:r>
            <a:endParaRPr sz="2400" b="0" i="0" u="none" strike="noStrike" cap="none">
              <a:solidFill>
                <a:schemeClr val="dk1"/>
              </a:solidFill>
              <a:latin typeface="Times New Roman"/>
              <a:ea typeface="Times New Roman"/>
              <a:cs typeface="Times New Roman"/>
              <a:sym typeface="Times New Roman"/>
            </a:endParaRPr>
          </a:p>
          <a:p>
            <a:pPr marL="748665" marR="0" lvl="1" indent="-279400" algn="l" rtl="0">
              <a:lnSpc>
                <a:spcPct val="100000"/>
              </a:lnSpc>
              <a:spcBef>
                <a:spcPts val="1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Information about how the agent's own actions affects the world</a:t>
            </a: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30"/>
              </a:spcBef>
              <a:spcAft>
                <a:spcPts val="0"/>
              </a:spcAft>
              <a:buClr>
                <a:schemeClr val="dk1"/>
              </a:buClr>
              <a:buSzPts val="3000"/>
              <a:buFont typeface="Times New Roman"/>
              <a:buNone/>
            </a:pPr>
            <a:endParaRPr sz="3000" b="0" i="0" u="none" strike="noStrike" cap="none">
              <a:solidFill>
                <a:schemeClr val="dk1"/>
              </a:solidFill>
              <a:latin typeface="Times New Roman"/>
              <a:ea typeface="Times New Roman"/>
              <a:cs typeface="Times New Roman"/>
              <a:sym typeface="Times New Roman"/>
            </a:endParaRPr>
          </a:p>
          <a:p>
            <a:pPr marL="347980" marR="0" lvl="0" indent="-335915" algn="just" rtl="0">
              <a:lnSpc>
                <a:spcPct val="100000"/>
              </a:lnSpc>
              <a:spcBef>
                <a:spcPts val="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Model of the world – model based agents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4"/>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42</a:t>
            </a:r>
            <a:endParaRPr sz="1200" b="0" i="0" u="none" strike="noStrike" cap="none">
              <a:solidFill>
                <a:schemeClr val="dk1"/>
              </a:solidFill>
              <a:latin typeface="Times New Roman"/>
              <a:ea typeface="Times New Roman"/>
              <a:cs typeface="Times New Roman"/>
              <a:sym typeface="Times New Roman"/>
            </a:endParaRPr>
          </a:p>
        </p:txBody>
      </p:sp>
      <p:sp>
        <p:nvSpPr>
          <p:cNvPr id="430" name="Google Shape;430;p54"/>
          <p:cNvSpPr txBox="1">
            <a:spLocks noGrp="1"/>
          </p:cNvSpPr>
          <p:nvPr>
            <p:ph type="title"/>
          </p:nvPr>
        </p:nvSpPr>
        <p:spPr>
          <a:xfrm>
            <a:off x="77215" y="273643"/>
            <a:ext cx="56377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Model-based reflex agents</a:t>
            </a:r>
            <a:endParaRPr/>
          </a:p>
        </p:txBody>
      </p:sp>
      <p:sp>
        <p:nvSpPr>
          <p:cNvPr id="431" name="Google Shape;431;p54"/>
          <p:cNvSpPr/>
          <p:nvPr/>
        </p:nvSpPr>
        <p:spPr>
          <a:xfrm>
            <a:off x="630221" y="1239820"/>
            <a:ext cx="7959757" cy="50313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5"/>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43</a:t>
            </a:r>
            <a:endParaRPr sz="1200" b="0" i="0" u="none" strike="noStrike" cap="none">
              <a:solidFill>
                <a:schemeClr val="dk1"/>
              </a:solidFill>
              <a:latin typeface="Times New Roman"/>
              <a:ea typeface="Times New Roman"/>
              <a:cs typeface="Times New Roman"/>
              <a:sym typeface="Times New Roman"/>
            </a:endParaRPr>
          </a:p>
        </p:txBody>
      </p:sp>
      <p:sp>
        <p:nvSpPr>
          <p:cNvPr id="437" name="Google Shape;437;p55"/>
          <p:cNvSpPr txBox="1">
            <a:spLocks noGrp="1"/>
          </p:cNvSpPr>
          <p:nvPr>
            <p:ph type="title"/>
          </p:nvPr>
        </p:nvSpPr>
        <p:spPr>
          <a:xfrm>
            <a:off x="77215" y="273643"/>
            <a:ext cx="53329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Model-based reflex agents</a:t>
            </a:r>
            <a:endParaRPr/>
          </a:p>
        </p:txBody>
      </p:sp>
      <p:sp>
        <p:nvSpPr>
          <p:cNvPr id="438" name="Google Shape;438;p55"/>
          <p:cNvSpPr txBox="1"/>
          <p:nvPr/>
        </p:nvSpPr>
        <p:spPr>
          <a:xfrm>
            <a:off x="534720" y="1242771"/>
            <a:ext cx="6504940" cy="2100580"/>
          </a:xfrm>
          <a:prstGeom prst="rect">
            <a:avLst/>
          </a:prstGeom>
          <a:noFill/>
          <a:ln>
            <a:noFill/>
          </a:ln>
        </p:spPr>
        <p:txBody>
          <a:bodyPr spcFirstLastPara="1" wrap="square" lIns="0" tIns="12700" rIns="0" bIns="0" anchor="t" anchorCtr="0">
            <a:spAutoFit/>
          </a:bodyPr>
          <a:lstStyle/>
          <a:p>
            <a:pPr marL="12700" marR="0" lvl="0" indent="0" algn="l" rtl="0">
              <a:lnSpc>
                <a:spcPct val="109444"/>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function </a:t>
            </a:r>
            <a:r>
              <a:rPr lang="en-US" sz="1800" b="0" i="0" u="none" strike="noStrike" cap="none">
                <a:solidFill>
                  <a:schemeClr val="dk1"/>
                </a:solidFill>
                <a:latin typeface="Times New Roman"/>
                <a:ea typeface="Times New Roman"/>
                <a:cs typeface="Times New Roman"/>
                <a:sym typeface="Times New Roman"/>
              </a:rPr>
              <a:t>REFLEX-AGENT-WITH-STATE(</a:t>
            </a:r>
            <a:r>
              <a:rPr lang="en-US" sz="1800" b="0" i="1" u="none" strike="noStrike" cap="none">
                <a:solidFill>
                  <a:schemeClr val="dk1"/>
                </a:solidFill>
                <a:latin typeface="Times New Roman"/>
                <a:ea typeface="Times New Roman"/>
                <a:cs typeface="Times New Roman"/>
                <a:sym typeface="Times New Roman"/>
              </a:rPr>
              <a:t>percept</a:t>
            </a:r>
            <a:r>
              <a:rPr lang="en-US" sz="1800" b="0" i="0" u="none" strike="noStrike" cap="none">
                <a:solidFill>
                  <a:schemeClr val="dk1"/>
                </a:solidFill>
                <a:latin typeface="Times New Roman"/>
                <a:ea typeface="Times New Roman"/>
                <a:cs typeface="Times New Roman"/>
                <a:sym typeface="Times New Roman"/>
              </a:rPr>
              <a:t>) </a:t>
            </a:r>
            <a:r>
              <a:rPr lang="en-US" sz="1800" b="1" i="0" u="none" strike="noStrike" cap="none">
                <a:solidFill>
                  <a:schemeClr val="dk1"/>
                </a:solidFill>
                <a:latin typeface="Times New Roman"/>
                <a:ea typeface="Times New Roman"/>
                <a:cs typeface="Times New Roman"/>
                <a:sym typeface="Times New Roman"/>
              </a:rPr>
              <a:t>returns </a:t>
            </a:r>
            <a:r>
              <a:rPr lang="en-US" sz="1800" b="0" i="0" u="none" strike="noStrike" cap="none">
                <a:solidFill>
                  <a:schemeClr val="dk1"/>
                </a:solidFill>
                <a:latin typeface="Times New Roman"/>
                <a:ea typeface="Times New Roman"/>
                <a:cs typeface="Times New Roman"/>
                <a:sym typeface="Times New Roman"/>
              </a:rPr>
              <a:t>an action</a:t>
            </a:r>
            <a:endParaRPr sz="1800" b="0" i="0" u="none" strike="noStrike" cap="none">
              <a:solidFill>
                <a:schemeClr val="dk1"/>
              </a:solidFill>
              <a:latin typeface="Times New Roman"/>
              <a:ea typeface="Times New Roman"/>
              <a:cs typeface="Times New Roman"/>
              <a:sym typeface="Times New Roman"/>
            </a:endParaRPr>
          </a:p>
          <a:p>
            <a:pPr marL="12700" marR="0" lvl="0" indent="0" algn="l" rtl="0">
              <a:lnSpc>
                <a:spcPct val="98611"/>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static:	</a:t>
            </a:r>
            <a:r>
              <a:rPr lang="en-US" sz="1800" b="0" i="1" u="none" strike="noStrike" cap="none">
                <a:solidFill>
                  <a:schemeClr val="dk1"/>
                </a:solidFill>
                <a:latin typeface="Times New Roman"/>
                <a:ea typeface="Times New Roman"/>
                <a:cs typeface="Times New Roman"/>
                <a:sym typeface="Times New Roman"/>
              </a:rPr>
              <a:t>state, </a:t>
            </a:r>
            <a:r>
              <a:rPr lang="en-US" sz="1800" b="0" i="0" u="none" strike="noStrike" cap="none">
                <a:solidFill>
                  <a:schemeClr val="dk1"/>
                </a:solidFill>
                <a:latin typeface="Times New Roman"/>
                <a:ea typeface="Times New Roman"/>
                <a:cs typeface="Times New Roman"/>
                <a:sym typeface="Times New Roman"/>
              </a:rPr>
              <a:t>a description of the current world state</a:t>
            </a:r>
            <a:endParaRPr sz="1800" b="0" i="0" u="none" strike="noStrike" cap="none">
              <a:solidFill>
                <a:schemeClr val="dk1"/>
              </a:solidFill>
              <a:latin typeface="Times New Roman"/>
              <a:ea typeface="Times New Roman"/>
              <a:cs typeface="Times New Roman"/>
              <a:sym typeface="Times New Roman"/>
            </a:endParaRPr>
          </a:p>
          <a:p>
            <a:pPr marL="926464" marR="0" lvl="0" indent="0" algn="l" rtl="0">
              <a:lnSpc>
                <a:spcPct val="98333"/>
              </a:lnSpc>
              <a:spcBef>
                <a:spcPts val="0"/>
              </a:spcBef>
              <a:spcAft>
                <a:spcPts val="0"/>
              </a:spcAft>
              <a:buClr>
                <a:srgbClr val="000000"/>
              </a:buClr>
              <a:buSzPts val="1800"/>
              <a:buFont typeface="Arial"/>
              <a:buNone/>
            </a:pPr>
            <a:r>
              <a:rPr lang="en-US" sz="1800" b="0" i="1" u="none" strike="noStrike" cap="none">
                <a:solidFill>
                  <a:schemeClr val="dk1"/>
                </a:solidFill>
                <a:latin typeface="Times New Roman"/>
                <a:ea typeface="Times New Roman"/>
                <a:cs typeface="Times New Roman"/>
                <a:sym typeface="Times New Roman"/>
              </a:rPr>
              <a:t>rules, </a:t>
            </a:r>
            <a:r>
              <a:rPr lang="en-US" sz="1800" b="0" i="0" u="none" strike="noStrike" cap="none">
                <a:solidFill>
                  <a:schemeClr val="dk1"/>
                </a:solidFill>
                <a:latin typeface="Times New Roman"/>
                <a:ea typeface="Times New Roman"/>
                <a:cs typeface="Times New Roman"/>
                <a:sym typeface="Times New Roman"/>
              </a:rPr>
              <a:t>a set of condition-action rules</a:t>
            </a:r>
            <a:endParaRPr sz="1800" b="0" i="0" u="none" strike="noStrike" cap="none">
              <a:solidFill>
                <a:schemeClr val="dk1"/>
              </a:solidFill>
              <a:latin typeface="Times New Roman"/>
              <a:ea typeface="Times New Roman"/>
              <a:cs typeface="Times New Roman"/>
              <a:sym typeface="Times New Roman"/>
            </a:endParaRPr>
          </a:p>
          <a:p>
            <a:pPr marL="926464" marR="0" lvl="0" indent="0" algn="l" rtl="0">
              <a:lnSpc>
                <a:spcPct val="108888"/>
              </a:lnSpc>
              <a:spcBef>
                <a:spcPts val="0"/>
              </a:spcBef>
              <a:spcAft>
                <a:spcPts val="0"/>
              </a:spcAft>
              <a:buClr>
                <a:srgbClr val="000000"/>
              </a:buClr>
              <a:buSzPts val="1800"/>
              <a:buFont typeface="Arial"/>
              <a:buNone/>
            </a:pPr>
            <a:r>
              <a:rPr lang="en-US" sz="1800" b="0" i="1" u="none" strike="noStrike" cap="none">
                <a:solidFill>
                  <a:schemeClr val="dk1"/>
                </a:solidFill>
                <a:latin typeface="Times New Roman"/>
                <a:ea typeface="Times New Roman"/>
                <a:cs typeface="Times New Roman"/>
                <a:sym typeface="Times New Roman"/>
              </a:rPr>
              <a:t>action, </a:t>
            </a:r>
            <a:r>
              <a:rPr lang="en-US" sz="1800" b="0" i="0" u="none" strike="noStrike" cap="none">
                <a:solidFill>
                  <a:schemeClr val="dk1"/>
                </a:solidFill>
                <a:latin typeface="Times New Roman"/>
                <a:ea typeface="Times New Roman"/>
                <a:cs typeface="Times New Roman"/>
                <a:sym typeface="Times New Roman"/>
              </a:rPr>
              <a:t>the most recent action, initially none</a:t>
            </a:r>
            <a:endParaRPr sz="1800" b="0" i="0" u="none" strike="noStrike" cap="none">
              <a:solidFill>
                <a:schemeClr val="dk1"/>
              </a:solidFill>
              <a:latin typeface="Times New Roman"/>
              <a:ea typeface="Times New Roman"/>
              <a:cs typeface="Times New Roman"/>
              <a:sym typeface="Times New Roman"/>
            </a:endParaRPr>
          </a:p>
          <a:p>
            <a:pPr marL="12700" marR="0" lvl="0" indent="0" algn="l" rtl="0">
              <a:lnSpc>
                <a:spcPct val="109444"/>
              </a:lnSpc>
              <a:spcBef>
                <a:spcPts val="1380"/>
              </a:spcBef>
              <a:spcAft>
                <a:spcPts val="0"/>
              </a:spcAft>
              <a:buClr>
                <a:srgbClr val="000000"/>
              </a:buClr>
              <a:buSzPts val="1800"/>
              <a:buFont typeface="Arial"/>
              <a:buNone/>
            </a:pPr>
            <a:r>
              <a:rPr lang="en-US" sz="1800" b="0" i="1" u="none" strike="noStrike" cap="none">
                <a:solidFill>
                  <a:schemeClr val="dk1"/>
                </a:solidFill>
                <a:latin typeface="Times New Roman"/>
                <a:ea typeface="Times New Roman"/>
                <a:cs typeface="Times New Roman"/>
                <a:sym typeface="Times New Roman"/>
              </a:rPr>
              <a:t>state </a:t>
            </a:r>
            <a:r>
              <a:rPr lang="en-US" sz="1800" b="0" i="0" u="none" strike="noStrike" cap="none">
                <a:solidFill>
                  <a:schemeClr val="dk1"/>
                </a:solidFill>
                <a:latin typeface="Times New Roman"/>
                <a:ea typeface="Times New Roman"/>
                <a:cs typeface="Times New Roman"/>
                <a:sym typeface="Times New Roman"/>
              </a:rPr>
              <a:t>&lt;-- UPDATE_INPUT(</a:t>
            </a:r>
            <a:r>
              <a:rPr lang="en-US" sz="1800" b="0" i="1" u="none" strike="noStrike" cap="none">
                <a:solidFill>
                  <a:schemeClr val="dk1"/>
                </a:solidFill>
                <a:latin typeface="Times New Roman"/>
                <a:ea typeface="Times New Roman"/>
                <a:cs typeface="Times New Roman"/>
                <a:sym typeface="Times New Roman"/>
              </a:rPr>
              <a:t>state, action, percept</a:t>
            </a:r>
            <a:r>
              <a:rPr lang="en-US" sz="1800" b="0" i="0" u="none" strike="noStrike" cap="none">
                <a:solidFill>
                  <a:schemeClr val="dk1"/>
                </a:solidFill>
                <a:latin typeface="Times New Roman"/>
                <a:ea typeface="Times New Roman"/>
                <a:cs typeface="Times New Roman"/>
                <a:sym typeface="Times New Roman"/>
              </a:rPr>
              <a:t>)</a:t>
            </a:r>
            <a:endParaRPr sz="1800" b="0" i="0" u="none" strike="noStrike" cap="none">
              <a:solidFill>
                <a:schemeClr val="dk1"/>
              </a:solidFill>
              <a:latin typeface="Times New Roman"/>
              <a:ea typeface="Times New Roman"/>
              <a:cs typeface="Times New Roman"/>
              <a:sym typeface="Times New Roman"/>
            </a:endParaRPr>
          </a:p>
          <a:p>
            <a:pPr marL="12700" marR="3053080" lvl="0" indent="0" algn="l" rtl="0">
              <a:lnSpc>
                <a:spcPct val="82000"/>
              </a:lnSpc>
              <a:spcBef>
                <a:spcPts val="200"/>
              </a:spcBef>
              <a:spcAft>
                <a:spcPts val="0"/>
              </a:spcAft>
              <a:buClr>
                <a:srgbClr val="000000"/>
              </a:buClr>
              <a:buSzPts val="1800"/>
              <a:buFont typeface="Arial"/>
              <a:buNone/>
            </a:pPr>
            <a:r>
              <a:rPr lang="en-US" sz="1800" b="0" i="1" u="none" strike="noStrike" cap="none">
                <a:solidFill>
                  <a:schemeClr val="dk1"/>
                </a:solidFill>
                <a:latin typeface="Times New Roman"/>
                <a:ea typeface="Times New Roman"/>
                <a:cs typeface="Times New Roman"/>
                <a:sym typeface="Times New Roman"/>
              </a:rPr>
              <a:t>rule </a:t>
            </a:r>
            <a:r>
              <a:rPr lang="en-US" sz="1800" b="0" i="0" u="none" strike="noStrike" cap="none">
                <a:solidFill>
                  <a:schemeClr val="dk1"/>
                </a:solidFill>
                <a:latin typeface="Times New Roman"/>
                <a:ea typeface="Times New Roman"/>
                <a:cs typeface="Times New Roman"/>
                <a:sym typeface="Times New Roman"/>
              </a:rPr>
              <a:t>&lt;-- RULE_MATCH(</a:t>
            </a:r>
            <a:r>
              <a:rPr lang="en-US" sz="1800" b="0" i="1" u="none" strike="noStrike" cap="none">
                <a:solidFill>
                  <a:schemeClr val="dk1"/>
                </a:solidFill>
                <a:latin typeface="Times New Roman"/>
                <a:ea typeface="Times New Roman"/>
                <a:cs typeface="Times New Roman"/>
                <a:sym typeface="Times New Roman"/>
              </a:rPr>
              <a:t>state, rules</a:t>
            </a:r>
            <a:r>
              <a:rPr lang="en-US" sz="1800" b="0" i="0" u="none" strike="noStrike" cap="none">
                <a:solidFill>
                  <a:schemeClr val="dk1"/>
                </a:solidFill>
                <a:latin typeface="Times New Roman"/>
                <a:ea typeface="Times New Roman"/>
                <a:cs typeface="Times New Roman"/>
                <a:sym typeface="Times New Roman"/>
              </a:rPr>
              <a:t>)  </a:t>
            </a:r>
            <a:r>
              <a:rPr lang="en-US" sz="1800" b="0" i="1" u="none" strike="noStrike" cap="none">
                <a:solidFill>
                  <a:schemeClr val="dk1"/>
                </a:solidFill>
                <a:latin typeface="Times New Roman"/>
                <a:ea typeface="Times New Roman"/>
                <a:cs typeface="Times New Roman"/>
                <a:sym typeface="Times New Roman"/>
              </a:rPr>
              <a:t>action </a:t>
            </a:r>
            <a:r>
              <a:rPr lang="en-US" sz="1800" b="0" i="0" u="none" strike="noStrike" cap="none">
                <a:solidFill>
                  <a:schemeClr val="dk1"/>
                </a:solidFill>
                <a:latin typeface="Times New Roman"/>
                <a:ea typeface="Times New Roman"/>
                <a:cs typeface="Times New Roman"/>
                <a:sym typeface="Times New Roman"/>
              </a:rPr>
              <a:t>&lt;-- RULE_ACTION[</a:t>
            </a:r>
            <a:r>
              <a:rPr lang="en-US" sz="1800" b="0" i="1" u="none" strike="noStrike" cap="none">
                <a:solidFill>
                  <a:schemeClr val="dk1"/>
                </a:solidFill>
                <a:latin typeface="Times New Roman"/>
                <a:ea typeface="Times New Roman"/>
                <a:cs typeface="Times New Roman"/>
                <a:sym typeface="Times New Roman"/>
              </a:rPr>
              <a:t>rule</a:t>
            </a:r>
            <a:r>
              <a:rPr lang="en-US" sz="1800" b="0" i="0" u="none" strike="noStrike" cap="none">
                <a:solidFill>
                  <a:schemeClr val="dk1"/>
                </a:solidFill>
                <a:latin typeface="Times New Roman"/>
                <a:ea typeface="Times New Roman"/>
                <a:cs typeface="Times New Roman"/>
                <a:sym typeface="Times New Roman"/>
              </a:rPr>
              <a:t>]  </a:t>
            </a:r>
            <a:r>
              <a:rPr lang="en-US" sz="1800" b="1" i="0" u="none" strike="noStrike" cap="none">
                <a:solidFill>
                  <a:schemeClr val="dk1"/>
                </a:solidFill>
                <a:latin typeface="Times New Roman"/>
                <a:ea typeface="Times New Roman"/>
                <a:cs typeface="Times New Roman"/>
                <a:sym typeface="Times New Roman"/>
              </a:rPr>
              <a:t>return </a:t>
            </a:r>
            <a:r>
              <a:rPr lang="en-US" sz="1800" b="0" i="1" u="none" strike="noStrike" cap="none">
                <a:solidFill>
                  <a:schemeClr val="dk1"/>
                </a:solidFill>
                <a:latin typeface="Times New Roman"/>
                <a:ea typeface="Times New Roman"/>
                <a:cs typeface="Times New Roman"/>
                <a:sym typeface="Times New Roman"/>
              </a:rPr>
              <a:t>action</a:t>
            </a:r>
            <a:endParaRPr sz="1800" b="0" i="0" u="none" strike="noStrike" cap="none">
              <a:solidFill>
                <a:schemeClr val="dk1"/>
              </a:solidFill>
              <a:latin typeface="Times New Roman"/>
              <a:ea typeface="Times New Roman"/>
              <a:cs typeface="Times New Roman"/>
              <a:sym typeface="Times New Roman"/>
            </a:endParaRPr>
          </a:p>
        </p:txBody>
      </p:sp>
      <p:sp>
        <p:nvSpPr>
          <p:cNvPr id="439" name="Google Shape;439;p55"/>
          <p:cNvSpPr/>
          <p:nvPr/>
        </p:nvSpPr>
        <p:spPr>
          <a:xfrm>
            <a:off x="457200" y="1143000"/>
            <a:ext cx="8229600" cy="2514600"/>
          </a:xfrm>
          <a:custGeom>
            <a:avLst/>
            <a:gdLst/>
            <a:ahLst/>
            <a:cxnLst/>
            <a:rect l="l" t="t" r="r" b="b"/>
            <a:pathLst>
              <a:path w="8229600" h="2514600" extrusionOk="0">
                <a:moveTo>
                  <a:pt x="0" y="1524"/>
                </a:moveTo>
                <a:lnTo>
                  <a:pt x="0" y="635"/>
                </a:lnTo>
                <a:lnTo>
                  <a:pt x="673" y="0"/>
                </a:lnTo>
                <a:lnTo>
                  <a:pt x="1511" y="0"/>
                </a:lnTo>
                <a:lnTo>
                  <a:pt x="8228076" y="0"/>
                </a:lnTo>
                <a:lnTo>
                  <a:pt x="8228965" y="0"/>
                </a:lnTo>
                <a:lnTo>
                  <a:pt x="8229600" y="635"/>
                </a:lnTo>
                <a:lnTo>
                  <a:pt x="8229600" y="1524"/>
                </a:lnTo>
                <a:lnTo>
                  <a:pt x="8229600" y="2513076"/>
                </a:lnTo>
                <a:lnTo>
                  <a:pt x="8229600" y="2513965"/>
                </a:lnTo>
                <a:lnTo>
                  <a:pt x="8228965" y="2514600"/>
                </a:lnTo>
                <a:lnTo>
                  <a:pt x="8228076" y="2514600"/>
                </a:lnTo>
                <a:lnTo>
                  <a:pt x="1511" y="2514600"/>
                </a:lnTo>
                <a:lnTo>
                  <a:pt x="673" y="2514600"/>
                </a:lnTo>
                <a:lnTo>
                  <a:pt x="0" y="2513965"/>
                </a:lnTo>
                <a:lnTo>
                  <a:pt x="0" y="2513076"/>
                </a:lnTo>
                <a:lnTo>
                  <a:pt x="0" y="152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6"/>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44</a:t>
            </a:r>
            <a:endParaRPr sz="1200" b="0" i="0" u="none" strike="noStrike" cap="none">
              <a:solidFill>
                <a:schemeClr val="dk1"/>
              </a:solidFill>
              <a:latin typeface="Times New Roman"/>
              <a:ea typeface="Times New Roman"/>
              <a:cs typeface="Times New Roman"/>
              <a:sym typeface="Times New Roman"/>
            </a:endParaRPr>
          </a:p>
        </p:txBody>
      </p:sp>
      <p:sp>
        <p:nvSpPr>
          <p:cNvPr id="445" name="Google Shape;445;p56"/>
          <p:cNvSpPr txBox="1">
            <a:spLocks noGrp="1"/>
          </p:cNvSpPr>
          <p:nvPr>
            <p:ph type="title"/>
          </p:nvPr>
        </p:nvSpPr>
        <p:spPr>
          <a:xfrm>
            <a:off x="-12700" y="253577"/>
            <a:ext cx="5727700"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Goal-based agents</a:t>
            </a:r>
            <a:endParaRPr/>
          </a:p>
        </p:txBody>
      </p:sp>
      <p:sp>
        <p:nvSpPr>
          <p:cNvPr id="446" name="Google Shape;446;p56"/>
          <p:cNvSpPr txBox="1"/>
          <p:nvPr/>
        </p:nvSpPr>
        <p:spPr>
          <a:xfrm>
            <a:off x="22351" y="1157681"/>
            <a:ext cx="7709534" cy="3519170"/>
          </a:xfrm>
          <a:prstGeom prst="rect">
            <a:avLst/>
          </a:prstGeom>
          <a:noFill/>
          <a:ln>
            <a:noFill/>
          </a:ln>
        </p:spPr>
        <p:txBody>
          <a:bodyPr spcFirstLastPara="1" wrap="square" lIns="0" tIns="88900" rIns="0" bIns="0" anchor="t" anchorCtr="0">
            <a:spAutoFit/>
          </a:bodyPr>
          <a:lstStyle/>
          <a:p>
            <a:pPr marL="347980" marR="5080" lvl="0" indent="-335280" algn="l" rtl="0">
              <a:lnSpc>
                <a:spcPct val="82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Knowing about the current state of the environment  is not always enough to decide what to do (e.g.  decision at a road junction)</a:t>
            </a:r>
            <a:endParaRPr sz="2800" b="0" i="0" u="none" strike="noStrike" cap="none">
              <a:solidFill>
                <a:schemeClr val="dk1"/>
              </a:solidFill>
              <a:latin typeface="Times New Roman"/>
              <a:ea typeface="Times New Roman"/>
              <a:cs typeface="Times New Roman"/>
              <a:sym typeface="Times New Roman"/>
            </a:endParaRPr>
          </a:p>
          <a:p>
            <a:pPr marL="347980" marR="113029" lvl="0" indent="-335280" algn="l" rtl="0">
              <a:lnSpc>
                <a:spcPct val="98571"/>
              </a:lnSpc>
              <a:spcBef>
                <a:spcPts val="69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The agent needs some sort of goal information that  describes situations that are desirable</a:t>
            </a:r>
            <a:endParaRPr sz="2800" b="0" i="0" u="none" strike="noStrike" cap="none">
              <a:solidFill>
                <a:schemeClr val="dk1"/>
              </a:solidFill>
              <a:latin typeface="Times New Roman"/>
              <a:ea typeface="Times New Roman"/>
              <a:cs typeface="Times New Roman"/>
              <a:sym typeface="Times New Roman"/>
            </a:endParaRPr>
          </a:p>
          <a:p>
            <a:pPr marL="347980" marR="163195" lvl="0" indent="-335280" algn="l" rtl="0">
              <a:lnSpc>
                <a:spcPct val="82000"/>
              </a:lnSpc>
              <a:spcBef>
                <a:spcPts val="71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The agent program can combine this with  information about the results of possible actions in  order to choose actions that achieve the goal</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Usually requires search and planning</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p:nvPr/>
        </p:nvSpPr>
        <p:spPr>
          <a:xfrm>
            <a:off x="304799" y="1295400"/>
            <a:ext cx="8229600" cy="52395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2" name="Google Shape;452;p57"/>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45</a:t>
            </a:r>
            <a:endParaRPr sz="1200" b="0" i="0" u="none" strike="noStrike" cap="none">
              <a:solidFill>
                <a:schemeClr val="dk1"/>
              </a:solidFill>
              <a:latin typeface="Times New Roman"/>
              <a:ea typeface="Times New Roman"/>
              <a:cs typeface="Times New Roman"/>
              <a:sym typeface="Times New Roman"/>
            </a:endParaRPr>
          </a:p>
        </p:txBody>
      </p:sp>
      <p:sp>
        <p:nvSpPr>
          <p:cNvPr id="453" name="Google Shape;453;p57"/>
          <p:cNvSpPr txBox="1">
            <a:spLocks noGrp="1"/>
          </p:cNvSpPr>
          <p:nvPr>
            <p:ph type="title"/>
          </p:nvPr>
        </p:nvSpPr>
        <p:spPr>
          <a:xfrm>
            <a:off x="77214" y="273643"/>
            <a:ext cx="53329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Goal-based agents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8"/>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46</a:t>
            </a:r>
            <a:endParaRPr sz="1200" b="0" i="0" u="none" strike="noStrike" cap="none">
              <a:solidFill>
                <a:schemeClr val="dk1"/>
              </a:solidFill>
              <a:latin typeface="Times New Roman"/>
              <a:ea typeface="Times New Roman"/>
              <a:cs typeface="Times New Roman"/>
              <a:sym typeface="Times New Roman"/>
            </a:endParaRPr>
          </a:p>
        </p:txBody>
      </p:sp>
      <p:sp>
        <p:nvSpPr>
          <p:cNvPr id="459" name="Google Shape;459;p58"/>
          <p:cNvSpPr txBox="1">
            <a:spLocks noGrp="1"/>
          </p:cNvSpPr>
          <p:nvPr>
            <p:ph type="title"/>
          </p:nvPr>
        </p:nvSpPr>
        <p:spPr>
          <a:xfrm>
            <a:off x="-12700" y="253577"/>
            <a:ext cx="9613900"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Goal-based agents vs reflex-based agents</a:t>
            </a:r>
            <a:endParaRPr/>
          </a:p>
        </p:txBody>
      </p:sp>
      <p:sp>
        <p:nvSpPr>
          <p:cNvPr id="460" name="Google Shape;460;p58"/>
          <p:cNvSpPr txBox="1"/>
          <p:nvPr/>
        </p:nvSpPr>
        <p:spPr>
          <a:xfrm>
            <a:off x="22351" y="1157681"/>
            <a:ext cx="7760970" cy="3868420"/>
          </a:xfrm>
          <a:prstGeom prst="rect">
            <a:avLst/>
          </a:prstGeom>
          <a:noFill/>
          <a:ln>
            <a:noFill/>
          </a:ln>
        </p:spPr>
        <p:txBody>
          <a:bodyPr spcFirstLastPara="1" wrap="square" lIns="0" tIns="88900" rIns="0" bIns="0" anchor="t" anchorCtr="0">
            <a:spAutoFit/>
          </a:bodyPr>
          <a:lstStyle/>
          <a:p>
            <a:pPr marL="347980" marR="5080" lvl="0" indent="-335280" algn="l" rtl="0">
              <a:lnSpc>
                <a:spcPct val="821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Although goal-based agents appears less efficient, it  is more flexible because the knowledge that  supports its decision is represented explicitly and  can be modified</a:t>
            </a:r>
            <a:endParaRPr sz="2800" b="0" i="0" u="none" strike="noStrike" cap="none">
              <a:solidFill>
                <a:schemeClr val="dk1"/>
              </a:solidFill>
              <a:latin typeface="Times New Roman"/>
              <a:ea typeface="Times New Roman"/>
              <a:cs typeface="Times New Roman"/>
              <a:sym typeface="Times New Roman"/>
            </a:endParaRPr>
          </a:p>
          <a:p>
            <a:pPr marL="347980" marR="357505" lvl="0" indent="-335280" algn="l" rtl="0">
              <a:lnSpc>
                <a:spcPct val="98214"/>
              </a:lnSpc>
              <a:spcBef>
                <a:spcPts val="6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On the other hand, for the reflex-agent, we would  have to rewrite many condition-action rules</a:t>
            </a:r>
            <a:endParaRPr sz="2800" b="0" i="0" u="none" strike="noStrike" cap="none">
              <a:solidFill>
                <a:schemeClr val="dk1"/>
              </a:solidFill>
              <a:latin typeface="Times New Roman"/>
              <a:ea typeface="Times New Roman"/>
              <a:cs typeface="Times New Roman"/>
              <a:sym typeface="Times New Roman"/>
            </a:endParaRPr>
          </a:p>
          <a:p>
            <a:pPr marL="347980" marR="944244" lvl="0" indent="-335280" algn="l" rtl="0">
              <a:lnSpc>
                <a:spcPct val="98571"/>
              </a:lnSpc>
              <a:spcBef>
                <a:spcPts val="6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The goal based agent's behavior can easily be  changed</a:t>
            </a:r>
            <a:endParaRPr sz="2800" b="0" i="0" u="none" strike="noStrike" cap="none">
              <a:solidFill>
                <a:schemeClr val="dk1"/>
              </a:solidFill>
              <a:latin typeface="Times New Roman"/>
              <a:ea typeface="Times New Roman"/>
              <a:cs typeface="Times New Roman"/>
              <a:sym typeface="Times New Roman"/>
            </a:endParaRPr>
          </a:p>
          <a:p>
            <a:pPr marL="347980" marR="189865" lvl="0" indent="-335280" algn="l" rtl="0">
              <a:lnSpc>
                <a:spcPct val="98214"/>
              </a:lnSpc>
              <a:spcBef>
                <a:spcPts val="71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The reflex agent's rules must be changed for a new  situation</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9"/>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47</a:t>
            </a:r>
            <a:endParaRPr sz="1200" b="0" i="0" u="none" strike="noStrike" cap="none">
              <a:solidFill>
                <a:schemeClr val="dk1"/>
              </a:solidFill>
              <a:latin typeface="Times New Roman"/>
              <a:ea typeface="Times New Roman"/>
              <a:cs typeface="Times New Roman"/>
              <a:sym typeface="Times New Roman"/>
            </a:endParaRPr>
          </a:p>
        </p:txBody>
      </p:sp>
      <p:sp>
        <p:nvSpPr>
          <p:cNvPr id="466" name="Google Shape;466;p59"/>
          <p:cNvSpPr txBox="1">
            <a:spLocks noGrp="1"/>
          </p:cNvSpPr>
          <p:nvPr>
            <p:ph type="title"/>
          </p:nvPr>
        </p:nvSpPr>
        <p:spPr>
          <a:xfrm>
            <a:off x="-12700" y="253577"/>
            <a:ext cx="4965700"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Utility-based agents</a:t>
            </a:r>
            <a:endParaRPr/>
          </a:p>
        </p:txBody>
      </p:sp>
      <p:sp>
        <p:nvSpPr>
          <p:cNvPr id="467" name="Google Shape;467;p59"/>
          <p:cNvSpPr txBox="1"/>
          <p:nvPr/>
        </p:nvSpPr>
        <p:spPr>
          <a:xfrm>
            <a:off x="22351" y="1157681"/>
            <a:ext cx="7618730" cy="4218940"/>
          </a:xfrm>
          <a:prstGeom prst="rect">
            <a:avLst/>
          </a:prstGeom>
          <a:noFill/>
          <a:ln>
            <a:noFill/>
          </a:ln>
        </p:spPr>
        <p:txBody>
          <a:bodyPr spcFirstLastPara="1" wrap="square" lIns="0" tIns="88900" rIns="0" bIns="0" anchor="t" anchorCtr="0">
            <a:spAutoFit/>
          </a:bodyPr>
          <a:lstStyle/>
          <a:p>
            <a:pPr marL="347980" marR="105410" lvl="0" indent="-335280" algn="l" rtl="0">
              <a:lnSpc>
                <a:spcPct val="821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Goals alone are not really enough to generate high  quality behavior in most environments – they just  provide a binary distinction between happy and  unhappy states</a:t>
            </a:r>
            <a:endParaRPr sz="2800" b="0" i="0" u="none" strike="noStrike" cap="none">
              <a:solidFill>
                <a:schemeClr val="dk1"/>
              </a:solidFill>
              <a:latin typeface="Times New Roman"/>
              <a:ea typeface="Times New Roman"/>
              <a:cs typeface="Times New Roman"/>
              <a:sym typeface="Times New Roman"/>
            </a:endParaRPr>
          </a:p>
          <a:p>
            <a:pPr marL="347980" marR="5080" lvl="0" indent="-335280" algn="l" rtl="0">
              <a:lnSpc>
                <a:spcPct val="81900"/>
              </a:lnSpc>
              <a:spcBef>
                <a:spcPts val="70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 more general performance measure should allow  a comparison of different world states according to  exactly how happy they would make the agent if  they could be achieved</a:t>
            </a:r>
            <a:endParaRPr sz="2800" b="0" i="0" u="none" strike="noStrike" cap="none">
              <a:solidFill>
                <a:schemeClr val="dk1"/>
              </a:solidFill>
              <a:latin typeface="Times New Roman"/>
              <a:ea typeface="Times New Roman"/>
              <a:cs typeface="Times New Roman"/>
              <a:sym typeface="Times New Roman"/>
            </a:endParaRPr>
          </a:p>
          <a:p>
            <a:pPr marL="347980" marR="0" lvl="0" indent="-335280" algn="l" rtl="0">
              <a:lnSpc>
                <a:spcPct val="100000"/>
              </a:lnSpc>
              <a:spcBef>
                <a:spcPts val="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Happy – Utility (the quality of being useful)</a:t>
            </a:r>
            <a:endParaRPr sz="2800" b="0" i="0" u="none" strike="noStrike" cap="none">
              <a:solidFill>
                <a:schemeClr val="dk1"/>
              </a:solidFill>
              <a:latin typeface="Times New Roman"/>
              <a:ea typeface="Times New Roman"/>
              <a:cs typeface="Times New Roman"/>
              <a:sym typeface="Times New Roman"/>
            </a:endParaRPr>
          </a:p>
          <a:p>
            <a:pPr marL="347980" marR="6350" lvl="0" indent="-335280" algn="l" rtl="0">
              <a:lnSpc>
                <a:spcPct val="98571"/>
              </a:lnSpc>
              <a:spcBef>
                <a:spcPts val="69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 utility function maps a state onto a real number  which describes the associated degree of happiness</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0"/>
          <p:cNvSpPr/>
          <p:nvPr/>
        </p:nvSpPr>
        <p:spPr>
          <a:xfrm>
            <a:off x="304799" y="1295400"/>
            <a:ext cx="8382000" cy="53355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Google Shape;473;p60"/>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48</a:t>
            </a:r>
            <a:endParaRPr sz="1200" b="0" i="0" u="none" strike="noStrike" cap="none">
              <a:solidFill>
                <a:schemeClr val="dk1"/>
              </a:solidFill>
              <a:latin typeface="Times New Roman"/>
              <a:ea typeface="Times New Roman"/>
              <a:cs typeface="Times New Roman"/>
              <a:sym typeface="Times New Roman"/>
            </a:endParaRPr>
          </a:p>
        </p:txBody>
      </p:sp>
      <p:sp>
        <p:nvSpPr>
          <p:cNvPr id="474" name="Google Shape;474;p60"/>
          <p:cNvSpPr txBox="1">
            <a:spLocks noGrp="1"/>
          </p:cNvSpPr>
          <p:nvPr>
            <p:ph type="title"/>
          </p:nvPr>
        </p:nvSpPr>
        <p:spPr>
          <a:xfrm>
            <a:off x="77214" y="273643"/>
            <a:ext cx="52567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Utility-based agents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1"/>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49</a:t>
            </a:r>
            <a:endParaRPr sz="1200" b="0" i="0" u="none" strike="noStrike" cap="none">
              <a:solidFill>
                <a:schemeClr val="dk1"/>
              </a:solidFill>
              <a:latin typeface="Times New Roman"/>
              <a:ea typeface="Times New Roman"/>
              <a:cs typeface="Times New Roman"/>
              <a:sym typeface="Times New Roman"/>
            </a:endParaRPr>
          </a:p>
        </p:txBody>
      </p:sp>
      <p:sp>
        <p:nvSpPr>
          <p:cNvPr id="480" name="Google Shape;480;p61"/>
          <p:cNvSpPr txBox="1">
            <a:spLocks noGrp="1"/>
          </p:cNvSpPr>
          <p:nvPr>
            <p:ph type="title"/>
          </p:nvPr>
        </p:nvSpPr>
        <p:spPr>
          <a:xfrm>
            <a:off x="-12700" y="253577"/>
            <a:ext cx="4737100"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Learning agents</a:t>
            </a:r>
            <a:endParaRPr/>
          </a:p>
        </p:txBody>
      </p:sp>
      <p:sp>
        <p:nvSpPr>
          <p:cNvPr id="481" name="Google Shape;481;p61"/>
          <p:cNvSpPr txBox="1"/>
          <p:nvPr/>
        </p:nvSpPr>
        <p:spPr>
          <a:xfrm>
            <a:off x="22351" y="1157681"/>
            <a:ext cx="7758430" cy="2641600"/>
          </a:xfrm>
          <a:prstGeom prst="rect">
            <a:avLst/>
          </a:prstGeom>
          <a:noFill/>
          <a:ln>
            <a:noFill/>
          </a:ln>
        </p:spPr>
        <p:txBody>
          <a:bodyPr spcFirstLastPara="1" wrap="square" lIns="0" tIns="88900" rIns="0" bIns="0" anchor="t" anchorCtr="0">
            <a:spAutoFit/>
          </a:bodyPr>
          <a:lstStyle/>
          <a:p>
            <a:pPr marL="347980" marR="146050" lvl="0" indent="-335280" algn="l" rtl="0">
              <a:lnSpc>
                <a:spcPct val="82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Turing – instead of actually programming  intelligent machines by hand, which is too much  work, build learning machines and then teach them</a:t>
            </a:r>
            <a:endParaRPr sz="2800" b="0" i="0" u="none" strike="noStrike" cap="none">
              <a:solidFill>
                <a:schemeClr val="dk1"/>
              </a:solidFill>
              <a:latin typeface="Times New Roman"/>
              <a:ea typeface="Times New Roman"/>
              <a:cs typeface="Times New Roman"/>
              <a:sym typeface="Times New Roman"/>
            </a:endParaRPr>
          </a:p>
          <a:p>
            <a:pPr marL="347980" marR="5080" lvl="0" indent="-335280" algn="l" rtl="0">
              <a:lnSpc>
                <a:spcPct val="82000"/>
              </a:lnSpc>
              <a:spcBef>
                <a:spcPts val="70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Learning also allows the agent to operate in initially  unknown environments and to become more  competent than its initial knowledge alone might  allow</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2"/>
          <p:cNvSpPr/>
          <p:nvPr/>
        </p:nvSpPr>
        <p:spPr>
          <a:xfrm>
            <a:off x="762000" y="1295400"/>
            <a:ext cx="7620000" cy="53538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62"/>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50</a:t>
            </a:r>
            <a:endParaRPr sz="1200" b="0" i="0" u="none" strike="noStrike" cap="none">
              <a:solidFill>
                <a:schemeClr val="dk1"/>
              </a:solidFill>
              <a:latin typeface="Times New Roman"/>
              <a:ea typeface="Times New Roman"/>
              <a:cs typeface="Times New Roman"/>
              <a:sym typeface="Times New Roman"/>
            </a:endParaRPr>
          </a:p>
        </p:txBody>
      </p:sp>
      <p:sp>
        <p:nvSpPr>
          <p:cNvPr id="488" name="Google Shape;488;p62"/>
          <p:cNvSpPr txBox="1">
            <a:spLocks noGrp="1"/>
          </p:cNvSpPr>
          <p:nvPr>
            <p:ph type="title"/>
          </p:nvPr>
        </p:nvSpPr>
        <p:spPr>
          <a:xfrm>
            <a:off x="77214" y="273643"/>
            <a:ext cx="3961385"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Learning agents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7" descr="Agents in AI"/>
          <p:cNvPicPr preferRelativeResize="0"/>
          <p:nvPr/>
        </p:nvPicPr>
        <p:blipFill rotWithShape="1">
          <a:blip r:embed="rId3">
            <a:alphaModFix/>
          </a:blip>
          <a:srcRect/>
          <a:stretch/>
        </p:blipFill>
        <p:spPr>
          <a:xfrm>
            <a:off x="1178832" y="3752623"/>
            <a:ext cx="6191250" cy="2209801"/>
          </a:xfrm>
          <a:prstGeom prst="rect">
            <a:avLst/>
          </a:prstGeom>
          <a:noFill/>
          <a:ln>
            <a:noFill/>
          </a:ln>
        </p:spPr>
      </p:pic>
      <p:sp>
        <p:nvSpPr>
          <p:cNvPr id="118" name="Google Shape;118;p17"/>
          <p:cNvSpPr/>
          <p:nvPr/>
        </p:nvSpPr>
        <p:spPr>
          <a:xfrm>
            <a:off x="283029" y="967809"/>
            <a:ext cx="8534399" cy="23083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Sensor:</a:t>
            </a:r>
            <a:r>
              <a:rPr lang="en-US" sz="1800" b="0" i="0" u="none" strike="noStrike" cap="none">
                <a:solidFill>
                  <a:srgbClr val="000000"/>
                </a:solidFill>
                <a:latin typeface="Arial"/>
                <a:ea typeface="Arial"/>
                <a:cs typeface="Arial"/>
                <a:sym typeface="Arial"/>
              </a:rPr>
              <a:t> Sensor is a device which detects the change in the environment and sends the information to other electronic devices. An agent observes its environment through sensors.</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Actuators:</a:t>
            </a:r>
            <a:r>
              <a:rPr lang="en-US" sz="1800" b="0" i="0" u="none" strike="noStrike" cap="none">
                <a:solidFill>
                  <a:srgbClr val="000000"/>
                </a:solidFill>
                <a:latin typeface="Arial"/>
                <a:ea typeface="Arial"/>
                <a:cs typeface="Arial"/>
                <a:sym typeface="Arial"/>
              </a:rPr>
              <a:t> Actuators are the component of machines that converts energy into motion. The actuators are only responsible for moving and controlling a system. An actuator can be an electric motor, gears, rails, etc.</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Effectors:</a:t>
            </a:r>
            <a:r>
              <a:rPr lang="en-US" sz="1800" b="0" i="0" u="none" strike="noStrike" cap="none">
                <a:solidFill>
                  <a:srgbClr val="000000"/>
                </a:solidFill>
                <a:latin typeface="Arial"/>
                <a:ea typeface="Arial"/>
                <a:cs typeface="Arial"/>
                <a:sym typeface="Arial"/>
              </a:rPr>
              <a:t> Effectors are the devices which affect the environment. Effectors can be legs, wheels, arms, fingers, wings, fins, and display screen.</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3"/>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51</a:t>
            </a:r>
            <a:endParaRPr sz="1200" b="0" i="0" u="none" strike="noStrike" cap="none">
              <a:solidFill>
                <a:schemeClr val="dk1"/>
              </a:solidFill>
              <a:latin typeface="Times New Roman"/>
              <a:ea typeface="Times New Roman"/>
              <a:cs typeface="Times New Roman"/>
              <a:sym typeface="Times New Roman"/>
            </a:endParaRPr>
          </a:p>
        </p:txBody>
      </p:sp>
      <p:sp>
        <p:nvSpPr>
          <p:cNvPr id="494" name="Google Shape;494;p63"/>
          <p:cNvSpPr txBox="1">
            <a:spLocks noGrp="1"/>
          </p:cNvSpPr>
          <p:nvPr>
            <p:ph type="title"/>
          </p:nvPr>
        </p:nvSpPr>
        <p:spPr>
          <a:xfrm>
            <a:off x="-12700" y="253577"/>
            <a:ext cx="2832100"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Learning agents</a:t>
            </a:r>
            <a:endParaRPr/>
          </a:p>
        </p:txBody>
      </p:sp>
      <p:sp>
        <p:nvSpPr>
          <p:cNvPr id="495" name="Google Shape;495;p63"/>
          <p:cNvSpPr txBox="1"/>
          <p:nvPr/>
        </p:nvSpPr>
        <p:spPr>
          <a:xfrm>
            <a:off x="22351" y="1157681"/>
            <a:ext cx="7488555" cy="4568190"/>
          </a:xfrm>
          <a:prstGeom prst="rect">
            <a:avLst/>
          </a:prstGeom>
          <a:noFill/>
          <a:ln>
            <a:noFill/>
          </a:ln>
        </p:spPr>
        <p:txBody>
          <a:bodyPr spcFirstLastPara="1" wrap="square" lIns="0" tIns="87625" rIns="0" bIns="0" anchor="t" anchorCtr="0">
            <a:spAutoFit/>
          </a:bodyPr>
          <a:lstStyle/>
          <a:p>
            <a:pPr marL="347980" marR="1008380" lvl="0" indent="-335280" algn="just" rtl="0">
              <a:lnSpc>
                <a:spcPct val="98571"/>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Learning element – responsible for making  improvements</a:t>
            </a:r>
            <a:endParaRPr sz="2800" b="0" i="0" u="none" strike="noStrike" cap="none">
              <a:solidFill>
                <a:schemeClr val="dk1"/>
              </a:solidFill>
              <a:latin typeface="Times New Roman"/>
              <a:ea typeface="Times New Roman"/>
              <a:cs typeface="Times New Roman"/>
              <a:sym typeface="Times New Roman"/>
            </a:endParaRPr>
          </a:p>
          <a:p>
            <a:pPr marL="347980" marR="219709" lvl="0" indent="-335280" algn="just" rtl="0">
              <a:lnSpc>
                <a:spcPct val="98571"/>
              </a:lnSpc>
              <a:spcBef>
                <a:spcPts val="68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Performance element – responsible for selecting  external actions (it is what we had defined as the  entire agent before)</a:t>
            </a:r>
            <a:endParaRPr sz="2800" b="0" i="0" u="none" strike="noStrike" cap="none">
              <a:solidFill>
                <a:schemeClr val="dk1"/>
              </a:solidFill>
              <a:latin typeface="Times New Roman"/>
              <a:ea typeface="Times New Roman"/>
              <a:cs typeface="Times New Roman"/>
              <a:sym typeface="Times New Roman"/>
            </a:endParaRPr>
          </a:p>
          <a:p>
            <a:pPr marL="347980" marR="5080" lvl="0" indent="-335280" algn="l" rtl="0">
              <a:lnSpc>
                <a:spcPct val="81900"/>
              </a:lnSpc>
              <a:spcBef>
                <a:spcPts val="71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Learning element uses feedback from the critic on  how the agent is doing and determines how the  performance element should be modified to do  better in the future</a:t>
            </a:r>
            <a:endParaRPr sz="2800" b="0" i="0" u="none" strike="noStrike" cap="none">
              <a:solidFill>
                <a:schemeClr val="dk1"/>
              </a:solidFill>
              <a:latin typeface="Times New Roman"/>
              <a:ea typeface="Times New Roman"/>
              <a:cs typeface="Times New Roman"/>
              <a:sym typeface="Times New Roman"/>
            </a:endParaRPr>
          </a:p>
          <a:p>
            <a:pPr marL="347980" marR="351790" lvl="0" indent="-335280" algn="l" rtl="0">
              <a:lnSpc>
                <a:spcPct val="82000"/>
              </a:lnSpc>
              <a:spcBef>
                <a:spcPts val="70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Problem generator is responsible for suggesting  actions that will lead to a new and informative  experiences</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SUMMARY</a:t>
            </a:r>
            <a:endParaRPr/>
          </a:p>
        </p:txBody>
      </p:sp>
      <p:sp>
        <p:nvSpPr>
          <p:cNvPr id="501" name="Google Shape;501;p6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a:t>The agent function describes what the agent does in all circumstances </a:t>
            </a:r>
            <a:endParaRPr/>
          </a:p>
          <a:p>
            <a:pPr marL="171450" lvl="0" indent="-171450" algn="l" rtl="0">
              <a:lnSpc>
                <a:spcPct val="90000"/>
              </a:lnSpc>
              <a:spcBef>
                <a:spcPts val="750"/>
              </a:spcBef>
              <a:spcAft>
                <a:spcPts val="0"/>
              </a:spcAft>
              <a:buClr>
                <a:schemeClr val="dk1"/>
              </a:buClr>
              <a:buSzPts val="2100"/>
              <a:buChar char="•"/>
            </a:pPr>
            <a:r>
              <a:rPr lang="en-US"/>
              <a:t>The performance measure evaluates the environment sequence</a:t>
            </a:r>
            <a:endParaRPr/>
          </a:p>
          <a:p>
            <a:pPr marL="171450" lvl="0" indent="-171450" algn="l" rtl="0">
              <a:lnSpc>
                <a:spcPct val="90000"/>
              </a:lnSpc>
              <a:spcBef>
                <a:spcPts val="750"/>
              </a:spcBef>
              <a:spcAft>
                <a:spcPts val="0"/>
              </a:spcAft>
              <a:buClr>
                <a:schemeClr val="dk1"/>
              </a:buClr>
              <a:buSzPts val="2100"/>
              <a:buChar char="•"/>
            </a:pPr>
            <a:r>
              <a:rPr lang="en-US"/>
              <a:t> A perfectly rational agent maximizes expected performance Agent programs implement (some) agent functions PEAS descriptions define task environments</a:t>
            </a:r>
            <a:endParaRPr/>
          </a:p>
          <a:p>
            <a:pPr marL="171450" lvl="0" indent="-171450" algn="l" rtl="0">
              <a:lnSpc>
                <a:spcPct val="90000"/>
              </a:lnSpc>
              <a:spcBef>
                <a:spcPts val="750"/>
              </a:spcBef>
              <a:spcAft>
                <a:spcPts val="0"/>
              </a:spcAft>
              <a:buClr>
                <a:schemeClr val="dk1"/>
              </a:buClr>
              <a:buSzPts val="2100"/>
              <a:buChar char="•"/>
            </a:pPr>
            <a:r>
              <a:rPr lang="en-US"/>
              <a:t> Environments are categorized along several dimensions: observable? deterministic? episodic? static? discrete? single-agent? </a:t>
            </a:r>
            <a:endParaRPr/>
          </a:p>
          <a:p>
            <a:pPr marL="171450" lvl="0" indent="-171450" algn="l" rtl="0">
              <a:lnSpc>
                <a:spcPct val="90000"/>
              </a:lnSpc>
              <a:spcBef>
                <a:spcPts val="750"/>
              </a:spcBef>
              <a:spcAft>
                <a:spcPts val="0"/>
              </a:spcAft>
              <a:buClr>
                <a:schemeClr val="dk1"/>
              </a:buClr>
              <a:buSzPts val="2100"/>
              <a:buChar char="•"/>
            </a:pPr>
            <a:r>
              <a:rPr lang="en-US"/>
              <a:t>Several basic agent architectures exist: reflex, reflex with state, goal-based, utility-based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5</a:t>
            </a:r>
            <a:endParaRPr sz="1200" b="0" i="0" u="none" strike="noStrike" cap="none">
              <a:solidFill>
                <a:schemeClr val="dk1"/>
              </a:solidFill>
              <a:latin typeface="Times New Roman"/>
              <a:ea typeface="Times New Roman"/>
              <a:cs typeface="Times New Roman"/>
              <a:sym typeface="Times New Roman"/>
            </a:endParaRPr>
          </a:p>
        </p:txBody>
      </p:sp>
      <p:sp>
        <p:nvSpPr>
          <p:cNvPr id="124" name="Google Shape;124;p18"/>
          <p:cNvSpPr txBox="1">
            <a:spLocks noGrp="1"/>
          </p:cNvSpPr>
          <p:nvPr>
            <p:ph type="title"/>
          </p:nvPr>
        </p:nvSpPr>
        <p:spPr>
          <a:xfrm>
            <a:off x="77214" y="273643"/>
            <a:ext cx="2422917" cy="52065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US"/>
              <a:t>Agents</a:t>
            </a:r>
            <a:endParaRPr/>
          </a:p>
        </p:txBody>
      </p:sp>
      <p:sp>
        <p:nvSpPr>
          <p:cNvPr id="125" name="Google Shape;125;p18"/>
          <p:cNvSpPr txBox="1"/>
          <p:nvPr/>
        </p:nvSpPr>
        <p:spPr>
          <a:xfrm>
            <a:off x="112268" y="921632"/>
            <a:ext cx="8535035" cy="4827270"/>
          </a:xfrm>
          <a:prstGeom prst="rect">
            <a:avLst/>
          </a:prstGeom>
          <a:noFill/>
          <a:ln>
            <a:noFill/>
          </a:ln>
        </p:spPr>
        <p:txBody>
          <a:bodyPr spcFirstLastPara="1" wrap="square" lIns="0" tIns="60950" rIns="0" bIns="0" anchor="t" anchorCtr="0">
            <a:spAutoFit/>
          </a:bodyPr>
          <a:lstStyle/>
          <a:p>
            <a:pPr marL="350520" marR="0" lvl="0" indent="-338455"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Human agent:</a:t>
            </a:r>
            <a:endParaRPr sz="28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2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eyes, ears, and other organs for sensors;</a:t>
            </a:r>
            <a:endParaRPr sz="24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1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hands,legs, mouth, and other body parts for actuators</a:t>
            </a: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50"/>
              </a:spcBef>
              <a:spcAft>
                <a:spcPts val="0"/>
              </a:spcAft>
              <a:buClr>
                <a:schemeClr val="dk1"/>
              </a:buClr>
              <a:buSzPts val="3500"/>
              <a:buFont typeface="Times New Roman"/>
              <a:buNone/>
            </a:pPr>
            <a:endParaRPr sz="35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Robotic agent:</a:t>
            </a:r>
            <a:endParaRPr sz="28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3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cameras and infrared range finders for sensors;</a:t>
            </a:r>
            <a:endParaRPr sz="24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1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various motors for actuators</a:t>
            </a: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50"/>
              </a:spcBef>
              <a:spcAft>
                <a:spcPts val="0"/>
              </a:spcAft>
              <a:buClr>
                <a:schemeClr val="dk1"/>
              </a:buClr>
              <a:buSzPts val="3500"/>
              <a:buFont typeface="Times New Roman"/>
              <a:buNone/>
            </a:pPr>
            <a:endParaRPr sz="3500" b="0" i="0" u="none" strike="noStrike" cap="none">
              <a:solidFill>
                <a:schemeClr val="dk1"/>
              </a:solidFill>
              <a:latin typeface="Times New Roman"/>
              <a:ea typeface="Times New Roman"/>
              <a:cs typeface="Times New Roman"/>
              <a:sym typeface="Times New Roman"/>
            </a:endParaRPr>
          </a:p>
          <a:p>
            <a:pPr marL="350520" marR="0" lvl="0" indent="-338455"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 software agent:</a:t>
            </a:r>
            <a:endParaRPr sz="28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2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Keystrokes, file contents, received network packages as sensors</a:t>
            </a:r>
            <a:endParaRPr sz="2400" b="0" i="0" u="none" strike="noStrike" cap="none">
              <a:solidFill>
                <a:schemeClr val="dk1"/>
              </a:solidFill>
              <a:latin typeface="Times New Roman"/>
              <a:ea typeface="Times New Roman"/>
              <a:cs typeface="Times New Roman"/>
              <a:sym typeface="Times New Roman"/>
            </a:endParaRPr>
          </a:p>
          <a:p>
            <a:pPr marL="751840" marR="0" lvl="1" indent="-281940" algn="l" rtl="0">
              <a:lnSpc>
                <a:spcPct val="100000"/>
              </a:lnSpc>
              <a:spcBef>
                <a:spcPts val="31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Displays on the screen, files, sent network packets as actuators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961840" y="744372"/>
            <a:ext cx="3645844" cy="440821"/>
          </a:xfrm>
          <a:prstGeom prst="rect">
            <a:avLst/>
          </a:prstGeom>
          <a:noFill/>
          <a:ln>
            <a:noFill/>
          </a:ln>
        </p:spPr>
        <p:txBody>
          <a:bodyPr spcFirstLastPara="1" wrap="square" lIns="0" tIns="12875" rIns="0" bIns="0" anchor="ctr" anchorCtr="0">
            <a:spAutoFit/>
          </a:bodyPr>
          <a:lstStyle/>
          <a:p>
            <a:pPr marL="11206" lvl="0" indent="0" algn="l" rtl="0">
              <a:lnSpc>
                <a:spcPct val="100000"/>
              </a:lnSpc>
              <a:spcBef>
                <a:spcPts val="0"/>
              </a:spcBef>
              <a:spcAft>
                <a:spcPts val="0"/>
              </a:spcAft>
              <a:buClr>
                <a:schemeClr val="dk1"/>
              </a:buClr>
              <a:buSzPts val="2780"/>
              <a:buFont typeface="Calibri"/>
              <a:buNone/>
            </a:pPr>
            <a:r>
              <a:rPr lang="en-US" sz="2780"/>
              <a:t>Intelligent Agents</a:t>
            </a:r>
            <a:endParaRPr sz="2780"/>
          </a:p>
        </p:txBody>
      </p:sp>
      <p:sp>
        <p:nvSpPr>
          <p:cNvPr id="131" name="Google Shape;131;p19"/>
          <p:cNvSpPr txBox="1"/>
          <p:nvPr/>
        </p:nvSpPr>
        <p:spPr>
          <a:xfrm>
            <a:off x="470647" y="1546412"/>
            <a:ext cx="8269941" cy="4356019"/>
          </a:xfrm>
          <a:prstGeom prst="rect">
            <a:avLst/>
          </a:prstGeom>
          <a:noFill/>
          <a:ln>
            <a:noFill/>
          </a:ln>
        </p:spPr>
        <p:txBody>
          <a:bodyPr spcFirstLastPara="1" wrap="square" lIns="0" tIns="46500" rIns="0" bIns="0" anchor="t" anchorCtr="0">
            <a:spAutoFit/>
          </a:bodyPr>
          <a:lstStyle/>
          <a:p>
            <a:pPr marL="0" marR="0" lvl="0" indent="0" algn="l" rtl="0">
              <a:lnSpc>
                <a:spcPct val="150000"/>
              </a:lnSpc>
              <a:spcBef>
                <a:spcPts val="0"/>
              </a:spcBef>
              <a:spcAft>
                <a:spcPts val="0"/>
              </a:spcAft>
              <a:buClr>
                <a:srgbClr val="000000"/>
              </a:buClr>
              <a:buSzPts val="2074"/>
              <a:buFont typeface="Arial"/>
              <a:buNone/>
            </a:pPr>
            <a:r>
              <a:rPr lang="en-US" sz="2074" b="0" i="0" u="none" strike="noStrike" cap="none">
                <a:solidFill>
                  <a:schemeClr val="dk1"/>
                </a:solidFill>
                <a:latin typeface="Arial"/>
                <a:ea typeface="Arial"/>
                <a:cs typeface="Arial"/>
                <a:sym typeface="Arial"/>
              </a:rPr>
              <a:t>An intelligent agent is an autonomous entity which act upon an environment using sensors and actuators for achieving goals. An intelligent agent may learn from the environment to achieve their goals. A thermostat is an example of an intelligent agent.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74"/>
              <a:buFont typeface="Arial"/>
              <a:buNone/>
            </a:pPr>
            <a:r>
              <a:rPr lang="en-US" sz="2074" b="0" i="0" u="none" strike="noStrike" cap="none">
                <a:solidFill>
                  <a:schemeClr val="dk1"/>
                </a:solidFill>
                <a:latin typeface="Arial"/>
                <a:ea typeface="Arial"/>
                <a:cs typeface="Arial"/>
                <a:sym typeface="Arial"/>
              </a:rPr>
              <a:t>Following are the main four rules for an AI agent: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74"/>
              <a:buFont typeface="Arial"/>
              <a:buNone/>
            </a:pPr>
            <a:r>
              <a:rPr lang="en-US" sz="2074" b="0" i="0" u="none" strike="noStrike" cap="none">
                <a:solidFill>
                  <a:schemeClr val="dk1"/>
                </a:solidFill>
                <a:latin typeface="Arial"/>
                <a:ea typeface="Arial"/>
                <a:cs typeface="Arial"/>
                <a:sym typeface="Arial"/>
              </a:rPr>
              <a:t>Rule 1: An AI agent must have the ability to perceive the environment.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74"/>
              <a:buFont typeface="Arial"/>
              <a:buNone/>
            </a:pPr>
            <a:r>
              <a:rPr lang="en-US" sz="2074" b="0" i="0" u="none" strike="noStrike" cap="none">
                <a:solidFill>
                  <a:schemeClr val="dk1"/>
                </a:solidFill>
                <a:latin typeface="Arial"/>
                <a:ea typeface="Arial"/>
                <a:cs typeface="Arial"/>
                <a:sym typeface="Arial"/>
              </a:rPr>
              <a:t>Rule 2: The observation must be used to make decisions.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74"/>
              <a:buFont typeface="Arial"/>
              <a:buNone/>
            </a:pPr>
            <a:r>
              <a:rPr lang="en-US" sz="2074" b="0" i="0" u="none" strike="noStrike" cap="none">
                <a:solidFill>
                  <a:schemeClr val="dk1"/>
                </a:solidFill>
                <a:latin typeface="Arial"/>
                <a:ea typeface="Arial"/>
                <a:cs typeface="Arial"/>
                <a:sym typeface="Arial"/>
              </a:rPr>
              <a:t>Rule 3: Decision should result in an action.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74"/>
              <a:buFont typeface="Arial"/>
              <a:buNone/>
            </a:pPr>
            <a:r>
              <a:rPr lang="en-US" sz="2074" b="0" i="0" u="none" strike="noStrike" cap="none">
                <a:solidFill>
                  <a:schemeClr val="dk1"/>
                </a:solidFill>
                <a:latin typeface="Arial"/>
                <a:ea typeface="Arial"/>
                <a:cs typeface="Arial"/>
                <a:sym typeface="Arial"/>
              </a:rPr>
              <a:t>Rule 4: The action taken by an AI agent must be a rational action.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p:nvPr/>
        </p:nvSpPr>
        <p:spPr>
          <a:xfrm>
            <a:off x="4779818" y="4370294"/>
            <a:ext cx="3325091" cy="144813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7" name="Google Shape;137;p20"/>
          <p:cNvSpPr txBox="1">
            <a:spLocks noGrp="1"/>
          </p:cNvSpPr>
          <p:nvPr>
            <p:ph type="title"/>
          </p:nvPr>
        </p:nvSpPr>
        <p:spPr>
          <a:xfrm>
            <a:off x="1533146" y="898597"/>
            <a:ext cx="3262745" cy="577755"/>
          </a:xfrm>
          <a:prstGeom prst="rect">
            <a:avLst/>
          </a:prstGeom>
          <a:noFill/>
          <a:ln>
            <a:noFill/>
          </a:ln>
        </p:spPr>
        <p:txBody>
          <a:bodyPr spcFirstLastPara="1" wrap="square" lIns="0" tIns="10825" rIns="0" bIns="0" anchor="ctr" anchorCtr="0">
            <a:spAutoFit/>
          </a:bodyPr>
          <a:lstStyle/>
          <a:p>
            <a:pPr marL="11397" lvl="0" indent="0" algn="l" rtl="0">
              <a:lnSpc>
                <a:spcPct val="100000"/>
              </a:lnSpc>
              <a:spcBef>
                <a:spcPts val="85"/>
              </a:spcBef>
              <a:spcAft>
                <a:spcPts val="0"/>
              </a:spcAft>
              <a:buSzPts val="1800"/>
              <a:buNone/>
            </a:pPr>
            <a:r>
              <a:rPr lang="en-US" sz="3600"/>
              <a:t>Terminologies</a:t>
            </a:r>
            <a:endParaRPr sz="3600"/>
          </a:p>
        </p:txBody>
      </p:sp>
      <p:sp>
        <p:nvSpPr>
          <p:cNvPr id="138" name="Google Shape;138;p20"/>
          <p:cNvSpPr txBox="1"/>
          <p:nvPr/>
        </p:nvSpPr>
        <p:spPr>
          <a:xfrm>
            <a:off x="695040" y="1644181"/>
            <a:ext cx="7707168" cy="3099021"/>
          </a:xfrm>
          <a:prstGeom prst="rect">
            <a:avLst/>
          </a:prstGeom>
          <a:noFill/>
          <a:ln>
            <a:noFill/>
          </a:ln>
        </p:spPr>
        <p:txBody>
          <a:bodyPr spcFirstLastPara="1" wrap="square" lIns="0" tIns="76925" rIns="0" bIns="0" anchor="t" anchorCtr="0">
            <a:spAutoFit/>
          </a:bodyPr>
          <a:lstStyle/>
          <a:p>
            <a:pPr marL="318546" marR="0" lvl="0" indent="-307718" algn="l" rtl="0">
              <a:lnSpc>
                <a:spcPct val="100000"/>
              </a:lnSpc>
              <a:spcBef>
                <a:spcPts val="0"/>
              </a:spcBef>
              <a:spcAft>
                <a:spcPts val="0"/>
              </a:spcAft>
              <a:buClr>
                <a:srgbClr val="BCF40C"/>
              </a:buClr>
              <a:buSzPts val="1329"/>
              <a:buFont typeface="Georgia"/>
              <a:buChar char=""/>
            </a:pPr>
            <a:r>
              <a:rPr lang="en-US" sz="2200" b="0" i="0" u="none" strike="noStrike" cap="none">
                <a:solidFill>
                  <a:srgbClr val="FF0000"/>
                </a:solidFill>
                <a:latin typeface="Verdana"/>
                <a:ea typeface="Verdana"/>
                <a:cs typeface="Verdana"/>
                <a:sym typeface="Verdana"/>
              </a:rPr>
              <a:t>Percept</a:t>
            </a:r>
            <a:r>
              <a:rPr lang="en-US" sz="2200" b="0" i="0" u="none" strike="noStrike" cap="none">
                <a:solidFill>
                  <a:srgbClr val="000000"/>
                </a:solidFill>
                <a:latin typeface="Verdana"/>
                <a:ea typeface="Verdana"/>
                <a:cs typeface="Verdana"/>
                <a:sym typeface="Verdana"/>
              </a:rPr>
              <a:t>: the agent’s perceptual inputs</a:t>
            </a:r>
            <a:endParaRPr sz="2200" b="0" i="0" u="none" strike="noStrike" cap="none">
              <a:solidFill>
                <a:srgbClr val="000000"/>
              </a:solidFill>
              <a:latin typeface="Verdana"/>
              <a:ea typeface="Verdana"/>
              <a:cs typeface="Verdana"/>
              <a:sym typeface="Verdana"/>
            </a:endParaRPr>
          </a:p>
          <a:p>
            <a:pPr marL="318546" marR="1445707" lvl="0" indent="-307718" algn="l" rtl="0">
              <a:lnSpc>
                <a:spcPct val="100000"/>
              </a:lnSpc>
              <a:spcBef>
                <a:spcPts val="516"/>
              </a:spcBef>
              <a:spcAft>
                <a:spcPts val="0"/>
              </a:spcAft>
              <a:buClr>
                <a:srgbClr val="BCF40C"/>
              </a:buClr>
              <a:buSzPts val="1329"/>
              <a:buFont typeface="Georgia"/>
              <a:buChar char=""/>
            </a:pPr>
            <a:r>
              <a:rPr lang="en-US" sz="2200" b="0" i="0" u="none" strike="noStrike" cap="none">
                <a:solidFill>
                  <a:srgbClr val="FF0000"/>
                </a:solidFill>
                <a:latin typeface="Verdana"/>
                <a:ea typeface="Verdana"/>
                <a:cs typeface="Verdana"/>
                <a:sym typeface="Verdana"/>
              </a:rPr>
              <a:t>Percept sequence</a:t>
            </a:r>
            <a:r>
              <a:rPr lang="en-US" sz="2200" b="0" i="0" u="none" strike="noStrike" cap="none">
                <a:solidFill>
                  <a:srgbClr val="000000"/>
                </a:solidFill>
                <a:latin typeface="Verdana"/>
                <a:ea typeface="Verdana"/>
                <a:cs typeface="Verdana"/>
                <a:sym typeface="Verdana"/>
              </a:rPr>
              <a:t>: the complete history of  everything the agent has perceived</a:t>
            </a:r>
            <a:endParaRPr sz="2200" b="0" i="0" u="none" strike="noStrike" cap="none">
              <a:solidFill>
                <a:srgbClr val="000000"/>
              </a:solidFill>
              <a:latin typeface="Verdana"/>
              <a:ea typeface="Verdana"/>
              <a:cs typeface="Verdana"/>
              <a:sym typeface="Verdana"/>
            </a:endParaRPr>
          </a:p>
          <a:p>
            <a:pPr marL="318546" marR="100863" lvl="0" indent="-307718" algn="l" rtl="0">
              <a:lnSpc>
                <a:spcPct val="115045"/>
              </a:lnSpc>
              <a:spcBef>
                <a:spcPts val="646"/>
              </a:spcBef>
              <a:spcAft>
                <a:spcPts val="0"/>
              </a:spcAft>
              <a:buClr>
                <a:srgbClr val="BCF40C"/>
              </a:buClr>
              <a:buSzPts val="1329"/>
              <a:buFont typeface="Georgia"/>
              <a:buChar char=""/>
            </a:pPr>
            <a:r>
              <a:rPr lang="en-US" sz="2200" b="0" i="0" u="none" strike="noStrike" cap="none">
                <a:solidFill>
                  <a:srgbClr val="FF0000"/>
                </a:solidFill>
                <a:latin typeface="Verdana"/>
                <a:ea typeface="Verdana"/>
                <a:cs typeface="Verdana"/>
                <a:sym typeface="Verdana"/>
              </a:rPr>
              <a:t>Agent function </a:t>
            </a:r>
            <a:r>
              <a:rPr lang="en-US" sz="2200" b="0" i="0" u="none" strike="noStrike" cap="none">
                <a:solidFill>
                  <a:srgbClr val="000000"/>
                </a:solidFill>
                <a:latin typeface="Verdana"/>
                <a:ea typeface="Verdana"/>
                <a:cs typeface="Verdana"/>
                <a:sym typeface="Verdana"/>
              </a:rPr>
              <a:t>maps any given percept sequence to  an action [</a:t>
            </a:r>
            <a:r>
              <a:rPr lang="en-US" sz="2200" b="0" i="1" u="none" strike="noStrike" cap="none">
                <a:solidFill>
                  <a:srgbClr val="000000"/>
                </a:solidFill>
                <a:latin typeface="Times New Roman"/>
                <a:ea typeface="Times New Roman"/>
                <a:cs typeface="Times New Roman"/>
                <a:sym typeface="Times New Roman"/>
              </a:rPr>
              <a:t>f</a:t>
            </a:r>
            <a:r>
              <a:rPr lang="en-US" sz="2200" b="0" i="0" u="none" strike="noStrike" cap="none">
                <a:solidFill>
                  <a:srgbClr val="000000"/>
                </a:solidFill>
                <a:latin typeface="Times New Roman"/>
                <a:ea typeface="Times New Roman"/>
                <a:cs typeface="Times New Roman"/>
                <a:sym typeface="Times New Roman"/>
              </a:rPr>
              <a:t>: </a:t>
            </a:r>
            <a:r>
              <a:rPr lang="en-US" sz="2200" b="0" i="1" u="none" strike="noStrike" cap="none">
                <a:solidFill>
                  <a:srgbClr val="000000"/>
                </a:solidFill>
                <a:latin typeface="Times New Roman"/>
                <a:ea typeface="Times New Roman"/>
                <a:cs typeface="Times New Roman"/>
                <a:sym typeface="Times New Roman"/>
              </a:rPr>
              <a:t>p</a:t>
            </a:r>
            <a:r>
              <a:rPr lang="en-US" sz="2200" b="0" i="0" u="none" strike="noStrike" cap="none">
                <a:solidFill>
                  <a:srgbClr val="000000"/>
                </a:solidFill>
                <a:latin typeface="Times New Roman"/>
                <a:ea typeface="Times New Roman"/>
                <a:cs typeface="Times New Roman"/>
                <a:sym typeface="Times New Roman"/>
              </a:rPr>
              <a:t>* </a:t>
            </a:r>
            <a:r>
              <a:rPr lang="en-US" sz="2200" b="0" i="0" u="none" strike="noStrike" cap="none">
                <a:solidFill>
                  <a:srgbClr val="000000"/>
                </a:solidFill>
                <a:latin typeface="Georgia"/>
                <a:ea typeface="Georgia"/>
                <a:cs typeface="Georgia"/>
                <a:sym typeface="Georgia"/>
              </a:rPr>
              <a:t>-&gt; </a:t>
            </a:r>
            <a:r>
              <a:rPr lang="en-US" sz="2200" b="0" i="1" u="none" strike="noStrike" cap="none">
                <a:solidFill>
                  <a:srgbClr val="000000"/>
                </a:solidFill>
                <a:latin typeface="Times New Roman"/>
                <a:ea typeface="Times New Roman"/>
                <a:cs typeface="Times New Roman"/>
                <a:sym typeface="Times New Roman"/>
              </a:rPr>
              <a:t>A</a:t>
            </a:r>
            <a:r>
              <a:rPr lang="en-US" sz="2200" b="0" i="0" u="none" strike="noStrike" cap="none">
                <a:solidFill>
                  <a:srgbClr val="000000"/>
                </a:solidFill>
                <a:latin typeface="Verdana"/>
                <a:ea typeface="Verdana"/>
                <a:cs typeface="Verdana"/>
                <a:sym typeface="Verdana"/>
              </a:rPr>
              <a:t>]</a:t>
            </a:r>
            <a:endParaRPr sz="2200" b="0" i="0" u="none" strike="noStrike" cap="none">
              <a:solidFill>
                <a:srgbClr val="000000"/>
              </a:solidFill>
              <a:latin typeface="Verdana"/>
              <a:ea typeface="Verdana"/>
              <a:cs typeface="Verdana"/>
              <a:sym typeface="Verdana"/>
            </a:endParaRPr>
          </a:p>
          <a:p>
            <a:pPr marL="318546" marR="4559" lvl="0" indent="-307718" algn="l" rtl="0">
              <a:lnSpc>
                <a:spcPct val="115045"/>
              </a:lnSpc>
              <a:spcBef>
                <a:spcPts val="624"/>
              </a:spcBef>
              <a:spcAft>
                <a:spcPts val="0"/>
              </a:spcAft>
              <a:buClr>
                <a:srgbClr val="BCF40C"/>
              </a:buClr>
              <a:buSzPts val="1329"/>
              <a:buFont typeface="Georgia"/>
              <a:buChar char=""/>
            </a:pPr>
            <a:r>
              <a:rPr lang="en-US" sz="2200" b="0" i="0" u="none" strike="noStrike" cap="none">
                <a:solidFill>
                  <a:srgbClr val="000000"/>
                </a:solidFill>
                <a:latin typeface="Verdana"/>
                <a:ea typeface="Verdana"/>
                <a:cs typeface="Verdana"/>
                <a:sym typeface="Verdana"/>
              </a:rPr>
              <a:t>The </a:t>
            </a:r>
            <a:r>
              <a:rPr lang="en-US" sz="2200" b="0" i="0" u="none" strike="noStrike" cap="none">
                <a:solidFill>
                  <a:srgbClr val="FF0000"/>
                </a:solidFill>
                <a:latin typeface="Verdana"/>
                <a:ea typeface="Verdana"/>
                <a:cs typeface="Verdana"/>
                <a:sym typeface="Verdana"/>
              </a:rPr>
              <a:t>agent program </a:t>
            </a:r>
            <a:r>
              <a:rPr lang="en-US" sz="2200" b="0" i="0" u="none" strike="noStrike" cap="none">
                <a:solidFill>
                  <a:srgbClr val="000000"/>
                </a:solidFill>
                <a:latin typeface="Verdana"/>
                <a:ea typeface="Verdana"/>
                <a:cs typeface="Verdana"/>
                <a:sym typeface="Verdana"/>
              </a:rPr>
              <a:t>runs on the physical architecture  to produce </a:t>
            </a:r>
            <a:r>
              <a:rPr lang="en-US" sz="2200" b="0" i="1" u="none" strike="noStrike" cap="none">
                <a:solidFill>
                  <a:srgbClr val="000000"/>
                </a:solidFill>
                <a:latin typeface="Times New Roman"/>
                <a:ea typeface="Times New Roman"/>
                <a:cs typeface="Times New Roman"/>
                <a:sym typeface="Times New Roman"/>
              </a:rPr>
              <a:t>f</a:t>
            </a:r>
            <a:endParaRPr sz="2200" b="0" i="0" u="none" strike="noStrike" cap="none">
              <a:solidFill>
                <a:srgbClr val="000000"/>
              </a:solidFill>
              <a:latin typeface="Times New Roman"/>
              <a:ea typeface="Times New Roman"/>
              <a:cs typeface="Times New Roman"/>
              <a:sym typeface="Times New Roman"/>
            </a:endParaRPr>
          </a:p>
          <a:p>
            <a:pPr marL="318546" marR="0" lvl="0" indent="-307718" algn="l" rtl="0">
              <a:lnSpc>
                <a:spcPct val="100000"/>
              </a:lnSpc>
              <a:spcBef>
                <a:spcPts val="498"/>
              </a:spcBef>
              <a:spcAft>
                <a:spcPts val="0"/>
              </a:spcAft>
              <a:buClr>
                <a:srgbClr val="BCF40C"/>
              </a:buClr>
              <a:buSzPts val="1329"/>
              <a:buFont typeface="Georgia"/>
              <a:buChar char=""/>
            </a:pPr>
            <a:r>
              <a:rPr lang="en-US" sz="2200" b="0" i="0" u="none" strike="noStrike" cap="none">
                <a:solidFill>
                  <a:srgbClr val="2F8ED1"/>
                </a:solidFill>
                <a:latin typeface="Verdana"/>
                <a:ea typeface="Verdana"/>
                <a:cs typeface="Verdana"/>
                <a:sym typeface="Verdana"/>
              </a:rPr>
              <a:t>Agent = architecture + program</a:t>
            </a:r>
            <a:endParaRPr sz="2200" b="0" i="0" u="none" strike="noStrike" cap="none">
              <a:solidFill>
                <a:srgbClr val="000000"/>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1533146" y="898597"/>
            <a:ext cx="5381336" cy="577755"/>
          </a:xfrm>
          <a:prstGeom prst="rect">
            <a:avLst/>
          </a:prstGeom>
          <a:noFill/>
          <a:ln>
            <a:noFill/>
          </a:ln>
        </p:spPr>
        <p:txBody>
          <a:bodyPr spcFirstLastPara="1" wrap="square" lIns="0" tIns="10825" rIns="0" bIns="0" anchor="ctr" anchorCtr="0">
            <a:spAutoFit/>
          </a:bodyPr>
          <a:lstStyle/>
          <a:p>
            <a:pPr marL="11397" lvl="0" indent="0" algn="l" rtl="0">
              <a:lnSpc>
                <a:spcPct val="100000"/>
              </a:lnSpc>
              <a:spcBef>
                <a:spcPts val="85"/>
              </a:spcBef>
              <a:spcAft>
                <a:spcPts val="0"/>
              </a:spcAft>
              <a:buSzPts val="1800"/>
              <a:buNone/>
            </a:pPr>
            <a:r>
              <a:rPr lang="en-US" sz="3600"/>
              <a:t>Vacuum-Cleaner World</a:t>
            </a:r>
            <a:endParaRPr sz="3600"/>
          </a:p>
        </p:txBody>
      </p:sp>
      <p:sp>
        <p:nvSpPr>
          <p:cNvPr id="144" name="Google Shape;144;p21"/>
          <p:cNvSpPr txBox="1"/>
          <p:nvPr/>
        </p:nvSpPr>
        <p:spPr>
          <a:xfrm>
            <a:off x="695040" y="3853500"/>
            <a:ext cx="6953250" cy="1201066"/>
          </a:xfrm>
          <a:prstGeom prst="rect">
            <a:avLst/>
          </a:prstGeom>
          <a:noFill/>
          <a:ln>
            <a:noFill/>
          </a:ln>
        </p:spPr>
        <p:txBody>
          <a:bodyPr spcFirstLastPara="1" wrap="square" lIns="0" tIns="76925" rIns="0" bIns="0" anchor="t" anchorCtr="0">
            <a:spAutoFit/>
          </a:bodyPr>
          <a:lstStyle/>
          <a:p>
            <a:pPr marL="318546" marR="0" lvl="0" indent="-307718" algn="l" rtl="0">
              <a:lnSpc>
                <a:spcPct val="100000"/>
              </a:lnSpc>
              <a:spcBef>
                <a:spcPts val="0"/>
              </a:spcBef>
              <a:spcAft>
                <a:spcPts val="0"/>
              </a:spcAft>
              <a:buClr>
                <a:srgbClr val="BCF40C"/>
              </a:buClr>
              <a:buSzPts val="1329"/>
              <a:buFont typeface="Georgia"/>
              <a:buChar char=""/>
            </a:pPr>
            <a:r>
              <a:rPr lang="en-US" sz="2200" b="0" i="0" u="none" strike="noStrike" cap="none">
                <a:solidFill>
                  <a:srgbClr val="2F8ED1"/>
                </a:solidFill>
                <a:latin typeface="Verdana"/>
                <a:ea typeface="Verdana"/>
                <a:cs typeface="Verdana"/>
                <a:sym typeface="Verdana"/>
              </a:rPr>
              <a:t>Percepts</a:t>
            </a:r>
            <a:r>
              <a:rPr lang="en-US" sz="2200" b="0" i="0" u="none" strike="noStrike" cap="none">
                <a:solidFill>
                  <a:srgbClr val="000000"/>
                </a:solidFill>
                <a:latin typeface="Verdana"/>
                <a:ea typeface="Verdana"/>
                <a:cs typeface="Verdana"/>
                <a:sym typeface="Verdana"/>
              </a:rPr>
              <a:t>: location and contents, e.g., [A, dirty]</a:t>
            </a:r>
            <a:endParaRPr sz="2200" b="0" i="0" u="none" strike="noStrike" cap="none">
              <a:solidFill>
                <a:srgbClr val="000000"/>
              </a:solidFill>
              <a:latin typeface="Verdana"/>
              <a:ea typeface="Verdana"/>
              <a:cs typeface="Verdana"/>
              <a:sym typeface="Verdana"/>
            </a:endParaRPr>
          </a:p>
          <a:p>
            <a:pPr marL="318546" marR="0" lvl="0" indent="-307718" algn="l" rtl="0">
              <a:lnSpc>
                <a:spcPct val="100000"/>
              </a:lnSpc>
              <a:spcBef>
                <a:spcPts val="516"/>
              </a:spcBef>
              <a:spcAft>
                <a:spcPts val="0"/>
              </a:spcAft>
              <a:buClr>
                <a:srgbClr val="BCF40C"/>
              </a:buClr>
              <a:buSzPts val="1329"/>
              <a:buFont typeface="Georgia"/>
              <a:buChar char=""/>
            </a:pPr>
            <a:r>
              <a:rPr lang="en-US" sz="2200" b="0" i="0" u="none" strike="noStrike" cap="none">
                <a:solidFill>
                  <a:srgbClr val="2F8ED1"/>
                </a:solidFill>
                <a:latin typeface="Verdana"/>
                <a:ea typeface="Verdana"/>
                <a:cs typeface="Verdana"/>
                <a:sym typeface="Verdana"/>
              </a:rPr>
              <a:t>Actions</a:t>
            </a:r>
            <a:r>
              <a:rPr lang="en-US" sz="2200" b="0" i="0" u="none" strike="noStrike" cap="none">
                <a:solidFill>
                  <a:srgbClr val="000000"/>
                </a:solidFill>
                <a:latin typeface="Verdana"/>
                <a:ea typeface="Verdana"/>
                <a:cs typeface="Verdana"/>
                <a:sym typeface="Verdana"/>
              </a:rPr>
              <a:t>: Left, Right, Suck, NoOp</a:t>
            </a:r>
            <a:endParaRPr sz="2200" b="0" i="0" u="none" strike="noStrike" cap="none">
              <a:solidFill>
                <a:srgbClr val="000000"/>
              </a:solidFill>
              <a:latin typeface="Verdana"/>
              <a:ea typeface="Verdana"/>
              <a:cs typeface="Verdana"/>
              <a:sym typeface="Verdana"/>
            </a:endParaRPr>
          </a:p>
        </p:txBody>
      </p:sp>
      <p:sp>
        <p:nvSpPr>
          <p:cNvPr id="145" name="Google Shape;145;p21"/>
          <p:cNvSpPr/>
          <p:nvPr/>
        </p:nvSpPr>
        <p:spPr>
          <a:xfrm>
            <a:off x="3048000" y="2084294"/>
            <a:ext cx="2840182" cy="14105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2405</Words>
  <Application>Microsoft Office PowerPoint</Application>
  <PresentationFormat>On-screen Show (4:3)</PresentationFormat>
  <Paragraphs>392</Paragraphs>
  <Slides>51</Slides>
  <Notes>51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Agents in AI</vt:lpstr>
      <vt:lpstr>Outline</vt:lpstr>
      <vt:lpstr>Agents</vt:lpstr>
      <vt:lpstr>Example: Vacuum-Agent</vt:lpstr>
      <vt:lpstr>PowerPoint Presentation</vt:lpstr>
      <vt:lpstr>Agents</vt:lpstr>
      <vt:lpstr>Intelligent Agents</vt:lpstr>
      <vt:lpstr>Terminologies</vt:lpstr>
      <vt:lpstr>Vacuum-Cleaner World</vt:lpstr>
      <vt:lpstr>A Simple Agent Function</vt:lpstr>
      <vt:lpstr>Rationality</vt:lpstr>
      <vt:lpstr>Rational Agent</vt:lpstr>
      <vt:lpstr>Vacuum–Cleaner Example</vt:lpstr>
      <vt:lpstr>Specifying the task environment (PEAS)</vt:lpstr>
      <vt:lpstr>Specifying the task environment</vt:lpstr>
      <vt:lpstr>PowerPoint Presentation</vt:lpstr>
      <vt:lpstr>PEAS Example: Autonomous taxi</vt:lpstr>
      <vt:lpstr>Another PEAS example: Spam filter</vt:lpstr>
      <vt:lpstr>PEAS for a medical diagnosis system</vt:lpstr>
      <vt:lpstr>PEAS for a medical diagnosis system</vt:lpstr>
      <vt:lpstr>PEAS for a refinery controller</vt:lpstr>
      <vt:lpstr>PEAS for a refinery controller</vt:lpstr>
      <vt:lpstr>PowerPoint Presentation</vt:lpstr>
      <vt:lpstr>PowerPoint Presentation</vt:lpstr>
      <vt:lpstr>Environment types</vt:lpstr>
      <vt:lpstr>Environment types</vt:lpstr>
      <vt:lpstr>Environment types</vt:lpstr>
      <vt:lpstr>Environment types</vt:lpstr>
      <vt:lpstr>Environment types</vt:lpstr>
      <vt:lpstr>Environment types</vt:lpstr>
      <vt:lpstr>Environment types</vt:lpstr>
      <vt:lpstr>Examples of different environments</vt:lpstr>
      <vt:lpstr>PowerPoint Presentation</vt:lpstr>
      <vt:lpstr>Agent functions and programs</vt:lpstr>
      <vt:lpstr>Agent functions and programs</vt:lpstr>
      <vt:lpstr>Agent types</vt:lpstr>
      <vt:lpstr>Simple reflex agents</vt:lpstr>
      <vt:lpstr>Simple reflex agents</vt:lpstr>
      <vt:lpstr>Simple reflex agents</vt:lpstr>
      <vt:lpstr>Model-based reflex agents</vt:lpstr>
      <vt:lpstr>Model-based reflex agents</vt:lpstr>
      <vt:lpstr>Model-based reflex agents</vt:lpstr>
      <vt:lpstr>Goal-based agents</vt:lpstr>
      <vt:lpstr>Goal-based agents</vt:lpstr>
      <vt:lpstr>Goal-based agents vs reflex-based agents</vt:lpstr>
      <vt:lpstr>Utility-based agents</vt:lpstr>
      <vt:lpstr>Utility-based agents</vt:lpstr>
      <vt:lpstr>Learning agents</vt:lpstr>
      <vt:lpstr>Learning agents</vt:lpstr>
      <vt:lpstr>Learning agents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Agents in AI</dc:title>
  <cp:lastModifiedBy>hp</cp:lastModifiedBy>
  <cp:revision>1</cp:revision>
  <dcterms:modified xsi:type="dcterms:W3CDTF">2022-05-07T04:18:48Z</dcterms:modified>
</cp:coreProperties>
</file>