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309" r:id="rId25"/>
    <p:sldId id="307" r:id="rId26"/>
    <p:sldId id="308" r:id="rId27"/>
    <p:sldId id="288" r:id="rId28"/>
    <p:sldId id="289" r:id="rId29"/>
    <p:sldId id="290" r:id="rId30"/>
    <p:sldId id="291" r:id="rId31"/>
    <p:sldId id="292" r:id="rId32"/>
    <p:sldId id="303" r:id="rId33"/>
    <p:sldId id="287" r:id="rId34"/>
    <p:sldId id="293" r:id="rId35"/>
    <p:sldId id="294" r:id="rId36"/>
    <p:sldId id="305" r:id="rId37"/>
    <p:sldId id="306" r:id="rId38"/>
    <p:sldId id="296" r:id="rId39"/>
    <p:sldId id="297" r:id="rId40"/>
    <p:sldId id="298" r:id="rId41"/>
    <p:sldId id="299" r:id="rId42"/>
    <p:sldId id="300" r:id="rId43"/>
    <p:sldId id="301" r:id="rId44"/>
    <p:sldId id="302" r:id="rId45"/>
    <p:sldId id="30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6T09:41:22.885"/>
    </inkml:context>
    <inkml:brush xml:id="br0">
      <inkml:brushProperty name="width" value="0.05292" units="cm"/>
      <inkml:brushProperty name="height" value="0.05292" units="cm"/>
      <inkml:brushProperty name="color" value="#FF0000"/>
    </inkml:brush>
  </inkml:definitions>
  <inkml:trace contextRef="#ctx0" brushRef="#br0">2208 2232 0,'0'25'406,"0"0"-391,0 49 1,0-49-16,0 0 16,0 0-1,0 0 1,0-1 0,24 1-1,1 0 1,25 25-1,-25-26-15,-1 1 16,1 0 0,0 0-1,25 25 1,-1-50-16,26 24 16,98 1-1,-49-25 1,0 25-1,-49-25-15,-1 0 16,1 0 0,73 0-1,51 0-15,-75 0 16,25-50 0,24 26-1,100-26 1,0 0-16,-50 1 15,1-1 1,-76 25 0,26 0-1,-124 25 392,-1 0-392,75 0 1,75 0-1,-1 0-15,-99 0 16,1 0 0,48 0-1,26 0 1,24 25-16,-74 0 16,25-25-1,-25 0 1,25 0-16,50 0 15,24 25 1,-124-25 0,0 0-1,25 0-15,-74 0 16,24 0 0,100 0-1,-25 0-15,0 0 16,-50 0-1,-50 25 1,26-25 0,-50 24-16,49-24 15,0 0 1,51 0 0,48 25-1,26-25-15,-100 0 16,0 0-1,-25 0 1,1-74-16,-50 74 516,24 0-501,26 0-15,74 0 16,-25 0 0,24 0-1,26-25-15,124 0 16,-50-24-1,25-1 1,-75 25 0,25-24-16,50-1 15,-25 0 1,-49 50 0,-26 0-1,-74 0-15,1 0 16,24 0-1,24 0 1,26 25-16,-50 0 16,-25 25-1,1-1 1,-51-24 0,1-25-16,-1 25 15,1 0 1,0-25-1,-1 0-15,50 0 16,-24 24 0,-1-24-1,1 0 1,-26 25-16,-24-25 16,50 25-1,-51-25 16</inkml:trace>
  <inkml:trace contextRef="#ctx0" brushRef="#br0" timeOffset="3623.5317">19348 1587 0,'124'-24'375,"99"-26"-360,0-24 1,-49-1 0,24-24-1,75-25-15,-74 50 16,-26-1-1,-74 26 1,25 24-16,-74 0 31,0-25-31,-1 50 16</inkml:trace>
  <inkml:trace contextRef="#ctx0" brushRef="#br0" timeOffset="5808.094">19248 1116 0,'0'50'344,"-24"-1"-329,-1-24 1,-25 50 0,1-1-1,-1 0-15,25 75 16,-49-25 0,24-24-1,25-51-15,25-24 16,-24-25-1,24 25 17,24 0 46,1-25-63,0 0 1,0 0-16,24 24 16,51-24-1,-1 25 1,25 0 0,-25-25-16,0 25 15,50-25 1,-25 0-1,-49 25 1,-26-25-16,-24 24 16,0-24 15</inkml:trace>
  <inkml:trace contextRef="#ctx0" brushRef="#br0" timeOffset="23945.1074">21208 1984 0,'0'25'328,"0"50"-313,0-1 1,0 0 0,0-24-1,0 0-15,0-1 31,0-24-15,0 0-16,0 0 16,-25 24-1,25 1 17,0-1-17,-25-49-15,25 25 16,0-50 62,0 1-47,0-1-15,0 0-1,0-25-15,25 26 16,50-51 0,-26 26-1,-24 24 1,-25 0-16,25 25 16,0 0 124,-1-25-140,1 0 16,0 1-1,25-26 1,-50 25 0,24 0-16,1 1 140,0-26-124,-50 100 203,0-50-204,1 24 1,-1 1-16,-25 25 16,25-25 15,1-25-16,24 24 32,0 1-31,-25-25 0,25 25 15,-25-25-31,50 25 172,24-25-141,-24 25-15,0-25-1,-25 24-15,25-24 16,0 25-1,-1 0 1,-24 0-16,25 0 16,-25-1-1,0 1 1,0 0 0,25 0-16,-25 0 15,0-1 1,0 1 15,25-25-15</inkml:trace>
  <inkml:trace contextRef="#ctx0" brushRef="#br0" timeOffset="28119.6306">21853 2133 0,'0'25'516,"0"0"-501,0 0 16,0 24-15,0-24-16,0 0 16,0 24-1,0 26 1,0-50 0,0-1-16,0 1 15,0 0 1,0 0-1,0 0 1,0-1 15,0-48 204,0-26-220,0-24 1,0 24-16,-25 25 16,25 0-1,0 1 1,0-1 62,0 0-47,0 0-15,0-49 109,0-1-110,0 1 1,0 24 0,0 26-1,25 24 188,-25-25-171,25 0-17,24 25 1,1-25-16,-25 0 16,0 25-1,-1-24 1,1 24-1,0 0 64,-25 24-17,0 1-46,0 0-1,0 25 1,0-26 0,0 51-1,0-26-15,0-24 16,-25 25-1,25-25 1,-25-1 0,1 1-1,-1-25 1,25 25 0,-25-25-16,75 0 234,-26 0-218,1 0-1,0 0 16,0 0 1,0 0 46,-1 25-31,-24 0-47,0-1 15,0 1 1,0 0 0,0 25-1,0-26-15,0 51 16,0-50-1,0-1 17,0 1-32,0 0 31,0 25 0,0-25 0,-24-25-15,-1 0 0,25 24-1,-25-24 1,0 0 0,0 0-1,1 0 1,-26 0 15,25 0-15,0 0 46</inkml:trace>
  <inkml:trace contextRef="#ctx0" brushRef="#br0" timeOffset="105449.3518">3473 12278 0,'-25'0'406,"0"0"-390,25 25 15,-25-25-31,25 50 31,-25-25-15,25-1 15,-24 26-31,24 0 0,0-1 16,0-24-1,-25 25-15,25-26 16,0 1 0,0 0-1,0 0 1,0 0-16,0-1 15,0 1 1,0 25 0,0 49-16,0-25 15,0-24 1,0 0 0,0-1-1,0-24-15,0 0 16,0 0-1,0 0 1,0-1 0,0 1-16,0 25 15,0-1 1,0 1 0,-25 0-16,0-26 15,0 26 1,-24-50-1,-1 25 1,1 0-16,-1-25 16,0 0 15,1 0-15,24-25-16,0-25 15,0 25 1,1 1-1,-1-26-15,25 0 32,0 26-1,0-26-31,25 50 141,-1 0-110,1 0 0,0 25-15,-25 24-1,0 26-15,25-1 16,-25-24 0,25-25-1,-25-1-15,0 1 16,0 0 15,0 0-15,0 24-16,0 1 15,0 0 1,0-1 0,0 1-16,0-1 15,0-24 1,0 25 15,0-25-15,0-1-1,24 1 1,1 25 0,0-25-16,25 24 15,-1-24 1,-49 0 359,0 0-360,50 0 1,-1-25 0,1 24-1,0 26-15,-1-50 16,-24 25 0,0-25-1,24 25-15,-24-25 47,0 0-31,-25-25 140,25 0-140,-25 0-16,25 25 15,-1-25 1,-24 1-1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6T10:16:08.825"/>
    </inkml:context>
    <inkml:brush xml:id="br0">
      <inkml:brushProperty name="width" value="0.05292" units="cm"/>
      <inkml:brushProperty name="height" value="0.05292" units="cm"/>
      <inkml:brushProperty name="color" value="#FF0000"/>
    </inkml:brush>
  </inkml:definitions>
  <inkml:trace contextRef="#ctx0" brushRef="#br0">22895 5060 0,'0'50'657,"0"-1"-657,0-24 15,0 25 1,25-25 0,-1-1-1,-24 1 1,25-25 15,0 0-31,0 0 16,0 0-1,49-25 1,25-24 0,0-50-16,75-25 15,-25-25 1,297-50-1,-74 26-15,-74-1 16,-25 25 0,74 0-1,-24-24 1,-150 74-16,-49 49 16,-74 50-1,-25-25 1,0 25-1</inkml:trace>
  <inkml:trace contextRef="#ctx0" brushRef="#br0" timeOffset="3981.4693">22027 6598 0,'0'25'469,"24"24"-453,-24 26-1,25-26 16,-25-24-31,25 25 0,0-25 16,0 0 15,-1-25-15,1 0-16,25 0 16,-25 0-1,24 0 1,-24 0-16,49 0 15,1 0 1,49 0 0,50 0-1,-50-25-15,-25 0 16,74-25 0,75-49-1,-49 25 1,49-1-16,-149 26 15,25-1 1,-49 50 0,-1-50-16,0 26 15,75-1 1,-50 25 0,1-25-1,-26 25-15,0-25 16,-24 25-1,0-25 17,-25 25-17,-25 25 1063</inkml:trace>
  <inkml:trace contextRef="#ctx0" brushRef="#br0" timeOffset="10243.9612">22547 8483 0,'25'-25'484,"25"1"-452,24-1-32,-24 0 15,-25 0-15,24 0 16,1 25-1,0 0 1,-26 0 0,1 0-16,25 0 15,-25 0 1,-1 0 0,1 0-16,0 25 31,0 25-16,-25-1 1,25 1-16,-25 0 16,24-1-1,-24 1 1,0-1 0,0-24-16,0 25 15,0-1 1,0 75-1,-24 100-15,-26-1 16,0-49 0,1-50-1,49-25 1,-50-25-16,50 75 16,0-25-1,0-25 1,0 25-1,0-49-15,0-1 16,50 25 0,-1 1-1,51-1-15,-26 0 16,50-25 0,-74-74-1,-26 0 313,1 0-312,25-24 0,-25-26-16,-1 25 15,-24-24 1,0 24-1,0 0 1,0 0-16,0 0 16,0 1-1,0-1 1,0 0 15,0 0 0,0 0-31,0 1 32,-24-1 46,-1 50 31,0-25-93,25 24-16,0 1 15,-25-25 1,25 25 0,0 0-16,-25 0 15,25-1 1,0 51 0,0-1-1,-24 1-15,24-1 16,0 0-1,0 26 1,0 24 0,0 74-16,0 1 15,0-75 1,-25 0 0,25-25-16,0 25 15,0 50 1,0-150 296,0 1-312,0 0 16,0 25 0,0 24-1,0 50 1,0 25-16,0-75 15,0 25 1,0-49 0,0 0-1,0-1-15,0 1 16,0 0 0,0 74-1,0-25 1,0 0-16,0 0 15,-25 0 1,0-49 0,25 24-16,0 1 15,-49 24 1,-1 25 0,-24-50-1,-1 1-15,-49-1 16,75-74-1,-26 25 1,26 0-16,-1-25 16,-25 0-1,1 0 1,0 0 0,-26 0-16,51 0 15,-1 0 1,25 0-1,1 0 1,-1 0-16,0 0 63</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6T10:10:37.625"/>
    </inkml:context>
    <inkml:brush xml:id="br0">
      <inkml:brushProperty name="width" value="0.05292" units="cm"/>
      <inkml:brushProperty name="height" value="0.05292" units="cm"/>
      <inkml:brushProperty name="color" value="#FF0000"/>
    </inkml:brush>
  </inkml:definitions>
  <inkml:trace contextRef="#ctx0" brushRef="#br0">1042 5011 0,'25'0'422,"-25"24"-406,24 51-1,1-50 1,0-1-16,0 26 16,0-50-1,-1 25 1,-24 0 0,50-25-16,0 0 31,-1-25-16,75-50-15,50-49 16,-25 0 0,0 0-1,-25 0 1,24 25-16,100 25 16,-74-1-1,-75 50 1,-24 25-16,-75-24 15,25 24 1</inkml:trace>
  <inkml:trace contextRef="#ctx0" brushRef="#br0" timeOffset="18731.7206">1538 8111 0,'0'25'797,"0"0"-797,0 0 16,25-1 0,24 1-1,1-25 1,0 25-16,-1-25 15,-24 0 1,0 0 0,24 0-16,1-25 15,24-24 1,100-26 0,24 1-1,-98-26-15,24 1 16,-50 50-1,-49-1 1,0 50-16,-25-25 250</inkml:trace>
  <inkml:trace contextRef="#ctx0" brushRef="#br0" timeOffset="48308.2399">1364 11609 0,'25'24'328,"0"-24"-313,-25 25 1,49-25 0,1 0-1,0 0-15,-1 0 16,1-25-1,74-24 1,-25-26 0,0-49-16,1-24 15,-26 48 1,-49 51 0,0 49 15,-25-25-31,24 25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6T10:12:43.137"/>
    </inkml:context>
    <inkml:brush xml:id="br0">
      <inkml:brushProperty name="width" value="0.05292" units="cm"/>
      <inkml:brushProperty name="height" value="0.05292" units="cm"/>
      <inkml:brushProperty name="color" value="#FF0000"/>
    </inkml:brush>
  </inkml:definitions>
  <inkml:trace contextRef="#ctx0" brushRef="#br0">2580 3497 0,'0'25'391,"0"50"-375,24-26-1,1 26 1,25-26 0,-25 1-16,0-50 15,24 25 1,1-25-1,74 0-15,74 0 32,-24 0-32,-100 0 15,25 0 1,-24 0 0,24 0-16,100 0 15,-1 0 1,-74 0-1,-25 0-15,25 0 16,50-25 0,24 0-1,1 25-15,-26-25 16,-24 25 0,-50 0-1,149 0 1,-49 0-16,-1 0 15,-74 0 1,-24 25 0,-26 0-1,-49-25-15,24 25 16,1-25 0,24 25-1,75-25-15,-25 0 16,50 0-1,-75 0 1,0 0 0,-24 0-16,-26 0 15,26 0 1,-26 0 0,51 0-1,-26 0-15,-24 0 16,24 0-1,-24 0 1,-26 0 0,26 0-1,24 0 17,1 0-32,-1-25 15,1 0 1,123-49-1,-49-1 1,-25 1-16,-99 74 16,24-25-1,-24 25 1,0 0-16,0 0 16,24 0 77,26 0-77,-26 0-16,1 0 16,0 0-1,-50-25 188,0 0-140,0 0-48,-25 1 1,25-1 0,-25 0-1,25 0 17</inkml:trace>
  <inkml:trace contextRef="#ctx0" brushRef="#br0" timeOffset="5391.9287">6945 7739 0,'-24'0'266,"-26"0"-251,0-25-15,-24 0 16,24 1 0,25 24-1,-24 0 1,24 0-16,-25 0 31,26 0-15,-26 0-16,0 24 15,-24 1 1,0 0 0,-1 25-1,26-26-15,-1 26 16,25 0 0,0-1-1,1 1 1,24 0-16,-25-26 15,0 26 1,25 0 0,0 24-1,0-24-15,0-1 16,0 100 0,0-50-1,0-24-15,0-1 16,0-24-1,0-1 1,0 26 0,0-26-16,0 26 15,25-26 1,0 26 0,-1-26-1,1-24 266,-25 0-281,25 25 16,0 24 0,-25 25-1,0 149 1,0-74-16,0-75 16,0 0-1,0-49 1,-25-25-16,25 24 15,0-24 32,-25-25-31,0 0 31,1 0-32,-26 0 1,0 0 0,26 0-1,-26 0 1,0 0 0,25-25-1,-24 1-15,24-1 16,0 0-1,25 0 1,0-24 0,0-26-16,0 1 15,25-1 1,25 50 0,-50 1-16,24 24 31,1 0 0,0 0-31,-25 24 31,25 51-15,-25-1 0,25-24-16,-25 24 15,0-49 1,0 25-1,0-25-15,0 24 16,0 1 0,0 24-1,25 1 1,-25-51-16,0 26 16,0-25-1,0 0 1,0 24-1,0 1 1,0-1 0,0 1-1,0-25-15,0 0 16,0 24 0,0-24-1,0 0 1,0 24-16,0 1 15,0 0 1,0-26 0,0 1-16,0 0 47,24 0 281,1 0-313,25 49 1,24-49 0,1 25-16,24-1 15,-50-49 1,51 25-1,-51 0-15,1-25 16,24 0 0,25 0-1,-24 0 1,-26 0-16,1 0 16,-25 0-1</inkml:trace>
  <inkml:trace contextRef="#ctx0" brushRef="#br0" timeOffset="9837.744">10914 7218 0,'25'0'344,"24"0"-329,1 25 1,24 0-1,-49 0 1,0 24-16,0 50 16,25 1-1,-26 48 1,1-73-16,-25 24 16,25-25-1,-25 1 1,0 24-1,0 25-15,0 0 16,0-25 0,0-24-1,0-26 1,0-24-16,0 0 16,0 0-1,25-25 1,0 0-1,24 0 17,1 0-17,24 0 407,-24-50-406,-1 25-1,1-24-15,-25-1 16,0 1 0,-1 24-1,-24 0 1,0 0-16,0-24 16,0 24 15,0 0-16,0 0-15,-24 0 32,-1 25-1,0 0 16,0 0-47,0 0 31,25 25 0,0 0-15,0 49 0,0 1-1,0-1 1,0 1-16,0 24 15,0 50 1,0 124 0,50-50-16,-50-25 15,25-49 1,0 25 0,24-1-1,-24 26-15,25-50 16,-26-50-1,1-25 1,0-24-16,-25 24 16,25-24-1,0-25 1,-25 24 0,0 1-16,0-1 15,0 51 1,0-26-1,0 0 1,0-24-16,0 25 16,-25-26-1,0-24 1,0 0-16,0 0 16,1-25-1,-1 24 1,0-24-1,0 0-15,0 0 16,-24 0 0,-26 0-1,51 0 1,-1 0-16,0 0 16</inkml:trace>
  <inkml:trace contextRef="#ctx0" brushRef="#br0" timeOffset="14333.6707">6821 12675 0,'-25'-49'532,"-24"49"-517,-26-50 1,26 25 0,24 25-1,-49 0-15,-1 0 16,26 0-1,24 0 1,0 25 0,-25 0-16,26 0 15,24-1 1,0 1 0,-25 0-16,25 25 31,-25-26-16,25 1 1,0 25-16,0 49 16,0 0-1,0 0 1,0-24-16,25-1 16,0 1-1,49 24 1,0 0-1,1 149-15,-50-99 16,-1 25 0,1-75-1,-25-25 1,0 1-16,0-1 16,0-24-1,0-25 1,-25-1-16,25 1 15,-24-25 1,-26 0 0,-24 0-1,24-25-15,25 1 16,-24-51 0,24 26-1,25 24 1,-25 0-16,25 0 31,0-25 0,0 26-31,0-76 16,0 76 0,0-26-1,0 100 63,25 24-62,-25-24 0,0-1-1,0 1-15,0 0 16,0 24-1,0 75 1,0-50-16,0-25 16,0 1-1,0-26 1,0-24 0,0 0-16,0 25 15,0 24 329,-25 0-328,0-24-1,25 0 1,0 24-16,-25 25 15,25 100 1,0-50 0,0-25-16,0-50 15,0 0 1,25 26 0,25 73-1,49 26-15,0-26 16,25-49-1,0-24 1,-49-76 0,-26 1-16,1 0 15,0 0 1,-1-25 0,1 0-16,-1 0 15,-24 0 1,0 0-1,25-75 1,-1 51 0,-49-1 31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6T10:14:19.326"/>
    </inkml:context>
    <inkml:brush xml:id="br0">
      <inkml:brushProperty name="width" value="0.05292" units="cm"/>
      <inkml:brushProperty name="height" value="0.05292" units="cm"/>
      <inkml:brushProperty name="color" value="#FF0000"/>
    </inkml:brush>
  </inkml:definitions>
  <inkml:trace contextRef="#ctx0" brushRef="#br0">16942 1786 0,'0'50'375,"0"-26"-344,0 26-31,0 24 16,24-24-1,1 24 1,25 1-16,-50 74 15,74 123 1,-49 26 0,25-75-1,-1 1-15,-24-26 16,25 75 0,-26-50-1,26-24-15,-25-51 16,0-73-1,24 49 1,-49-99 0,0-1-16,25 1 15,-25-50 142,0 1-142,0-1 1,0-25-1,-25 1 1,0-26-16,25 1 16,-24-1-1,24 1 1,0 24 0,0-24-16,-25-50 15,0-25 1,0-49-1,25 74 1,-49-25-16,24 74 16,0 1-1,0 0 1,-24-26-16,-1 26 16,50 0-1,-50-50 1,1 49-1,24 1-15,0 24 16,-24-49 0,49 49-1,-25-24-15,0-1 16,0-24 0,0-50-1,1 50 1,-1-25-16,25 75 15,0-1 1,0 25 0,0 0-1,0 0-15,0 1 16,25 24 140,24 0-140,1 0-1,24 0 1,1 0 0,73 0-16,51-25 15,99-99 1,-26 25 0,76-50-16,272-74 15,-75 74 1,-197 74-1,-26 26 1,50 24-16,-49 25 16,-174 0-1,-1 0 1,-98 0-16,0 0 16,-26 0-1,1 0 1,0 50 156,-25-26-157,25 26-15,0-25 16,-1 24 0,26 1-1,-25 24 1,49 100-16,-24 24 15,-1-24 1,1-50 0,0 25-16,-25 49 15,24 100 1,-24-75 0,-25-49-1,25-25-15,0-25 16,-25-25-1,0 0 1,0-24 0,24-26-16,-24 26 15,0-1 1,0 0 0,0 1-1,0-1-15,0 1 16,0-1-1,0 1 1,0 24-16,0 0 16,0-25-1,0-24 1,0-25 0,-49 0-16,-50-1 15,-26-24 1,-48 50-1,74-50 1,-50 25-16,25-25 16,-149 25-1,-25-1 1,50 1-16,-198 0 16,-249 49-1,249-49 1,198-25-1,74 25-15,25-25 16,25 0 0,0 0-1,-25 25 1,50-25-16,25 0 16,-1 0-1,50 25 1,-49-25-16,49 0 15,0 0 1,1 0 0,-1 0 31</inkml:trace>
  <inkml:trace contextRef="#ctx0" brushRef="#br0" timeOffset="2420.4704">18405 1166 0,'0'25'516,"25"-1"-500,0 26-1,-25 24 1,24 26-16,26-26 16,-25-24-1,0-26 1,0 51-1,49-25-15,-49-26 16,24 51 0,-49-50-1,50 49 1,0 50-16,-26-25 16,-24-24-1,25-26 1,0 26-16,0-1 15,-25-24 1,0-1 0,25 1-1,-1-1-15,-24 1 16,0-25 0,0 0-1,0 0 1,0-1 15,25 1-15,-25 0-1,0 0 1,25-25 0,-25 25-1</inkml:trace>
  <inkml:trace contextRef="#ctx0" brushRef="#br0" timeOffset="4667.3844">18976 2406 0,'24'50'297,"-24"-26"-281,0 26 0,25 49-1,0-24-15,25 49 16,-26-75-1,-24 1 1,25 0-16,0-1 16,-25 1-1,25-25 1,0 24 0,-1 26-16,-24-26 15,0 26 1,25-26-1,0-24-15,-25 49 32,25-49-17,-25 0 1,0 0 0,25-25 15,-25 49 0,24 26-15,1 74-1,25 24 1,-1-73-16</inkml:trace>
  <inkml:trace contextRef="#ctx0" brushRef="#br0" timeOffset="8746.4952">17115 2803 0,'149'0'375,"0"0"-375,49 0 16,1 0-1,148-25 1,-49-49-1,-25 24-15,-25 0 16,198 26 0,-99-26-1,-49-24-15,-75 24 32,50 0-32,25 26 15,24-51 1,-173 75-16,-75-25 15,-24 1 1,-25 24 15,0 0-31,24-50 16,-24 50 0,25-50-1,-1 26-15,26 24 16,-26-25-1,-24 0 1,0 25 0,0 0 46,0 0-46,-1 0-1,1 0 1</inkml:trace>
  <inkml:trace contextRef="#ctx0" brushRef="#br0" timeOffset="13204.0109">17314 1935 0,'-25'0'250,"25"25"-172,0 24-15,25-24-48,-25 0-15,49-25 16,-49 25-1,25-25 1,0 0 0,0 0-16,24 24 15,1-24 1,-25 25 0,24-25 15,-24 0-31,0 0 0,-25 25 15,25-25 1,-25 25 0,25 0-1,-25 24 1,0 26 0,0-26-16,0 1 15,0-25 1,0-1-1,-25 1 1,-25 0-16,-24-25 16,24 0-1,25 0 1,0 0-16</inkml:trace>
  <inkml:trace contextRef="#ctx0" brushRef="#br0" timeOffset="15867.7797">18976 1538 0,'0'25'422,"24"-1"-406,-24 1 0,25 25-16,0 74 15,0-50 1,-25-24-1,49 0 1,-49-26 0,25 26-16,0-25 31,-25-100 156,-50-73-171,26 48 0,-1 26-1,0-1-15,25 26 16,0 24 0,0 0 15,0-74 16,0 49-47,0 26 31,0-1 0,-25 25-31,50-50 78,25 1-62,49-1 0,25-24-1,-75 49-15,1 25 16,-25-25-1,0 25 1</inkml:trace>
  <inkml:trace contextRef="#ctx0" brushRef="#br0" timeOffset="18522.8717">19100 1935 0,'24'0'343,"26"0"-327,-25 0 0,0 0-1,-1 0-15,1 0 16,0-25 15,0 25-15,0 0-1,-1 0 32,-24-25-47,25 25 31,0 0-15,0 0-16,-25-25 31</inkml:trace>
  <inkml:trace contextRef="#ctx0" brushRef="#br0" timeOffset="22047.4248">19621 1687 0,'0'25'297,"24"49"-297,26-24 16,-50-1-1,25-24 1,24 49-16,1-74 15,-25 0 1,0 25 0,-1-25-1,1 0-15,0 0 16,0 0 0,24-74-1,-24-50 1,0 25-16,-25-50 15,25 49 1,-25-24 0,0-74 15,0 24-31,0 100 0,0 24 16,-25 1-1,0 24 1,25 75 93,0 49-109,0 0 16,0 0-1,0-49 1,0-1-16,0 26 16,0-26-1,0 1 1,50 74-16,-25-74 16,-25-1-1,49-24 1,-49 0-1,50 0-15,-1-25 32,-24 0 15,0-50 15,0-24-46,0 24-1,-25-49-15,24 49 16,-24-24 0,25-25-1,-25 24 1,0-24-16,0 49 15,0 1 1,0 24 0,0 0-16,0 50 125,0 49-110,25 1 1,0-1 0,0 1-1,-1 73-15,-24-48 16,50 48-1,-25-73 1,-25-1-16,0-49 16,0 0-1,0 0 1,25-25 0,-25-25 62,24-74-63,26-50 1,-25 50-16,25-25 16,-26 24-1,-24 26 1,0 0-1,0 24-15,0 0 16,-49 50 15,24 0 1,25 25-1,0 0-16,0 0 17,0 49-17,0-24-15,0-1 16,0-24 0,25 25-1,-25-1-15,25-24 16,-1-25 15,1 25-15,0-25-1,0 0-15,0 0 16,-1 0 15,1 0-15,0 0 15,-25-50-15,25 26-16,-25-51 15,25 26 1,-1-1 0,-24-24-16,0 49 15,0 0 1,0 0-1,0 50 126,0 0-110,0 0-15,25-25 156,-25 24-172,0 26 31,0-25-15,0 74-1,0 25-15,0 0 16,0-74 0,0-26-1,25-24 126,0 0-94</inkml:trace>
  <inkml:trace contextRef="#ctx0" brushRef="#br0" timeOffset="23878.13">19993 1191 0,'24'-25'375,"1"0"-360,0 0 16</inkml:trace>
  <inkml:trace contextRef="#ctx0" brushRef="#br0" timeOffset="26382.0306">17611 3200 0,'0'74'297,"25"1"-282,0 49 1,0-50 0,-25-49-16,0 0 15,25 24 1,-25-24 15,24 0-31,-24 0 31,0-75 79,0-49-95,0 24 1,0 1-16,0 49 16,0 0-1,0 1 1,25 24 187,50 0-187,24 74-1,-25-24 1,-24 24-16,-25-74 15,-1 25 1,-24-50 62,0-49-62,0-75-1,-49 74 1,24-24-16,0 25 16,0 49-1,1-25 1</inkml:trace>
  <inkml:trace contextRef="#ctx0" brushRef="#br0" timeOffset="30168.1881">18231 3274 0,'0'25'312,"0"0"-280,0 24-1,0-24 0,0 0-31,0 0 16,0 0-1,0 24 1,0-24-16,0 0 16,0 0-1,0-1 1,0-48 124,0-1-108,0 0-17,0 0-15,0-24 16,0 24 31,25 25 47,0 0-79,0 0-15,0 49 16,49 1-1,-49 0 1,24 24 0,-24-49-16,0 0 15,0-25 1,0 0 15,0 0-31,-1 0 16,-24-25-1,25-25 1,0-49-16,0 25 16,0-26-1,-1-24 1,-24 50 0,0 24-16,0 26 31,0 48 47,0 26-62,50-25-1,-50 0 1,25 24-1,0-24-15,-25 0 16,0-50 140,0 0-156,0-24 16,0 24 0,0 0-1,24 25-15,1 0 31,0 25 1,0 0-17,-25 24 1,25-49 0,-25 50-1,0-25 1,24-25 78,-24-50-79,25 50 16,0 0 1,0 0-1,-25-25 47,0 100 78,0-26-156,0 1 16</inkml:trace>
  <inkml:trace contextRef="#ctx0" brushRef="#br0" timeOffset="37154.2842">18306 4167 0,'0'50'282,"0"-25"-267,0-1 1,0 26-1,0-25 1,0 0-16,0-1 16,0-48 171,0-26-171,0 0-1,0-49-15,25 0 16,-1 25 0,-24 49-1,0 0 1,25 25 15,0 0-15,0 0 31,24 0-47,-49 25 15,25 24 1,0 26 0,0-26-1,-25 1-15,25-25 16,0 49-1,-1-24 1,-24-1 0,0 1-1,25-25-15,-25 0 32,0-50 61,-25 0-77,1 0 0,-1 0-16,0 25 15,25-24 1,-25-1 15,0 25-15,0 0-1,1 0 1,-26 0-16,25 0 16,0 0-1,1 0 1,-1 0-1,0 0 1</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6T10:50:02.390"/>
    </inkml:context>
    <inkml:brush xml:id="br0">
      <inkml:brushProperty name="width" value="0.05292" units="cm"/>
      <inkml:brushProperty name="height" value="0.05292" units="cm"/>
      <inkml:brushProperty name="color" value="#FF0000"/>
    </inkml:brush>
  </inkml:definitions>
  <inkml:trace contextRef="#ctx0" brushRef="#br0">17190 7838 0,'0'25'562,"0"0"-546,0 0 0,24-1-1,-24 1 1,25-25 15,0 0 47,0 0-62,24 0 0,-24-25-1,25 1 1,24-51-1,-24 26-15,0-26 16,-50 26 0,24 49-1,-24-25 1</inkml:trace>
  <inkml:trace contextRef="#ctx0" brushRef="#br0" timeOffset="18534.9048">17388 9699 0,'25'0'891,"0"0"-875,24-25-1,-24 0 1,25-25-16,-1 1 15,-24-26 1,25 26 0,-50 24-1,25 25-15,-25-25 16</inkml:trace>
  <inkml:trace contextRef="#ctx0" brushRef="#br0" timeOffset="24959.6783">16619 10914 0,'25'0'703,"74"0"-640,-49-74-47,49-1-1,-49-24 1,-1 25-16,1 24 15,-25 25 1,-25 0 0,24 25-1,1-24-15</inkml:trace>
  <inkml:trace contextRef="#ctx0" brushRef="#br0" timeOffset="42548.1481">9327 11559 0,'0'-50'922,"0"26"-907,24-1 1,-24 0 15,25 0 16,0 0-47,0 1 16,24 24-1,-24-25 1,0 0-16,49 0 16,-24-24-1,-25 24 1,74-25 0,-74 0-16,0 26 15,-1-1 1,1 0-1,0 0 1,-25 0 15,25 25-15,-25-49 0,25 49-1,-1-25 16,26 0-31,-50 0 16,50 1 0,-25-1 15,-1 0 0,1 25-15,-25-25-1,50 0 251,-25 25-250,49-24-16,-24-1 15,-1 25 1,-24-25 0,0 25-16,-50 0 234,-25 0-218,26 0 15,-1 0-16,0 0 17,0 0-17,0 0 1,1 0 15,-1 0-15,0 0 46,0-25 16,25 0-46,-25 25 15,50 0 78,0 0-110,0 0 1,0 0-1,-1 0 1,51 25-16,-26-25 16,1 0-1,0 0 1,-26 0 0,1 0-16,0 0 31,-25 25 16,0 0 46,0 24-61,-50-24-17,50 25 1,-24 24-16,-1 25 16,0-24-1,25-50 1,0-1-16,-25 1 31</inkml:trace>
  <inkml:trace contextRef="#ctx0" brushRef="#br0" timeOffset="138674.9422">19273 9922 0,'25'0'438,"0"0"-423,0 0 1,24-25 0,-24 25-16,0 0 31,24 0-31,1 0 16,-25 0-1,0 0-15,0 0 31,-1 0 32,1 0-32,0 0-15,-25-25 343,-25 25-328,25-25-15,-25 1 15,1 24 16,-1 0 0,50 0 125,-1 24-156,1 1-16,-25 25 15,50-25 1,-50-1-1,0 1 64,0 0-48,0 0-16,0 0 1,0 24 15,0-24 1,-25-25-1</inkml:trace>
  <inkml:trace contextRef="#ctx0" brushRef="#br0" timeOffset="142889.1919">19075 9748 0,'-25'-25'281,"0"1"-281,25-1 16,-25-25 0,25 25-1,-24-24-15,24 24 16,0-74-1,-25-25 1,25 74 0,-25 1-16,25 24 15,0 0 1,0 0 0,0 0 30,0 1-14,0-1 30,0 0-46,-25 25 124,0 25-93,1 24-31,-26-24-16,50 0 16,-25-25-1,25 25 16,0-50 141,0 0-156,0 0 0,0 1-1,50-1-15,-50-25 16,25 50-1,-1-25 1,1 25 93,0 0-93,0 0 0,0 0-1,-1 0 32,-24 25 0,0 0-47,25-25 16,-25 25-1,25-25 1,25 25-16,-26-25 16,1 24-1,0-24 1,-25 25 31</inkml:trace>
  <inkml:trace contextRef="#ctx0" brushRef="#br0" timeOffset="195112.364">21729 10716 0,'25'0'562,"-25"24"-546,0 1-1,25-25 1,-1 0 15,1 0-31,0 0 31,0 0-15,0-25 0,-25 1-16,24-1 15,1 25 1,-25-25 0,25 25-1,-25-25 16,25 25-15,0-25 15,-1 1 47,1 24-46,0-25-17,0 0 1,-25 0 171</inkml:trace>
  <inkml:trace contextRef="#ctx0" brushRef="#br0" timeOffset="200148.1559">20464 8508 0,'0'25'453,"0"24"-453,0 1 16,0 0-1,25-26 1,-25 1 0,24-50 30,26-24-30,0 24 0,-1-25-1,1 26 1,0-1-16,-26 0 31,1 25 110</inkml:trace>
  <inkml:trace contextRef="#ctx0" brushRef="#br0" timeOffset="255476.4534">18479 10418 0,'-24'0'469,"-1"0"-453,-50 50-1,26-26 1,-1 26-16,1-25 16,-1 24-1,0 1 1,1 0 0,-1 24-16,1 25 15,-1 50 1,25 0-1,-24 74 1,24-99-16,25 0 16,0 0-1,-25 25 1,0 49-16,0-24 16,25-50-1,0-49 1,0-26-1,0 1-15,0-25 32</inkml:trace>
  <inkml:trace contextRef="#ctx0" brushRef="#br0" timeOffset="259395.1913">20588 10220 0,'0'24'485,"25"-24"-470,-1 25 1,1 25-16,0-1 31,0-24-15,-25 0-1,25 0-15,-25 0 16,25 24 0,-1 26-1,1-1-15,-25 0 16,50-49-1,-25 25 1,-25-1 0,49-24-16,-49 25 15,50-25 1,-50-1 0,74 26-16,-49-25 15,25 49 1,49 1-1,-50-26 1,1 26-16,-25-50 16,49 24-1,-49-24 1,0 0 0,24 24-16,26 1 15,-26-25 1,51 0-1,73 24-15,-49 1 16,0-1 0,-24 26-1,48-50 1,26-1-16,49 26 16,-74 0-1,0-1 1,-50-49-1,0 25-15,-24-25 16,24 0 0,75 25-1,-125-25-15,50 25 16,-24-1 0,-50-24-1,24 0 1,-24 25-16,0 0 15,0-25 1,24 0 0,-49 25-1,25-25 1,0 0 0,0 0-1,-25 25-15</inkml:trace>
  <inkml:trace contextRef="#ctx0" brushRef="#br0" timeOffset="270742.6034">20042 10244 0,'0'50'719,"0"-25"-688,0 0-15,0-1 77,0 1-61,0 0-32,0 0 46,25-25 126,-25 25-172,0-50 172,0 0-125,-25 0-31,25 0-1,-25 25 1,25-24 15,-24 24 32,-26 0-16,50-25-47,-25 25 15,0-25 63,1 25-62,-1 0 31</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6T10:54:59.127"/>
    </inkml:context>
    <inkml:brush xml:id="br0">
      <inkml:brushProperty name="width" value="0.05292" units="cm"/>
      <inkml:brushProperty name="height" value="0.05292" units="cm"/>
      <inkml:brushProperty name="color" value="#FF0000"/>
    </inkml:brush>
  </inkml:definitions>
  <inkml:trace contextRef="#ctx0" brushRef="#br0">8979 9500 0,'0'-49'375,"0"-51"-375,0 26 16,0 0 0,0-1-1,0 50-15,0 1 16,0-1-1,25 25 1,-25-50 0,25 25 15,-25 0 0,25 1-31,-25-26 16,25 25-1,24-99 1,-24 50-16,-25 24 16,25 50-1,-50 0 267,0 0-251,0 0-31,25 25 31,-24-25 32,-1 25-48,25 24 1,-25-24-1,25 0 17,0-75 155,74-49-171,-24 25-1,-25 49 1,0 25 0,-25-25 15,24 25 0,1 0-15,0 0-1,0 0 1,0 0 0,-25 25 15,24-25-31,-24 50 16,25-26 15,-25 1-16,0 0-15,0 0 47,0 0-31,0-1 15,0 1-15,0 0 46</inkml:trace>
  <inkml:trace contextRef="#ctx0" brushRef="#br0" timeOffset="35534.4307">9103 6995 0</inkml:trace>
  <inkml:trace contextRef="#ctx0" brushRef="#br0" timeOffset="36873.464">10120 7937 0</inkml:trace>
  <inkml:trace contextRef="#ctx0" brushRef="#br0" timeOffset="128540.959">9302 6697 0,'-25'0'390,"0"0"-390,0 0 16,1 0 15,-1 0-15,0 0-16,25-25 31,-25 25 16,0 0-16,1 0-15,-1 0-16,25-24 15,-25 24 17,0-25-32,0 25 15,0 0 17,1 0 46,-1 0-78,0 0 15,0 0 1,-24 0 0,24 0-1,0 0 1,0 0-1,-24 0 1,24 0 0,-25 0 124,25 0-108,1 25-1,-1-25-16,25 24-15,-25 26 32,25-25-17,0 24-15,-25-24 16,25 0 0,0 0-1,0 0 1,0 0-1,0-1 32,0 1-31,0 0 46,25-25-46,-25 25 0,0 0-1,25-1 1,-25 1 0,25 0-1,-1 0 1,-24 0-1,0-1 1,50 1-16,-50 0 16,25 0-1,0 0 1,-1-1 0,1 1-1,0-25 1,0 0-1,-25 25 1,25-25 0,-1 0 15,1 0-31,-25 25 16,25-25 15,0 0-16,0 0 17,-1 0-1,1 0-31,50-25 62,-50 25-62,24 0 16,-49-25 0,50 0-1,-25 25-15,-1-49 16,1 49 0,0-25 15,-25 0 63,25-49-63,0 24-16,-1 25 1,-24-24 0,25 24-16,0 25 31,-25-25-15,0 0-1,0 1 1,0-1-1,0 0 1,0 0-16,0-25 31,0 1-15,0 24 0,0 0-1,-25 0 1,25 1 15,-25 24-15,25-25-1,-24 25 17</inkml:trace>
  <inkml:trace contextRef="#ctx0" brushRef="#br0" timeOffset="189029.5274">4961 8334 0,'-25'0'375,"0"0"-360,1 0 1,24 25 15,74-25 0,-24 0-15,24 0 0,-49 0-1,49 0 1,1 0-16,24-25 16,50 25-1,-25-24 1,-25-1-16,-25 0 15,1 25 1,-1-25 0,25 0-1,75 25-15,-50 0 16,-25 0 0,25 0-1,-25 0 1,100 0-16,-1-24 15,26-1 1,-51 25 0,-24-25-16,-50 0 15,0 0 1,50 25 0,-49-24-1,-26 24-15,-24 0 16,-26 0 31,-24-25-47,-24 25 125,-1 0-110,-25 0 1,1-25 0,24 25-16,0 0 15,0 0 1,0 0-1,0 0-15,-24-25 16,-26 0 0,1 0-1,0 25 1,-1-24-16,26-1 16,24 0-1,0-25 1,-25 50-16,50-49 15,-24 49 1,-1 0 0,25-25-1,49 50 142,1 49-142,49-49-15,50 49 16,0-24-1,-25 0 1,-50-1 0,26 1-16,-26-50 15,25 25 1,-49-25 0,-50 25-16,25-25 15,-25 24 95,-50 1-95,25 50 1,-49 24-1,-1 0 1,26 0-16,-75 25 16,-100 25-1,1 99 1,74 0-16,50-99 16,50-75-1,49-49 1,-25-25-1</inkml:trace>
  <inkml:trace contextRef="#ctx0" brushRef="#br0" timeOffset="195796.5734">9500 7640 0,'25'0'547,"0"0"-531,0 0-1,-1 0 1,1 0-1,25 0 1,-25 0 0,-1 0-1,26 0 1,-25 0 0,24 0-16,-24 0 31,0 0 0,0 0 0,0 0 16,-1 0-16,1 0 16,25-25 172,-25 25-203,24-25-16,1 25 15,-25 0 17,-25-25 202,-25 1-172,-25-1-62,50 0 16,-24 25 0,24-25 15,-25 25 31,74 25 267,-24 0-314,0-25-15,0 0 16,-25 25-1,25-25 1,-1 0 15,-24 24-15,25-24 46,-25 25-46,25-25 0,-25 25 31,0 0 218,0 0-249,0-1 15,-25-24-15,25 25-16</inkml:trace>
  <inkml:trace contextRef="#ctx0" brushRef="#br0" timeOffset="211433.1815">22151 8235 0,'0'-25'359,"-50"25"-343,25 0-1,0-24 1,25-1-16,-24 25 16,-1 0 15,25-25-16,-25 25-15,0 0 16,0 0 15,25-25-15,-24 25 15,-1 0-31,0 0 16,0 0-1,0 0 17,1 0-17,-1 0 17,0 0-1,0 0-16,0 25 1,25 0 0,-25 0-1,25-1 17,-24 1-17,24 0 1,0 0 15,0 0-15,0-1 15,0 1-15,0 0-16,0 0 31,0 0 31,0-1-30,0 1 14,24-25 33,-24 25-64,25 0 1,-25 0-1,25-25 1,0 0 15,0 0-15,-25 24 0,25-24-1,-1 0 1,1 0 15,0 0-15,-25 25 15,25-25-31,0 0 31,24 0 94,26-25-125,-51 25 16,26-24-1,-25 24 1,-25-25-16,25 25 16,-25-25 77,24 25-77,1-25-16,0 0 31,-25 1-15,25 24 31,-25-25-32,0 0 32,0 0-15,0 0-17,0 1 1,0-1-1,0 0 1,0 0 15,0 0 1,0 1-1,-25-1 31</inkml:trace>
  <inkml:trace contextRef="#ctx0" brushRef="#br0" timeOffset="254107.8312">21952 7640 0,'-25'-50'406,"25"25"-406,-24-24 16,24-1-1,0 25 1,0 1-1,-25-1-15,25 0 16,0 0 0,0 0 15,0 1-15,0-1 15,0 0-16,0 0 17,0 0-17,0 1 1,0-1 0,0 0-1,0-25 1,0 26 31,-25-1 15,25 0-15,0 0-31,0 0 46,-25 25 48,0 0 30,1 50-30,-1-25-79,25 24-31,-25-49 15,25 25 1,-25 0 15,25 0-15,0 0 78,-25-1-63,25-48 156,0-26-171,50-24-16,-25-1 16,-25 50-1,0 1 17,25 24-1,-25-25 109,24 25-140,1 0 63,0 0 15,-25 25-62,25-25-16,0 24 15,-1 1 1,1 0 15,0-25-31,0 25 16,-25 0 62,25-25-47,-1 24-31,-24 1 16,25-25 15</inkml:trace>
  <inkml:trace contextRef="#ctx0" brushRef="#br0" timeOffset="297355.8904">21530 6400 0</inkml:trace>
  <inkml:trace contextRef="#ctx0" brushRef="#br0" timeOffset="300759.0252">21530 6400 0,'0'24'156,"0"26"-156,0 24 15,0-24 1,0 24 0,0 50-1,0-49-15,0-1 16,0-24 0,0 0-1,0-26 1,0 26-16,0-25 15,0 0 1,0-1 0,0 1-1,0 25 1,0-25 0,-24 24-1,-1 1-15,25-25 16,0-1-1,-25 26 1,25 24 0,-25-49-16,25 25 15,0-25 1,0-1 0,0 1 30,0 0-14,0 0-17,0 124 1,0 0 0,0-50-16,0-25 15,0 1 1,0-1-1,0-24-15,-25-50 422,1-25-406,-1 0 0,-25 25-1,1 0 1,-1-25-1,0 0 1,1 25-16,-26-24 16,26-1-1,-26 0 1,-73 0 0,-51 0-16,75-24 15,-50 24 1,50-25-1,0 1 1,50 24-16,24 0 16,26 25 15,-1 0 360,-25 0-376,25 25-15,1 25 16,-1-1-1,25 1 1,-25 49 0,25 50-16,0-25 15,0-25 1,0 0 0,0-24-16,0-1 15,0 25 1,0 75-1,0 0 1,0-1-16,0-49 16,0 50-1,0-1 1,25 26 0,0-25-16,-1-50 15,1-50 1,-25 75 359,0-75-375,0 25 15,0-24 1,0-1 0,0 75-16,0 74 15,0-49 1,0 0 0,0-75-1,0 25-15,0 25 16,0-25-1,0-25 1,0-49 0,0-1-16,-25-24 172,-123 74-157,-125-24 1,74 49-1,50-50 1,1-49-16,48 24 16,-24 1-1,-99-50 1</inkml:trace>
  <inkml:trace contextRef="#ctx0" brushRef="#br0" timeOffset="302134.9512">18306 12502 0,'-25'24'359,"-25"26"-343,-24 0-1,-75 24-15,-24 75 16,49 24 0,24-24-1,26-25 1,24-74-16,50-25 15,0 24 1,0 1 15,0-25-15,149 24 0,74 51-1,1-26-15,24 75 16,248 198-1,124 100 1,-223-175 0,-149-73-16,0-50 15,-75-75 1,-98-74 0,-50 25-16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6T09:43:34.910"/>
    </inkml:context>
    <inkml:brush xml:id="br0">
      <inkml:brushProperty name="width" value="0.05292" units="cm"/>
      <inkml:brushProperty name="height" value="0.05292" units="cm"/>
      <inkml:brushProperty name="color" value="#FF0000"/>
    </inkml:brush>
  </inkml:definitions>
  <inkml:trace contextRef="#ctx0" brushRef="#br0">23589 2381 0,'0'25'234,"0"25"-218,0-1 0,0 26-16,0-1 15,0-49 1,0 49-1,0-49 1,0 25-16,25 24 16,0-24-1,24 99 1,-24-75 0,25 0-16,-1 1 15,1-50 16,-25-25-15,0 0-16,24 0 16,100 0-1,50 0 1,-51 0 15,51 0-31,-26 0 0,224 0 16,-99 0-1,-75 0-15,-24 0 16,24 0 0,75 0-1,-75 0-15,-50 0 16,1-50 0,-50 25-1,0-49 1,25-1-16,-25 1 15,25 0 1,-75-1 0,-49 75-16,0 0 15,-25-25 110,0-49-31,-25 24-94,25-24 16,-25 24-1,25 1 1,-25 24 0</inkml:trace>
  <inkml:trace contextRef="#ctx0" brushRef="#br0" timeOffset="6223.4223">27236 4291 0,'0'25'375,"0"0"-360,0 0 1,0 24-1,0 1 1,0-25 15,0-1-31,0 1 16,0 25 0,0 24-1,0 1 1,0-1-16,0-24 15,24 24 1,1-24 0,-25-1-1,0-24-15,25 25 16,-25-25 15,0-50 94,0 0-125,0 0 16,-25-49-1,25 49 1,-25-25-16,25-24 16,0 24-1,-24-24 1,24-25 0,0 24-16,0 1 15,0 49 1,0 0-1,0-24-15,0-1 16,0 25 15,0 0 1,0 1-1,0-51-16,0 26-15,0 24 16,0-50 0,0 51-1,24-1 1,-24 0 0,25 25-1,-25-25 1,25 25-16,0-25 15,0 1 1,-1 24 0,1 0-1,25 0-15,-1 0 32,-24 0-1,0 24-31,0 1 15,-25 50 1,0-26 0,0 26-16,0 49 15,0-25 1,0-25 0,-50-24-1,50-1-15,-49 1 16,24-25-1,0 0 1,25-1-16,-25 1 16,0-25-1,25 25 1,-24 25 0,-1 24-1,0-49 1</inkml:trace>
  <inkml:trace contextRef="#ctx0" brushRef="#br0" timeOffset="8126.6976">27880 4043 0,'0'25'297,"0"49"-282,0 100 1,0-25 0,0-50-16,0-25 15,0 1 1,0-1-1,0 1 1,0-26-16,0 51 16,0-76-1,0 1 1,0 0 0,25 0 30,-25 0-30,25-25-16,-25 24 16,25-24 77,0 0-93,-1 0 16,26 0 0,-25-24-1,25-1-15,-26 25 16,1 0 15,50-50 63,-51 25-78,26 1-1,-25 24 16</inkml:trace>
  <inkml:trace contextRef="#ctx0" brushRef="#br0" timeOffset="9465.075">27831 4614 0,'25'-25'281,"24"0"-265,-24 25 0,25 0-1,-26 0-15,26-25 16,0 25 0,-50-25-1,25 25 32,49-49 16,-24-1-48,-26 25 1</inkml:trace>
  <inkml:trace contextRef="#ctx0" brushRef="#br0" timeOffset="10766.1386">27831 3919 0,'49'0'281,"-24"0"-266,0 0-15,0-25 16,0 25 0,24-24-1,-24 24 1,0 0-16,0 0 16,0 0-1,24 0 1,-24 0-1,-25-25 17,25 25-17</inkml:trace>
  <inkml:trace contextRef="#ctx0" brushRef="#br0" timeOffset="12093.5659">28848 3572 0,'0'49'281,"0"26"-265,0-1-16,0 1 16,0-1-1,0 1 1,0-26 0,0 1-16,0-1 15,-25 26 1,25-26-1,0 26-15,0-26 16,0 1 0,0-25-1,0 24 1,0-24 0,0 0 15,0 25-16,0-1 1,0-24 15</inkml:trace>
  <inkml:trace contextRef="#ctx0" brushRef="#br0" timeOffset="13812.7534">28897 3621 0,'50'0'281,"-25"25"-265,0 0 0,-1 25-1,26-1-15,-50 1 16,25 0 0,25 24-1,-50 50 1,24-50-16,1-24 15,0 24 1,-25-24 0,50-25-16,-26 0 15,1 49 1,25-24 0,-50 49-1,25-25 1,24 50-16,-24-24 15,0-51 1,0-24 0,-25 0-1</inkml:trace>
  <inkml:trace contextRef="#ctx0" brushRef="#br0" timeOffset="15667.5348">28823 4167 0,'74'0'328,"-24"0"-328,0-25 16,-26 25 0,26 0-1,-25 0 1,0 0 15,0 0 32,-1-49-48,1 49 1,0-25-16,0 25 31,-25-25 0</inkml:trace>
  <inkml:trace contextRef="#ctx0" brushRef="#br0" timeOffset="19314.9895">29964 3646 0,'-25'0'422,"0"0"-391,1 0-15,-1 0 15,0 25-15,0 0 0,-24 0-1,24 49 1,0-49-1,25 0-15,0 0 47,-25-25-31,25 49-16,-25-24 16,25 0-1,0 0 1,0 24-1,0-24 1,0 0 0,0 24-1,0 1-15,0 24 16,0-24 0,0-25-1,25 0 1,0-25-16,0 0 15,49 24 1,-24-24 0,-25 0-16,24 0 15,-24 0 1,0 0 0,0 0-1,-1 0 1,1 0 15,0 0-15,0 0 15,0 0-15,-1 0-16,1 0 15,0 25 1,25-25-1,-25 25 1,-1 0-16,-24 0 16,0-1-1,25 26 1,0 24-16,-25 1 16,0 24-1,0-49 1,0-25-1,0-1-15,0 1 16,0 0 15,-50 0-15,-24 0-16,24-1 16,1 1-1,24-25 1,0 0-16,0 0 15,0 0 1,1 0 15,-1 0 1</inkml:trace>
  <inkml:trace contextRef="#ctx0" brushRef="#br0" timeOffset="128793.3832">18231 13022 0,'0'25'407,"0"0"-392,0 25-15,0-1 16,0 1 0,0 24-1,0-24-15,0-25 31,0 0-15,0-1 0,0 1-16,0 25 31,0-25-15,0 24-1,0-24 32,0-75 78,0 26-109,0-26-1,25-24 1,0-26-16,0 26 16,0 49-1,-25 0 1,24 0-1,-24 1-15,0-1 63,25 25-47,0-50-1,0 25 1,-25 1-16,25-1 15,-1 25 48,-24 25 62,-24-25-109,24 24-1,-25 1-15,25 0 16,-25 0 15,25 0 47,0 24 78,0-24-140,25 0 0,0 0-1,-1 0 1,1-1-16,0 1 16,0 0-1,-25 0 1,25 0-1,-25-1-15,25 1 16,-1 0 0</inkml:trace>
  <inkml:trace contextRef="#ctx0" brushRef="#br0" timeOffset="132208.1057">18678 13072 0,'0'50'328,"0"24"-328,0-24 16,0-25 0,0-1-1,0 26 1,0-25-1,0 0 17,0-1-17,0 26-15,0 0 16,25-1 0,-25 26-1,25-51 1,-25 1-1,0-50 79,0-24-78,0 24-1,0-25 1,0 26 0,0-1 15,0 0-15,0 0-1,-25 0-15,25 1 16,0-1-1,0 0 1,0 0-16,0-24 16,0 24 15,0-25 47,0 25-47,0 0-15,0 1-16,0-1 31,25 25 32,-25-25-48,0-25 1,24-24 0,-24 24-1,25 26 1,-25-1 31,25 25-16,-25-25-15,25 25-1,24 0-15,1 0 16,-25 0 15,0 50 0,-25-26-15,0 26 0,0 0-1,0-1-15,0-24 31,0 0-15,0 0 31,-25-1-31,0 1-16,-25 0 15,26 25 1,-1-50-1,25 25 1,0-1 0,-25-24-1,25-24 142,0-1-126,50 25-31,-26-50 15,1 25 1,25 25 0,-25-25-1,-1 25 1,1 0 15,0 0 0,0 0 32,-25 50-47,25-25-1,-25 25-15,0-26 16,0 26-1,24-50 1,-24 25 0,0 0-1,0-1 1,0 1 15,0 0 16,-49 0-31,24 0-1,0-1 1,0-24 0,1 25-16,-1-25 15,-25 25 32,25-25-31,25 25 15</inkml:trace>
  <inkml:trace contextRef="#ctx0" brushRef="#br0" timeOffset="157824.9446">19546 12824 0,'0'50'328,"0"-1"-312,0 50-16,0-24 16,0-1-1,0 1 1,0-26 0,0 1-16,0 0 15,0-26 1,0 1-1,0 25-15,0-1 16,0-24 0,0 25-1,0-25 1,0-50 109,25-25-109,25 25-1,24 25 1,0-24-16,-24 24 15,0-25 1,-1 25 0,-24 0-1,0 0 17,0 0 77</inkml:trace>
  <inkml:trace contextRef="#ctx0" brushRef="#br0" timeOffset="206236.4919">28550 7714 0,'-25'50'328,"-24"24"-312,-50 125-16,24-75 15,26 0 1,-1-25 0,25-25-1,0 1-15,25-26 16,-24 1 0,24 24-1,-25-24-15,25 24 16,0 1-1,0-26 1,-25 1 0,25 0-1,0-25-15,-25-1 16,25 1 0,0 0-16,0 0 46</inkml:trace>
  <inkml:trace contextRef="#ctx0" brushRef="#br0" timeOffset="208374.5491">28674 7714 0,'0'25'313,"0"49"-313,0-24 15,25 0 1,0-26 0,-25 26-1,49-25-15,-24 25 16,25-26 0,-25 26-1,24 0-15,-24-1 16,0-24-1,-25 25 1,25-50 0,-1 24-16,-24 1 15,25 0 17,0-25-32,-25 25 15,25 0-15,-25-1 31,0 1 48</inkml:trace>
  <inkml:trace contextRef="#ctx0" brushRef="#br0" timeOffset="210659.2584">27632 9227 0,'0'25'297,"0"0"-281,0 0 0,0 24-1,0-24-15,0 25 16,25 24-1,-25-24 1,0 24-16,0 1 16,0-51-1,0 1 17,0-50 77,0 1-93,0-1 15,0 0-16,0 0 17,0-24 15,0-1-32,0 25 1,0-24-16,0 24 15,0-25 1,0-24 0,0 24-1,0 1-15,0 24 16,0 0 0,0 0 15,25 25 31,0-25-46,0 25 0,-1 0-1,1 0 32,-25 25-16,0 0-15,0 0 0,0 24-16,0 1 15,0-25 1,0 0-1,0 24 1,-25-24 0,1-25-1,24 25 1,-25-25 0,25 25-1,-25-1 16,25 1-31,-25-25 16,25 25 15</inkml:trace>
  <inkml:trace contextRef="#ctx0" brushRef="#br0" timeOffset="213051.9125">27980 9103 0,'0'50'250,"24"74"-234,-24-25-16,25-24 15,-25-1 1,0 0-1,0-49 1,0 74-16,25 1 16,-25 48-1,0-73 1,0-50-16,0 0 31,25-25 63,-25-25-78,50-25-16,-1 25 31,1 0-31,-25 25 15,-1-24 1,51-1 0,-50 0-1,-1 25-15,51-25 16,-50 0 0,-1 25-1,26 0-15,-25-24 31</inkml:trace>
  <inkml:trace contextRef="#ctx0" brushRef="#br0" timeOffset="215017.6355">29121 9004 0,'0'50'343,"0"24"-327,0-24 0,0 24-16,0 1 15,0-26 1,0 1 0,0 24-1,0-24-15,0-1 16,0 1-1,0 0 1,0-26 15,0-48 16,0-1-31,0-25-1,0-24 1,0-1-16,0-24 16,0-25-1,0 0 1,0-25 0,0 50-16,0 49 15,0-24 1,0 0-1,0-1 1,0-24-16,0 0 16,0 24-1,0 51 32,49-1 31,26 0-62,-1 0-16,1 25 16,-1-49-1,-24 24 1,-26 25-1,1-25 1</inkml:trace>
  <inkml:trace contextRef="#ctx0" brushRef="#br0" timeOffset="216345.2139">29245 9029 0,'25'0'282,"-1"-25"-267,1 25 1,25-25-16,-25 25 47</inkml:trace>
  <inkml:trace contextRef="#ctx0" brushRef="#br0" timeOffset="218040.0246">30088 8434 0,'-25'0'328,"0"49"-328,25 1 15,-24 99 1,-1-100 0,25 26-16,0-51 15,0 26 1,0-25-1,0 24 1,0-24-16,0 0 16,0 25-1,0-25 17,25 24-17,-1-24-15,1 25 16,0-50-1,0 24-15,24-24 32,-24 0-17,0-24 1,25 24-16,-25-50 16,-1 25-1,26-24 1,-25-26-1,0 50-15,-1 0 16,-24 1 0,0-1-1,0 0 1,25-25-16,-25 26 16,0-1-1,0-25 1,0 1-16,0 24 15,0 0 1,0-25 0,-25 26-1,1-1-15,-1 25 16,0 0 0,-25-25-1,1 0 1,-1 0-16,0 25 31,26 0-15,-1 0 46,0 0-46</inkml:trace>
  <inkml:trace contextRef="#ctx0" brushRef="#br0" timeOffset="220742.2564">30956 8136 0,'0'50'265,"0"24"-249,0 0-1,0 26-15,0-26 16,0 0 0,0-24-1,0 0 1,0-26 0,0 1 15,0 0-31,0 0 31,0-50 125,0 0-140,0-24 0,0-26-1,0-24-15,0-25 16,0 50-1,0-1 1,0 50-16,0-24 16,0 24-1,0-25 1,0-49 0,0-50-16,0 0 15,0 75 1,50 0-1,-1 24 1,-24 50-16,25-25 31,-50 0-15,25 25 0,24 0-16,-24 0 15,0 0 1,0 0 15,0 0 0,-1 75 1,-24 49-17,0 49 1,0-24-1,0-74-15,0-26 16,0 26 0,-49-26-1,24 1-15,-25 24 16,25-24 0,1-25-1,-1 0 1,0 24-1,0 1 1,25-25 0,-25-1-1,25 1 1,-24-25 0</inkml:trace>
  <inkml:trace contextRef="#ctx0" brushRef="#br0" timeOffset="222437.157">31502 8012 0,'0'25'313,"0"24"-313,0 1 15,0 24 1,0-24 0,0 24-1,0 1-15,0-26 16,0-24 0,-25 25-1,25-25 32,25-25-31,25 0-1,-1 0 17,-24 0-32,0 0 15,24 0-15,-24 0 16,0 0-1,25 0 1,-26 0 0</inkml:trace>
  <inkml:trace contextRef="#ctx0" brushRef="#br0" timeOffset="224622.453">31378 9153 0,'0'25'328,"25"24"-313,0-24 1,-25 25 0,0-1-1,0 51-15,0 24 16,0-25 0,0-25-1,0 1 1,0-26-16,0 1 15,0 24 1,0 1 0,24-26-1,-24 51-15,0-51 16,0 1 0,0-25-1,0-125 95,0 51-95,-24 24 1,-1 0-1,25 0 1,-25 1-16,0 24 16,25-25-1,-25 25 1,25-25 15,0 75 125,25-1-140,0 1 0,0-1-1,24 26-15,-49-50 16,25-1 0,0 1-1,0 0 1,49-99 156,50-100-157,-99 50 1,49 49 0,-24-49-16,-50 75 15,25-1 1,0 50 15</inkml:trace>
  <inkml:trace contextRef="#ctx0" brushRef="#br0" timeOffset="227572.0046">28451 9401 0,'0'-25'296,"50"25"-280,-26-49-16,26 49 16,-25-25-1,24 0 1,-24 25-16,25 0 16,-25 0 15,-1 0-16,1-25 17,0 25-17,-25-25 126,-25 1-125,0 24-1,1-25-15,-1 0 16,0 0-1,0 0 1,0 25 0,1-24 15,73 24 110,26 0-126,-1 0 1,-24 0-1,-26 0 1,26 0-16,-25 0 16,0 24-1,-25 1 32,0 0-31,0 0-1,0 0-15,0 49 16,0 25 0,-75 25-1,26 50-15</inkml:trace>
  <inkml:trace contextRef="#ctx0" brushRef="#br0" timeOffset="227755.6087">28798 9971 0,'0'0'0,"-25"25"16,25 0-1</inkml:trace>
  <inkml:trace contextRef="#ctx0" brushRef="#br0" timeOffset="355599.0204">15825 9376 0,'25'50'312,"0"49"-296,25-49 0,-26 24-1,1-49-15,0 0 16,49-149 31,75-50-32,0-49 1,50 74 0,-1-25-1,-74 25-15,0 1 31,-50 24-31,1 99 16,-75 0-16,0 0 16,25 25 15</inkml:trace>
  <inkml:trace contextRef="#ctx0" brushRef="#br0" timeOffset="386208.0403">7317 6821 0</inkml:trace>
  <inkml:trace contextRef="#ctx0" brushRef="#br0" timeOffset="387950.4564">7317 6821 0,'-24'-49'140,"-1"-1"-140,-50-24 16,26 49-1,-1-25 1,-49 25 0,-50 1-16,-25 24 15,50 0 1,-24 0 0,48 0-1,1 0-15,50 0 16,-1 24-1,50 1 1,-25-25-16,25 25 16,-25 0-1,25 0 1,0 24 0,0 1-16,0 74 15,25 0 1,25 0-1,-25 0-15,-1-50 16,26 150 0,-25-26-1,0 0 1,-1-24-16,-24-50 31,0 25-31,0 99 16,0 25-1,25 0-15,-25-75 16,0-74 0,0 25-1,0-25 1,0-50-16,0-49 16,0 0-1,-149-50 1,-24-49-1,24-25 1,50-25 0,49 49-1,-24-49-15,24 50 16,25 24 0,0-24-1,25 24-15,-24-24 16,24 24-1,0 0 1,0 26 0,0-26-1,0 25-15,24 25 47,1 0-47,0 0 16,25 25-1,-1 124 1,1 49 0,-1-24-16,1 49 15,0 100 1,24-26 0,-24 75-16,-1-173 15,1 74 1,-50-75-1,0-24 314,0 49-314,0-25 1,25 75-16,0 75 15,24 24 1,1-75 0,-1-49-1,1-24-15,-25 48 16,24-73 0,26 24-1,-26-99-15,26-25 16,-26-74-1,26 25 1,-26-25 0,26-25-16,24 0 15,100 0 1,49 0 0,-75 0-1,-49-25-15,0 0 16,-25 0-1,-49 0 1,-25 25 0</inkml:trace>
  <inkml:trace contextRef="#ctx0" brushRef="#br0" timeOffset="391181.658">13593 2729 0,'25'0'344,"24"24"-329,1-24 1,49 0-1,-24 0-15,-1 0 16,-24 0 0,24 25-1,0-25 1,50 0-16,75 0 16,-1 0-1,1 0 1,-50 0 15,74 0-31,50 0 0,-75 0 16,-74 0-1,-25 0-15,50 0 16,0 0 0,124 0-1,-50 0 1,0 25-16,1-25 15,24 0 1,99 0 0,-74 50-16,-124-26 15,-1-24 1,26 25 0,99 25-1,-25-25-15,25 49 16,-100-49-1,26 0 1,-25-1 0,74 1-16,0 0 15,-50-25 1,-24 0 0,-75 0-1,50 0-15,0 0 16,148 0-1,-49 0 1,-49-25-16,-26 0 16,1 1-1,74-26 1,50 0 0,-75 1-16,-99 24 15,25 25 1,-100 0-1,1 0-15,-25 0 16,49 0 0,-49 0-1,0 0 1,0 0-16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6T09:50:41.821"/>
    </inkml:context>
    <inkml:brush xml:id="br0">
      <inkml:brushProperty name="width" value="0.05292" units="cm"/>
      <inkml:brushProperty name="height" value="0.05292" units="cm"/>
      <inkml:brushProperty name="color" value="#FF0000"/>
    </inkml:brush>
  </inkml:definitions>
  <inkml:trace contextRef="#ctx0" brushRef="#br0">3051 7615 0,'-74'-50'234,"24"26"-218,0-26-16,1 0 16,-26 26-1,26 24 1,-26-25-1,1 0-15,24 25 16,1 0 0,24 0-1,-25-25-15,25 25 16,1 0 0,-1 0-1,0 0 1,0 0-16,0 0 15,1 25 1,-26 25 0,25-1-1,-24 1-15,24 24 32,25 1-32,-25-26 15,25-24 1,0 25-16,0-1 15,0 26 1,0 98 0,0 26-16,50 24 15,-1-49 1,-24 49 0,0 25-1,0 50-15,-1-125 16,-24 1-1,0-75 1,0 0-16,0-24 16,0-26 265,-24 75-281,-26 100 16,-49 123-1,24-124 1,1 75-16,-25-25 15,24-25 1,1-124 0,49-100-1,-49 1-15,24-25 16,-49-49 0,0-51-1,-50-148 1,74 100-16,51-1 15,-1 74 1,0 1 0,25 24-16,0 1 15,0-1 1,74 0 0,-24 1-1,0 24 1,-1-25-16,1 26 15,-25 24 1,-1 0 0,1 24-16,0 1 15,0 74 1,0-24 0,24-1-16,1 50 15,-1 75 1,-24 24-1,25-49 1,-25-26-16,0 26 16,-25-50-1,24 124 1,1-25 0,-25-74-16,25-74 15,-25 24 1,0-50-1,0 51-15,0-26 16,0 1 0,25-26-1,24 26 1,-49-26-16,50-24 16,-50 0-1,25-25 1,0 0 46,-1 0 126,1 0-188,-25-25 15,25 25 1</inkml:trace>
  <inkml:trace contextRef="#ctx0" brushRef="#br0" timeOffset="48651.6424">5556 7863 0,'25'50'468,"0"-1"-452,0-24 0,-25 0-1,49-25-15,-24 0 31,0 0-31,0 0 16,24 0-16,-24 0 16,25-50-1,-25-24 1,24 24 0,26 1-16,-1-26 15,25 50 1,-24-24-1,-26-1-15,-24 50 16,25-25 0,-26 25 77</inkml:trace>
  <inkml:trace contextRef="#ctx0" brushRef="#br0" timeOffset="61805.7065">5631 13990 0,'24'0'406,"1"25"-406,25-1 16,-1-24 0,26-24-1,-25-1 1,-1-25-16,1 25 16,-1-24-1,-24 24 1,25 0-1,-25 25 1,-1 0 109,-24-25-109</inkml:trace>
  <inkml:trace contextRef="#ctx0" brushRef="#br0" timeOffset="63671.7499">5432 11112 0,'0'25'344,"50"-25"-328,24 0-1,1 0 1,-26 0 0,26-25-16,-26 25 15,-24-49 1,25-1-1,-1-49 1,1-50-16,0 75 16,-26-1-1,1 51 17,0 24-17</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6T09:55:57.809"/>
    </inkml:context>
    <inkml:brush xml:id="br0">
      <inkml:brushProperty name="width" value="0.05292" units="cm"/>
      <inkml:brushProperty name="height" value="0.05292" units="cm"/>
      <inkml:brushProperty name="color" value="#FF0000"/>
    </inkml:brush>
  </inkml:definitions>
  <inkml:trace contextRef="#ctx0" brushRef="#br0">23068 918 0,'0'25'375,"0"49"-359,0-24-1,0 24-15,0 25 16,0-24 0,0-51-1,0 1 1,25 0-16,0 0 47,-25-100 125,0 1-172,0 24 15,0 1 1,0 24-1,0 0 1,-25-24 62,25 24-62,0 0-1,0 0 1,0 0 31,0 1-31,25-26-1,-25-24 1,50 49-1,-1 0-15,-24-25 16,0 50 0,0 0-1,-25-24-15,24 24 16,-24-25 0,25 25-1,0 0 16,0 0-15,0 25 15,-25 24-31,0 1 16,0 24 0,0 1-1,0-1 1,0-24-16,0-26 15,0 26 1,0-25 0,-25-25-16,0 25 15,25-1 1,-50-24 0,1 0-1,24 0-15,0 0 16,-24 0-1</inkml:trace>
  <inkml:trace contextRef="#ctx0" brushRef="#br0" timeOffset="1695.5809">23639 819 0,'0'49'375,"0"1"-359,0-1-1,0 26-15,0-26 16,0-24 0,0 25-1,0-25-15,0-1 31,0 1-15,0 0 0,0 25-1,0-26 17,0 1-17,25-25 110,24 0-125,1 0 16,24 0-1,-24-25 1,0 25-16,24 0 16,0-24-1,50 24 1,-49-25 0,-26 25-16,1 0 15,-25 0 1,-25-25 15,25 25 0</inkml:trace>
  <inkml:trace contextRef="#ctx0" brushRef="#br0" timeOffset="4484.5827">24160 893 0,'74'0'328,"-24"0"-312,-1-25-16,26 25 15,24-25 1,25 1 0,-74 24-16,-26 0 15,1 0 1,0 0-1,0 0 1,0 0-16,24-25 31,-24 25 1,-25-25-32,0 0 171,-25 25-171,0-25 16,1 25 0,-1 0-1,-25 0 1,50-24 0,-25 24-1,-24 0 1,24-25-1,0 25-15,0 0 47,25-25-47,25 25 125,25 0-125,24 25 16,-49 0 0,25 24-1,-1 1-15,-24-25 16,25 24-1,-25-49 1,-1 0 0,1 0-16,0 25 15,0 0 1,0-25 0,-25 25 15,0-1 0,-50 1-31,25 25 16,0-25-1,1-1 1,-1-24 0,25 25-1,0 0 48</inkml:trace>
  <inkml:trace contextRef="#ctx0" brushRef="#br0" timeOffset="6573.5048">22771 2282 0,'0'25'313,"0"49"-298,0 1 1,25 49-1,-1-75-15,1 1 16,-25-25 0,0 0-1,0-1 1,0-48 125,0-51-126,0 1 1,-25-1-16,1 50 15,24-24 1,0 24 15,-25 25 16,25-50-16,0 1-15,0 24 15,49 25 63,-24-25-78,25 25-1,-25-25 1,-1 25 0,1 0 15</inkml:trace>
  <inkml:trace contextRef="#ctx0" brushRef="#br0" timeOffset="7960.7563">22647 2778 0,'24'0'344,"26"0"-328,25 0-1,-51 0-15,1 0 16,25-25-1,-25 25 1,-1 0 0,1 0-1,0-24 17,0 24-32,0-25 31,49 0-31,-24 0 15,-1 25 1</inkml:trace>
  <inkml:trace contextRef="#ctx0" brushRef="#br0" timeOffset="9833.5402">22820 2604 0,'0'25'234,"0"25"-234,0 0 16,0 24-1,0 50 1,0-25-16,0 0 15,0-49 1,0 0 0,25-1-1,-25-24 1</inkml:trace>
  <inkml:trace contextRef="#ctx0" brushRef="#br0" timeOffset="11450.835">23639 2108 0,'0'25'234,"-50"25"-218,25-1-1,-24 1 1,49-25-16,0 0 16,-25-1-1,25 1 1,0 25-1,0-1-15,0 26 16,0-1 0,0 26-1,50-26 1,-26-49-16,26 49 16,0-74-1,49 25 1,-50-25-16,1 0 15,-25 0 1,0 0 0,24 0-1,-24 0 1,-25-25 31,0-24-32,0-1 1,0-24 0,0 24-16,0 0 15,0 1 1,0 24 0,-25 0-1,25-49-15,-24 49 16,-26-25-1,50-24 1,-25-50 0,-25 74-16,26 1 15,-26-1 1,25 50 0,0 0 46</inkml:trace>
  <inkml:trace contextRef="#ctx0" brushRef="#br0" timeOffset="13808.8887">24234 2257 0,'0'25'266,"0"0"-251,0 24 1,25 1-16,-25 24 15,0-24 1,25 0 0,-25-26-16,0 1 156,25 0-125,-1 0-31,1 0 0,-25 0 16,25-25-1,-25 24 1,0-48 78,-25-1-79,25 0 1,-25-25-16,25 25 31,0-24-15,0 24-16,0 0 16,0 0-1,0 1 1,-24 24 15,24-25 0,0-25-15,0 25 0,0 1 62,0-51-47,0 1-15,24-1-1,-24 51 1,25 24 203,-25-25-204,50 0-15,-25 0 16,-1 25-1,26-25 1,-25 25 0,0 0-1,-25 25 17,0 0-32,0 49 15,0-49 1,0 0-1,0 0 1,0 0-16,0-1 16,-25 1-1,0-25 1,0 0 0,-24 25-1,24 0 16,0-25-15,25 25 31</inkml:trace>
  <inkml:trace contextRef="#ctx0" brushRef="#br0" timeOffset="15727.7585">24904 1836 0,'0'74'359,"25"75"-359,-25-50 16,25-49-1,-25-26 1,0 26-1,0-25-15,0 0 16,0 24 0,24 1-1,-24 24-15,0-24 16,0-25 15,0 24-31,0 1 16,0-25-1,0 0 1,25-25 47,0 0-48,25 0-15,49 0 16,0-25-1,25 0 1,-74 25 0,-1-25-16,-24 0 15,0 25 1,0 0 0,-25-25 140</inkml:trace>
  <inkml:trace contextRef="#ctx0" brushRef="#br0" timeOffset="17226.2051">25524 2332 0,'74'-25'250,"26"0"-234,-26-25 0,0 26-1,1-1-15,-1 25 16,-49-25-1,25 25 1,-25 0 0,-1 0-16,1 0 15,25 0 1,-1 0 0,-24 0-16,0 0 31,0 0-16</inkml:trace>
  <inkml:trace contextRef="#ctx0" brushRef="#br0" timeOffset="18652.1217">26119 1885 0,'25'0'313,"0"25"-297,0-25-1,0 0 1,-1 0-16,51 25 15,-26-25 1,1 25 0,-25-25-1,0 0-15,-25 24 63,0 1-48,0 0 17,-50 49-32,25-24 0,-24 49 15,24-49 1,0 24 0,0-49-1,25 0 1,0 0 62</inkml:trace>
  <inkml:trace contextRef="#ctx0" brushRef="#br0" timeOffset="21875.8804">23937 3324 0,'0'49'344,"0"26"-328,0-26-1,0 26 1,0 74-16,49-50 15,-24 0 1,0-24 0,24-1-16,26 50 15,-50-25 1,49 149 0,-24-49-16,-26-75 15,1-99 16,0 24-31,0 1 16,-25-25 0,25-25 31,-75-100 31,0-49-63,-24 25 1,24 25-16,1 25 16,24-1-1,0 26 1,0-26-1,1-73-15,-1-1 16,0 50 0,0 24-1,25 1-15,-25 24 16,1-49 0,24 49-1,0-24 1,-25-1-16,25 26 15,-25 24 1,25-25 0,0 26-1,0-1 48,-50 50 62,25 49-125,25 0 15,-49-74 1,24 50 0,0 0-1,0-26-15,25 1 16,-24 25 0,24-25-1,-25 49-15,25-24 16,-25 49-1,25-74 1,-25-25 0,25-25 46,0-124-46,25-25-1,49 1 1,26-50-16,-76 74 16,1 74-1,0 75 1,-25-24 0,25 24-1,0 0 1,0 24-1,24 26 1,1 0 0,-25-26-1,24 26 1,1-25-16,-1 0 16,1 24-1,0-24 1,-1 25-1,-24-50-15,-25 24 47,25-24-31,-25 25 296</inkml:trace>
  <inkml:trace contextRef="#ctx0" brushRef="#br0" timeOffset="33716.1579">22225 893 0,'0'25'375,"0"24"-360,25 1-15,-25-25 16,0 24 0,25 1-1,-1-25 1,26-25 0,0-99-1,49-50 1,496-496-1,-322 372 1,-99 273 0,-100 0-1,-24 0-15</inkml:trace>
  <inkml:trace contextRef="#ctx0" brushRef="#br0" timeOffset="122700.1036">3249 5159 0,'0'25'391,"25"0"-376,0-25 1,25 0 0,-1 0-1,26-25-15,49-99 16,0-25-1,49 0 1,51-24 0,24 49-16,-124 49 15,-75 26 1,-24 24 0,0 25 15</inkml:trace>
  <inkml:trace contextRef="#ctx0" brushRef="#br0" timeOffset="197965.6205">12154 14064 0,'0'25'297,"0"49"-282,0 1-15,75-1 16,-1 1 0,75-1-1,-50-24-15,-24-25 16,-51-1 0,26-24-1,0 0 1,74 0-16,24 0 15,51-24 1,-50-26 0,0 0-1,-100 26-15,1-1 16,-25 25 15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6T10:00:34.126"/>
    </inkml:context>
    <inkml:brush xml:id="br0">
      <inkml:brushProperty name="width" value="0.05292" units="cm"/>
      <inkml:brushProperty name="height" value="0.05292" units="cm"/>
      <inkml:brushProperty name="color" value="#FF0000"/>
    </inkml:brush>
  </inkml:definitions>
  <inkml:trace contextRef="#ctx0" brushRef="#br0">2580 2729 0,'0'24'375,"0"26"-360,0 0-15,0-1 16,0 26 0,24-51 15,-24 26-31,0-25 15,50 24 1,-25-24 0,25 25-1,24-1 1,0-24-16,1-25 16,-1 0-1,25 0-15,75 0 16,49 0-1,25 0 1,-49 0 0,-26 0-16,125-25 15,24 25 1,-24-24 0,-25 24-1,173 0-15,-73 49 16,-76 1-1,-49-25 1,0-1-16,199-24 16,-75 0-1,-99 0 1,-25 0 0,99 0-16,-49-24 15,-224 24 423,75-25-423,25 25 1,24-25 0,25 0-1,125-49-15,-51 24 16,-74 1-1,125-51 1,-1 26 0,25 24-16,-124 26 15,-50 24 1,1 0 0,-1-25-16,26 25 15,-76-25 1,1 25-1,-25 0 1,-24 0-16,48 0 16,-24 0-1,25 25 1,50-25 0,-26 0-16,-24 0 15,-25 0 1,-74-25-1,-1 0-15,1 0 16,-50-49 203,0 24-204,0 1 1,0-26 0,0-24-1,0 0-15,0 0 16,0 49 0,0 0-1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6T10:03:14.841"/>
    </inkml:context>
    <inkml:brush xml:id="br0">
      <inkml:brushProperty name="width" value="0.05292" units="cm"/>
      <inkml:brushProperty name="height" value="0.05292" units="cm"/>
      <inkml:brushProperty name="color" value="#FF0000"/>
    </inkml:brush>
  </inkml:definitions>
  <inkml:trace contextRef="#ctx0" brushRef="#br0">3894 4514 0,'149'-74'750,"124"-50"-734,49-25-1,-24 100 1,-75-1-16,-74 50 16,-25 0-1,25 0 1,0 0-1,25 0-15,-1 0 16,-49 0 0,-25 0-1,50 0 1,25 0-16,99 0 16,-75 0-1,-24 0 1,24 0-16,50-50 15,25 26 1,-25 24 0,-74 0-1,-50 0-15,49 0 16,51 0 0,73 0-1,26-75 1,-125 50-16,25-24 15,75-26 1,25 51 0,-75-26-16,-75 25 15,-24 0 1,-25 0 0,75 25-1,49-24-15,-25 24 16,-74 0-1,-50 0 1,-25 0 0,26 0-16,-26 0 15,75 49 1,24-24 0,-24 50-16,-25-26 15,-25 26 1,-24-26-1,-1-24 1,1 25-16,-26-50 16,1 49-1,0-24 1,49 0 0,50 0-16,-75-1 15,25-24 1,-49 25-1,-25-25-15,24 0 32,-24 0-17,0 0 1,0 0 0,-1 0 15</inkml:trace>
  <inkml:trace contextRef="#ctx0" brushRef="#br0" timeOffset="9580.1463">7590 7640 0,'-25'0'406,"-24"0"-390,24 25 0,0-25-16,-24 49 15,24-24 1,-25 25 0,25-1-1,-24 50-15,24 1 31,25 24-31,0-50 16,0 1 0,0-26-16,25 26 15,0-1 1,24 124 0,1 26-16,-1-51 15,-49-73 1,50-1-1,-50 25 1,0 0-16,0 0 16,0 49-1,0-98 1,0-1 0,-25-24-16,-24-25 15,-1 0 1,0-25-1,-49 0-15,25 0 16,24 0 0,1-25-1,-1-25 1,25-49-16,0-50 16,1 75-1,-1 24 1,25 25-1,0 0-15,0-24 47,49 49-47,1 0 16,24 0 0,26 0-1,-26 0 1,0 0-16,-24 49 15,-25 1 1,0 49 0,24-24-1,-49 24-15,0-25 16,0 1 0,0-26-1,0 1-15,0 24 16,0-49-1,0 25 1,-25 24 0,25-24-16,0-25 15,0 49 1,0-24 0,-24-1-1,24 1-15,-25-25 16,0-1-1,25 26 1,-25-25 0,0 0-16,25-1 31,-49-24-15,24 0-1,0 50 282,0 74-281,1-50-1,-1 26 1,25-26-16,0 1 16,0 24-1,0 99 1,0 1-16,0-51 15,0-48 1,0-26 0,0-24-1,25-1-15,-1 1 16,-24-25 0,25 0-1,0-25-15,0 24 16,0-24 93,-1 0-109,1 0 16,0 0-1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6T10:03:57.580"/>
    </inkml:context>
    <inkml:brush xml:id="br0">
      <inkml:brushProperty name="width" value="0.05292" units="cm"/>
      <inkml:brushProperty name="height" value="0.05292" units="cm"/>
      <inkml:brushProperty name="color" value="#FF0000"/>
    </inkml:brush>
  </inkml:definitions>
  <inkml:trace contextRef="#ctx0" brushRef="#br0">5904 4266 0,'0'50'391,"0"-25"-360,0 24-31,0 1 16,0-25-1,0 0 1,0-1 0,24-24 15,26 0-16,24 0 1,150-99-16,-76 0 16,1-25-1,-50-25 1,25 25-16,-24 50 16,-1-1-1,-25 26 1,-24 49-1,-25-25-15,0 0 16</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6T10:05:29.354"/>
    </inkml:context>
    <inkml:brush xml:id="br0">
      <inkml:brushProperty name="width" value="0.05292" units="cm"/>
      <inkml:brushProperty name="height" value="0.05292" units="cm"/>
      <inkml:brushProperty name="color" value="#FF0000"/>
    </inkml:brush>
  </inkml:definitions>
  <inkml:trace contextRef="#ctx0" brushRef="#br0">16073 4440 0,'0'25'579,"0"0"-579,0-1 15,0 1 1,0 0-1,25-25 1,74 0 0,75-50-1,49-49 1,50-149-16,273-99 16,-224 148-1,-24 26 1,-124 49-1,-1 25-15,1 24 16,-25 1 0,-100 24-1,26 50 1,-50 0 62</inkml:trace>
  <inkml:trace contextRef="#ctx0" brushRef="#br0" timeOffset="8876.8658">18256 12477 0,'0'-50'406,"0"1"-390,25-26 0,0 1-1,49-50 1,-24 49-16,-25 50 16,24 1-1,-24-1 1,0 25-1,25 0-15,-26 0 16,1 0 0,0 25-1,25 74-15,-26-50 16,1 26 0,0-1-1,0-49 1,-25 50-16,0-1 15,0 0 1,0 75 0,0-25-1,0-25-15,0-49 16,0 24 0,0-24-1,0 24-15,0-24 16,0 25-1,0 24 1,0 0 0,0-25-16,25-24 15,-1 0 1,-24-26 0,25 1-1,0 0-15,25-25 16,-26 0-1,26 0 1,0 0 0,24 0-16,-49 0 15,74-74 1,0 24 0,0-74-16,-24 50 15,-1-1 1,-74 1-1,0 24 1,0 0-16,0 1 16,-74-1-1,-1-24 1,26 49-16,-1-25 16,25 50-1,1 0 32,24 25 0,0 25-31,0-25-1,0 24 1,0 26-16,0 24 15,0 75 1,0-75 0,0-50-1,0 1-15,0 0 16,0-1 0,0 1-1,0-25 1,0 49-16,0-24 15,-25 49 1,25-50 0,0 26-1,0-26-15,0 1 16,-25-25 0,0 0-1,25 24-15,0-24 16,-25-25-1,25 25 17,0 0-1,-24 0 0,-1-25-31,-25 49 110,1 1-95,49-25 1,-50 24-1,25-49 1,25 25 0,-25-25-1,1 25 1,-1-25 0,0 0-1,-25 0 16,26 0-15,-26 0 15</inkml:trace>
  <inkml:trace contextRef="#ctx0" brushRef="#br0" timeOffset="11995.2422">5507 16247 0</inkml:trace>
  <inkml:trace contextRef="#ctx0" brushRef="#br0" timeOffset="13506.4566">5507 16247 0,'24'0'391,"1"0"-376,25 0 1,-25 25-16,-1-25 15,26 25 1,0-1 0,-26 1-1,26-25-15,0 25 32,-1-25-32,26 0 15,-1 0-15,-24 25 16,24 0-1,-24-25 1,24 0 0,50 25-16,-25-25 15,25 24 1,0-24 0,-24 0-1,-26 25-15,25-25 16,75 0-1,49 0 1,-24 0-16,-75 0 16,0 25-1,0-25 1,-25 0 0,99 0-16,1 0 15,-50 0 1,-25 0-1,-50 0 1,0 0-16,1 0 16,24 0-1,50 0 1,-50 0-16,0 0 16,-24 0-1,-1 0 1,-49-25-1,25 25-15,-1 0 16,1-25 0,-25 25-1,-1-24-15,-24-76 188,0-24-188,0-25 15,0 1 1,0-26 0,0 50-16,0 50 15,0 24 1,0 25 78</inkml:trace>
  <inkml:trace contextRef="#ctx0" brushRef="#br0" timeOffset="21205.4034">6300 6697 0,'50'0'484,"49"0"-468,25 25 15,-99-25-31,49 50 0,-24-26 16,0 1-1,24 25-15,50-25 16,-25 0 0,-24-25-1,24 0 1,-25 0-16,1 0 16,24 0-1,75 0 1,-26-25-1,1 25-15,0 0 16,-50-25 0,1 25-1,98 0-15,-24 0 16,-50 0 0,0 0-1,-75 0 1,1 0-16,0 0 15,-1 0 1,1 0 0,24 25-16,1 0 15,49-1 1,-25-24 0,25 25-1,-25-25-15,-25 0 16,1 0-1,-1 0 1,50 0 0,50-25-16,-50 1 15,0-1 1,-50 0 0,1 0-1,24 25-15,25-50 16,0 26-1,50-1 1,-25 25-16,-1-50 16,-48 25-1,-26 1 1,0-1 0,75 25-16,25-25 15,-50 0 1,-25 0-1,-24 25 1,-1 0-16,-24 0 16,-1 0-1,1 0 1,-25 0-16,49 0 16,0 0-1,26 0 1,24 0-1,-75 0-15,1 25 16,-1 0 0,1 0-1,0-25-15,-1 0 16,1 0 0,0 25-1,-1-25 1,26 0-16,-1 0 15,0 0 1,1 0 0,-1 0-1,-49 0-15,0 0 16,0 0 0,24 0 30,-24 0-14,0 0-17,-25-25 17,74 25-17,-49 0 1,0 0 31,24 0 0,-24 0-32,0 0 1,-25-25 124</inkml:trace>
  <inkml:trace contextRef="#ctx0" brushRef="#br0" timeOffset="35641.2817">10319 17983 0,'74'0'391,"-24"0"-376,49 0 1,124-24 0,-49-1-16,24 25 15,-74-25 1,0 25-1,75 0-15,-1 0 32,1 0-32,-51 0 15,-73 0 1,-1 0-16,26 0 16,-26 0-1,124 0 1,-24 0-1,-50 0-15,-25 0 16,0 0 0,26 0-1,73 0-15,-49 0 16,49 0 0,-49 0-1,-25 0 1,-25 0-16,50-25 15,74 25 1,25 0 0,-99 0-1,25 0-15,-1 0 16,-48 0 0,98 25-1,-74-25 1,-1 25-16,-48 0 15,-26-1 1,0-24 0,-49 0-16,25 0 15,-1 0 1,1 0 0,0 0-1,74 0-15,-50 0 16,25 0-1,-49 0 1,-25 0-16,0 0 47</inkml:trace>
  <inkml:trace contextRef="#ctx0" brushRef="#br0" timeOffset="37128.0047">16669 17413 0,'49'-25'312,"1"-25"-296,49 26-16,75-26 16,-1-24-1,1 24 1,-75 0-16,-24 26 16,-1-1-1,-74 0 16,25 25-31,-50 50 63</inkml:trace>
  <inkml:trace contextRef="#ctx0" brushRef="#br0" timeOffset="39410.464">18132 16321 0,'-25'-24'281,"-49"-26"-281,24 25 16,26 25-1,-51-25 1,75 1-1,-25 24-15,1 0 32,-1 0-1,0 0-31,25 24 31,0 26-15,-25 24-16,0-24 15,25 0 1,0-1 15,0-24-15,0 0 15,25-25-15,0 25-16,0 0 15,24-1 1,1 1 0,24 0-16,1 0 15,-26 24 1,-24 26 0,25-26-1,-25-24-15,-1 25 16,1-25-1,-25-1 1,50 1 0,-50 25-1,25-25 1,-25-1 0,0 26-1,0 24-15,0 26 16,0-1-1,-25-50 1,25-24-16,0 0 16,-25-25-1,-25-25 17,50-24-17,-49-1 1,24 0-1,25 1-15,0 24 16,0 0 0,0 0-1,0 1 1,0-1-16,25 25 78,-25 25-62,25 99-1,-1-25 1,26 50-16,-25-75 16,-25-24-1,25-1 1,-1 1-16</inkml:trace>
  <inkml:trace contextRef="#ctx0" brushRef="#br0" timeOffset="41620.653">23912 8756 0,'0'50'328,"0"49"-313,0 0-15,0-24 16,0-26 0,-25 1-1,25-1-15,0 26 16,0 24-1,0-25 1,-25 1 0,25-50-1,0-1-15,0 1 47,0-99 0,25-1-31,49-73-1,50 24 1,0-75 0,-24 50-16,-26 25 15,0 50 1,-49-1-1,0 75 1,0-49-16,0 49 16,-25 25 93,0 24-93,-25 26-1,0-26 1,-25 1-16,1-1 16,-1 1-1,1 0 1,24-26-16,25 1 15,-25-25 17,99 0 15,1 0-32,-26 50 1,1-25-16,0 24 15,24 1 1,-24 0 0,-1-1-1,26 50-15,-26-74 16,1 0 0,-50 0-1,25 0-15,0-25 31</inkml:trace>
  <inkml:trace contextRef="#ctx0" brushRef="#br0" timeOffset="44249.4609">24954 8781 0,'0'49'312,"0"-24"-296,24 25-1,1 24-15,-25 26 16,0-51 0,25 1-1,-25-25-15,0-1 16,0-48 109,0-26-110,0-24 1,0 24-16,0-25 16,0 26-1,0-26 1,0-24 0,0-25-16,0 50 15,0 24 1,0 25-1,25-24 79,24 49-78,1-25-1,0 25-15,-26 0 16,1 0 0,0 0-1,0 50 17,-25 24-17,0 0 1,0-24-16,0 0 15,0-26 1,0 26 15,-25-50-15,25 25 0,-25-25 15,25 25-16,-25-1 1,1-24 0,-1 0 109,50 0-32,24 0-77,1 0-16,-1 0 16,1-24-1,24-1 1,-24 25-16,0 0 16,-26 0-1,1 0 16,0 0-31,-25 49 47,0-24-31,-50 74-16,-24 26 16,0-1-1,-1-50 1,1 50-1,-25-50-15,49 1 16,-24-1 0,24-24-1,0-25-15,1-1 16,-26 1 0,26-25-1,-1 0 1</inkml:trace>
  <inkml:trace contextRef="#ctx0" brushRef="#br0" timeOffset="47492.2469">26070 8607 0,'0'25'328,"0"49"-313,-25-24 1,25 24-16,-25 26 16,0 24-1,25 25 1,0-75 0,0-24-16,0-26 15,0 1 1,0-50 109,0-74-110,0-50-15,25 25 16,0-25 0,25-49-1,-1-50-15,-24 50 16,25 24 0,-26 99-1,-24 26 1,0-1-16,0 25 15,25 1 1,0 24 15,-25-25 1,25 25-1,0 0 0,-1 0 16,1 0-16,0 0-31,-25 25 16,25-1-1,0 51 1,24 49 0,1 0-16,-50 0 15,49-74 1,-24-1 0,0 1-16,25 24 15,-26-49 1,1 0-1,-25 49 1,25-24-16,0-50 16,-25 49-1,0 1 1,25-50 0,-25 25-16,24-25 15,-24 25 1,0-1-1,0 1 17,25-25-17,-25 25 126,-25-50-16,1-24-109,-26-51-1,25 51-15,-24 24 16,24 0-1,0 0 1,0 25 0,25-24-16,-25 24 31,1 0 0,-26 0-15,25 0 15,0 0-15,1 0-16,-26 0 15,0 0 1,-24 0 0,24 0-16,26 0 46,24 24-14,0 1 30,0 0 16</inkml:trace>
  <inkml:trace contextRef="#ctx0" brushRef="#br0" timeOffset="57006.0549">22746 11112 0,'0'25'281,"0"25"-281,0 0 16,0 24 0,0-24-1,0 24 1,25 25-16,0 75 15,-1-25 1,1-100 0,-25-24-16,0 25 15,25-50 32,74-50-47,100-99 16,123-24-1,-74 98 1,50 1 0,-1 24-16,-24 25 15,-174 1 1,-49 24 0,-25 0-16,-50 0 62,-25 0-46,26 0-1,-1 0 1</inkml:trace>
  <inkml:trace contextRef="#ctx0" brushRef="#br0" timeOffset="58724.1081">26020 11112 0,'50'0'282,"-25"25"-267,24 25 1,26 0-1,-51 49 1,26 0-16,0-25 16,-50-24-1,24-25 17,1-25-1,-25-50 31,0-24-46,0-25 0,0-1-16,0 1 15,25-50 1,-25 25-1,25 25-15,0 25 16,-25 49 15</inkml:trace>
  <inkml:trace contextRef="#ctx0" brushRef="#br0" timeOffset="60824.6944">27682 10195 0,'0'25'344,"0"24"-328,0 1-1,0-1 1,0 51-16,0-1 16,0-50-1,-25 1 1,0-25-1,25 0-15,0-1 16,-24 1 15,24 0-31,0 0 32,0 0-32,0-1 15,0 1 1,0 0-16,0 0 15,0 0 17,0-50 46,0-50-63,24-24 1,1-25 0,0 25-16,0 25 15,-25 24 1,25 50 0,-25-25-1,0-24 16,0 24 1,0 0 15,0-25-16,24 50-16,-24-24 1,25 24 93,0 24-109,25 1 16,-26 25 0,26 24-1,24 25 1,-24 1-16,49 24 16,-24-100-1,-1 51 1,-24-50-16,-50-1 15,25-24 1,-1 0 0</inkml:trace>
  <inkml:trace contextRef="#ctx0" brushRef="#br0" timeOffset="64128.8924">29914 10170 0,'-49'0'313,"-26"0"-298,26 0-15,-1 0 16,25 0-1,1 25 1,-1-25 0,-25 0-1,25 0 1,25 25 0,-49-25-1,24 24-15,0-24 16,0 0-1,1 0 1,-1 0 0,0 0 15,0 0-31,0 0 125,25 25 109,0 0-187,0 0-31,0 24-16,0-24 15,25 0 1,-25 25 0,25-26-16,0 1 15,-25 25 1,25-25 15,-1-1-15,-24 1-1,25-25 64</inkml:trace>
  <inkml:trace contextRef="#ctx0" brushRef="#br0" timeOffset="68035.5422">25722 11931 0,'0'124'437,"0"0"-421,25-49-1,0-1-15,25-24 16,-26-26 0,1 26-1,75-25 1,-26-25-16,0 0 15,-24 0 1,24 0 0,26 0-16,98-25 15,100-49 1,-75 24 0,75 0-1,123-49-15,175-50 16,-249 25-1,-74 25 1,49-25 0,-24 50-16,-100 24 15,1 0 1,-75 26 0,-100-1-16,1 25 15,0-25 1,0 25-1,-25-25 1,25 0 0,24 1-1,-24-1 1,0 0-16,0 25 31,0-25-15,24 25-1,-24 0 1,-25-25 78,0-173-63,0-199-15,0 99-1,0 50-15,25 50 16,-25 99 0,0 49-1,25 25 1</inkml:trace>
  <inkml:trace contextRef="#ctx0" brushRef="#br0" timeOffset="76252.8725">22994 12030 0,'0'50'609,"0"-1"-593,0 1-16,0 0 15,0 24 1,0-24 0,0 74-1,0 49 1,0 26-16,0-26 15,0-49 1,0-24 0,0 24-16,0 0 15,0-25 1,0 0 0,0-49-1,25-25 1,74-25 31,25 0-32,-25 0 1,25-25 0,50-25-16,74 25 15,74-24 1,-123-1-1,-26 25 1,26-24-16,74-26 16,-100 51-1,-98 24 1,-26 0 0,-24 0-1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6-26T10:07:57.309"/>
    </inkml:context>
    <inkml:brush xml:id="br0">
      <inkml:brushProperty name="width" value="0.05292" units="cm"/>
      <inkml:brushProperty name="height" value="0.05292" units="cm"/>
      <inkml:brushProperty name="color" value="#FF0000"/>
    </inkml:brush>
  </inkml:definitions>
  <inkml:trace contextRef="#ctx0" brushRef="#br0">26442 10120 0,'99'0'328,"-49"0"-312,24 0-1,-24 25 1,24-25 0,-24 0-16,24 0 15,-24 0 1,-1 0-1,-24 0-15,0 0 47,-75 0 31,25 0-62,1 0 0,-26 0-1,25 0-15,0 0 16,-24 0 0,24 0-1,0 0 1,0 0-16,1 0 31,24 25 125,0 25-140,24 24 0,-24 25-16,0 0 15,0-24 1,0-50-1,0 24 1,0 1-16,0-25 31,-74-25 110,0 0-125,-1 0-1,1 0 1,24 0-1,25 0-15,1 0 16,48 0 78,76 0-94,73-25 15,1 0 1,-25 0 0,-50 0-1,-49 25-15,24 0 16,-49-24 0,24 24-1,-49-25 1,25 25-16,-25-50 78,0-24-62,0-1-1,0 1-15,0 49 16,0 0-1,0 1 1,0-1-16,0 0 16,0 0-1,0-49 1,-25 49 0,25 0-16,-24 25 15,24 50 63,0-1-62,0 1 0,0 49-16,0 149 15,0-99 1,0 25-1,0-26-15</inkml:trace>
  <inkml:trace contextRef="#ctx0" brushRef="#br0" timeOffset="2787.1351">27260 10790 0,'0'25'297,"0"49"-281,0 1-1,0 49 1,0 0-16,0 25 16,0 24-1,0-74 1,0-49-16,0-25 16,0 0-1,0-1 32,25-24-16,25 0 1,-1 0-32,26-24 0,24-51 15,0-123 1,-24 99-16,-26-25 15,-49 49 1,25 25 0,-25 26-16,0-51 15,0 50 1,-25-24 15,-24 24-31,-1 0 16,-49-24-1,0 49 1,49 0 0,0 0-16,26 0 15,-1 0 1,-25 0 0,25 0-1,-24 49-15,-26-24 16,26 25-1,-26-26 1,50 1-16,1-25 16</inkml:trace>
  <inkml:trace contextRef="#ctx0" brushRef="#br0" timeOffset="7811.1018">29691 10096 0,'0'24'344,"0"26"-344,0 0 16,0 24-1,25 50 1,0-50-1,0 26-15,24-76 16,-24 1 0,-25 0-1,25-25 1,0 0 0,24 0 15,-24 0-16,0 0-15,0-50 16,-25 1 0,24-1-1,-24 1-15,25-1 16,-25 0 0,0-24-1,0 49-15,0-24 31,0 24 1,0-25-32,0 25 15,-25-24 1,1 24 0,24 50 77,0 0-77,0 24 0,0 1-16,24-1 15,1 26 1,-25-1-1,0-24 1,25-1-16,-25-24 16,0 0-1,0-99 110,0-1-109,0 26-16,0 24 16,0 0-1,0 0 1,25 0-1,-25 1 1,25-1 0,-1 25-1,26-25-15,-25 0 16,0 25 0,0 0-1,-1 25 1,26-25-16,-50 25 15,0 0 1,25-1 0,-25 1-1,0 50 1,0-26 0,0-24-1,0 0-15,0 0 16,25-25-1,-1 0 17,26 0 15,0-25-32,-26-50-15,51 26 16,-50-1-1,24 1 1,-49-26-16,25 1 16,-25 24-1,0 0 1,0 26 0,0-26-16,0 25 15,-25 25 16,-24 0 1,24 25 30,25 0-46,0 24-1,0 1-15,0 25 16,0-51 0,0 26-1,0 24 1,0-24-16,0 0 16,0 24-1,25-74 1,-1 50-16,1-50 15,0 0 1,0 0 0,0 0-1,-1 0 1,1 0 15,0 0-15,-25-25-16,0-25 15,0 1 1,25 24 0,0-25-16,-25 25 15,0-24 17,0 24-17,0 0 1,0 0-1,0-24 1,0-26-16,24 75 16,-24-25-1,0 1 1,50 48 46,-25 1-46,24 25-16,-24 0 16,25-1-1,-1-24 1,-49 0-16,25 24 16,0-24-1,-25 0 1,0-50 124,0 0-124,0-49 0,0 49-1,0-49-15,0-26 16,0 76 0,0-26-1,0 25 1,25 25-16,0 0 62,0 0-46,-25 25 0,24 25-1,1 24-15,0-24 16,-25-1-1,25-24 1,0 50 0,-25-26-16,24 1 15,-24-1 1,0 26 0,0-50-1,0-1-15,25-24 78,25 0-31,24 0-31,-49 0-1,0 0 1,0 0 0</inkml:trace>
  <inkml:trace contextRef="#ctx0" brushRef="#br0" timeOffset="10170.8738">29394 10517 0,'74'0'360,"-24"-25"-345,-1-24 1,-24 49 0,0 0-16,-25-25 15,25 25 1,-1 0-1,-24-25 1,25 25 0,0 0 15,-25-25-15,25 1-16,0 24 15,-1-25 1,1 25-1,25-50-15,-1 25 16,-24 1 15,0 24-15</inkml:trace>
  <inkml:trace contextRef="#ctx0" brushRef="#br0" timeOffset="13339.2688">24482 11857 0,'124'-25'437,"-25"0"-421,1 0-1,24 25-15,-75-49 16,1 24 15,0 25-31,24-25 0,50 0 16,25-49 0,-25 24-1,-25 1 1,-74 24-16,0 0 15,24 25 1,-49-25 125,-25 0-94,-49 1-32,24-1-15,1 25 16,24-25-1,-25 0 1,26 25 0,-1 0 31,74 25 62,26 0-93,-1-25-16,1 25 15,-26-1 1,1 1-1,-1-25-15,-24 0 32,-25 25 61,0 0-30,0 0-63,0 49 16,-25-24-1,25 24 1,-24-49-16,-1 24 15,25-24 1,-25 0 0,0-25 46</inkml:trace>
  <inkml:trace contextRef="#ctx0" brushRef="#br0" timeOffset="17982.8159">8706 7020 0,'50'-25'343,"0"25"-327,24 0 0,50-25-16,-25 0 15,-49 1 1,24 24-1,-24 0 1,0-25-16,-1 25 16,26 0-1,24 0 1,0 0-16,0 0 31,-24 0-31,-1 0 16,-24 0-1,24 0-15,1 0 16,49 0 0,49 0-1,-98 0 1,24 0-16,-50 0 16,1 0-1,24 0 1,-24 0-1,49 0-15,25-25 16,0 0 0,-24 25-1,-26-25-15,0 25 16,1 0 0,-1-25-1,50 25 1,25-24-16,-25 24 15,0 0 1,-50 0 0,-24-25-16,25 25 15,-1-25 1,75 0 0,-25 0-1,-25 1-15,0 24 16,-49-25-1,-25 25 1,-1 0 0,26-25-16,-25 25 15,0 0 1,24 0 0,26 0-1,-1 25-15,1-25 16,-26 0-1,1 25 1,-1-1-16,26-24 16,-50 25-1,-1-25 1,1 0 0,0 0-16,25 0 15,-26 0 1,26 0-1,0 0-15,24 0 16,0 0 0,-24 0-1,-25 0 1,0 0-16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489A584-EBA0-4F5B-908D-A57191CC0ED7}" type="datetimeFigureOut">
              <a:rPr lang="en-GB" smtClean="0"/>
              <a:t>26/06/2021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4E0341-AA03-4283-B859-07608A60452E}" type="slidenum">
              <a:rPr lang="en-GB" smtClean="0"/>
              <a:t>‹#›</a:t>
            </a:fld>
            <a:endParaRPr lang="en-GB"/>
          </a:p>
        </p:txBody>
      </p:sp>
    </p:spTree>
    <p:extLst>
      <p:ext uri="{BB962C8B-B14F-4D97-AF65-F5344CB8AC3E}">
        <p14:creationId xmlns:p14="http://schemas.microsoft.com/office/powerpoint/2010/main" val="184019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89A584-EBA0-4F5B-908D-A57191CC0ED7}" type="datetimeFigureOut">
              <a:rPr lang="en-GB" smtClean="0"/>
              <a:t>26/06/2021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4E0341-AA03-4283-B859-07608A60452E}" type="slidenum">
              <a:rPr lang="en-GB" smtClean="0"/>
              <a:t>‹#›</a:t>
            </a:fld>
            <a:endParaRPr lang="en-GB"/>
          </a:p>
        </p:txBody>
      </p:sp>
    </p:spTree>
    <p:extLst>
      <p:ext uri="{BB962C8B-B14F-4D97-AF65-F5344CB8AC3E}">
        <p14:creationId xmlns:p14="http://schemas.microsoft.com/office/powerpoint/2010/main" val="83010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89A584-EBA0-4F5B-908D-A57191CC0ED7}" type="datetimeFigureOut">
              <a:rPr lang="en-GB" smtClean="0"/>
              <a:t>26/06/2021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4E0341-AA03-4283-B859-07608A60452E}" type="slidenum">
              <a:rPr lang="en-GB" smtClean="0"/>
              <a:t>‹#›</a:t>
            </a:fld>
            <a:endParaRPr lang="en-GB"/>
          </a:p>
        </p:txBody>
      </p:sp>
    </p:spTree>
    <p:extLst>
      <p:ext uri="{BB962C8B-B14F-4D97-AF65-F5344CB8AC3E}">
        <p14:creationId xmlns:p14="http://schemas.microsoft.com/office/powerpoint/2010/main" val="408518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89A584-EBA0-4F5B-908D-A57191CC0ED7}" type="datetimeFigureOut">
              <a:rPr lang="en-GB" smtClean="0"/>
              <a:t>26/06/2021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4E0341-AA03-4283-B859-07608A60452E}" type="slidenum">
              <a:rPr lang="en-GB" smtClean="0"/>
              <a:t>‹#›</a:t>
            </a:fld>
            <a:endParaRPr lang="en-GB"/>
          </a:p>
        </p:txBody>
      </p:sp>
    </p:spTree>
    <p:extLst>
      <p:ext uri="{BB962C8B-B14F-4D97-AF65-F5344CB8AC3E}">
        <p14:creationId xmlns:p14="http://schemas.microsoft.com/office/powerpoint/2010/main" val="145203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89A584-EBA0-4F5B-908D-A57191CC0ED7}" type="datetimeFigureOut">
              <a:rPr lang="en-GB" smtClean="0"/>
              <a:t>26/06/2021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4E0341-AA03-4283-B859-07608A60452E}" type="slidenum">
              <a:rPr lang="en-GB" smtClean="0"/>
              <a:t>‹#›</a:t>
            </a:fld>
            <a:endParaRPr lang="en-GB"/>
          </a:p>
        </p:txBody>
      </p:sp>
    </p:spTree>
    <p:extLst>
      <p:ext uri="{BB962C8B-B14F-4D97-AF65-F5344CB8AC3E}">
        <p14:creationId xmlns:p14="http://schemas.microsoft.com/office/powerpoint/2010/main" val="2494952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489A584-EBA0-4F5B-908D-A57191CC0ED7}" type="datetimeFigureOut">
              <a:rPr lang="en-GB" smtClean="0"/>
              <a:t>26/06/2021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4E0341-AA03-4283-B859-07608A60452E}" type="slidenum">
              <a:rPr lang="en-GB" smtClean="0"/>
              <a:t>‹#›</a:t>
            </a:fld>
            <a:endParaRPr lang="en-GB"/>
          </a:p>
        </p:txBody>
      </p:sp>
    </p:spTree>
    <p:extLst>
      <p:ext uri="{BB962C8B-B14F-4D97-AF65-F5344CB8AC3E}">
        <p14:creationId xmlns:p14="http://schemas.microsoft.com/office/powerpoint/2010/main" val="3264210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489A584-EBA0-4F5B-908D-A57191CC0ED7}" type="datetimeFigureOut">
              <a:rPr lang="en-GB" smtClean="0"/>
              <a:t>26/06/2021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4E0341-AA03-4283-B859-07608A60452E}" type="slidenum">
              <a:rPr lang="en-GB" smtClean="0"/>
              <a:t>‹#›</a:t>
            </a:fld>
            <a:endParaRPr lang="en-GB"/>
          </a:p>
        </p:txBody>
      </p:sp>
    </p:spTree>
    <p:extLst>
      <p:ext uri="{BB962C8B-B14F-4D97-AF65-F5344CB8AC3E}">
        <p14:creationId xmlns:p14="http://schemas.microsoft.com/office/powerpoint/2010/main" val="315018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489A584-EBA0-4F5B-908D-A57191CC0ED7}" type="datetimeFigureOut">
              <a:rPr lang="en-GB" smtClean="0"/>
              <a:t>26/06/2021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4E0341-AA03-4283-B859-07608A60452E}" type="slidenum">
              <a:rPr lang="en-GB" smtClean="0"/>
              <a:t>‹#›</a:t>
            </a:fld>
            <a:endParaRPr lang="en-GB"/>
          </a:p>
        </p:txBody>
      </p:sp>
    </p:spTree>
    <p:extLst>
      <p:ext uri="{BB962C8B-B14F-4D97-AF65-F5344CB8AC3E}">
        <p14:creationId xmlns:p14="http://schemas.microsoft.com/office/powerpoint/2010/main" val="3061311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9A584-EBA0-4F5B-908D-A57191CC0ED7}" type="datetimeFigureOut">
              <a:rPr lang="en-GB" smtClean="0"/>
              <a:t>26/06/2021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4E0341-AA03-4283-B859-07608A60452E}" type="slidenum">
              <a:rPr lang="en-GB" smtClean="0"/>
              <a:t>‹#›</a:t>
            </a:fld>
            <a:endParaRPr lang="en-GB"/>
          </a:p>
        </p:txBody>
      </p:sp>
    </p:spTree>
    <p:extLst>
      <p:ext uri="{BB962C8B-B14F-4D97-AF65-F5344CB8AC3E}">
        <p14:creationId xmlns:p14="http://schemas.microsoft.com/office/powerpoint/2010/main" val="3147159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89A584-EBA0-4F5B-908D-A57191CC0ED7}" type="datetimeFigureOut">
              <a:rPr lang="en-GB" smtClean="0"/>
              <a:t>26/06/2021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4E0341-AA03-4283-B859-07608A60452E}" type="slidenum">
              <a:rPr lang="en-GB" smtClean="0"/>
              <a:t>‹#›</a:t>
            </a:fld>
            <a:endParaRPr lang="en-GB"/>
          </a:p>
        </p:txBody>
      </p:sp>
    </p:spTree>
    <p:extLst>
      <p:ext uri="{BB962C8B-B14F-4D97-AF65-F5344CB8AC3E}">
        <p14:creationId xmlns:p14="http://schemas.microsoft.com/office/powerpoint/2010/main" val="281371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89A584-EBA0-4F5B-908D-A57191CC0ED7}" type="datetimeFigureOut">
              <a:rPr lang="en-GB" smtClean="0"/>
              <a:t>26/06/2021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4E0341-AA03-4283-B859-07608A60452E}" type="slidenum">
              <a:rPr lang="en-GB" smtClean="0"/>
              <a:t>‹#›</a:t>
            </a:fld>
            <a:endParaRPr lang="en-GB"/>
          </a:p>
        </p:txBody>
      </p:sp>
    </p:spTree>
    <p:extLst>
      <p:ext uri="{BB962C8B-B14F-4D97-AF65-F5344CB8AC3E}">
        <p14:creationId xmlns:p14="http://schemas.microsoft.com/office/powerpoint/2010/main" val="3692994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9A584-EBA0-4F5B-908D-A57191CC0ED7}" type="datetimeFigureOut">
              <a:rPr lang="en-GB" smtClean="0"/>
              <a:t>26/06/2021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E0341-AA03-4283-B859-07608A60452E}" type="slidenum">
              <a:rPr lang="en-GB" smtClean="0"/>
              <a:t>‹#›</a:t>
            </a:fld>
            <a:endParaRPr lang="en-GB"/>
          </a:p>
        </p:txBody>
      </p:sp>
    </p:spTree>
    <p:extLst>
      <p:ext uri="{BB962C8B-B14F-4D97-AF65-F5344CB8AC3E}">
        <p14:creationId xmlns:p14="http://schemas.microsoft.com/office/powerpoint/2010/main" val="3632921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1.emf"/></Relationships>
</file>

<file path=ppt/slides/_rels/slide3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Knowledge Representation</a:t>
            </a:r>
            <a:endParaRPr lang="en-GB" dirty="0"/>
          </a:p>
        </p:txBody>
      </p:sp>
    </p:spTree>
    <p:extLst>
      <p:ext uri="{BB962C8B-B14F-4D97-AF65-F5344CB8AC3E}">
        <p14:creationId xmlns:p14="http://schemas.microsoft.com/office/powerpoint/2010/main" val="2923209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79685" y="6275019"/>
            <a:ext cx="223520" cy="228268"/>
          </a:xfrm>
          <a:prstGeom prst="rect">
            <a:avLst/>
          </a:prstGeom>
        </p:spPr>
        <p:txBody>
          <a:bodyPr vert="horz" wrap="square" lIns="0" tIns="12700" rIns="0" bIns="0" rtlCol="0">
            <a:spAutoFit/>
          </a:bodyPr>
          <a:lstStyle/>
          <a:p>
            <a:pPr marL="12700">
              <a:spcBef>
                <a:spcPts val="100"/>
              </a:spcBef>
            </a:pPr>
            <a:r>
              <a:rPr sz="1400" spc="-5" dirty="0">
                <a:latin typeface="Arial"/>
                <a:cs typeface="Arial"/>
              </a:rPr>
              <a:t>11</a:t>
            </a:r>
            <a:endParaRPr sz="1400">
              <a:latin typeface="Arial"/>
              <a:cs typeface="Arial"/>
            </a:endParaRPr>
          </a:p>
        </p:txBody>
      </p:sp>
      <p:sp>
        <p:nvSpPr>
          <p:cNvPr id="3" name="object 3"/>
          <p:cNvSpPr txBox="1">
            <a:spLocks noGrp="1"/>
          </p:cNvSpPr>
          <p:nvPr>
            <p:ph type="title"/>
          </p:nvPr>
        </p:nvSpPr>
        <p:spPr>
          <a:xfrm>
            <a:off x="1473959" y="292065"/>
            <a:ext cx="6486276" cy="689932"/>
          </a:xfrm>
          <a:prstGeom prst="rect">
            <a:avLst/>
          </a:prstGeom>
        </p:spPr>
        <p:txBody>
          <a:bodyPr vert="horz" wrap="square" lIns="0" tIns="12700" rIns="0" bIns="0" rtlCol="0" anchor="ctr">
            <a:spAutoFit/>
          </a:bodyPr>
          <a:lstStyle/>
          <a:p>
            <a:pPr marL="12700">
              <a:lnSpc>
                <a:spcPct val="100000"/>
              </a:lnSpc>
              <a:spcBef>
                <a:spcPts val="100"/>
              </a:spcBef>
            </a:pPr>
            <a:r>
              <a:rPr dirty="0"/>
              <a:t>Approaches to</a:t>
            </a:r>
            <a:r>
              <a:rPr spc="-125" dirty="0"/>
              <a:t> </a:t>
            </a:r>
            <a:r>
              <a:rPr dirty="0"/>
              <a:t>KR</a:t>
            </a:r>
          </a:p>
        </p:txBody>
      </p:sp>
      <p:sp>
        <p:nvSpPr>
          <p:cNvPr id="4" name="object 4"/>
          <p:cNvSpPr txBox="1"/>
          <p:nvPr/>
        </p:nvSpPr>
        <p:spPr>
          <a:xfrm>
            <a:off x="2286406" y="998854"/>
            <a:ext cx="7251700" cy="2882900"/>
          </a:xfrm>
          <a:prstGeom prst="rect">
            <a:avLst/>
          </a:prstGeom>
        </p:spPr>
        <p:txBody>
          <a:bodyPr vert="horz" wrap="square" lIns="0" tIns="114300" rIns="0" bIns="0" rtlCol="0">
            <a:spAutoFit/>
          </a:bodyPr>
          <a:lstStyle/>
          <a:p>
            <a:pPr marL="12700">
              <a:spcBef>
                <a:spcPts val="900"/>
              </a:spcBef>
            </a:pPr>
            <a:r>
              <a:rPr sz="2400" dirty="0">
                <a:solidFill>
                  <a:srgbClr val="0000FF"/>
                </a:solidFill>
                <a:latin typeface="Arial"/>
                <a:cs typeface="Arial"/>
              </a:rPr>
              <a:t>Inheritable</a:t>
            </a:r>
            <a:r>
              <a:rPr sz="2400" spc="10" dirty="0">
                <a:solidFill>
                  <a:srgbClr val="0000FF"/>
                </a:solidFill>
                <a:latin typeface="Arial"/>
                <a:cs typeface="Arial"/>
              </a:rPr>
              <a:t> </a:t>
            </a:r>
            <a:r>
              <a:rPr sz="2400" spc="-5" dirty="0">
                <a:solidFill>
                  <a:srgbClr val="0000FF"/>
                </a:solidFill>
                <a:latin typeface="Arial"/>
                <a:cs typeface="Arial"/>
              </a:rPr>
              <a:t>knowledge:</a:t>
            </a:r>
            <a:endParaRPr sz="2400">
              <a:latin typeface="Arial"/>
              <a:cs typeface="Arial"/>
            </a:endParaRPr>
          </a:p>
          <a:p>
            <a:pPr marL="355600" marR="5080" indent="-342900">
              <a:spcBef>
                <a:spcPts val="1440"/>
              </a:spcBef>
              <a:buSzPct val="118750"/>
              <a:buChar char="•"/>
              <a:tabLst>
                <a:tab pos="354965" algn="l"/>
                <a:tab pos="355600" algn="l"/>
              </a:tabLst>
            </a:pPr>
            <a:r>
              <a:rPr sz="2400" dirty="0">
                <a:latin typeface="Arial"/>
                <a:cs typeface="Arial"/>
              </a:rPr>
              <a:t>Objects </a:t>
            </a:r>
            <a:r>
              <a:rPr sz="2400" spc="-5" dirty="0">
                <a:latin typeface="Arial"/>
                <a:cs typeface="Arial"/>
              </a:rPr>
              <a:t>are organized into </a:t>
            </a:r>
            <a:r>
              <a:rPr sz="2400" spc="-5" dirty="0">
                <a:solidFill>
                  <a:srgbClr val="0000FF"/>
                </a:solidFill>
                <a:latin typeface="Arial"/>
                <a:cs typeface="Arial"/>
              </a:rPr>
              <a:t>classes </a:t>
            </a:r>
            <a:r>
              <a:rPr sz="2400" spc="-5" dirty="0">
                <a:latin typeface="Arial"/>
                <a:cs typeface="Arial"/>
              </a:rPr>
              <a:t>and </a:t>
            </a:r>
            <a:r>
              <a:rPr sz="2400" dirty="0">
                <a:latin typeface="Arial"/>
                <a:cs typeface="Arial"/>
              </a:rPr>
              <a:t>classes </a:t>
            </a:r>
            <a:r>
              <a:rPr sz="2400" spc="-5" dirty="0">
                <a:latin typeface="Arial"/>
                <a:cs typeface="Arial"/>
              </a:rPr>
              <a:t>are  organized in </a:t>
            </a:r>
            <a:r>
              <a:rPr sz="2400" dirty="0">
                <a:latin typeface="Arial"/>
                <a:cs typeface="Arial"/>
              </a:rPr>
              <a:t>a </a:t>
            </a:r>
            <a:r>
              <a:rPr sz="2400" spc="-5" dirty="0">
                <a:latin typeface="Arial"/>
                <a:cs typeface="Arial"/>
              </a:rPr>
              <a:t>generalization</a:t>
            </a:r>
            <a:r>
              <a:rPr sz="2400" spc="70" dirty="0">
                <a:latin typeface="Arial"/>
                <a:cs typeface="Arial"/>
              </a:rPr>
              <a:t> </a:t>
            </a:r>
            <a:r>
              <a:rPr sz="2400" spc="-5" dirty="0">
                <a:solidFill>
                  <a:srgbClr val="0000FF"/>
                </a:solidFill>
                <a:latin typeface="Arial"/>
                <a:cs typeface="Arial"/>
              </a:rPr>
              <a:t>hierarchy</a:t>
            </a:r>
            <a:r>
              <a:rPr sz="2400" spc="-5" dirty="0">
                <a:latin typeface="Arial"/>
                <a:cs typeface="Arial"/>
              </a:rPr>
              <a:t>.</a:t>
            </a:r>
            <a:endParaRPr sz="2400">
              <a:latin typeface="Arial"/>
              <a:cs typeface="Arial"/>
            </a:endParaRPr>
          </a:p>
          <a:p>
            <a:pPr marL="355600" marR="108585" indent="-342900">
              <a:spcBef>
                <a:spcPts val="1440"/>
              </a:spcBef>
              <a:buClr>
                <a:srgbClr val="000000"/>
              </a:buClr>
              <a:buSzPct val="118750"/>
              <a:buChar char="•"/>
              <a:tabLst>
                <a:tab pos="354965" algn="l"/>
                <a:tab pos="355600" algn="l"/>
              </a:tabLst>
            </a:pPr>
            <a:r>
              <a:rPr sz="2400" dirty="0">
                <a:solidFill>
                  <a:srgbClr val="0000FF"/>
                </a:solidFill>
                <a:latin typeface="Arial"/>
                <a:cs typeface="Arial"/>
              </a:rPr>
              <a:t>Inheritance </a:t>
            </a:r>
            <a:r>
              <a:rPr sz="2400" spc="-5" dirty="0">
                <a:latin typeface="Arial"/>
                <a:cs typeface="Arial"/>
              </a:rPr>
              <a:t>is </a:t>
            </a:r>
            <a:r>
              <a:rPr sz="2400" dirty="0">
                <a:latin typeface="Arial"/>
                <a:cs typeface="Arial"/>
              </a:rPr>
              <a:t>a </a:t>
            </a:r>
            <a:r>
              <a:rPr sz="2400" spc="-5" dirty="0">
                <a:latin typeface="Arial"/>
                <a:cs typeface="Arial"/>
              </a:rPr>
              <a:t>powerful </a:t>
            </a:r>
            <a:r>
              <a:rPr sz="2400" dirty="0">
                <a:latin typeface="Arial"/>
                <a:cs typeface="Arial"/>
              </a:rPr>
              <a:t>form </a:t>
            </a:r>
            <a:r>
              <a:rPr sz="2400" spc="-5" dirty="0">
                <a:latin typeface="Arial"/>
                <a:cs typeface="Arial"/>
              </a:rPr>
              <a:t>of inference, but </a:t>
            </a:r>
            <a:r>
              <a:rPr sz="2400" spc="-5" dirty="0">
                <a:solidFill>
                  <a:srgbClr val="0000FF"/>
                </a:solidFill>
                <a:latin typeface="Arial"/>
                <a:cs typeface="Arial"/>
              </a:rPr>
              <a:t>not  adequate</a:t>
            </a:r>
            <a:r>
              <a:rPr sz="2400" spc="-5" dirty="0">
                <a:latin typeface="Arial"/>
                <a:cs typeface="Arial"/>
              </a:rPr>
              <a:t>.</a:t>
            </a:r>
            <a:endParaRPr sz="2400">
              <a:latin typeface="Arial"/>
              <a:cs typeface="Arial"/>
            </a:endParaRPr>
          </a:p>
          <a:p>
            <a:pPr marL="355600" indent="-342900">
              <a:spcBef>
                <a:spcPts val="1440"/>
              </a:spcBef>
              <a:buSzPct val="118750"/>
              <a:buChar char="•"/>
              <a:tabLst>
                <a:tab pos="354965" algn="l"/>
                <a:tab pos="355600" algn="l"/>
              </a:tabLst>
            </a:pPr>
            <a:r>
              <a:rPr sz="2400" dirty="0">
                <a:latin typeface="Arial"/>
                <a:cs typeface="Arial"/>
              </a:rPr>
              <a:t>Ex. Property </a:t>
            </a:r>
            <a:r>
              <a:rPr sz="2400" spc="-5" dirty="0">
                <a:latin typeface="Arial"/>
                <a:cs typeface="Arial"/>
              </a:rPr>
              <a:t>inheritance inference</a:t>
            </a:r>
            <a:r>
              <a:rPr sz="2400" spc="25" dirty="0">
                <a:latin typeface="Arial"/>
                <a:cs typeface="Arial"/>
              </a:rPr>
              <a:t> </a:t>
            </a:r>
            <a:r>
              <a:rPr sz="2400" spc="-5" dirty="0">
                <a:latin typeface="Arial"/>
                <a:cs typeface="Arial"/>
              </a:rPr>
              <a:t>mechanism.</a:t>
            </a:r>
            <a:endParaRPr sz="2400">
              <a:latin typeface="Arial"/>
              <a:cs typeface="Arial"/>
            </a:endParaRPr>
          </a:p>
        </p:txBody>
      </p:sp>
      <p:sp>
        <p:nvSpPr>
          <p:cNvPr id="5" name="object 5"/>
          <p:cNvSpPr/>
          <p:nvPr/>
        </p:nvSpPr>
        <p:spPr>
          <a:xfrm>
            <a:off x="3937254" y="4809871"/>
            <a:ext cx="1224280" cy="120650"/>
          </a:xfrm>
          <a:custGeom>
            <a:avLst/>
            <a:gdLst/>
            <a:ahLst/>
            <a:cxnLst/>
            <a:rect l="l" t="t" r="r" b="b"/>
            <a:pathLst>
              <a:path w="1224279" h="120650">
                <a:moveTo>
                  <a:pt x="1172736" y="60070"/>
                </a:moveTo>
                <a:lnTo>
                  <a:pt x="1108074" y="97789"/>
                </a:lnTo>
                <a:lnTo>
                  <a:pt x="1105916" y="105790"/>
                </a:lnTo>
                <a:lnTo>
                  <a:pt x="1109598" y="111886"/>
                </a:lnTo>
                <a:lnTo>
                  <a:pt x="1113155" y="118109"/>
                </a:lnTo>
                <a:lnTo>
                  <a:pt x="1121156" y="120141"/>
                </a:lnTo>
                <a:lnTo>
                  <a:pt x="1201942" y="73024"/>
                </a:lnTo>
                <a:lnTo>
                  <a:pt x="1198498" y="73024"/>
                </a:lnTo>
                <a:lnTo>
                  <a:pt x="1198498" y="71246"/>
                </a:lnTo>
                <a:lnTo>
                  <a:pt x="1191895" y="71246"/>
                </a:lnTo>
                <a:lnTo>
                  <a:pt x="1172736" y="60070"/>
                </a:lnTo>
                <a:close/>
              </a:path>
              <a:path w="1224279" h="120650">
                <a:moveTo>
                  <a:pt x="1150529" y="47116"/>
                </a:moveTo>
                <a:lnTo>
                  <a:pt x="0" y="47116"/>
                </a:lnTo>
                <a:lnTo>
                  <a:pt x="0" y="73024"/>
                </a:lnTo>
                <a:lnTo>
                  <a:pt x="1150529" y="73024"/>
                </a:lnTo>
                <a:lnTo>
                  <a:pt x="1172736" y="60070"/>
                </a:lnTo>
                <a:lnTo>
                  <a:pt x="1150529" y="47116"/>
                </a:lnTo>
                <a:close/>
              </a:path>
              <a:path w="1224279" h="120650">
                <a:moveTo>
                  <a:pt x="1201941" y="47116"/>
                </a:moveTo>
                <a:lnTo>
                  <a:pt x="1198498" y="47116"/>
                </a:lnTo>
                <a:lnTo>
                  <a:pt x="1198498" y="73024"/>
                </a:lnTo>
                <a:lnTo>
                  <a:pt x="1201942" y="73024"/>
                </a:lnTo>
                <a:lnTo>
                  <a:pt x="1224153" y="60070"/>
                </a:lnTo>
                <a:lnTo>
                  <a:pt x="1201941" y="47116"/>
                </a:lnTo>
                <a:close/>
              </a:path>
              <a:path w="1224279" h="120650">
                <a:moveTo>
                  <a:pt x="1191895" y="48894"/>
                </a:moveTo>
                <a:lnTo>
                  <a:pt x="1172736" y="60070"/>
                </a:lnTo>
                <a:lnTo>
                  <a:pt x="1191895" y="71246"/>
                </a:lnTo>
                <a:lnTo>
                  <a:pt x="1191895" y="48894"/>
                </a:lnTo>
                <a:close/>
              </a:path>
              <a:path w="1224279" h="120650">
                <a:moveTo>
                  <a:pt x="1198498" y="48894"/>
                </a:moveTo>
                <a:lnTo>
                  <a:pt x="1191895" y="48894"/>
                </a:lnTo>
                <a:lnTo>
                  <a:pt x="1191895" y="71246"/>
                </a:lnTo>
                <a:lnTo>
                  <a:pt x="1198498" y="71246"/>
                </a:lnTo>
                <a:lnTo>
                  <a:pt x="1198498" y="48894"/>
                </a:lnTo>
                <a:close/>
              </a:path>
              <a:path w="1224279" h="120650">
                <a:moveTo>
                  <a:pt x="1121156" y="0"/>
                </a:moveTo>
                <a:lnTo>
                  <a:pt x="1113155" y="2031"/>
                </a:lnTo>
                <a:lnTo>
                  <a:pt x="1109598" y="8254"/>
                </a:lnTo>
                <a:lnTo>
                  <a:pt x="1105916" y="14350"/>
                </a:lnTo>
                <a:lnTo>
                  <a:pt x="1108074" y="22351"/>
                </a:lnTo>
                <a:lnTo>
                  <a:pt x="1172736" y="60070"/>
                </a:lnTo>
                <a:lnTo>
                  <a:pt x="1191895" y="48894"/>
                </a:lnTo>
                <a:lnTo>
                  <a:pt x="1198498" y="48894"/>
                </a:lnTo>
                <a:lnTo>
                  <a:pt x="1198498" y="47116"/>
                </a:lnTo>
                <a:lnTo>
                  <a:pt x="1201941" y="47116"/>
                </a:lnTo>
                <a:lnTo>
                  <a:pt x="1121156" y="0"/>
                </a:lnTo>
                <a:close/>
              </a:path>
            </a:pathLst>
          </a:custGeom>
          <a:solidFill>
            <a:srgbClr val="000000"/>
          </a:solidFill>
        </p:spPr>
        <p:txBody>
          <a:bodyPr wrap="square" lIns="0" tIns="0" rIns="0" bIns="0" rtlCol="0"/>
          <a:lstStyle/>
          <a:p>
            <a:endParaRPr/>
          </a:p>
        </p:txBody>
      </p:sp>
      <p:sp>
        <p:nvSpPr>
          <p:cNvPr id="6" name="object 6"/>
          <p:cNvSpPr txBox="1"/>
          <p:nvPr/>
        </p:nvSpPr>
        <p:spPr>
          <a:xfrm>
            <a:off x="2497074" y="4510279"/>
            <a:ext cx="1440180" cy="492443"/>
          </a:xfrm>
          <a:prstGeom prst="rect">
            <a:avLst/>
          </a:prstGeom>
          <a:ln w="25908">
            <a:solidFill>
              <a:srgbClr val="000000"/>
            </a:solidFill>
          </a:ln>
        </p:spPr>
        <p:txBody>
          <a:bodyPr vert="horz" wrap="square" lIns="0" tIns="213360" rIns="0" bIns="0" rtlCol="0">
            <a:spAutoFit/>
          </a:bodyPr>
          <a:lstStyle/>
          <a:p>
            <a:pPr marL="179070">
              <a:spcBef>
                <a:spcPts val="1680"/>
              </a:spcBef>
            </a:pPr>
            <a:r>
              <a:rPr spc="-5" dirty="0">
                <a:latin typeface="Arial"/>
                <a:cs typeface="Arial"/>
              </a:rPr>
              <a:t>Adult</a:t>
            </a:r>
            <a:r>
              <a:rPr spc="-20" dirty="0">
                <a:latin typeface="Arial"/>
                <a:cs typeface="Arial"/>
              </a:rPr>
              <a:t> </a:t>
            </a:r>
            <a:r>
              <a:rPr spc="-5" dirty="0">
                <a:latin typeface="Arial"/>
                <a:cs typeface="Arial"/>
              </a:rPr>
              <a:t>male</a:t>
            </a:r>
            <a:endParaRPr>
              <a:latin typeface="Arial"/>
              <a:cs typeface="Arial"/>
            </a:endParaRPr>
          </a:p>
        </p:txBody>
      </p:sp>
      <p:sp>
        <p:nvSpPr>
          <p:cNvPr id="7" name="object 7"/>
          <p:cNvSpPr txBox="1"/>
          <p:nvPr/>
        </p:nvSpPr>
        <p:spPr>
          <a:xfrm>
            <a:off x="5189982" y="4510279"/>
            <a:ext cx="1440180" cy="492443"/>
          </a:xfrm>
          <a:prstGeom prst="rect">
            <a:avLst/>
          </a:prstGeom>
          <a:ln w="25907">
            <a:solidFill>
              <a:srgbClr val="000000"/>
            </a:solidFill>
          </a:ln>
        </p:spPr>
        <p:txBody>
          <a:bodyPr vert="horz" wrap="square" lIns="0" tIns="213360" rIns="0" bIns="0" rtlCol="0">
            <a:spAutoFit/>
          </a:bodyPr>
          <a:lstStyle/>
          <a:p>
            <a:pPr marL="358140">
              <a:spcBef>
                <a:spcPts val="1680"/>
              </a:spcBef>
            </a:pPr>
            <a:r>
              <a:rPr spc="-5" dirty="0">
                <a:latin typeface="Arial"/>
                <a:cs typeface="Arial"/>
              </a:rPr>
              <a:t>Person</a:t>
            </a:r>
            <a:endParaRPr>
              <a:latin typeface="Arial"/>
              <a:cs typeface="Arial"/>
            </a:endParaRPr>
          </a:p>
        </p:txBody>
      </p:sp>
      <p:sp>
        <p:nvSpPr>
          <p:cNvPr id="8" name="object 8"/>
          <p:cNvSpPr txBox="1"/>
          <p:nvPr/>
        </p:nvSpPr>
        <p:spPr>
          <a:xfrm>
            <a:off x="4303014" y="4349242"/>
            <a:ext cx="320040" cy="299720"/>
          </a:xfrm>
          <a:prstGeom prst="rect">
            <a:avLst/>
          </a:prstGeom>
        </p:spPr>
        <p:txBody>
          <a:bodyPr vert="horz" wrap="square" lIns="0" tIns="12700" rIns="0" bIns="0" rtlCol="0">
            <a:spAutoFit/>
          </a:bodyPr>
          <a:lstStyle/>
          <a:p>
            <a:pPr marL="12700">
              <a:spcBef>
                <a:spcPts val="100"/>
              </a:spcBef>
            </a:pPr>
            <a:r>
              <a:rPr b="1" spc="-100" dirty="0">
                <a:latin typeface="Arial"/>
                <a:cs typeface="Arial"/>
              </a:rPr>
              <a:t>i</a:t>
            </a:r>
            <a:r>
              <a:rPr b="1" spc="-95" dirty="0">
                <a:latin typeface="Arial"/>
                <a:cs typeface="Arial"/>
              </a:rPr>
              <a:t>s</a:t>
            </a:r>
            <a:r>
              <a:rPr b="1" dirty="0">
                <a:latin typeface="Arial"/>
                <a:cs typeface="Arial"/>
              </a:rPr>
              <a:t>a</a:t>
            </a:r>
            <a:endParaRPr>
              <a:latin typeface="Arial"/>
              <a:cs typeface="Arial"/>
            </a:endParaRPr>
          </a:p>
        </p:txBody>
      </p:sp>
      <p:sp>
        <p:nvSpPr>
          <p:cNvPr id="9" name="object 9"/>
          <p:cNvSpPr txBox="1"/>
          <p:nvPr/>
        </p:nvSpPr>
        <p:spPr>
          <a:xfrm>
            <a:off x="2497074" y="6022084"/>
            <a:ext cx="1440180" cy="493084"/>
          </a:xfrm>
          <a:prstGeom prst="rect">
            <a:avLst/>
          </a:prstGeom>
          <a:ln w="25908">
            <a:solidFill>
              <a:srgbClr val="000000"/>
            </a:solidFill>
          </a:ln>
        </p:spPr>
        <p:txBody>
          <a:bodyPr vert="horz" wrap="square" lIns="0" tIns="213995" rIns="0" bIns="0" rtlCol="0">
            <a:spAutoFit/>
          </a:bodyPr>
          <a:lstStyle/>
          <a:p>
            <a:pPr marL="445770">
              <a:spcBef>
                <a:spcPts val="1685"/>
              </a:spcBef>
            </a:pPr>
            <a:r>
              <a:rPr spc="-5" dirty="0">
                <a:latin typeface="Arial"/>
                <a:cs typeface="Arial"/>
              </a:rPr>
              <a:t>Peter</a:t>
            </a:r>
            <a:endParaRPr>
              <a:latin typeface="Arial"/>
              <a:cs typeface="Arial"/>
            </a:endParaRPr>
          </a:p>
        </p:txBody>
      </p:sp>
      <p:sp>
        <p:nvSpPr>
          <p:cNvPr id="10" name="object 10"/>
          <p:cNvSpPr/>
          <p:nvPr/>
        </p:nvSpPr>
        <p:spPr>
          <a:xfrm>
            <a:off x="3156330" y="5229605"/>
            <a:ext cx="120650" cy="792480"/>
          </a:xfrm>
          <a:custGeom>
            <a:avLst/>
            <a:gdLst/>
            <a:ahLst/>
            <a:cxnLst/>
            <a:rect l="l" t="t" r="r" b="b"/>
            <a:pathLst>
              <a:path w="120650" h="792479">
                <a:moveTo>
                  <a:pt x="60070" y="51289"/>
                </a:moveTo>
                <a:lnTo>
                  <a:pt x="47117" y="73496"/>
                </a:lnTo>
                <a:lnTo>
                  <a:pt x="47117" y="792086"/>
                </a:lnTo>
                <a:lnTo>
                  <a:pt x="73025" y="792086"/>
                </a:lnTo>
                <a:lnTo>
                  <a:pt x="73025" y="73496"/>
                </a:lnTo>
                <a:lnTo>
                  <a:pt x="60070" y="51289"/>
                </a:lnTo>
                <a:close/>
              </a:path>
              <a:path w="120650" h="792479">
                <a:moveTo>
                  <a:pt x="60070" y="0"/>
                </a:moveTo>
                <a:lnTo>
                  <a:pt x="0" y="102997"/>
                </a:lnTo>
                <a:lnTo>
                  <a:pt x="2031" y="110998"/>
                </a:lnTo>
                <a:lnTo>
                  <a:pt x="8255" y="114554"/>
                </a:lnTo>
                <a:lnTo>
                  <a:pt x="14350" y="118110"/>
                </a:lnTo>
                <a:lnTo>
                  <a:pt x="22351" y="116078"/>
                </a:lnTo>
                <a:lnTo>
                  <a:pt x="25907" y="109855"/>
                </a:lnTo>
                <a:lnTo>
                  <a:pt x="47116" y="73496"/>
                </a:lnTo>
                <a:lnTo>
                  <a:pt x="47117" y="25654"/>
                </a:lnTo>
                <a:lnTo>
                  <a:pt x="75033" y="25654"/>
                </a:lnTo>
                <a:lnTo>
                  <a:pt x="60070" y="0"/>
                </a:lnTo>
                <a:close/>
              </a:path>
              <a:path w="120650" h="792479">
                <a:moveTo>
                  <a:pt x="75033" y="25654"/>
                </a:moveTo>
                <a:lnTo>
                  <a:pt x="73025" y="25654"/>
                </a:lnTo>
                <a:lnTo>
                  <a:pt x="73025" y="73496"/>
                </a:lnTo>
                <a:lnTo>
                  <a:pt x="94233" y="109855"/>
                </a:lnTo>
                <a:lnTo>
                  <a:pt x="97789" y="116078"/>
                </a:lnTo>
                <a:lnTo>
                  <a:pt x="105791" y="118110"/>
                </a:lnTo>
                <a:lnTo>
                  <a:pt x="111887" y="114554"/>
                </a:lnTo>
                <a:lnTo>
                  <a:pt x="118110" y="110998"/>
                </a:lnTo>
                <a:lnTo>
                  <a:pt x="120142" y="102997"/>
                </a:lnTo>
                <a:lnTo>
                  <a:pt x="75033" y="25654"/>
                </a:lnTo>
                <a:close/>
              </a:path>
              <a:path w="120650" h="792479">
                <a:moveTo>
                  <a:pt x="73025" y="25654"/>
                </a:moveTo>
                <a:lnTo>
                  <a:pt x="47117" y="25654"/>
                </a:lnTo>
                <a:lnTo>
                  <a:pt x="47117" y="73496"/>
                </a:lnTo>
                <a:lnTo>
                  <a:pt x="60070" y="51289"/>
                </a:lnTo>
                <a:lnTo>
                  <a:pt x="48894" y="32131"/>
                </a:lnTo>
                <a:lnTo>
                  <a:pt x="73025" y="32131"/>
                </a:lnTo>
                <a:lnTo>
                  <a:pt x="73025" y="25654"/>
                </a:lnTo>
                <a:close/>
              </a:path>
              <a:path w="120650" h="792479">
                <a:moveTo>
                  <a:pt x="73025" y="32131"/>
                </a:moveTo>
                <a:lnTo>
                  <a:pt x="71246" y="32131"/>
                </a:lnTo>
                <a:lnTo>
                  <a:pt x="60070" y="51289"/>
                </a:lnTo>
                <a:lnTo>
                  <a:pt x="73025" y="73496"/>
                </a:lnTo>
                <a:lnTo>
                  <a:pt x="73025" y="32131"/>
                </a:lnTo>
                <a:close/>
              </a:path>
              <a:path w="120650" h="792479">
                <a:moveTo>
                  <a:pt x="71246" y="32131"/>
                </a:moveTo>
                <a:lnTo>
                  <a:pt x="48894" y="32131"/>
                </a:lnTo>
                <a:lnTo>
                  <a:pt x="60070" y="51289"/>
                </a:lnTo>
                <a:lnTo>
                  <a:pt x="71246" y="32131"/>
                </a:lnTo>
                <a:close/>
              </a:path>
            </a:pathLst>
          </a:custGeom>
          <a:solidFill>
            <a:srgbClr val="000000"/>
          </a:solidFill>
        </p:spPr>
        <p:txBody>
          <a:bodyPr wrap="square" lIns="0" tIns="0" rIns="0" bIns="0" rtlCol="0"/>
          <a:lstStyle/>
          <a:p>
            <a:endParaRPr/>
          </a:p>
        </p:txBody>
      </p:sp>
      <p:sp>
        <p:nvSpPr>
          <p:cNvPr id="11" name="object 11"/>
          <p:cNvSpPr txBox="1"/>
          <p:nvPr/>
        </p:nvSpPr>
        <p:spPr>
          <a:xfrm>
            <a:off x="3366642" y="5470956"/>
            <a:ext cx="881380" cy="299720"/>
          </a:xfrm>
          <a:prstGeom prst="rect">
            <a:avLst/>
          </a:prstGeom>
        </p:spPr>
        <p:txBody>
          <a:bodyPr vert="horz" wrap="square" lIns="0" tIns="12700" rIns="0" bIns="0" rtlCol="0">
            <a:spAutoFit/>
          </a:bodyPr>
          <a:lstStyle/>
          <a:p>
            <a:pPr marL="12700">
              <a:spcBef>
                <a:spcPts val="100"/>
              </a:spcBef>
            </a:pPr>
            <a:r>
              <a:rPr b="1" spc="-100" dirty="0">
                <a:latin typeface="Arial"/>
                <a:cs typeface="Arial"/>
              </a:rPr>
              <a:t>i</a:t>
            </a:r>
            <a:r>
              <a:rPr b="1" spc="-95" dirty="0">
                <a:latin typeface="Arial"/>
                <a:cs typeface="Arial"/>
              </a:rPr>
              <a:t>ns</a:t>
            </a:r>
            <a:r>
              <a:rPr b="1" spc="-40" dirty="0">
                <a:latin typeface="Arial"/>
                <a:cs typeface="Arial"/>
              </a:rPr>
              <a:t>t</a:t>
            </a:r>
            <a:r>
              <a:rPr b="1" spc="-60" dirty="0">
                <a:latin typeface="Arial"/>
                <a:cs typeface="Arial"/>
              </a:rPr>
              <a:t>a</a:t>
            </a:r>
            <a:r>
              <a:rPr b="1" spc="-75" dirty="0">
                <a:latin typeface="Arial"/>
                <a:cs typeface="Arial"/>
              </a:rPr>
              <a:t>nce</a:t>
            </a:r>
            <a:endParaRPr>
              <a:latin typeface="Arial"/>
              <a:cs typeface="Arial"/>
            </a:endParaRPr>
          </a:p>
        </p:txBody>
      </p:sp>
      <p:sp>
        <p:nvSpPr>
          <p:cNvPr id="12" name="object 12"/>
          <p:cNvSpPr/>
          <p:nvPr/>
        </p:nvSpPr>
        <p:spPr>
          <a:xfrm>
            <a:off x="6630161" y="4809871"/>
            <a:ext cx="1224280" cy="120650"/>
          </a:xfrm>
          <a:custGeom>
            <a:avLst/>
            <a:gdLst/>
            <a:ahLst/>
            <a:cxnLst/>
            <a:rect l="l" t="t" r="r" b="b"/>
            <a:pathLst>
              <a:path w="1224279" h="120650">
                <a:moveTo>
                  <a:pt x="1172736" y="60070"/>
                </a:moveTo>
                <a:lnTo>
                  <a:pt x="1108075" y="97789"/>
                </a:lnTo>
                <a:lnTo>
                  <a:pt x="1105915" y="105790"/>
                </a:lnTo>
                <a:lnTo>
                  <a:pt x="1109599" y="111886"/>
                </a:lnTo>
                <a:lnTo>
                  <a:pt x="1113154" y="118109"/>
                </a:lnTo>
                <a:lnTo>
                  <a:pt x="1121155" y="120141"/>
                </a:lnTo>
                <a:lnTo>
                  <a:pt x="1201942" y="73024"/>
                </a:lnTo>
                <a:lnTo>
                  <a:pt x="1198499" y="73024"/>
                </a:lnTo>
                <a:lnTo>
                  <a:pt x="1198499" y="71246"/>
                </a:lnTo>
                <a:lnTo>
                  <a:pt x="1191895" y="71246"/>
                </a:lnTo>
                <a:lnTo>
                  <a:pt x="1172736" y="60070"/>
                </a:lnTo>
                <a:close/>
              </a:path>
              <a:path w="1224279" h="120650">
                <a:moveTo>
                  <a:pt x="1150529" y="47116"/>
                </a:moveTo>
                <a:lnTo>
                  <a:pt x="0" y="47116"/>
                </a:lnTo>
                <a:lnTo>
                  <a:pt x="0" y="73024"/>
                </a:lnTo>
                <a:lnTo>
                  <a:pt x="1150529" y="73024"/>
                </a:lnTo>
                <a:lnTo>
                  <a:pt x="1172736" y="60070"/>
                </a:lnTo>
                <a:lnTo>
                  <a:pt x="1150529" y="47116"/>
                </a:lnTo>
                <a:close/>
              </a:path>
              <a:path w="1224279" h="120650">
                <a:moveTo>
                  <a:pt x="1201941" y="47116"/>
                </a:moveTo>
                <a:lnTo>
                  <a:pt x="1198499" y="47116"/>
                </a:lnTo>
                <a:lnTo>
                  <a:pt x="1198499" y="73024"/>
                </a:lnTo>
                <a:lnTo>
                  <a:pt x="1201942" y="73024"/>
                </a:lnTo>
                <a:lnTo>
                  <a:pt x="1224152" y="60070"/>
                </a:lnTo>
                <a:lnTo>
                  <a:pt x="1201941" y="47116"/>
                </a:lnTo>
                <a:close/>
              </a:path>
              <a:path w="1224279" h="120650">
                <a:moveTo>
                  <a:pt x="1191895" y="48894"/>
                </a:moveTo>
                <a:lnTo>
                  <a:pt x="1172736" y="60070"/>
                </a:lnTo>
                <a:lnTo>
                  <a:pt x="1191895" y="71246"/>
                </a:lnTo>
                <a:lnTo>
                  <a:pt x="1191895" y="48894"/>
                </a:lnTo>
                <a:close/>
              </a:path>
              <a:path w="1224279" h="120650">
                <a:moveTo>
                  <a:pt x="1198499" y="48894"/>
                </a:moveTo>
                <a:lnTo>
                  <a:pt x="1191895" y="48894"/>
                </a:lnTo>
                <a:lnTo>
                  <a:pt x="1191895" y="71246"/>
                </a:lnTo>
                <a:lnTo>
                  <a:pt x="1198499" y="71246"/>
                </a:lnTo>
                <a:lnTo>
                  <a:pt x="1198499" y="48894"/>
                </a:lnTo>
                <a:close/>
              </a:path>
              <a:path w="1224279" h="120650">
                <a:moveTo>
                  <a:pt x="1121155" y="0"/>
                </a:moveTo>
                <a:lnTo>
                  <a:pt x="1113154" y="2031"/>
                </a:lnTo>
                <a:lnTo>
                  <a:pt x="1109599" y="8254"/>
                </a:lnTo>
                <a:lnTo>
                  <a:pt x="1105915" y="14350"/>
                </a:lnTo>
                <a:lnTo>
                  <a:pt x="1108075" y="22351"/>
                </a:lnTo>
                <a:lnTo>
                  <a:pt x="1172736" y="60070"/>
                </a:lnTo>
                <a:lnTo>
                  <a:pt x="1191895" y="48894"/>
                </a:lnTo>
                <a:lnTo>
                  <a:pt x="1198499" y="48894"/>
                </a:lnTo>
                <a:lnTo>
                  <a:pt x="1198499" y="47116"/>
                </a:lnTo>
                <a:lnTo>
                  <a:pt x="1201941" y="47116"/>
                </a:lnTo>
                <a:lnTo>
                  <a:pt x="1121155" y="0"/>
                </a:lnTo>
                <a:close/>
              </a:path>
            </a:pathLst>
          </a:custGeom>
          <a:solidFill>
            <a:srgbClr val="000000"/>
          </a:solidFill>
        </p:spPr>
        <p:txBody>
          <a:bodyPr wrap="square" lIns="0" tIns="0" rIns="0" bIns="0" rtlCol="0"/>
          <a:lstStyle/>
          <a:p>
            <a:endParaRPr/>
          </a:p>
        </p:txBody>
      </p:sp>
      <p:sp>
        <p:nvSpPr>
          <p:cNvPr id="13" name="object 13"/>
          <p:cNvSpPr txBox="1"/>
          <p:nvPr/>
        </p:nvSpPr>
        <p:spPr>
          <a:xfrm>
            <a:off x="7853934" y="4694682"/>
            <a:ext cx="1440180" cy="290464"/>
          </a:xfrm>
          <a:prstGeom prst="rect">
            <a:avLst/>
          </a:prstGeom>
          <a:ln w="25907">
            <a:solidFill>
              <a:srgbClr val="000000"/>
            </a:solidFill>
          </a:ln>
        </p:spPr>
        <p:txBody>
          <a:bodyPr vert="horz" wrap="square" lIns="0" tIns="13335" rIns="0" bIns="0" rtlCol="0">
            <a:spAutoFit/>
          </a:bodyPr>
          <a:lstStyle/>
          <a:p>
            <a:pPr marL="453390">
              <a:spcBef>
                <a:spcPts val="105"/>
              </a:spcBef>
            </a:pPr>
            <a:r>
              <a:rPr spc="-10" dirty="0">
                <a:latin typeface="Arial"/>
                <a:cs typeface="Arial"/>
              </a:rPr>
              <a:t>Right</a:t>
            </a:r>
            <a:endParaRPr>
              <a:latin typeface="Arial"/>
              <a:cs typeface="Arial"/>
            </a:endParaRPr>
          </a:p>
        </p:txBody>
      </p:sp>
      <p:sp>
        <p:nvSpPr>
          <p:cNvPr id="14" name="object 14"/>
          <p:cNvSpPr txBox="1"/>
          <p:nvPr/>
        </p:nvSpPr>
        <p:spPr>
          <a:xfrm>
            <a:off x="6732778" y="4436109"/>
            <a:ext cx="793750" cy="299720"/>
          </a:xfrm>
          <a:prstGeom prst="rect">
            <a:avLst/>
          </a:prstGeom>
        </p:spPr>
        <p:txBody>
          <a:bodyPr vert="horz" wrap="square" lIns="0" tIns="12700" rIns="0" bIns="0" rtlCol="0">
            <a:spAutoFit/>
          </a:bodyPr>
          <a:lstStyle/>
          <a:p>
            <a:pPr marL="12700">
              <a:spcBef>
                <a:spcPts val="100"/>
              </a:spcBef>
            </a:pPr>
            <a:r>
              <a:rPr b="1" spc="-65" dirty="0">
                <a:latin typeface="Arial"/>
                <a:cs typeface="Arial"/>
              </a:rPr>
              <a:t>handed</a:t>
            </a:r>
            <a:endParaRPr>
              <a:latin typeface="Arial"/>
              <a:cs typeface="Arial"/>
            </a:endParaRPr>
          </a:p>
        </p:txBody>
      </p:sp>
      <p:sp>
        <p:nvSpPr>
          <p:cNvPr id="15" name="object 15"/>
          <p:cNvSpPr/>
          <p:nvPr/>
        </p:nvSpPr>
        <p:spPr>
          <a:xfrm>
            <a:off x="3966210" y="6321615"/>
            <a:ext cx="1224280" cy="120650"/>
          </a:xfrm>
          <a:custGeom>
            <a:avLst/>
            <a:gdLst/>
            <a:ahLst/>
            <a:cxnLst/>
            <a:rect l="l" t="t" r="r" b="b"/>
            <a:pathLst>
              <a:path w="1224279" h="120650">
                <a:moveTo>
                  <a:pt x="1172714" y="60134"/>
                </a:moveTo>
                <a:lnTo>
                  <a:pt x="1108075" y="97891"/>
                </a:lnTo>
                <a:lnTo>
                  <a:pt x="1105915" y="105816"/>
                </a:lnTo>
                <a:lnTo>
                  <a:pt x="1109599" y="112001"/>
                </a:lnTo>
                <a:lnTo>
                  <a:pt x="1113154" y="118173"/>
                </a:lnTo>
                <a:lnTo>
                  <a:pt x="1121155" y="120269"/>
                </a:lnTo>
                <a:lnTo>
                  <a:pt x="1201946" y="73088"/>
                </a:lnTo>
                <a:lnTo>
                  <a:pt x="1198499" y="73088"/>
                </a:lnTo>
                <a:lnTo>
                  <a:pt x="1198499" y="71323"/>
                </a:lnTo>
                <a:lnTo>
                  <a:pt x="1191894" y="71323"/>
                </a:lnTo>
                <a:lnTo>
                  <a:pt x="1172714" y="60134"/>
                </a:lnTo>
                <a:close/>
              </a:path>
              <a:path w="1224279" h="120650">
                <a:moveTo>
                  <a:pt x="1150507" y="47180"/>
                </a:moveTo>
                <a:lnTo>
                  <a:pt x="0" y="47180"/>
                </a:lnTo>
                <a:lnTo>
                  <a:pt x="0" y="73088"/>
                </a:lnTo>
                <a:lnTo>
                  <a:pt x="1150507" y="73088"/>
                </a:lnTo>
                <a:lnTo>
                  <a:pt x="1172714" y="60134"/>
                </a:lnTo>
                <a:lnTo>
                  <a:pt x="1150507" y="47180"/>
                </a:lnTo>
                <a:close/>
              </a:path>
              <a:path w="1224279" h="120650">
                <a:moveTo>
                  <a:pt x="1201946" y="47180"/>
                </a:moveTo>
                <a:lnTo>
                  <a:pt x="1198499" y="47180"/>
                </a:lnTo>
                <a:lnTo>
                  <a:pt x="1198499" y="73088"/>
                </a:lnTo>
                <a:lnTo>
                  <a:pt x="1201946" y="73088"/>
                </a:lnTo>
                <a:lnTo>
                  <a:pt x="1224152" y="60134"/>
                </a:lnTo>
                <a:lnTo>
                  <a:pt x="1201946" y="47180"/>
                </a:lnTo>
                <a:close/>
              </a:path>
              <a:path w="1224279" h="120650">
                <a:moveTo>
                  <a:pt x="1191894" y="48945"/>
                </a:moveTo>
                <a:lnTo>
                  <a:pt x="1172714" y="60134"/>
                </a:lnTo>
                <a:lnTo>
                  <a:pt x="1191894" y="71323"/>
                </a:lnTo>
                <a:lnTo>
                  <a:pt x="1191894" y="48945"/>
                </a:lnTo>
                <a:close/>
              </a:path>
              <a:path w="1224279" h="120650">
                <a:moveTo>
                  <a:pt x="1198499" y="48945"/>
                </a:moveTo>
                <a:lnTo>
                  <a:pt x="1191894" y="48945"/>
                </a:lnTo>
                <a:lnTo>
                  <a:pt x="1191894" y="71323"/>
                </a:lnTo>
                <a:lnTo>
                  <a:pt x="1198499" y="71323"/>
                </a:lnTo>
                <a:lnTo>
                  <a:pt x="1198499" y="48945"/>
                </a:lnTo>
                <a:close/>
              </a:path>
              <a:path w="1224279" h="120650">
                <a:moveTo>
                  <a:pt x="1121155" y="0"/>
                </a:moveTo>
                <a:lnTo>
                  <a:pt x="1113154" y="2082"/>
                </a:lnTo>
                <a:lnTo>
                  <a:pt x="1109599" y="8267"/>
                </a:lnTo>
                <a:lnTo>
                  <a:pt x="1105915" y="14452"/>
                </a:lnTo>
                <a:lnTo>
                  <a:pt x="1108075" y="22377"/>
                </a:lnTo>
                <a:lnTo>
                  <a:pt x="1172714" y="60134"/>
                </a:lnTo>
                <a:lnTo>
                  <a:pt x="1191894" y="48945"/>
                </a:lnTo>
                <a:lnTo>
                  <a:pt x="1198499" y="48945"/>
                </a:lnTo>
                <a:lnTo>
                  <a:pt x="1198499" y="47180"/>
                </a:lnTo>
                <a:lnTo>
                  <a:pt x="1201946" y="47180"/>
                </a:lnTo>
                <a:lnTo>
                  <a:pt x="1121155" y="0"/>
                </a:lnTo>
                <a:close/>
              </a:path>
            </a:pathLst>
          </a:custGeom>
          <a:solidFill>
            <a:srgbClr val="000000"/>
          </a:solidFill>
        </p:spPr>
        <p:txBody>
          <a:bodyPr wrap="square" lIns="0" tIns="0" rIns="0" bIns="0" rtlCol="0"/>
          <a:lstStyle/>
          <a:p>
            <a:endParaRPr/>
          </a:p>
        </p:txBody>
      </p:sp>
      <p:sp>
        <p:nvSpPr>
          <p:cNvPr id="16" name="object 16"/>
          <p:cNvSpPr txBox="1"/>
          <p:nvPr/>
        </p:nvSpPr>
        <p:spPr>
          <a:xfrm>
            <a:off x="5189982" y="6221730"/>
            <a:ext cx="2490470" cy="291747"/>
          </a:xfrm>
          <a:prstGeom prst="rect">
            <a:avLst/>
          </a:prstGeom>
          <a:ln w="25907">
            <a:solidFill>
              <a:srgbClr val="000000"/>
            </a:solidFill>
          </a:ln>
        </p:spPr>
        <p:txBody>
          <a:bodyPr vert="horz" wrap="square" lIns="0" tIns="14605" rIns="0" bIns="0" rtlCol="0">
            <a:spAutoFit/>
          </a:bodyPr>
          <a:lstStyle/>
          <a:p>
            <a:pPr marL="357505">
              <a:spcBef>
                <a:spcPts val="115"/>
              </a:spcBef>
            </a:pPr>
            <a:r>
              <a:rPr dirty="0">
                <a:latin typeface="Arial"/>
                <a:cs typeface="Arial"/>
              </a:rPr>
              <a:t>Tata</a:t>
            </a:r>
            <a:r>
              <a:rPr spc="-10" dirty="0">
                <a:latin typeface="Arial"/>
                <a:cs typeface="Arial"/>
              </a:rPr>
              <a:t> Consultancy</a:t>
            </a:r>
            <a:endParaRPr>
              <a:latin typeface="Arial"/>
              <a:cs typeface="Arial"/>
            </a:endParaRPr>
          </a:p>
        </p:txBody>
      </p:sp>
      <p:sp>
        <p:nvSpPr>
          <p:cNvPr id="17" name="object 17"/>
          <p:cNvSpPr txBox="1"/>
          <p:nvPr/>
        </p:nvSpPr>
        <p:spPr>
          <a:xfrm>
            <a:off x="4014977" y="6513982"/>
            <a:ext cx="982344" cy="299720"/>
          </a:xfrm>
          <a:prstGeom prst="rect">
            <a:avLst/>
          </a:prstGeom>
        </p:spPr>
        <p:txBody>
          <a:bodyPr vert="horz" wrap="square" lIns="0" tIns="12700" rIns="0" bIns="0" rtlCol="0">
            <a:spAutoFit/>
          </a:bodyPr>
          <a:lstStyle/>
          <a:p>
            <a:pPr marL="12700">
              <a:spcBef>
                <a:spcPts val="100"/>
              </a:spcBef>
            </a:pPr>
            <a:r>
              <a:rPr b="1" spc="10" dirty="0">
                <a:latin typeface="Arial"/>
                <a:cs typeface="Arial"/>
              </a:rPr>
              <a:t>W</a:t>
            </a:r>
            <a:r>
              <a:rPr b="1" spc="-95" dirty="0">
                <a:latin typeface="Arial"/>
                <a:cs typeface="Arial"/>
              </a:rPr>
              <a:t>or</a:t>
            </a:r>
            <a:r>
              <a:rPr b="1" spc="-85" dirty="0">
                <a:latin typeface="Arial"/>
                <a:cs typeface="Arial"/>
              </a:rPr>
              <a:t>ks_at</a:t>
            </a:r>
            <a:endParaRPr>
              <a:latin typeface="Arial"/>
              <a:cs typeface="Arial"/>
            </a:endParaRPr>
          </a:p>
        </p:txBody>
      </p:sp>
      <mc:AlternateContent xmlns:mc="http://schemas.openxmlformats.org/markup-compatibility/2006">
        <mc:Choice xmlns:p14="http://schemas.microsoft.com/office/powerpoint/2010/main" Requires="p14">
          <p:contentPart p14:bwMode="auto" r:id="rId2">
            <p14:nvContentPartPr>
              <p14:cNvPr id="18" name="Ink 17"/>
              <p14:cNvContentPartPr/>
              <p14:nvPr/>
            </p14:nvContentPartPr>
            <p14:xfrm>
              <a:off x="2125440" y="1321560"/>
              <a:ext cx="455760" cy="303840"/>
            </p14:xfrm>
          </p:contentPart>
        </mc:Choice>
        <mc:Fallback>
          <p:pic>
            <p:nvPicPr>
              <p:cNvPr id="18" name="Ink 17"/>
              <p:cNvPicPr/>
              <p:nvPr/>
            </p:nvPicPr>
            <p:blipFill>
              <a:blip r:embed="rId3"/>
              <a:stretch>
                <a:fillRect/>
              </a:stretch>
            </p:blipFill>
            <p:spPr>
              <a:xfrm>
                <a:off x="2116080" y="1312200"/>
                <a:ext cx="474480" cy="322560"/>
              </a:xfrm>
              <a:prstGeom prst="rect">
                <a:avLst/>
              </a:prstGeom>
            </p:spPr>
          </p:pic>
        </mc:Fallback>
      </mc:AlternateContent>
    </p:spTree>
    <p:extLst>
      <p:ext uri="{BB962C8B-B14F-4D97-AF65-F5344CB8AC3E}">
        <p14:creationId xmlns:p14="http://schemas.microsoft.com/office/powerpoint/2010/main" val="3474518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79685" y="6275019"/>
            <a:ext cx="223520" cy="228268"/>
          </a:xfrm>
          <a:prstGeom prst="rect">
            <a:avLst/>
          </a:prstGeom>
        </p:spPr>
        <p:txBody>
          <a:bodyPr vert="horz" wrap="square" lIns="0" tIns="12700" rIns="0" bIns="0" rtlCol="0">
            <a:spAutoFit/>
          </a:bodyPr>
          <a:lstStyle/>
          <a:p>
            <a:pPr marL="12700">
              <a:spcBef>
                <a:spcPts val="100"/>
              </a:spcBef>
            </a:pPr>
            <a:r>
              <a:rPr sz="1400" spc="-5" dirty="0">
                <a:latin typeface="Arial"/>
                <a:cs typeface="Arial"/>
              </a:rPr>
              <a:t>12</a:t>
            </a:r>
            <a:endParaRPr sz="1400">
              <a:latin typeface="Arial"/>
              <a:cs typeface="Arial"/>
            </a:endParaRPr>
          </a:p>
        </p:txBody>
      </p:sp>
      <p:sp>
        <p:nvSpPr>
          <p:cNvPr id="3" name="object 3"/>
          <p:cNvSpPr txBox="1">
            <a:spLocks noGrp="1"/>
          </p:cNvSpPr>
          <p:nvPr>
            <p:ph type="title"/>
          </p:nvPr>
        </p:nvSpPr>
        <p:spPr>
          <a:xfrm>
            <a:off x="1269242" y="816576"/>
            <a:ext cx="6693785" cy="689932"/>
          </a:xfrm>
          <a:prstGeom prst="rect">
            <a:avLst/>
          </a:prstGeom>
        </p:spPr>
        <p:txBody>
          <a:bodyPr vert="horz" wrap="square" lIns="0" tIns="12700" rIns="0" bIns="0" rtlCol="0" anchor="ctr">
            <a:spAutoFit/>
          </a:bodyPr>
          <a:lstStyle/>
          <a:p>
            <a:pPr marL="12700">
              <a:lnSpc>
                <a:spcPct val="100000"/>
              </a:lnSpc>
              <a:spcBef>
                <a:spcPts val="100"/>
              </a:spcBef>
            </a:pPr>
            <a:r>
              <a:rPr spc="-5" dirty="0"/>
              <a:t>Approaches </a:t>
            </a:r>
            <a:r>
              <a:rPr dirty="0"/>
              <a:t>to</a:t>
            </a:r>
            <a:r>
              <a:rPr spc="-80" dirty="0"/>
              <a:t> </a:t>
            </a:r>
            <a:r>
              <a:rPr dirty="0"/>
              <a:t>KR</a:t>
            </a:r>
          </a:p>
        </p:txBody>
      </p:sp>
      <p:sp>
        <p:nvSpPr>
          <p:cNvPr id="4" name="object 4"/>
          <p:cNvSpPr txBox="1"/>
          <p:nvPr/>
        </p:nvSpPr>
        <p:spPr>
          <a:xfrm>
            <a:off x="2288541" y="1899540"/>
            <a:ext cx="7350759" cy="3968115"/>
          </a:xfrm>
          <a:prstGeom prst="rect">
            <a:avLst/>
          </a:prstGeom>
        </p:spPr>
        <p:txBody>
          <a:bodyPr vert="horz" wrap="square" lIns="0" tIns="114300" rIns="0" bIns="0" rtlCol="0">
            <a:spAutoFit/>
          </a:bodyPr>
          <a:lstStyle/>
          <a:p>
            <a:pPr marL="12700">
              <a:spcBef>
                <a:spcPts val="900"/>
              </a:spcBef>
            </a:pPr>
            <a:r>
              <a:rPr sz="2400" spc="-5" dirty="0">
                <a:solidFill>
                  <a:srgbClr val="0000FF"/>
                </a:solidFill>
                <a:latin typeface="Arial"/>
                <a:cs typeface="Arial"/>
              </a:rPr>
              <a:t>Inferential</a:t>
            </a:r>
            <a:r>
              <a:rPr sz="2400" spc="-15" dirty="0">
                <a:solidFill>
                  <a:srgbClr val="0000FF"/>
                </a:solidFill>
                <a:latin typeface="Arial"/>
                <a:cs typeface="Arial"/>
              </a:rPr>
              <a:t> </a:t>
            </a:r>
            <a:r>
              <a:rPr sz="2400" spc="-5" dirty="0">
                <a:solidFill>
                  <a:srgbClr val="0000FF"/>
                </a:solidFill>
                <a:latin typeface="Arial"/>
                <a:cs typeface="Arial"/>
              </a:rPr>
              <a:t>knowledge:</a:t>
            </a:r>
            <a:endParaRPr sz="2400">
              <a:latin typeface="Arial"/>
              <a:cs typeface="Arial"/>
            </a:endParaRPr>
          </a:p>
          <a:p>
            <a:pPr marL="355600" marR="5080" indent="-343535">
              <a:spcBef>
                <a:spcPts val="1440"/>
              </a:spcBef>
              <a:buSzPct val="118750"/>
              <a:buChar char="•"/>
              <a:tabLst>
                <a:tab pos="355600" algn="l"/>
                <a:tab pos="356235" algn="l"/>
              </a:tabLst>
            </a:pPr>
            <a:r>
              <a:rPr sz="2400" dirty="0">
                <a:latin typeface="Arial"/>
                <a:cs typeface="Arial"/>
              </a:rPr>
              <a:t>Facts represented </a:t>
            </a:r>
            <a:r>
              <a:rPr sz="2400" spc="-5" dirty="0">
                <a:latin typeface="Arial"/>
                <a:cs typeface="Arial"/>
              </a:rPr>
              <a:t>in </a:t>
            </a:r>
            <a:r>
              <a:rPr sz="2400" dirty="0">
                <a:latin typeface="Arial"/>
                <a:cs typeface="Arial"/>
              </a:rPr>
              <a:t>a </a:t>
            </a:r>
            <a:r>
              <a:rPr sz="2400" spc="-5" dirty="0">
                <a:solidFill>
                  <a:srgbClr val="0000FF"/>
                </a:solidFill>
                <a:latin typeface="Arial"/>
                <a:cs typeface="Arial"/>
              </a:rPr>
              <a:t>logical </a:t>
            </a:r>
            <a:r>
              <a:rPr sz="2400" dirty="0">
                <a:solidFill>
                  <a:srgbClr val="0000FF"/>
                </a:solidFill>
                <a:latin typeface="Arial"/>
                <a:cs typeface="Arial"/>
              </a:rPr>
              <a:t>form</a:t>
            </a:r>
            <a:r>
              <a:rPr sz="2400" dirty="0">
                <a:latin typeface="Arial"/>
                <a:cs typeface="Arial"/>
              </a:rPr>
              <a:t>, </a:t>
            </a:r>
            <a:r>
              <a:rPr sz="2400" spc="-5" dirty="0">
                <a:latin typeface="Arial"/>
                <a:cs typeface="Arial"/>
              </a:rPr>
              <a:t>which facilitates </a:t>
            </a:r>
            <a:r>
              <a:rPr sz="2400" spc="-5" dirty="0">
                <a:solidFill>
                  <a:srgbClr val="0000FF"/>
                </a:solidFill>
                <a:latin typeface="Arial"/>
                <a:cs typeface="Arial"/>
              </a:rPr>
              <a:t> reasoning</a:t>
            </a:r>
            <a:r>
              <a:rPr sz="2400" spc="-5" dirty="0">
                <a:latin typeface="Arial"/>
                <a:cs typeface="Arial"/>
              </a:rPr>
              <a:t>.</a:t>
            </a:r>
            <a:endParaRPr sz="2400">
              <a:latin typeface="Arial"/>
              <a:cs typeface="Arial"/>
            </a:endParaRPr>
          </a:p>
          <a:p>
            <a:pPr marL="355600" indent="-343535">
              <a:spcBef>
                <a:spcPts val="1440"/>
              </a:spcBef>
              <a:buSzPct val="118750"/>
              <a:buChar char="•"/>
              <a:tabLst>
                <a:tab pos="355600" algn="l"/>
                <a:tab pos="356235" algn="l"/>
              </a:tabLst>
            </a:pPr>
            <a:r>
              <a:rPr sz="2400" dirty="0">
                <a:latin typeface="Arial"/>
                <a:cs typeface="Arial"/>
              </a:rPr>
              <a:t>An </a:t>
            </a:r>
            <a:r>
              <a:rPr sz="2400" spc="-5" dirty="0">
                <a:solidFill>
                  <a:srgbClr val="0000FF"/>
                </a:solidFill>
                <a:latin typeface="Arial"/>
                <a:cs typeface="Arial"/>
              </a:rPr>
              <a:t>inference engine </a:t>
            </a:r>
            <a:r>
              <a:rPr sz="2400" spc="-5" dirty="0">
                <a:latin typeface="Arial"/>
                <a:cs typeface="Arial"/>
              </a:rPr>
              <a:t>is</a:t>
            </a:r>
            <a:r>
              <a:rPr sz="2400" spc="20" dirty="0">
                <a:latin typeface="Arial"/>
                <a:cs typeface="Arial"/>
              </a:rPr>
              <a:t> </a:t>
            </a:r>
            <a:r>
              <a:rPr sz="2400" spc="-5" dirty="0">
                <a:latin typeface="Arial"/>
                <a:cs typeface="Arial"/>
              </a:rPr>
              <a:t>required.</a:t>
            </a:r>
            <a:endParaRPr sz="2400">
              <a:latin typeface="Arial"/>
              <a:cs typeface="Arial"/>
            </a:endParaRPr>
          </a:p>
          <a:p>
            <a:pPr>
              <a:spcBef>
                <a:spcPts val="5"/>
              </a:spcBef>
            </a:pPr>
            <a:endParaRPr sz="3750">
              <a:latin typeface="Arial"/>
              <a:cs typeface="Arial"/>
            </a:endParaRPr>
          </a:p>
          <a:p>
            <a:pPr marL="355600">
              <a:spcBef>
                <a:spcPts val="5"/>
              </a:spcBef>
            </a:pPr>
            <a:r>
              <a:rPr sz="2400" spc="-5" dirty="0">
                <a:latin typeface="Arial"/>
                <a:cs typeface="Arial"/>
              </a:rPr>
              <a:t>ex. 1. “Marcus is </a:t>
            </a:r>
            <a:r>
              <a:rPr sz="2400" dirty="0">
                <a:latin typeface="Arial"/>
                <a:cs typeface="Arial"/>
              </a:rPr>
              <a:t>a </a:t>
            </a:r>
            <a:r>
              <a:rPr sz="2400" spc="-5" dirty="0">
                <a:solidFill>
                  <a:srgbClr val="FF0000"/>
                </a:solidFill>
                <a:latin typeface="Arial"/>
                <a:cs typeface="Arial"/>
              </a:rPr>
              <a:t>man</a:t>
            </a:r>
            <a:r>
              <a:rPr sz="2400" spc="-5" dirty="0">
                <a:latin typeface="Arial"/>
                <a:cs typeface="Arial"/>
              </a:rPr>
              <a:t>”</a:t>
            </a:r>
            <a:endParaRPr sz="2400">
              <a:latin typeface="Arial"/>
              <a:cs typeface="Arial"/>
            </a:endParaRPr>
          </a:p>
          <a:p>
            <a:pPr marL="927100">
              <a:spcBef>
                <a:spcPts val="1440"/>
              </a:spcBef>
            </a:pPr>
            <a:r>
              <a:rPr sz="2400" spc="-5" dirty="0">
                <a:latin typeface="Arial"/>
                <a:cs typeface="Arial"/>
              </a:rPr>
              <a:t>2. “All </a:t>
            </a:r>
            <a:r>
              <a:rPr sz="2400" dirty="0">
                <a:solidFill>
                  <a:srgbClr val="FF0000"/>
                </a:solidFill>
                <a:latin typeface="Arial"/>
                <a:cs typeface="Arial"/>
              </a:rPr>
              <a:t>men </a:t>
            </a:r>
            <a:r>
              <a:rPr sz="2400" spc="-5" dirty="0">
                <a:latin typeface="Arial"/>
                <a:cs typeface="Arial"/>
              </a:rPr>
              <a:t>are</a:t>
            </a:r>
            <a:r>
              <a:rPr sz="2400" spc="-10" dirty="0">
                <a:latin typeface="Arial"/>
                <a:cs typeface="Arial"/>
              </a:rPr>
              <a:t> </a:t>
            </a:r>
            <a:r>
              <a:rPr sz="2400" dirty="0">
                <a:solidFill>
                  <a:srgbClr val="FF0000"/>
                </a:solidFill>
                <a:latin typeface="Arial"/>
                <a:cs typeface="Arial"/>
              </a:rPr>
              <a:t>mortal</a:t>
            </a:r>
            <a:r>
              <a:rPr sz="2400" dirty="0">
                <a:latin typeface="Arial"/>
                <a:cs typeface="Arial"/>
              </a:rPr>
              <a:t>”</a:t>
            </a:r>
            <a:endParaRPr sz="2400">
              <a:latin typeface="Arial"/>
              <a:cs typeface="Arial"/>
            </a:endParaRPr>
          </a:p>
          <a:p>
            <a:pPr marL="12700">
              <a:spcBef>
                <a:spcPts val="1440"/>
              </a:spcBef>
            </a:pPr>
            <a:r>
              <a:rPr sz="2400" spc="-5" dirty="0">
                <a:latin typeface="Arial"/>
                <a:cs typeface="Arial"/>
              </a:rPr>
              <a:t>Implies:</a:t>
            </a:r>
            <a:endParaRPr sz="2400">
              <a:latin typeface="Arial"/>
              <a:cs typeface="Arial"/>
            </a:endParaRPr>
          </a:p>
        </p:txBody>
      </p:sp>
      <p:sp>
        <p:nvSpPr>
          <p:cNvPr id="5" name="object 5"/>
          <p:cNvSpPr txBox="1"/>
          <p:nvPr/>
        </p:nvSpPr>
        <p:spPr>
          <a:xfrm>
            <a:off x="3203195" y="6025083"/>
            <a:ext cx="280352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3. </a:t>
            </a:r>
            <a:r>
              <a:rPr sz="2400" dirty="0">
                <a:latin typeface="Arial"/>
                <a:cs typeface="Arial"/>
              </a:rPr>
              <a:t>“</a:t>
            </a:r>
            <a:r>
              <a:rPr sz="2400" dirty="0">
                <a:solidFill>
                  <a:srgbClr val="FF0000"/>
                </a:solidFill>
                <a:latin typeface="Arial"/>
                <a:cs typeface="Arial"/>
              </a:rPr>
              <a:t>Marcus </a:t>
            </a:r>
            <a:r>
              <a:rPr sz="2400" spc="-5" dirty="0">
                <a:latin typeface="Arial"/>
                <a:cs typeface="Arial"/>
              </a:rPr>
              <a:t>is</a:t>
            </a:r>
            <a:r>
              <a:rPr sz="2400" spc="-65" dirty="0">
                <a:latin typeface="Arial"/>
                <a:cs typeface="Arial"/>
              </a:rPr>
              <a:t> </a:t>
            </a:r>
            <a:r>
              <a:rPr sz="2400" spc="-5" dirty="0">
                <a:solidFill>
                  <a:srgbClr val="FF0000"/>
                </a:solidFill>
                <a:latin typeface="Arial"/>
                <a:cs typeface="Arial"/>
              </a:rPr>
              <a:t>mortal</a:t>
            </a:r>
            <a:r>
              <a:rPr sz="2400" spc="-5" dirty="0">
                <a:latin typeface="Arial"/>
                <a:cs typeface="Arial"/>
              </a:rPr>
              <a:t>”</a:t>
            </a:r>
            <a:endParaRPr sz="2400">
              <a:latin typeface="Arial"/>
              <a:cs typeface="Arial"/>
            </a:endParaRPr>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1982520" y="1089360"/>
              <a:ext cx="9010440" cy="5384880"/>
            </p14:xfrm>
          </p:contentPart>
        </mc:Choice>
        <mc:Fallback>
          <p:pic>
            <p:nvPicPr>
              <p:cNvPr id="6" name="Ink 5"/>
              <p:cNvPicPr/>
              <p:nvPr/>
            </p:nvPicPr>
            <p:blipFill>
              <a:blip r:embed="rId3"/>
              <a:stretch>
                <a:fillRect/>
              </a:stretch>
            </p:blipFill>
            <p:spPr>
              <a:xfrm>
                <a:off x="1973160" y="1080000"/>
                <a:ext cx="9029160" cy="5403600"/>
              </a:xfrm>
              <a:prstGeom prst="rect">
                <a:avLst/>
              </a:prstGeom>
            </p:spPr>
          </p:pic>
        </mc:Fallback>
      </mc:AlternateContent>
    </p:spTree>
    <p:extLst>
      <p:ext uri="{BB962C8B-B14F-4D97-AF65-F5344CB8AC3E}">
        <p14:creationId xmlns:p14="http://schemas.microsoft.com/office/powerpoint/2010/main" val="23215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816576"/>
            <a:ext cx="6439027" cy="689932"/>
          </a:xfrm>
          <a:prstGeom prst="rect">
            <a:avLst/>
          </a:prstGeom>
        </p:spPr>
        <p:txBody>
          <a:bodyPr vert="horz" wrap="square" lIns="0" tIns="12700" rIns="0" bIns="0" rtlCol="0" anchor="ctr">
            <a:spAutoFit/>
          </a:bodyPr>
          <a:lstStyle/>
          <a:p>
            <a:pPr marL="12700">
              <a:lnSpc>
                <a:spcPct val="100000"/>
              </a:lnSpc>
              <a:spcBef>
                <a:spcPts val="100"/>
              </a:spcBef>
            </a:pPr>
            <a:r>
              <a:rPr spc="-5" dirty="0"/>
              <a:t>Approaches </a:t>
            </a:r>
            <a:r>
              <a:rPr dirty="0"/>
              <a:t>to</a:t>
            </a:r>
            <a:r>
              <a:rPr spc="-80" dirty="0"/>
              <a:t> </a:t>
            </a:r>
            <a:r>
              <a:rPr dirty="0"/>
              <a:t>KR</a:t>
            </a:r>
          </a:p>
        </p:txBody>
      </p:sp>
      <p:sp>
        <p:nvSpPr>
          <p:cNvPr id="3" name="object 3"/>
          <p:cNvSpPr txBox="1"/>
          <p:nvPr/>
        </p:nvSpPr>
        <p:spPr>
          <a:xfrm>
            <a:off x="2288541" y="1899539"/>
            <a:ext cx="7418705" cy="2882900"/>
          </a:xfrm>
          <a:prstGeom prst="rect">
            <a:avLst/>
          </a:prstGeom>
        </p:spPr>
        <p:txBody>
          <a:bodyPr vert="horz" wrap="square" lIns="0" tIns="114300" rIns="0" bIns="0" rtlCol="0">
            <a:spAutoFit/>
          </a:bodyPr>
          <a:lstStyle/>
          <a:p>
            <a:pPr marL="12700">
              <a:spcBef>
                <a:spcPts val="900"/>
              </a:spcBef>
            </a:pPr>
            <a:r>
              <a:rPr sz="2400" dirty="0">
                <a:solidFill>
                  <a:srgbClr val="0000FF"/>
                </a:solidFill>
                <a:latin typeface="Arial"/>
                <a:cs typeface="Arial"/>
              </a:rPr>
              <a:t>Procedural</a:t>
            </a:r>
            <a:r>
              <a:rPr sz="2400" spc="10" dirty="0">
                <a:solidFill>
                  <a:srgbClr val="0000FF"/>
                </a:solidFill>
                <a:latin typeface="Arial"/>
                <a:cs typeface="Arial"/>
              </a:rPr>
              <a:t> </a:t>
            </a:r>
            <a:r>
              <a:rPr sz="2400" spc="-5" dirty="0">
                <a:solidFill>
                  <a:srgbClr val="0000FF"/>
                </a:solidFill>
                <a:latin typeface="Arial"/>
                <a:cs typeface="Arial"/>
              </a:rPr>
              <a:t>knowledge:</a:t>
            </a:r>
            <a:endParaRPr sz="2400">
              <a:latin typeface="Arial"/>
              <a:cs typeface="Arial"/>
            </a:endParaRPr>
          </a:p>
          <a:p>
            <a:pPr marL="355600" marR="5080" indent="-343535">
              <a:spcBef>
                <a:spcPts val="1440"/>
              </a:spcBef>
              <a:buSzPct val="118750"/>
              <a:buChar char="•"/>
              <a:tabLst>
                <a:tab pos="355600" algn="l"/>
                <a:tab pos="356235" algn="l"/>
              </a:tabLst>
            </a:pPr>
            <a:r>
              <a:rPr sz="2400" spc="-5" dirty="0">
                <a:latin typeface="Arial"/>
                <a:cs typeface="Arial"/>
              </a:rPr>
              <a:t>Representation of </a:t>
            </a:r>
            <a:r>
              <a:rPr sz="2400" dirty="0">
                <a:solidFill>
                  <a:srgbClr val="0000FF"/>
                </a:solidFill>
                <a:latin typeface="Arial"/>
                <a:cs typeface="Arial"/>
              </a:rPr>
              <a:t>“how to make </a:t>
            </a:r>
            <a:r>
              <a:rPr sz="2400" spc="-5" dirty="0">
                <a:solidFill>
                  <a:srgbClr val="0000FF"/>
                </a:solidFill>
                <a:latin typeface="Arial"/>
                <a:cs typeface="Arial"/>
              </a:rPr>
              <a:t>it” </a:t>
            </a:r>
            <a:r>
              <a:rPr sz="2400" dirty="0">
                <a:latin typeface="Arial"/>
                <a:cs typeface="Arial"/>
              </a:rPr>
              <a:t>rather </a:t>
            </a:r>
            <a:r>
              <a:rPr sz="2400" spc="-5" dirty="0">
                <a:latin typeface="Arial"/>
                <a:cs typeface="Arial"/>
              </a:rPr>
              <a:t>than </a:t>
            </a:r>
            <a:r>
              <a:rPr sz="2400" dirty="0">
                <a:solidFill>
                  <a:srgbClr val="0000FF"/>
                </a:solidFill>
                <a:latin typeface="Arial"/>
                <a:cs typeface="Arial"/>
              </a:rPr>
              <a:t>“what  </a:t>
            </a:r>
            <a:r>
              <a:rPr sz="2400" spc="-5" dirty="0">
                <a:solidFill>
                  <a:srgbClr val="0000FF"/>
                </a:solidFill>
                <a:latin typeface="Arial"/>
                <a:cs typeface="Arial"/>
              </a:rPr>
              <a:t>it</a:t>
            </a:r>
            <a:r>
              <a:rPr sz="2400" spc="-15" dirty="0">
                <a:solidFill>
                  <a:srgbClr val="0000FF"/>
                </a:solidFill>
                <a:latin typeface="Arial"/>
                <a:cs typeface="Arial"/>
              </a:rPr>
              <a:t> </a:t>
            </a:r>
            <a:r>
              <a:rPr sz="2400" spc="-5" dirty="0">
                <a:solidFill>
                  <a:srgbClr val="0000FF"/>
                </a:solidFill>
                <a:latin typeface="Arial"/>
                <a:cs typeface="Arial"/>
              </a:rPr>
              <a:t>is”</a:t>
            </a:r>
            <a:r>
              <a:rPr sz="2400" spc="-5" dirty="0">
                <a:latin typeface="Arial"/>
                <a:cs typeface="Arial"/>
              </a:rPr>
              <a:t>.</a:t>
            </a:r>
            <a:endParaRPr sz="2400">
              <a:latin typeface="Arial"/>
              <a:cs typeface="Arial"/>
            </a:endParaRPr>
          </a:p>
          <a:p>
            <a:pPr marL="355600" indent="-343535">
              <a:spcBef>
                <a:spcPts val="1440"/>
              </a:spcBef>
              <a:buSzPct val="118750"/>
              <a:buChar char="•"/>
              <a:tabLst>
                <a:tab pos="355600" algn="l"/>
                <a:tab pos="356235" algn="l"/>
                <a:tab pos="5203825" algn="l"/>
              </a:tabLst>
            </a:pPr>
            <a:r>
              <a:rPr sz="2400" dirty="0">
                <a:latin typeface="Arial"/>
                <a:cs typeface="Arial"/>
              </a:rPr>
              <a:t>May </a:t>
            </a:r>
            <a:r>
              <a:rPr sz="2400" spc="-5" dirty="0">
                <a:latin typeface="Arial"/>
                <a:cs typeface="Arial"/>
              </a:rPr>
              <a:t>have </a:t>
            </a:r>
            <a:r>
              <a:rPr sz="2400" spc="-5" dirty="0">
                <a:solidFill>
                  <a:srgbClr val="0000FF"/>
                </a:solidFill>
                <a:latin typeface="Arial"/>
                <a:cs typeface="Arial"/>
              </a:rPr>
              <a:t>inferential</a:t>
            </a:r>
            <a:r>
              <a:rPr sz="2400" spc="65" dirty="0">
                <a:solidFill>
                  <a:srgbClr val="0000FF"/>
                </a:solidFill>
                <a:latin typeface="Arial"/>
                <a:cs typeface="Arial"/>
              </a:rPr>
              <a:t> </a:t>
            </a:r>
            <a:r>
              <a:rPr sz="2400" spc="-5" dirty="0">
                <a:solidFill>
                  <a:srgbClr val="0000FF"/>
                </a:solidFill>
                <a:latin typeface="Arial"/>
                <a:cs typeface="Arial"/>
              </a:rPr>
              <a:t>efficiency</a:t>
            </a:r>
            <a:r>
              <a:rPr sz="2400" spc="-5" dirty="0">
                <a:latin typeface="Arial"/>
                <a:cs typeface="Arial"/>
              </a:rPr>
              <a:t>,</a:t>
            </a:r>
            <a:r>
              <a:rPr sz="2400" spc="20" dirty="0">
                <a:latin typeface="Arial"/>
                <a:cs typeface="Arial"/>
              </a:rPr>
              <a:t> </a:t>
            </a:r>
            <a:r>
              <a:rPr sz="2400" spc="-5" dirty="0">
                <a:latin typeface="Arial"/>
                <a:cs typeface="Arial"/>
              </a:rPr>
              <a:t>but	</a:t>
            </a:r>
            <a:r>
              <a:rPr sz="2400" spc="-5" dirty="0">
                <a:solidFill>
                  <a:srgbClr val="0000FF"/>
                </a:solidFill>
                <a:latin typeface="Arial"/>
                <a:cs typeface="Arial"/>
              </a:rPr>
              <a:t>no</a:t>
            </a:r>
            <a:r>
              <a:rPr sz="2400" spc="-25" dirty="0">
                <a:solidFill>
                  <a:srgbClr val="0000FF"/>
                </a:solidFill>
                <a:latin typeface="Arial"/>
                <a:cs typeface="Arial"/>
              </a:rPr>
              <a:t> </a:t>
            </a:r>
            <a:r>
              <a:rPr sz="2400" spc="-5" dirty="0">
                <a:latin typeface="Arial"/>
                <a:cs typeface="Arial"/>
              </a:rPr>
              <a:t>inferential</a:t>
            </a:r>
            <a:endParaRPr sz="2400">
              <a:latin typeface="Arial"/>
              <a:cs typeface="Arial"/>
            </a:endParaRPr>
          </a:p>
          <a:p>
            <a:pPr marL="355600"/>
            <a:r>
              <a:rPr sz="2400" spc="-5" dirty="0">
                <a:latin typeface="Arial"/>
                <a:cs typeface="Arial"/>
              </a:rPr>
              <a:t>adequacy and acquisitional</a:t>
            </a:r>
            <a:r>
              <a:rPr sz="2400" spc="75" dirty="0">
                <a:latin typeface="Arial"/>
                <a:cs typeface="Arial"/>
              </a:rPr>
              <a:t> </a:t>
            </a:r>
            <a:r>
              <a:rPr sz="2400" spc="-5" dirty="0">
                <a:latin typeface="Arial"/>
                <a:cs typeface="Arial"/>
              </a:rPr>
              <a:t>efficiency.</a:t>
            </a:r>
            <a:endParaRPr sz="2400">
              <a:latin typeface="Arial"/>
              <a:cs typeface="Arial"/>
            </a:endParaRPr>
          </a:p>
          <a:p>
            <a:pPr marL="355600" indent="-343535">
              <a:spcBef>
                <a:spcPts val="1440"/>
              </a:spcBef>
              <a:buSzPct val="118750"/>
              <a:buChar char="•"/>
              <a:tabLst>
                <a:tab pos="355600" algn="l"/>
                <a:tab pos="356235" algn="l"/>
              </a:tabLst>
            </a:pPr>
            <a:r>
              <a:rPr sz="2400" dirty="0">
                <a:latin typeface="Arial"/>
                <a:cs typeface="Arial"/>
              </a:rPr>
              <a:t>Ex. </a:t>
            </a:r>
            <a:r>
              <a:rPr sz="2400" spc="-5" dirty="0">
                <a:latin typeface="Arial"/>
                <a:cs typeface="Arial"/>
              </a:rPr>
              <a:t>Writing LISP</a:t>
            </a:r>
            <a:r>
              <a:rPr sz="2400" spc="-35" dirty="0">
                <a:latin typeface="Arial"/>
                <a:cs typeface="Arial"/>
              </a:rPr>
              <a:t> </a:t>
            </a:r>
            <a:r>
              <a:rPr sz="2400" spc="-5" dirty="0">
                <a:latin typeface="Arial"/>
                <a:cs typeface="Arial"/>
              </a:rPr>
              <a:t>programs</a:t>
            </a:r>
            <a:endParaRPr sz="2400">
              <a:latin typeface="Arial"/>
              <a:cs typeface="Arial"/>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134160" y="2375280"/>
              <a:ext cx="8269560" cy="1893600"/>
            </p14:xfrm>
          </p:contentPart>
        </mc:Choice>
        <mc:Fallback>
          <p:pic>
            <p:nvPicPr>
              <p:cNvPr id="4" name="Ink 3"/>
              <p:cNvPicPr/>
              <p:nvPr/>
            </p:nvPicPr>
            <p:blipFill>
              <a:blip r:embed="rId3"/>
              <a:stretch>
                <a:fillRect/>
              </a:stretch>
            </p:blipFill>
            <p:spPr>
              <a:xfrm>
                <a:off x="3124800" y="2365920"/>
                <a:ext cx="8288280" cy="1912320"/>
              </a:xfrm>
              <a:prstGeom prst="rect">
                <a:avLst/>
              </a:prstGeom>
            </p:spPr>
          </p:pic>
        </mc:Fallback>
      </mc:AlternateContent>
    </p:spTree>
    <p:extLst>
      <p:ext uri="{BB962C8B-B14F-4D97-AF65-F5344CB8AC3E}">
        <p14:creationId xmlns:p14="http://schemas.microsoft.com/office/powerpoint/2010/main" val="2115072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Knowledge Representation in AI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318" y="1460239"/>
            <a:ext cx="6076950" cy="424815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929720" y="1321560"/>
              <a:ext cx="1464840" cy="3893760"/>
            </p14:xfrm>
          </p:contentPart>
        </mc:Choice>
        <mc:Fallback>
          <p:pic>
            <p:nvPicPr>
              <p:cNvPr id="2" name="Ink 1"/>
              <p:cNvPicPr/>
              <p:nvPr/>
            </p:nvPicPr>
            <p:blipFill>
              <a:blip r:embed="rId4"/>
              <a:stretch>
                <a:fillRect/>
              </a:stretch>
            </p:blipFill>
            <p:spPr>
              <a:xfrm>
                <a:off x="7920360" y="1312200"/>
                <a:ext cx="1483560" cy="3912480"/>
              </a:xfrm>
              <a:prstGeom prst="rect">
                <a:avLst/>
              </a:prstGeom>
            </p:spPr>
          </p:pic>
        </mc:Fallback>
      </mc:AlternateContent>
    </p:spTree>
    <p:extLst>
      <p:ext uri="{BB962C8B-B14F-4D97-AF65-F5344CB8AC3E}">
        <p14:creationId xmlns:p14="http://schemas.microsoft.com/office/powerpoint/2010/main" val="388976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Techniques of knowledge representation</a:t>
            </a:r>
            <a:br>
              <a:rPr lang="en-GB" dirty="0"/>
            </a:br>
            <a:endParaRPr lang="en-GB" dirty="0"/>
          </a:p>
        </p:txBody>
      </p:sp>
      <p:sp>
        <p:nvSpPr>
          <p:cNvPr id="3" name="Content Placeholder 2"/>
          <p:cNvSpPr>
            <a:spLocks noGrp="1"/>
          </p:cNvSpPr>
          <p:nvPr>
            <p:ph idx="1"/>
          </p:nvPr>
        </p:nvSpPr>
        <p:spPr>
          <a:xfrm>
            <a:off x="605619" y="1484431"/>
            <a:ext cx="10980761" cy="4351338"/>
          </a:xfrm>
        </p:spPr>
        <p:txBody>
          <a:bodyPr>
            <a:noAutofit/>
          </a:bodyPr>
          <a:lstStyle/>
          <a:p>
            <a:r>
              <a:rPr lang="en-US" sz="2300" dirty="0">
                <a:latin typeface="Times New Roman" panose="02020603050405020304" pitchFamily="18" charset="0"/>
                <a:cs typeface="Times New Roman" panose="02020603050405020304" pitchFamily="18" charset="0"/>
              </a:rPr>
              <a:t>Propositional Logic: This technique is also known as propositional calculus, statement logic, or sentential logic. It is used for representing the knowledge about what is true and what is false.</a:t>
            </a:r>
          </a:p>
          <a:p>
            <a:r>
              <a:rPr lang="en-US" sz="2300" dirty="0">
                <a:latin typeface="Times New Roman" panose="02020603050405020304" pitchFamily="18" charset="0"/>
                <a:cs typeface="Times New Roman" panose="02020603050405020304" pitchFamily="18" charset="0"/>
              </a:rPr>
              <a:t>First-order Logic: It is also known as Predicate logic or First-order predicate calculus (FOPL). This technique is used to represent the objects in the form of predicates or quantifiers. It is different from Propositional logic as it removes the complexity of the sentence represented by it.   </a:t>
            </a:r>
          </a:p>
          <a:p>
            <a:r>
              <a:rPr lang="en-US" sz="2300" dirty="0">
                <a:latin typeface="Times New Roman" panose="02020603050405020304" pitchFamily="18" charset="0"/>
                <a:cs typeface="Times New Roman" panose="02020603050405020304" pitchFamily="18" charset="0"/>
              </a:rPr>
              <a:t>Rule-based System: This is the most commonly used technique in artificial intelligence. In the rule-based system, we impose rules over the propositional logic and first-order logic techniques. If-then clause is used for this technique. For example, if there are two variables A and B. Value of both A and B is True. Consequently, the result of both should also be True and vice-versa. It is represented as:</a:t>
            </a:r>
          </a:p>
          <a:p>
            <a:r>
              <a:rPr lang="en-US" sz="2300" dirty="0">
                <a:latin typeface="Times New Roman" panose="02020603050405020304" pitchFamily="18" charset="0"/>
                <a:cs typeface="Times New Roman" panose="02020603050405020304" pitchFamily="18" charset="0"/>
              </a:rPr>
              <a:t> If the value of A and B is True, then the result will be True. So, such a technique makes the propositional as well as FOPL logics bounded in the rules.</a:t>
            </a:r>
            <a:endParaRPr lang="en-GB" sz="23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75120" y="1571760"/>
              <a:ext cx="652320" cy="2625480"/>
            </p14:xfrm>
          </p:contentPart>
        </mc:Choice>
        <mc:Fallback>
          <p:pic>
            <p:nvPicPr>
              <p:cNvPr id="4" name="Ink 3"/>
              <p:cNvPicPr/>
              <p:nvPr/>
            </p:nvPicPr>
            <p:blipFill>
              <a:blip r:embed="rId3"/>
              <a:stretch>
                <a:fillRect/>
              </a:stretch>
            </p:blipFill>
            <p:spPr>
              <a:xfrm>
                <a:off x="365760" y="1562400"/>
                <a:ext cx="671040" cy="2644200"/>
              </a:xfrm>
              <a:prstGeom prst="rect">
                <a:avLst/>
              </a:prstGeom>
            </p:spPr>
          </p:pic>
        </mc:Fallback>
      </mc:AlternateContent>
    </p:spTree>
    <p:extLst>
      <p:ext uri="{BB962C8B-B14F-4D97-AF65-F5344CB8AC3E}">
        <p14:creationId xmlns:p14="http://schemas.microsoft.com/office/powerpoint/2010/main" val="904198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245" y="974700"/>
            <a:ext cx="10515600" cy="4351338"/>
          </a:xfrm>
        </p:spPr>
        <p:txBody>
          <a:bodyPr>
            <a:normAutofit/>
          </a:bodyPr>
          <a:lstStyle/>
          <a:p>
            <a:r>
              <a:rPr lang="en-US" sz="2300" dirty="0">
                <a:latin typeface="Times New Roman" panose="02020603050405020304" pitchFamily="18" charset="0"/>
                <a:cs typeface="Times New Roman" panose="02020603050405020304" pitchFamily="18" charset="0"/>
              </a:rPr>
              <a:t>Semantic Networks: The technique is based on storing the knowledge into the system in the form of a graph. Nodes of a graph represent the objects which exist in the real world, and the arrow represents the relationship between these objects. Such techniques show the connectivity of one object with another object. </a:t>
            </a:r>
          </a:p>
        </p:txBody>
      </p:sp>
      <p:pic>
        <p:nvPicPr>
          <p:cNvPr id="4" name="Picture 3"/>
          <p:cNvPicPr>
            <a:picLocks noChangeAspect="1"/>
          </p:cNvPicPr>
          <p:nvPr/>
        </p:nvPicPr>
        <p:blipFill>
          <a:blip r:embed="rId2"/>
          <a:stretch>
            <a:fillRect/>
          </a:stretch>
        </p:blipFill>
        <p:spPr>
          <a:xfrm>
            <a:off x="2231619" y="2920619"/>
            <a:ext cx="7182852" cy="3063924"/>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928800" y="1223280"/>
              <a:ext cx="3384720" cy="4911840"/>
            </p14:xfrm>
          </p:contentPart>
        </mc:Choice>
        <mc:Fallback>
          <p:pic>
            <p:nvPicPr>
              <p:cNvPr id="2" name="Ink 1"/>
              <p:cNvPicPr/>
              <p:nvPr/>
            </p:nvPicPr>
            <p:blipFill>
              <a:blip r:embed="rId4"/>
              <a:stretch>
                <a:fillRect/>
              </a:stretch>
            </p:blipFill>
            <p:spPr>
              <a:xfrm>
                <a:off x="919440" y="1213920"/>
                <a:ext cx="3403440" cy="4930560"/>
              </a:xfrm>
              <a:prstGeom prst="rect">
                <a:avLst/>
              </a:prstGeom>
            </p:spPr>
          </p:pic>
        </mc:Fallback>
      </mc:AlternateContent>
    </p:spTree>
    <p:extLst>
      <p:ext uri="{BB962C8B-B14F-4D97-AF65-F5344CB8AC3E}">
        <p14:creationId xmlns:p14="http://schemas.microsoft.com/office/powerpoint/2010/main" val="2966807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7256" y="255942"/>
            <a:ext cx="10515600" cy="1325563"/>
          </a:xfrm>
        </p:spPr>
        <p:txBody>
          <a:bodyPr/>
          <a:lstStyle/>
          <a:p>
            <a:endParaRPr lang="en-GB" dirty="0"/>
          </a:p>
        </p:txBody>
      </p:sp>
      <p:sp>
        <p:nvSpPr>
          <p:cNvPr id="6" name="Content Placeholder 5"/>
          <p:cNvSpPr>
            <a:spLocks noGrp="1"/>
          </p:cNvSpPr>
          <p:nvPr>
            <p:ph idx="1"/>
          </p:nvPr>
        </p:nvSpPr>
        <p:spPr>
          <a:xfrm>
            <a:off x="797256" y="1825625"/>
            <a:ext cx="10515600" cy="2450414"/>
          </a:xfrm>
          <a:prstGeom prst="rect">
            <a:avLst/>
          </a:prstGeom>
        </p:spPr>
        <p:txBody>
          <a:bodyPr>
            <a:spAutoFit/>
          </a:bodyPr>
          <a:lstStyle/>
          <a:p>
            <a:r>
              <a:rPr lang="en-US" sz="2300" dirty="0">
                <a:latin typeface="Times New Roman" panose="02020603050405020304" pitchFamily="18" charset="0"/>
                <a:cs typeface="Times New Roman" panose="02020603050405020304" pitchFamily="18" charset="0"/>
              </a:rPr>
              <a:t>Frames: In this technique, the knowledge is stored via slots and fillers. Similarly, the Slots are the entities and Fillers are its attributes. They are together stored in a frame. So, whenever there is a requirement, the machine infers the necessary information to take the decision. For example, </a:t>
            </a:r>
            <a:r>
              <a:rPr lang="en-US" sz="2300" dirty="0" err="1">
                <a:latin typeface="Times New Roman" panose="02020603050405020304" pitchFamily="18" charset="0"/>
                <a:cs typeface="Times New Roman" panose="02020603050405020304" pitchFamily="18" charset="0"/>
              </a:rPr>
              <a:t>Tomy</a:t>
            </a:r>
            <a:r>
              <a:rPr lang="en-US" sz="2300" dirty="0">
                <a:latin typeface="Times New Roman" panose="02020603050405020304" pitchFamily="18" charset="0"/>
                <a:cs typeface="Times New Roman" panose="02020603050405020304" pitchFamily="18" charset="0"/>
              </a:rPr>
              <a:t> is a dog having one tail.</a:t>
            </a:r>
          </a:p>
          <a:p>
            <a:r>
              <a:rPr lang="en-US" sz="2300" dirty="0">
                <a:latin typeface="Times New Roman" panose="02020603050405020304" pitchFamily="18" charset="0"/>
                <a:cs typeface="Times New Roman" panose="02020603050405020304" pitchFamily="18" charset="0"/>
              </a:rPr>
              <a:t>Script: It is an advanced technique over the Frames. Here, the information is stored in the form of a script. The script is stored in the system containing all the required information.</a:t>
            </a:r>
            <a:endParaRPr lang="en-GB" sz="23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045480" y="232200"/>
              <a:ext cx="1857600" cy="1446840"/>
            </p14:xfrm>
          </p:contentPart>
        </mc:Choice>
        <mc:Fallback>
          <p:pic>
            <p:nvPicPr>
              <p:cNvPr id="2" name="Ink 1"/>
              <p:cNvPicPr/>
              <p:nvPr/>
            </p:nvPicPr>
            <p:blipFill>
              <a:blip r:embed="rId3"/>
              <a:stretch>
                <a:fillRect/>
              </a:stretch>
            </p:blipFill>
            <p:spPr>
              <a:xfrm>
                <a:off x="6036120" y="222840"/>
                <a:ext cx="1876320" cy="1465560"/>
              </a:xfrm>
              <a:prstGeom prst="rect">
                <a:avLst/>
              </a:prstGeom>
            </p:spPr>
          </p:pic>
        </mc:Fallback>
      </mc:AlternateContent>
    </p:spTree>
    <p:extLst>
      <p:ext uri="{BB962C8B-B14F-4D97-AF65-F5344CB8AC3E}">
        <p14:creationId xmlns:p14="http://schemas.microsoft.com/office/powerpoint/2010/main" val="3986604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8042" y="467581"/>
            <a:ext cx="4863460" cy="689932"/>
          </a:xfrm>
          <a:prstGeom prst="rect">
            <a:avLst/>
          </a:prstGeom>
        </p:spPr>
        <p:txBody>
          <a:bodyPr vert="horz" wrap="square" lIns="0" tIns="12700" rIns="0" bIns="0" rtlCol="0" anchor="ctr">
            <a:spAutoFit/>
          </a:bodyPr>
          <a:lstStyle/>
          <a:p>
            <a:pPr marL="12700">
              <a:lnSpc>
                <a:spcPct val="100000"/>
              </a:lnSpc>
              <a:spcBef>
                <a:spcPts val="100"/>
              </a:spcBef>
            </a:pPr>
            <a:r>
              <a:rPr dirty="0"/>
              <a:t>Propositional</a:t>
            </a:r>
            <a:r>
              <a:rPr spc="-95" dirty="0"/>
              <a:t> </a:t>
            </a:r>
            <a:r>
              <a:rPr spc="-5" dirty="0"/>
              <a:t>logic</a:t>
            </a:r>
          </a:p>
        </p:txBody>
      </p:sp>
      <p:sp>
        <p:nvSpPr>
          <p:cNvPr id="7" name="object 7"/>
          <p:cNvSpPr txBox="1"/>
          <p:nvPr/>
        </p:nvSpPr>
        <p:spPr>
          <a:xfrm>
            <a:off x="1605010" y="1751297"/>
            <a:ext cx="8977280" cy="4297971"/>
          </a:xfrm>
          <a:prstGeom prst="rect">
            <a:avLst/>
          </a:prstGeom>
        </p:spPr>
        <p:txBody>
          <a:bodyPr vert="horz" wrap="square" lIns="0" tIns="85725" rIns="0" bIns="0" rtlCol="0">
            <a:spAutoFit/>
          </a:bodyPr>
          <a:lstStyle/>
          <a:p>
            <a:pPr marL="228600" indent="-228600">
              <a:lnSpc>
                <a:spcPct val="90000"/>
              </a:lnSpc>
              <a:spcBef>
                <a:spcPts val="1000"/>
              </a:spcBef>
              <a:buFont typeface="Arial" panose="020B0604020202020204" pitchFamily="34" charset="0"/>
              <a:buChar char="•"/>
              <a:tabLst>
                <a:tab pos="355600" algn="l"/>
                <a:tab pos="356235" algn="l"/>
              </a:tabLst>
            </a:pPr>
            <a:r>
              <a:rPr sz="2300" dirty="0">
                <a:latin typeface="Times New Roman" panose="02020603050405020304" pitchFamily="18" charset="0"/>
                <a:cs typeface="Times New Roman" panose="02020603050405020304" pitchFamily="18" charset="0"/>
              </a:rPr>
              <a:t>Statements used in mathematics.</a:t>
            </a:r>
          </a:p>
          <a:p>
            <a:pPr marL="228600" marR="5080" indent="-228600">
              <a:lnSpc>
                <a:spcPct val="90000"/>
              </a:lnSpc>
              <a:spcBef>
                <a:spcPts val="1000"/>
              </a:spcBef>
              <a:buFont typeface="Arial" panose="020B0604020202020204" pitchFamily="34" charset="0"/>
              <a:buChar char="•"/>
              <a:tabLst>
                <a:tab pos="355600" algn="l"/>
                <a:tab pos="356235" algn="l"/>
              </a:tabLst>
            </a:pPr>
            <a:r>
              <a:rPr sz="2300" dirty="0">
                <a:latin typeface="Times New Roman" panose="02020603050405020304" pitchFamily="18" charset="0"/>
                <a:cs typeface="Times New Roman" panose="02020603050405020304" pitchFamily="18" charset="0"/>
              </a:rPr>
              <a:t>Proposition :is a declarative sentence whose value is  either true or false.</a:t>
            </a:r>
          </a:p>
          <a:p>
            <a:pPr marL="228600" indent="-228600">
              <a:lnSpc>
                <a:spcPct val="90000"/>
              </a:lnSpc>
              <a:spcBef>
                <a:spcPts val="1000"/>
              </a:spcBef>
              <a:buFont typeface="Arial" panose="020B0604020202020204" pitchFamily="34" charset="0"/>
              <a:buChar char="•"/>
            </a:pPr>
            <a:endParaRPr sz="2300" dirty="0">
              <a:latin typeface="Times New Roman" panose="02020603050405020304" pitchFamily="18" charset="0"/>
              <a:cs typeface="Times New Roman" panose="02020603050405020304" pitchFamily="18" charset="0"/>
            </a:endParaRPr>
          </a:p>
          <a:p>
            <a:pPr marL="228600" indent="-228600">
              <a:lnSpc>
                <a:spcPct val="90000"/>
              </a:lnSpc>
              <a:spcBef>
                <a:spcPts val="1000"/>
              </a:spcBef>
              <a:buFont typeface="Arial" panose="020B0604020202020204" pitchFamily="34" charset="0"/>
              <a:buChar char="•"/>
            </a:pPr>
            <a:r>
              <a:rPr sz="2300" dirty="0">
                <a:latin typeface="Times New Roman" panose="02020603050405020304" pitchFamily="18" charset="0"/>
                <a:cs typeface="Times New Roman" panose="02020603050405020304" pitchFamily="18" charset="0"/>
              </a:rPr>
              <a:t>Examples:</a:t>
            </a:r>
          </a:p>
          <a:p>
            <a:pPr marL="228600" indent="-228600">
              <a:lnSpc>
                <a:spcPct val="90000"/>
              </a:lnSpc>
              <a:spcBef>
                <a:spcPts val="1000"/>
              </a:spcBef>
              <a:buFont typeface="Arial" panose="020B0604020202020204" pitchFamily="34" charset="0"/>
              <a:buChar char="•"/>
              <a:tabLst>
                <a:tab pos="355600" algn="l"/>
                <a:tab pos="356235" algn="l"/>
              </a:tabLst>
            </a:pPr>
            <a:r>
              <a:rPr sz="2300" dirty="0">
                <a:latin typeface="Times New Roman" panose="02020603050405020304" pitchFamily="18" charset="0"/>
                <a:cs typeface="Times New Roman" panose="02020603050405020304" pitchFamily="18" charset="0"/>
              </a:rPr>
              <a:t>“The sky is blue.” [Atomic Proposition]</a:t>
            </a:r>
          </a:p>
          <a:p>
            <a:pPr marL="228600" marR="1434465" indent="-228600">
              <a:lnSpc>
                <a:spcPct val="90000"/>
              </a:lnSpc>
              <a:spcBef>
                <a:spcPts val="1000"/>
              </a:spcBef>
              <a:buFont typeface="Arial" panose="020B0604020202020204" pitchFamily="34" charset="0"/>
              <a:buChar char="•"/>
              <a:tabLst>
                <a:tab pos="355600" algn="l"/>
                <a:tab pos="356235" algn="l"/>
              </a:tabLst>
            </a:pPr>
            <a:r>
              <a:rPr sz="2300" dirty="0">
                <a:latin typeface="Times New Roman" panose="02020603050405020304" pitchFamily="18" charset="0"/>
                <a:cs typeface="Times New Roman" panose="02020603050405020304" pitchFamily="18" charset="0"/>
              </a:rPr>
              <a:t>“The sky is blue and the plants are green.”  [Molecular/Complex Proposition]</a:t>
            </a:r>
          </a:p>
          <a:p>
            <a:pPr marL="228600" indent="-228600">
              <a:lnSpc>
                <a:spcPct val="90000"/>
              </a:lnSpc>
              <a:spcBef>
                <a:spcPts val="1000"/>
              </a:spcBef>
              <a:buFont typeface="Arial" panose="020B0604020202020204" pitchFamily="34" charset="0"/>
              <a:buChar char="•"/>
              <a:tabLst>
                <a:tab pos="355600" algn="l"/>
                <a:tab pos="356235" algn="l"/>
              </a:tabLst>
            </a:pPr>
            <a:r>
              <a:rPr sz="2300" dirty="0">
                <a:latin typeface="Times New Roman" panose="02020603050405020304" pitchFamily="18" charset="0"/>
                <a:cs typeface="Times New Roman" panose="02020603050405020304" pitchFamily="18" charset="0"/>
              </a:rPr>
              <a:t>“Today is a rainy day” [Atomic Proposition]</a:t>
            </a:r>
          </a:p>
          <a:p>
            <a:pPr marL="228600" indent="-228600">
              <a:lnSpc>
                <a:spcPct val="90000"/>
              </a:lnSpc>
              <a:spcBef>
                <a:spcPts val="1000"/>
              </a:spcBef>
              <a:buFont typeface="Arial" panose="020B0604020202020204" pitchFamily="34" charset="0"/>
              <a:buChar char="•"/>
              <a:tabLst>
                <a:tab pos="355600" algn="l"/>
                <a:tab pos="356235" algn="l"/>
              </a:tabLst>
            </a:pPr>
            <a:r>
              <a:rPr sz="2300" dirty="0">
                <a:latin typeface="Times New Roman" panose="02020603050405020304" pitchFamily="18" charset="0"/>
                <a:cs typeface="Times New Roman" panose="02020603050405020304" pitchFamily="18" charset="0"/>
              </a:rPr>
              <a:t>“Today is Sunday” [Atomic Proposition]</a:t>
            </a:r>
          </a:p>
          <a:p>
            <a:pPr marL="228600" indent="-228600">
              <a:lnSpc>
                <a:spcPct val="90000"/>
              </a:lnSpc>
              <a:spcBef>
                <a:spcPts val="1000"/>
              </a:spcBef>
              <a:buFont typeface="Arial" panose="020B0604020202020204" pitchFamily="34" charset="0"/>
              <a:buChar char="•"/>
              <a:tabLst>
                <a:tab pos="355600" algn="l"/>
                <a:tab pos="356235" algn="l"/>
              </a:tabLst>
            </a:pPr>
            <a:r>
              <a:rPr sz="2300" dirty="0">
                <a:latin typeface="Times New Roman" panose="02020603050405020304" pitchFamily="18" charset="0"/>
                <a:cs typeface="Times New Roman" panose="02020603050405020304" pitchFamily="18" charset="0"/>
              </a:rPr>
              <a:t>“ 2*2=4” [Atomic Proposition]</a:t>
            </a:r>
          </a:p>
        </p:txBody>
      </p:sp>
    </p:spTree>
    <p:extLst>
      <p:ext uri="{BB962C8B-B14F-4D97-AF65-F5344CB8AC3E}">
        <p14:creationId xmlns:p14="http://schemas.microsoft.com/office/powerpoint/2010/main" val="4057030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580"/>
            <a:ext cx="10515600" cy="590218"/>
          </a:xfrm>
        </p:spPr>
        <p:txBody>
          <a:bodyPr>
            <a:normAutofit fontScale="90000"/>
          </a:bodyPr>
          <a:lstStyle/>
          <a:p>
            <a:r>
              <a:rPr lang="en-US" dirty="0" smtClean="0"/>
              <a:t>RULES</a:t>
            </a:r>
            <a:endParaRPr lang="en-GB" dirty="0"/>
          </a:p>
        </p:txBody>
      </p:sp>
      <p:sp>
        <p:nvSpPr>
          <p:cNvPr id="3" name="Content Placeholder 2"/>
          <p:cNvSpPr>
            <a:spLocks noGrp="1"/>
          </p:cNvSpPr>
          <p:nvPr>
            <p:ph idx="1"/>
          </p:nvPr>
        </p:nvSpPr>
        <p:spPr>
          <a:xfrm>
            <a:off x="109182" y="815690"/>
            <a:ext cx="12082818" cy="4351338"/>
          </a:xfrm>
        </p:spPr>
        <p:txBody>
          <a:bodyPr>
            <a:noAutofit/>
          </a:bodyPr>
          <a:lstStyle/>
          <a:p>
            <a:r>
              <a:rPr lang="en-US" sz="2200" dirty="0">
                <a:latin typeface="Times New Roman" panose="02020603050405020304" pitchFamily="18" charset="0"/>
                <a:cs typeface="Times New Roman" panose="02020603050405020304" pitchFamily="18" charset="0"/>
              </a:rPr>
              <a:t>Propositional logic is also called Boolean logic as it works on 0 and 1.</a:t>
            </a:r>
          </a:p>
          <a:p>
            <a:r>
              <a:rPr lang="en-US" sz="2200" dirty="0">
                <a:latin typeface="Times New Roman" panose="02020603050405020304" pitchFamily="18" charset="0"/>
                <a:cs typeface="Times New Roman" panose="02020603050405020304" pitchFamily="18" charset="0"/>
              </a:rPr>
              <a:t>In propositional logic, we use symbolic variables to represent the logic, and we can use any symbol for a representing a proposition, such A, B, C, P, Q, R, etc.</a:t>
            </a:r>
          </a:p>
          <a:p>
            <a:r>
              <a:rPr lang="en-US" sz="2200" dirty="0">
                <a:latin typeface="Times New Roman" panose="02020603050405020304" pitchFamily="18" charset="0"/>
                <a:cs typeface="Times New Roman" panose="02020603050405020304" pitchFamily="18" charset="0"/>
              </a:rPr>
              <a:t>Propositions can be either true or false, but it cannot be both.</a:t>
            </a:r>
          </a:p>
          <a:p>
            <a:r>
              <a:rPr lang="en-US" sz="2200" dirty="0">
                <a:latin typeface="Times New Roman" panose="02020603050405020304" pitchFamily="18" charset="0"/>
                <a:cs typeface="Times New Roman" panose="02020603050405020304" pitchFamily="18" charset="0"/>
              </a:rPr>
              <a:t>Propositional logic consists of an object, relations or function, and </a:t>
            </a:r>
            <a:r>
              <a:rPr lang="en-US" sz="2200" b="1" dirty="0">
                <a:latin typeface="Times New Roman" panose="02020603050405020304" pitchFamily="18" charset="0"/>
                <a:cs typeface="Times New Roman" panose="02020603050405020304" pitchFamily="18" charset="0"/>
              </a:rPr>
              <a:t>logical connectives</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These connectives are also called logical operators.</a:t>
            </a:r>
          </a:p>
          <a:p>
            <a:r>
              <a:rPr lang="en-US" sz="2200" dirty="0">
                <a:latin typeface="Times New Roman" panose="02020603050405020304" pitchFamily="18" charset="0"/>
                <a:cs typeface="Times New Roman" panose="02020603050405020304" pitchFamily="18" charset="0"/>
              </a:rPr>
              <a:t>The propositions and connectives are the basic elements of the propositional logic.</a:t>
            </a:r>
          </a:p>
          <a:p>
            <a:r>
              <a:rPr lang="en-US" sz="2200" dirty="0">
                <a:latin typeface="Times New Roman" panose="02020603050405020304" pitchFamily="18" charset="0"/>
                <a:cs typeface="Times New Roman" panose="02020603050405020304" pitchFamily="18" charset="0"/>
              </a:rPr>
              <a:t>Connectives can be said as a logical operator which connects two sentences.</a:t>
            </a:r>
          </a:p>
          <a:p>
            <a:r>
              <a:rPr lang="en-US" sz="2200" dirty="0">
                <a:latin typeface="Times New Roman" panose="02020603050405020304" pitchFamily="18" charset="0"/>
                <a:cs typeface="Times New Roman" panose="02020603050405020304" pitchFamily="18" charset="0"/>
              </a:rPr>
              <a:t>A proposition formula which is always true is called </a:t>
            </a:r>
            <a:r>
              <a:rPr lang="en-US" sz="2200" b="1" dirty="0">
                <a:latin typeface="Times New Roman" panose="02020603050405020304" pitchFamily="18" charset="0"/>
                <a:cs typeface="Times New Roman" panose="02020603050405020304" pitchFamily="18" charset="0"/>
              </a:rPr>
              <a:t>tautology</a:t>
            </a:r>
            <a:r>
              <a:rPr lang="en-US" sz="2200" dirty="0">
                <a:latin typeface="Times New Roman" panose="02020603050405020304" pitchFamily="18" charset="0"/>
                <a:cs typeface="Times New Roman" panose="02020603050405020304" pitchFamily="18" charset="0"/>
              </a:rPr>
              <a:t>, and it is also called a valid sentence.</a:t>
            </a:r>
          </a:p>
          <a:p>
            <a:r>
              <a:rPr lang="en-US" sz="2200" dirty="0">
                <a:latin typeface="Times New Roman" panose="02020603050405020304" pitchFamily="18" charset="0"/>
                <a:cs typeface="Times New Roman" panose="02020603050405020304" pitchFamily="18" charset="0"/>
              </a:rPr>
              <a:t>A proposition formula which is always false is called </a:t>
            </a:r>
            <a:r>
              <a:rPr lang="en-US" sz="2200" b="1" dirty="0">
                <a:latin typeface="Times New Roman" panose="02020603050405020304" pitchFamily="18" charset="0"/>
                <a:cs typeface="Times New Roman" panose="02020603050405020304" pitchFamily="18" charset="0"/>
              </a:rPr>
              <a:t>Contradiction</a:t>
            </a:r>
            <a:r>
              <a:rPr lang="en-US" sz="2200" dirty="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Statements </a:t>
            </a:r>
            <a:r>
              <a:rPr lang="en-US" sz="2200" dirty="0">
                <a:latin typeface="Times New Roman" panose="02020603050405020304" pitchFamily="18" charset="0"/>
                <a:cs typeface="Times New Roman" panose="02020603050405020304" pitchFamily="18" charset="0"/>
              </a:rPr>
              <a:t>which are questions, commands, or opinions are not propositions such as "</a:t>
            </a:r>
            <a:r>
              <a:rPr lang="en-US" sz="2200" b="1" dirty="0">
                <a:latin typeface="Times New Roman" panose="02020603050405020304" pitchFamily="18" charset="0"/>
                <a:cs typeface="Times New Roman" panose="02020603050405020304" pitchFamily="18" charset="0"/>
              </a:rPr>
              <a:t>Where is </a:t>
            </a:r>
            <a:r>
              <a:rPr lang="en-US" sz="2200" b="1" dirty="0" err="1">
                <a:latin typeface="Times New Roman" panose="02020603050405020304" pitchFamily="18" charset="0"/>
                <a:cs typeface="Times New Roman" panose="02020603050405020304" pitchFamily="18" charset="0"/>
              </a:rPr>
              <a:t>Rohini</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How are you</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What is your name</a:t>
            </a:r>
            <a:r>
              <a:rPr lang="en-US" sz="2200" dirty="0">
                <a:latin typeface="Times New Roman" panose="02020603050405020304" pitchFamily="18" charset="0"/>
                <a:cs typeface="Times New Roman" panose="02020603050405020304" pitchFamily="18" charset="0"/>
              </a:rPr>
              <a:t>", are not propositions.</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956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connectives</a:t>
            </a:r>
            <a:endParaRPr lang="en-GB"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Logical connectives are used to connect two simpler propositions or representing a sentence logically</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There are mainly five connectives, which are given as follows</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Negation:</a:t>
            </a:r>
            <a:r>
              <a:rPr lang="en-US" sz="2400" dirty="0">
                <a:latin typeface="Times New Roman" panose="02020603050405020304" pitchFamily="18" charset="0"/>
                <a:cs typeface="Times New Roman" panose="02020603050405020304" pitchFamily="18" charset="0"/>
              </a:rPr>
              <a:t> A sentence such as ¬ P is called negation of P. A literal can be either Positive literal or negative literal.</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Conjunction:</a:t>
            </a:r>
            <a:r>
              <a:rPr lang="en-US" sz="2400" dirty="0">
                <a:latin typeface="Times New Roman" panose="02020603050405020304" pitchFamily="18" charset="0"/>
                <a:cs typeface="Times New Roman" panose="02020603050405020304" pitchFamily="18" charset="0"/>
              </a:rPr>
              <a:t> A sentence which has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connective such as, </a:t>
            </a:r>
            <a:r>
              <a:rPr lang="en-US" sz="2400" b="1" dirty="0">
                <a:latin typeface="Times New Roman" panose="02020603050405020304" pitchFamily="18" charset="0"/>
                <a:cs typeface="Times New Roman" panose="02020603050405020304" pitchFamily="18" charset="0"/>
              </a:rPr>
              <a:t>P ∧ Q</a:t>
            </a:r>
            <a:r>
              <a:rPr lang="en-US" sz="2400" dirty="0">
                <a:latin typeface="Times New Roman" panose="02020603050405020304" pitchFamily="18" charset="0"/>
                <a:cs typeface="Times New Roman" panose="02020603050405020304" pitchFamily="18" charset="0"/>
              </a:rPr>
              <a:t> is called a conjunction.</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Rohan is intelligent and hardworking. It can be written as,</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P= Rohan is intelligent</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Q= Rohan is hardworking. → P∧ Q</a:t>
            </a:r>
            <a:r>
              <a:rPr lang="en-US" sz="2400" dirty="0">
                <a:latin typeface="Times New Roman" panose="02020603050405020304" pitchFamily="18" charset="0"/>
                <a:cs typeface="Times New Roman" panose="02020603050405020304" pitchFamily="18" charset="0"/>
              </a:rPr>
              <a:t>.</a:t>
            </a:r>
          </a:p>
          <a:p>
            <a:pPr marL="0" indent="0">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70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Knowledge-Based Agent </a:t>
            </a:r>
            <a:br>
              <a:rPr lang="en-GB" dirty="0"/>
            </a:br>
            <a:endParaRPr lang="en-GB"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Knowledge-based agents are those agents who have the capability of maintaining an internal state of knowledge, reason over that knowledge, update their knowledge after observations and take actions. These agents can represent the world with some formal representation and act intelligently.</a:t>
            </a:r>
          </a:p>
          <a:p>
            <a:r>
              <a:rPr lang="en-US" dirty="0">
                <a:latin typeface="Times New Roman" panose="02020603050405020304" pitchFamily="18" charset="0"/>
                <a:cs typeface="Times New Roman" panose="02020603050405020304" pitchFamily="18" charset="0"/>
              </a:rPr>
              <a:t>Knowledge-based agents are composed of two main parts:</a:t>
            </a:r>
          </a:p>
          <a:p>
            <a:pPr lvl="1"/>
            <a:r>
              <a:rPr lang="en-US" sz="2800" dirty="0">
                <a:latin typeface="Times New Roman" panose="02020603050405020304" pitchFamily="18" charset="0"/>
                <a:cs typeface="Times New Roman" panose="02020603050405020304" pitchFamily="18" charset="0"/>
              </a:rPr>
              <a:t>Knowledge-base and</a:t>
            </a:r>
          </a:p>
          <a:p>
            <a:pPr lvl="1"/>
            <a:r>
              <a:rPr lang="en-US" sz="2800" dirty="0">
                <a:latin typeface="Times New Roman" panose="02020603050405020304" pitchFamily="18" charset="0"/>
                <a:cs typeface="Times New Roman" panose="02020603050405020304" pitchFamily="18" charset="0"/>
              </a:rPr>
              <a:t>Inference system.</a:t>
            </a:r>
          </a:p>
          <a:p>
            <a:endParaRPr lang="en-GB"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94880" y="303480"/>
              <a:ext cx="7188480" cy="4929840"/>
            </p14:xfrm>
          </p:contentPart>
        </mc:Choice>
        <mc:Fallback>
          <p:pic>
            <p:nvPicPr>
              <p:cNvPr id="4" name="Ink 3"/>
              <p:cNvPicPr/>
              <p:nvPr/>
            </p:nvPicPr>
            <p:blipFill>
              <a:blip r:embed="rId3"/>
              <a:stretch>
                <a:fillRect/>
              </a:stretch>
            </p:blipFill>
            <p:spPr>
              <a:xfrm>
                <a:off x="785520" y="294120"/>
                <a:ext cx="7207200" cy="4948560"/>
              </a:xfrm>
              <a:prstGeom prst="rect">
                <a:avLst/>
              </a:prstGeom>
            </p:spPr>
          </p:pic>
        </mc:Fallback>
      </mc:AlternateContent>
    </p:spTree>
    <p:extLst>
      <p:ext uri="{BB962C8B-B14F-4D97-AF65-F5344CB8AC3E}">
        <p14:creationId xmlns:p14="http://schemas.microsoft.com/office/powerpoint/2010/main" val="833444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Disjunction: A sentence which has ∨ connective, such as P ∨ Q. is called disjunction, where P and Q are the propositions.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Example: "</a:t>
            </a:r>
            <a:r>
              <a:rPr lang="en-US" sz="2400" dirty="0" err="1">
                <a:latin typeface="Times New Roman" panose="02020603050405020304" pitchFamily="18" charset="0"/>
                <a:cs typeface="Times New Roman" panose="02020603050405020304" pitchFamily="18" charset="0"/>
              </a:rPr>
              <a:t>Ritika</a:t>
            </a:r>
            <a:r>
              <a:rPr lang="en-US" sz="2400" dirty="0">
                <a:latin typeface="Times New Roman" panose="02020603050405020304" pitchFamily="18" charset="0"/>
                <a:cs typeface="Times New Roman" panose="02020603050405020304" pitchFamily="18" charset="0"/>
              </a:rPr>
              <a:t> is a doctor or Engineer",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Here P= </a:t>
            </a:r>
            <a:r>
              <a:rPr lang="en-US" sz="2400" dirty="0" err="1">
                <a:latin typeface="Times New Roman" panose="02020603050405020304" pitchFamily="18" charset="0"/>
                <a:cs typeface="Times New Roman" panose="02020603050405020304" pitchFamily="18" charset="0"/>
              </a:rPr>
              <a:t>Ritika</a:t>
            </a:r>
            <a:r>
              <a:rPr lang="en-US" sz="2400" dirty="0">
                <a:latin typeface="Times New Roman" panose="02020603050405020304" pitchFamily="18" charset="0"/>
                <a:cs typeface="Times New Roman" panose="02020603050405020304" pitchFamily="18" charset="0"/>
              </a:rPr>
              <a:t> is Doctor. Q= </a:t>
            </a:r>
            <a:r>
              <a:rPr lang="en-US" sz="2400" dirty="0" err="1">
                <a:latin typeface="Times New Roman" panose="02020603050405020304" pitchFamily="18" charset="0"/>
                <a:cs typeface="Times New Roman" panose="02020603050405020304" pitchFamily="18" charset="0"/>
              </a:rPr>
              <a:t>Ritika</a:t>
            </a:r>
            <a:r>
              <a:rPr lang="en-US" sz="2400" dirty="0">
                <a:latin typeface="Times New Roman" panose="02020603050405020304" pitchFamily="18" charset="0"/>
                <a:cs typeface="Times New Roman" panose="02020603050405020304" pitchFamily="18" charset="0"/>
              </a:rPr>
              <a:t> is Doctor, so we can write it as P ∨ Q.</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Implication: A sentence such as P → Q, is called an implication. Implications are also known as if-then rules. It can be represented as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If it is raining, then the street is wet.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Let P= It is raining, and Q= Street is wet, so it is represented as P → Q</a:t>
            </a:r>
          </a:p>
          <a:p>
            <a:pP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Biconditional</a:t>
            </a:r>
            <a:r>
              <a:rPr lang="en-US" sz="2400" dirty="0">
                <a:latin typeface="Times New Roman" panose="02020603050405020304" pitchFamily="18" charset="0"/>
                <a:cs typeface="Times New Roman" panose="02020603050405020304" pitchFamily="18" charset="0"/>
              </a:rPr>
              <a:t>: A sentence such as P⇔ Q is a </a:t>
            </a:r>
            <a:r>
              <a:rPr lang="en-US" sz="2400" dirty="0" err="1">
                <a:latin typeface="Times New Roman" panose="02020603050405020304" pitchFamily="18" charset="0"/>
                <a:cs typeface="Times New Roman" panose="02020603050405020304" pitchFamily="18" charset="0"/>
              </a:rPr>
              <a:t>Biconditional</a:t>
            </a:r>
            <a:r>
              <a:rPr lang="en-US" sz="2400" dirty="0">
                <a:latin typeface="Times New Roman" panose="02020603050405020304" pitchFamily="18" charset="0"/>
                <a:cs typeface="Times New Roman" panose="02020603050405020304" pitchFamily="18" charset="0"/>
              </a:rPr>
              <a:t> sentence, example If I am breathing, then I am alive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P= I am breathing, Q= I am alive, it can be represented as P ⇔ Q.</a:t>
            </a:r>
          </a:p>
          <a:p>
            <a:pPr>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54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ropositional logic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496" y="1026307"/>
            <a:ext cx="6134100" cy="13239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330215" y="0"/>
            <a:ext cx="4985660" cy="523220"/>
          </a:xfrm>
          <a:prstGeom prst="rect">
            <a:avLst/>
          </a:prstGeom>
        </p:spPr>
        <p:txBody>
          <a:bodyPr wrap="none">
            <a:spAutoFit/>
          </a:bodyPr>
          <a:lstStyle/>
          <a:p>
            <a:pPr algn="just"/>
            <a:r>
              <a:rPr lang="en-GB" sz="2800" b="0" i="0" dirty="0" smtClean="0">
                <a:effectLst/>
                <a:latin typeface="Times New Roman" panose="02020603050405020304" pitchFamily="18" charset="0"/>
                <a:cs typeface="Times New Roman" panose="02020603050405020304" pitchFamily="18" charset="0"/>
              </a:rPr>
              <a:t>Propositional Logic Connectives:</a:t>
            </a:r>
            <a:endParaRPr lang="en-GB" sz="2800" b="0" i="0" dirty="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779647" y="3725272"/>
            <a:ext cx="4740830" cy="2320686"/>
          </a:xfrm>
          <a:prstGeom prst="rect">
            <a:avLst/>
          </a:prstGeom>
        </p:spPr>
      </p:pic>
    </p:spTree>
    <p:extLst>
      <p:ext uri="{BB962C8B-B14F-4D97-AF65-F5344CB8AC3E}">
        <p14:creationId xmlns:p14="http://schemas.microsoft.com/office/powerpoint/2010/main" val="15393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descr="Propositional logic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5499" y="4556953"/>
            <a:ext cx="6626337" cy="15572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315499" y="746860"/>
            <a:ext cx="6825629" cy="3429355"/>
          </a:xfrm>
          <a:prstGeom prst="rect">
            <a:avLst/>
          </a:prstGeom>
        </p:spPr>
      </p:pic>
    </p:spTree>
    <p:extLst>
      <p:ext uri="{BB962C8B-B14F-4D97-AF65-F5344CB8AC3E}">
        <p14:creationId xmlns:p14="http://schemas.microsoft.com/office/powerpoint/2010/main" val="2646699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ropositional logic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091" y="1476209"/>
            <a:ext cx="6934869" cy="20176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05299" y="749508"/>
            <a:ext cx="10422341" cy="1200329"/>
          </a:xfrm>
          <a:prstGeom prst="rect">
            <a:avLst/>
          </a:prstGeom>
        </p:spPr>
        <p:txBody>
          <a:bodyPr wrap="square">
            <a:spAutoFit/>
          </a:bodyPr>
          <a:lstStyle/>
          <a:p>
            <a:pPr algn="just"/>
            <a:r>
              <a:rPr lang="en-US" b="0" i="0" dirty="0" smtClean="0">
                <a:solidFill>
                  <a:srgbClr val="333333"/>
                </a:solidFill>
                <a:effectLst/>
                <a:latin typeface="Inter-Regular"/>
              </a:rPr>
              <a:t>We can build a proposition composing three propositions P, Q, and R. This truth table is made-up of 8n Tuples as we have taken three proposition symbols.</a:t>
            </a:r>
          </a:p>
          <a:p>
            <a:r>
              <a:rPr lang="en-US" dirty="0" smtClean="0"/>
              <a:t/>
            </a:r>
            <a:br>
              <a:rPr lang="en-US" dirty="0" smtClean="0"/>
            </a:b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1829266841"/>
              </p:ext>
            </p:extLst>
          </p:nvPr>
        </p:nvGraphicFramePr>
        <p:xfrm>
          <a:off x="2967830" y="3743539"/>
          <a:ext cx="4456552" cy="2871216"/>
        </p:xfrm>
        <a:graphic>
          <a:graphicData uri="http://schemas.openxmlformats.org/drawingml/2006/table">
            <a:tbl>
              <a:tblPr/>
              <a:tblGrid>
                <a:gridCol w="2228276">
                  <a:extLst>
                    <a:ext uri="{9D8B030D-6E8A-4147-A177-3AD203B41FA5}">
                      <a16:colId xmlns:a16="http://schemas.microsoft.com/office/drawing/2014/main" val="151355163"/>
                    </a:ext>
                  </a:extLst>
                </a:gridCol>
                <a:gridCol w="2228276">
                  <a:extLst>
                    <a:ext uri="{9D8B030D-6E8A-4147-A177-3AD203B41FA5}">
                      <a16:colId xmlns:a16="http://schemas.microsoft.com/office/drawing/2014/main" val="1869085750"/>
                    </a:ext>
                  </a:extLst>
                </a:gridCol>
              </a:tblGrid>
              <a:tr h="353362">
                <a:tc>
                  <a:txBody>
                    <a:bodyPr/>
                    <a:lstStyle/>
                    <a:p>
                      <a:pPr algn="l" defTabSz="914400" rtl="0" eaLnBrk="1" fontAlgn="t" latinLnBrk="0" hangingPunct="1">
                        <a:lnSpc>
                          <a:spcPct val="90000"/>
                        </a:lnSpc>
                        <a:spcBef>
                          <a:spcPts val="1000"/>
                        </a:spcBef>
                      </a:pPr>
                      <a:r>
                        <a:rPr lang="en-GB" dirty="0"/>
                        <a:t>Precedence</a:t>
                      </a:r>
                    </a:p>
                  </a:txBody>
                  <a:tcPr marL="114300" marR="114300" marT="114300" marB="114300">
                    <a:lnL w="9525" cap="flat" cmpd="sng" algn="ctr">
                      <a:solidFill>
                        <a:srgbClr val="50192D"/>
                      </a:solidFill>
                      <a:prstDash val="solid"/>
                      <a:round/>
                      <a:headEnd type="none" w="med" len="med"/>
                      <a:tailEnd type="none" w="med" len="med"/>
                    </a:lnL>
                    <a:lnR w="9525" cap="flat" cmpd="sng" algn="ctr">
                      <a:solidFill>
                        <a:srgbClr val="50192D"/>
                      </a:solidFill>
                      <a:prstDash val="solid"/>
                      <a:round/>
                      <a:headEnd type="none" w="med" len="med"/>
                      <a:tailEnd type="none" w="med" len="med"/>
                    </a:lnR>
                    <a:lnT w="9525" cap="flat" cmpd="sng" algn="ctr">
                      <a:solidFill>
                        <a:srgbClr val="50192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defTabSz="914400" rtl="0" eaLnBrk="1" fontAlgn="t" latinLnBrk="0" hangingPunct="1">
                        <a:lnSpc>
                          <a:spcPct val="90000"/>
                        </a:lnSpc>
                        <a:spcBef>
                          <a:spcPts val="1000"/>
                        </a:spcBef>
                      </a:pPr>
                      <a:r>
                        <a:rPr lang="en-GB"/>
                        <a:t>Operators</a:t>
                      </a:r>
                    </a:p>
                  </a:txBody>
                  <a:tcPr marL="114300" marR="114300" marT="114300" marB="114300">
                    <a:lnL w="9525" cap="flat" cmpd="sng" algn="ctr">
                      <a:solidFill>
                        <a:srgbClr val="50192D"/>
                      </a:solidFill>
                      <a:prstDash val="solid"/>
                      <a:round/>
                      <a:headEnd type="none" w="med" len="med"/>
                      <a:tailEnd type="none" w="med" len="med"/>
                    </a:lnL>
                    <a:lnR w="9525" cap="flat" cmpd="sng" algn="ctr">
                      <a:solidFill>
                        <a:srgbClr val="50192D"/>
                      </a:solidFill>
                      <a:prstDash val="solid"/>
                      <a:round/>
                      <a:headEnd type="none" w="med" len="med"/>
                      <a:tailEnd type="none" w="med" len="med"/>
                    </a:lnR>
                    <a:lnT w="9525" cap="flat" cmpd="sng" algn="ctr">
                      <a:solidFill>
                        <a:srgbClr val="50192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40834662"/>
                  </a:ext>
                </a:extLst>
              </a:tr>
              <a:tr h="299822">
                <a:tc>
                  <a:txBody>
                    <a:bodyPr/>
                    <a:lstStyle/>
                    <a:p>
                      <a:pPr algn="l" defTabSz="914400" rtl="0" eaLnBrk="1" fontAlgn="t" latinLnBrk="0" hangingPunct="1">
                        <a:lnSpc>
                          <a:spcPct val="90000"/>
                        </a:lnSpc>
                        <a:spcBef>
                          <a:spcPts val="1000"/>
                        </a:spcBef>
                      </a:pPr>
                      <a:r>
                        <a:rPr lang="en-GB"/>
                        <a:t>First Precedence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914400" rtl="0" eaLnBrk="1" fontAlgn="t" latinLnBrk="0" hangingPunct="1">
                        <a:lnSpc>
                          <a:spcPct val="90000"/>
                        </a:lnSpc>
                        <a:spcBef>
                          <a:spcPts val="1000"/>
                        </a:spcBef>
                      </a:pPr>
                      <a:r>
                        <a:rPr lang="en-GB"/>
                        <a:t>Parenthesis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95118514"/>
                  </a:ext>
                </a:extLst>
              </a:tr>
              <a:tr h="299822">
                <a:tc>
                  <a:txBody>
                    <a:bodyPr/>
                    <a:lstStyle/>
                    <a:p>
                      <a:pPr algn="l" defTabSz="914400" rtl="0" eaLnBrk="1" fontAlgn="t" latinLnBrk="0" hangingPunct="1">
                        <a:lnSpc>
                          <a:spcPct val="90000"/>
                        </a:lnSpc>
                        <a:spcBef>
                          <a:spcPts val="1000"/>
                        </a:spcBef>
                      </a:pPr>
                      <a:r>
                        <a:rPr lang="en-GB"/>
                        <a:t>Second Precedence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914400" rtl="0" eaLnBrk="1" fontAlgn="t" latinLnBrk="0" hangingPunct="1">
                        <a:lnSpc>
                          <a:spcPct val="90000"/>
                        </a:lnSpc>
                        <a:spcBef>
                          <a:spcPts val="1000"/>
                        </a:spcBef>
                      </a:pPr>
                      <a:r>
                        <a:rPr lang="en-GB"/>
                        <a:t>Negation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45666456"/>
                  </a:ext>
                </a:extLst>
              </a:tr>
              <a:tr h="299822">
                <a:tc>
                  <a:txBody>
                    <a:bodyPr/>
                    <a:lstStyle/>
                    <a:p>
                      <a:pPr algn="l" defTabSz="914400" rtl="0" eaLnBrk="1" fontAlgn="t" latinLnBrk="0" hangingPunct="1">
                        <a:lnSpc>
                          <a:spcPct val="90000"/>
                        </a:lnSpc>
                        <a:spcBef>
                          <a:spcPts val="1000"/>
                        </a:spcBef>
                      </a:pPr>
                      <a:r>
                        <a:rPr lang="en-GB"/>
                        <a:t>Third Precedence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914400" rtl="0" eaLnBrk="1" fontAlgn="t" latinLnBrk="0" hangingPunct="1">
                        <a:lnSpc>
                          <a:spcPct val="90000"/>
                        </a:lnSpc>
                        <a:spcBef>
                          <a:spcPts val="1000"/>
                        </a:spcBef>
                      </a:pPr>
                      <a:r>
                        <a:rPr lang="en-GB"/>
                        <a:t>Conjunction(AND)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5716692"/>
                  </a:ext>
                </a:extLst>
              </a:tr>
              <a:tr h="299822">
                <a:tc>
                  <a:txBody>
                    <a:bodyPr/>
                    <a:lstStyle/>
                    <a:p>
                      <a:pPr algn="l" defTabSz="914400" rtl="0" eaLnBrk="1" fontAlgn="t" latinLnBrk="0" hangingPunct="1">
                        <a:lnSpc>
                          <a:spcPct val="90000"/>
                        </a:lnSpc>
                        <a:spcBef>
                          <a:spcPts val="1000"/>
                        </a:spcBef>
                      </a:pPr>
                      <a:r>
                        <a:rPr lang="en-GB"/>
                        <a:t>Fourth Precedence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914400" rtl="0" eaLnBrk="1" fontAlgn="t" latinLnBrk="0" hangingPunct="1">
                        <a:lnSpc>
                          <a:spcPct val="90000"/>
                        </a:lnSpc>
                        <a:spcBef>
                          <a:spcPts val="1000"/>
                        </a:spcBef>
                      </a:pPr>
                      <a:r>
                        <a:rPr lang="en-GB"/>
                        <a:t>Disjunction(OR)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53127336"/>
                  </a:ext>
                </a:extLst>
              </a:tr>
              <a:tr h="299822">
                <a:tc>
                  <a:txBody>
                    <a:bodyPr/>
                    <a:lstStyle/>
                    <a:p>
                      <a:pPr algn="l" defTabSz="914400" rtl="0" eaLnBrk="1" fontAlgn="t" latinLnBrk="0" hangingPunct="1">
                        <a:lnSpc>
                          <a:spcPct val="90000"/>
                        </a:lnSpc>
                        <a:spcBef>
                          <a:spcPts val="1000"/>
                        </a:spcBef>
                      </a:pPr>
                      <a:r>
                        <a:rPr lang="en-GB"/>
                        <a:t>Fifth Precedence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914400" rtl="0" eaLnBrk="1" fontAlgn="t" latinLnBrk="0" hangingPunct="1">
                        <a:lnSpc>
                          <a:spcPct val="90000"/>
                        </a:lnSpc>
                        <a:spcBef>
                          <a:spcPts val="1000"/>
                        </a:spcBef>
                      </a:pPr>
                      <a:r>
                        <a:rPr lang="en-GB"/>
                        <a:t>Implication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25440471"/>
                  </a:ext>
                </a:extLst>
              </a:tr>
              <a:tr h="299822">
                <a:tc>
                  <a:txBody>
                    <a:bodyPr/>
                    <a:lstStyle/>
                    <a:p>
                      <a:pPr algn="l" defTabSz="914400" rtl="0" eaLnBrk="1" fontAlgn="t" latinLnBrk="0" hangingPunct="1">
                        <a:lnSpc>
                          <a:spcPct val="90000"/>
                        </a:lnSpc>
                        <a:spcBef>
                          <a:spcPts val="1000"/>
                        </a:spcBef>
                      </a:pPr>
                      <a:r>
                        <a:rPr lang="en-GB"/>
                        <a:t>Six Precedence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914400" rtl="0" eaLnBrk="1" fontAlgn="t" latinLnBrk="0" hangingPunct="1">
                        <a:lnSpc>
                          <a:spcPct val="90000"/>
                        </a:lnSpc>
                        <a:spcBef>
                          <a:spcPts val="1000"/>
                        </a:spcBef>
                      </a:pPr>
                      <a:r>
                        <a:rPr lang="en-GB" dirty="0" err="1"/>
                        <a:t>Biconditional</a:t>
                      </a:r>
                      <a:endParaRPr lang="en-GB" dirty="0"/>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52677492"/>
                  </a:ext>
                </a:extLst>
              </a:tr>
            </a:tbl>
          </a:graphicData>
        </a:graphic>
      </p:graphicFrame>
    </p:spTree>
    <p:extLst>
      <p:ext uri="{BB962C8B-B14F-4D97-AF65-F5344CB8AC3E}">
        <p14:creationId xmlns:p14="http://schemas.microsoft.com/office/powerpoint/2010/main" val="1057706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equivalence:</a:t>
            </a:r>
            <a:br>
              <a:rPr lang="en-US" dirty="0"/>
            </a:br>
            <a:endParaRPr lang="en-GB" dirty="0"/>
          </a:p>
        </p:txBody>
      </p:sp>
      <p:sp>
        <p:nvSpPr>
          <p:cNvPr id="3" name="Content Placeholder 2"/>
          <p:cNvSpPr>
            <a:spLocks noGrp="1"/>
          </p:cNvSpPr>
          <p:nvPr>
            <p:ph idx="1"/>
          </p:nvPr>
        </p:nvSpPr>
        <p:spPr/>
        <p:txBody>
          <a:bodyPr/>
          <a:lstStyle/>
          <a:p>
            <a:r>
              <a:rPr lang="en-US" dirty="0" smtClean="0"/>
              <a:t>Logical </a:t>
            </a:r>
            <a:r>
              <a:rPr lang="en-US" dirty="0"/>
              <a:t>equivalence is one of the features of propositional logic. Two propositions are said to be logically equivalent if and only if the columns in the truth table are identical to each other.</a:t>
            </a:r>
          </a:p>
          <a:p>
            <a:r>
              <a:rPr lang="en-US" dirty="0"/>
              <a:t>Let's take two propositions A and B, so for logical equivalence, we can write it as A⇔B. In below truth table we can see that column for ¬A∨ B and A→B, are identical hence A is Equivalent to B</a:t>
            </a:r>
          </a:p>
          <a:p>
            <a:endParaRPr lang="en-GB" dirty="0"/>
          </a:p>
        </p:txBody>
      </p:sp>
      <p:pic>
        <p:nvPicPr>
          <p:cNvPr id="10242" name="Picture 2" descr="Propositional logic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820" y="4857466"/>
            <a:ext cx="6048375"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670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heavy" dirty="0">
                <a:solidFill>
                  <a:srgbClr val="FF0000"/>
                </a:solidFill>
                <a:uFill>
                  <a:solidFill>
                    <a:srgbClr val="FF0000"/>
                  </a:solidFill>
                </a:uFill>
                <a:latin typeface="Arial"/>
                <a:cs typeface="Arial"/>
              </a:rPr>
              <a:t>INFERENCE </a:t>
            </a:r>
            <a:r>
              <a:rPr lang="en-US" sz="3200" b="1" u="heavy" spc="-25" dirty="0">
                <a:solidFill>
                  <a:srgbClr val="FF0000"/>
                </a:solidFill>
                <a:uFill>
                  <a:solidFill>
                    <a:srgbClr val="FF0000"/>
                  </a:solidFill>
                </a:uFill>
                <a:latin typeface="Arial"/>
                <a:cs typeface="Arial"/>
              </a:rPr>
              <a:t>RULES </a:t>
            </a:r>
            <a:r>
              <a:rPr lang="en-US" sz="3200" b="1" u="heavy" spc="5" dirty="0">
                <a:solidFill>
                  <a:srgbClr val="FF0000"/>
                </a:solidFill>
                <a:uFill>
                  <a:solidFill>
                    <a:srgbClr val="FF0000"/>
                  </a:solidFill>
                </a:uFill>
                <a:latin typeface="Arial"/>
                <a:cs typeface="Arial"/>
              </a:rPr>
              <a:t>IN </a:t>
            </a:r>
            <a:r>
              <a:rPr lang="en-US" sz="3200" b="1" u="heavy" spc="-20" dirty="0">
                <a:solidFill>
                  <a:srgbClr val="FF0000"/>
                </a:solidFill>
                <a:uFill>
                  <a:solidFill>
                    <a:srgbClr val="FF0000"/>
                  </a:solidFill>
                </a:uFill>
                <a:latin typeface="Arial"/>
                <a:cs typeface="Arial"/>
              </a:rPr>
              <a:t>PROPOSITIONAL</a:t>
            </a:r>
            <a:r>
              <a:rPr lang="en-US" sz="3200" b="1" u="heavy" spc="-150" dirty="0">
                <a:solidFill>
                  <a:srgbClr val="FF0000"/>
                </a:solidFill>
                <a:uFill>
                  <a:solidFill>
                    <a:srgbClr val="FF0000"/>
                  </a:solidFill>
                </a:uFill>
                <a:latin typeface="Arial"/>
                <a:cs typeface="Arial"/>
              </a:rPr>
              <a:t> </a:t>
            </a:r>
            <a:r>
              <a:rPr lang="en-US" sz="3200" b="1" u="heavy" spc="-25" dirty="0">
                <a:solidFill>
                  <a:srgbClr val="FF0000"/>
                </a:solidFill>
                <a:uFill>
                  <a:solidFill>
                    <a:srgbClr val="FF0000"/>
                  </a:solidFill>
                </a:uFill>
                <a:latin typeface="Arial"/>
                <a:cs typeface="Arial"/>
              </a:rPr>
              <a:t>LOGIC</a:t>
            </a:r>
            <a:r>
              <a:rPr lang="en-US" sz="3200" dirty="0">
                <a:latin typeface="Arial"/>
                <a:cs typeface="Arial"/>
              </a:rPr>
              <a:t/>
            </a:r>
            <a:br>
              <a:rPr lang="en-US" sz="3200" dirty="0">
                <a:latin typeface="Arial"/>
                <a:cs typeface="Arial"/>
              </a:rPr>
            </a:br>
            <a:endParaRPr lang="en-GB" sz="3200" dirty="0"/>
          </a:p>
        </p:txBody>
      </p:sp>
      <p:sp>
        <p:nvSpPr>
          <p:cNvPr id="3" name="Content Placeholder 2"/>
          <p:cNvSpPr>
            <a:spLocks noGrp="1"/>
          </p:cNvSpPr>
          <p:nvPr>
            <p:ph idx="1"/>
          </p:nvPr>
        </p:nvSpPr>
        <p:spPr/>
        <p:txBody>
          <a:bodyPr/>
          <a:lstStyle/>
          <a:p>
            <a:r>
              <a:rPr lang="en-GB" b="1" dirty="0"/>
              <a:t>Commutativity:</a:t>
            </a:r>
            <a:endParaRPr lang="en-GB" dirty="0"/>
          </a:p>
          <a:p>
            <a:pPr lvl="1"/>
            <a:r>
              <a:rPr lang="en-GB" dirty="0"/>
              <a:t>P∧ Q= Q ∧ P, or</a:t>
            </a:r>
          </a:p>
          <a:p>
            <a:pPr lvl="1"/>
            <a:r>
              <a:rPr lang="en-GB" dirty="0"/>
              <a:t>P ∨ Q = Q ∨ P.</a:t>
            </a:r>
          </a:p>
          <a:p>
            <a:r>
              <a:rPr lang="en-GB" b="1" dirty="0"/>
              <a:t>Associativity:</a:t>
            </a:r>
            <a:endParaRPr lang="en-GB" dirty="0"/>
          </a:p>
          <a:p>
            <a:pPr lvl="1"/>
            <a:r>
              <a:rPr lang="en-GB" dirty="0"/>
              <a:t>(P ∧ Q) ∧ R= P ∧ (Q ∧ R),</a:t>
            </a:r>
          </a:p>
          <a:p>
            <a:pPr lvl="1"/>
            <a:r>
              <a:rPr lang="en-GB" dirty="0"/>
              <a:t>(P ∨ Q) ∨ R= P ∨ (Q ∨ R)</a:t>
            </a:r>
          </a:p>
          <a:p>
            <a:r>
              <a:rPr lang="en-GB" b="1" dirty="0"/>
              <a:t>Identity element:</a:t>
            </a:r>
            <a:endParaRPr lang="en-GB" dirty="0"/>
          </a:p>
          <a:p>
            <a:pPr lvl="1"/>
            <a:r>
              <a:rPr lang="en-GB" dirty="0"/>
              <a:t>P ∧ True = P,</a:t>
            </a:r>
          </a:p>
          <a:p>
            <a:pPr lvl="1"/>
            <a:r>
              <a:rPr lang="en-GB" dirty="0"/>
              <a:t>P ∨ True= True</a:t>
            </a:r>
          </a:p>
          <a:p>
            <a:endParaRPr lang="en-GB" dirty="0"/>
          </a:p>
        </p:txBody>
      </p:sp>
    </p:spTree>
    <p:extLst>
      <p:ext uri="{BB962C8B-B14F-4D97-AF65-F5344CB8AC3E}">
        <p14:creationId xmlns:p14="http://schemas.microsoft.com/office/powerpoint/2010/main" val="3216120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heavy" dirty="0">
                <a:solidFill>
                  <a:srgbClr val="FF0000"/>
                </a:solidFill>
                <a:uFill>
                  <a:solidFill>
                    <a:srgbClr val="FF0000"/>
                  </a:solidFill>
                </a:uFill>
                <a:latin typeface="Arial"/>
                <a:cs typeface="Arial"/>
              </a:rPr>
              <a:t>INFERENCE </a:t>
            </a:r>
            <a:r>
              <a:rPr lang="en-US" sz="2400" b="1" u="heavy" spc="-25" dirty="0">
                <a:solidFill>
                  <a:srgbClr val="FF0000"/>
                </a:solidFill>
                <a:uFill>
                  <a:solidFill>
                    <a:srgbClr val="FF0000"/>
                  </a:solidFill>
                </a:uFill>
                <a:latin typeface="Arial"/>
                <a:cs typeface="Arial"/>
              </a:rPr>
              <a:t>RULES </a:t>
            </a:r>
            <a:r>
              <a:rPr lang="en-US" sz="2400" b="1" u="heavy" spc="5" dirty="0">
                <a:solidFill>
                  <a:srgbClr val="FF0000"/>
                </a:solidFill>
                <a:uFill>
                  <a:solidFill>
                    <a:srgbClr val="FF0000"/>
                  </a:solidFill>
                </a:uFill>
                <a:latin typeface="Arial"/>
                <a:cs typeface="Arial"/>
              </a:rPr>
              <a:t>IN </a:t>
            </a:r>
            <a:r>
              <a:rPr lang="en-US" sz="2400" b="1" u="heavy" spc="-20" dirty="0">
                <a:solidFill>
                  <a:srgbClr val="FF0000"/>
                </a:solidFill>
                <a:uFill>
                  <a:solidFill>
                    <a:srgbClr val="FF0000"/>
                  </a:solidFill>
                </a:uFill>
                <a:latin typeface="Arial"/>
                <a:cs typeface="Arial"/>
              </a:rPr>
              <a:t>PROPOSITIONAL</a:t>
            </a:r>
            <a:r>
              <a:rPr lang="en-US" sz="2400" b="1" u="heavy" spc="-150" dirty="0">
                <a:solidFill>
                  <a:srgbClr val="FF0000"/>
                </a:solidFill>
                <a:uFill>
                  <a:solidFill>
                    <a:srgbClr val="FF0000"/>
                  </a:solidFill>
                </a:uFill>
                <a:latin typeface="Arial"/>
                <a:cs typeface="Arial"/>
              </a:rPr>
              <a:t> </a:t>
            </a:r>
            <a:r>
              <a:rPr lang="en-US" sz="2400" b="1" u="heavy" spc="-25" dirty="0">
                <a:solidFill>
                  <a:srgbClr val="FF0000"/>
                </a:solidFill>
                <a:uFill>
                  <a:solidFill>
                    <a:srgbClr val="FF0000"/>
                  </a:solidFill>
                </a:uFill>
                <a:latin typeface="Arial"/>
                <a:cs typeface="Arial"/>
              </a:rPr>
              <a:t>LOGIC</a:t>
            </a:r>
            <a:r>
              <a:rPr lang="en-US" sz="2400" dirty="0">
                <a:latin typeface="Arial"/>
                <a:cs typeface="Arial"/>
              </a:rPr>
              <a:t/>
            </a:r>
            <a:br>
              <a:rPr lang="en-US" sz="2400" dirty="0">
                <a:latin typeface="Arial"/>
                <a:cs typeface="Arial"/>
              </a:rPr>
            </a:br>
            <a:endParaRPr lang="en-GB" sz="2400" dirty="0"/>
          </a:p>
        </p:txBody>
      </p:sp>
      <p:sp>
        <p:nvSpPr>
          <p:cNvPr id="3" name="Content Placeholder 2"/>
          <p:cNvSpPr>
            <a:spLocks noGrp="1"/>
          </p:cNvSpPr>
          <p:nvPr>
            <p:ph idx="1"/>
          </p:nvPr>
        </p:nvSpPr>
        <p:spPr/>
        <p:txBody>
          <a:bodyPr/>
          <a:lstStyle/>
          <a:p>
            <a:r>
              <a:rPr lang="en-GB" b="1" dirty="0"/>
              <a:t>Distributive:</a:t>
            </a:r>
            <a:endParaRPr lang="en-GB" dirty="0"/>
          </a:p>
          <a:p>
            <a:pPr lvl="1"/>
            <a:r>
              <a:rPr lang="en-GB" dirty="0"/>
              <a:t>P∧ (Q ∨ R) = (P ∧ Q) ∨ (P ∧ R).</a:t>
            </a:r>
          </a:p>
          <a:p>
            <a:pPr lvl="1"/>
            <a:r>
              <a:rPr lang="en-GB" dirty="0"/>
              <a:t>P ∨ (Q ∧ R) = (P ∨ Q) ∧ (P ∨ R).</a:t>
            </a:r>
          </a:p>
          <a:p>
            <a:r>
              <a:rPr lang="en-GB" b="1" dirty="0"/>
              <a:t>DE Morgan's Law:</a:t>
            </a:r>
            <a:endParaRPr lang="en-GB" dirty="0"/>
          </a:p>
          <a:p>
            <a:pPr lvl="1"/>
            <a:r>
              <a:rPr lang="en-GB" dirty="0"/>
              <a:t>¬ (P ∧ Q) = (¬P) ∨ (¬Q)</a:t>
            </a:r>
          </a:p>
          <a:p>
            <a:pPr lvl="1"/>
            <a:r>
              <a:rPr lang="en-GB" dirty="0"/>
              <a:t>¬ (P ∨ Q) = (¬ P) ∧ (¬Q).</a:t>
            </a:r>
          </a:p>
          <a:p>
            <a:r>
              <a:rPr lang="en-GB" b="1" dirty="0"/>
              <a:t>Double-negation elimination:</a:t>
            </a:r>
            <a:endParaRPr lang="en-GB" dirty="0"/>
          </a:p>
          <a:p>
            <a:pPr lvl="1"/>
            <a:r>
              <a:rPr lang="en-GB" dirty="0"/>
              <a:t>¬ (¬P) = P.</a:t>
            </a:r>
          </a:p>
          <a:p>
            <a:endParaRPr lang="en-GB" dirty="0"/>
          </a:p>
        </p:txBody>
      </p:sp>
    </p:spTree>
    <p:extLst>
      <p:ext uri="{BB962C8B-B14F-4D97-AF65-F5344CB8AC3E}">
        <p14:creationId xmlns:p14="http://schemas.microsoft.com/office/powerpoint/2010/main" val="1114519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Inference rules:</a:t>
            </a:r>
          </a:p>
        </p:txBody>
      </p:sp>
      <p:sp>
        <p:nvSpPr>
          <p:cNvPr id="3" name="Content Placeholder 2"/>
          <p:cNvSpPr>
            <a:spLocks noGrp="1"/>
          </p:cNvSpPr>
          <p:nvPr>
            <p:ph idx="1"/>
          </p:nvPr>
        </p:nvSpPr>
        <p:spPr/>
        <p:txBody>
          <a:bodyPr>
            <a:normAutofit/>
          </a:bodyPr>
          <a:lstStyle/>
          <a:p>
            <a:r>
              <a:rPr lang="en-US" dirty="0"/>
              <a:t>Following are some terminologies related to inference rules</a:t>
            </a:r>
            <a:r>
              <a:rPr lang="en-US" dirty="0" smtClean="0"/>
              <a:t>:</a:t>
            </a:r>
          </a:p>
          <a:p>
            <a:r>
              <a:rPr lang="en-US" sz="2000" b="1" dirty="0" smtClean="0"/>
              <a:t>Implication</a:t>
            </a:r>
            <a:r>
              <a:rPr lang="en-US" sz="2000" b="1" dirty="0"/>
              <a:t>:</a:t>
            </a:r>
            <a:r>
              <a:rPr lang="en-US" sz="2000" dirty="0"/>
              <a:t> It is one of the logical connectives which can be represented as P → Q. It is a Boolean expression.</a:t>
            </a:r>
          </a:p>
          <a:p>
            <a:r>
              <a:rPr lang="en-US" sz="2000" b="1" dirty="0"/>
              <a:t>Converse:</a:t>
            </a:r>
            <a:r>
              <a:rPr lang="en-US" sz="2000" dirty="0"/>
              <a:t> The converse of implication, which means the right-hand side proposition goes to the left-hand side and vice-versa. It can be written as Q → P.</a:t>
            </a:r>
          </a:p>
          <a:p>
            <a:r>
              <a:rPr lang="en-US" sz="2000" b="1" dirty="0"/>
              <a:t>Contrapositive:</a:t>
            </a:r>
            <a:r>
              <a:rPr lang="en-US" sz="2000" dirty="0"/>
              <a:t> The negation of converse is termed as contrapositive, and it can be represented as ¬ Q → ¬ P.</a:t>
            </a:r>
          </a:p>
          <a:p>
            <a:r>
              <a:rPr lang="en-US" sz="2000" b="1" dirty="0"/>
              <a:t>Inverse:</a:t>
            </a:r>
            <a:r>
              <a:rPr lang="en-US" sz="2000" dirty="0"/>
              <a:t> The negation of implication is called inverse. It can be represented as ¬ P → ¬ Q.</a:t>
            </a:r>
          </a:p>
          <a:p>
            <a:endParaRPr lang="en-GB" sz="2000" dirty="0"/>
          </a:p>
        </p:txBody>
      </p:sp>
      <p:pic>
        <p:nvPicPr>
          <p:cNvPr id="8196" name="Picture 4" descr="Rules of Inference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0661" y="4843462"/>
            <a:ext cx="59436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41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GB" dirty="0"/>
          </a:p>
        </p:txBody>
      </p:sp>
      <p:pic>
        <p:nvPicPr>
          <p:cNvPr id="4" name="Content Placeholder 3"/>
          <p:cNvPicPr>
            <a:picLocks noGrp="1" noChangeAspect="1"/>
          </p:cNvPicPr>
          <p:nvPr>
            <p:ph idx="1"/>
          </p:nvPr>
        </p:nvPicPr>
        <p:blipFill>
          <a:blip r:embed="rId2"/>
          <a:stretch>
            <a:fillRect/>
          </a:stretch>
        </p:blipFill>
        <p:spPr>
          <a:xfrm>
            <a:off x="2056263" y="2805621"/>
            <a:ext cx="4706007" cy="1648055"/>
          </a:xfrm>
          <a:prstGeom prst="rect">
            <a:avLst/>
          </a:prstGeom>
        </p:spPr>
      </p:pic>
      <p:sp>
        <p:nvSpPr>
          <p:cNvPr id="5" name="Rectangle 4"/>
          <p:cNvSpPr/>
          <p:nvPr/>
        </p:nvSpPr>
        <p:spPr>
          <a:xfrm>
            <a:off x="1696872" y="4825321"/>
            <a:ext cx="6096000" cy="1754326"/>
          </a:xfrm>
          <a:prstGeom prst="rect">
            <a:avLst/>
          </a:prstGeom>
        </p:spPr>
        <p:txBody>
          <a:bodyPr>
            <a:spAutoFit/>
          </a:bodyPr>
          <a:lstStyle/>
          <a:p>
            <a:pPr algn="just"/>
            <a:r>
              <a:rPr lang="en-US" b="1" dirty="0">
                <a:solidFill>
                  <a:srgbClr val="333333"/>
                </a:solidFill>
                <a:latin typeface="Inter-Bold"/>
              </a:rPr>
              <a:t>Example:</a:t>
            </a:r>
            <a:endParaRPr lang="en-US" dirty="0">
              <a:solidFill>
                <a:srgbClr val="333333"/>
              </a:solidFill>
              <a:latin typeface="Inter-Regular"/>
            </a:endParaRPr>
          </a:p>
          <a:p>
            <a:pPr algn="just"/>
            <a:r>
              <a:rPr lang="en-US" dirty="0">
                <a:solidFill>
                  <a:srgbClr val="333333"/>
                </a:solidFill>
                <a:latin typeface="Inter-Regular"/>
              </a:rPr>
              <a:t>Statement-1: "If I am sleepy then I go to bed" ==&gt; P→ Q</a:t>
            </a:r>
            <a:br>
              <a:rPr lang="en-US" dirty="0">
                <a:solidFill>
                  <a:srgbClr val="333333"/>
                </a:solidFill>
                <a:latin typeface="Inter-Regular"/>
              </a:rPr>
            </a:br>
            <a:r>
              <a:rPr lang="en-US" dirty="0">
                <a:solidFill>
                  <a:srgbClr val="333333"/>
                </a:solidFill>
                <a:latin typeface="Inter-Regular"/>
              </a:rPr>
              <a:t>Statement-2: "I am sleepy" ==&gt; P</a:t>
            </a:r>
            <a:br>
              <a:rPr lang="en-US" dirty="0">
                <a:solidFill>
                  <a:srgbClr val="333333"/>
                </a:solidFill>
                <a:latin typeface="Inter-Regular"/>
              </a:rPr>
            </a:br>
            <a:r>
              <a:rPr lang="en-US" dirty="0">
                <a:solidFill>
                  <a:srgbClr val="333333"/>
                </a:solidFill>
                <a:latin typeface="Inter-Regular"/>
              </a:rPr>
              <a:t>Conclusion: "I go to bed." ==&gt; Q.</a:t>
            </a:r>
            <a:br>
              <a:rPr lang="en-US" dirty="0">
                <a:solidFill>
                  <a:srgbClr val="333333"/>
                </a:solidFill>
                <a:latin typeface="Inter-Regular"/>
              </a:rPr>
            </a:br>
            <a:r>
              <a:rPr lang="en-US" dirty="0">
                <a:solidFill>
                  <a:srgbClr val="333333"/>
                </a:solidFill>
                <a:latin typeface="Inter-Regular"/>
              </a:rPr>
              <a:t>Hence, we can say that, if P→ Q is true and P is true then Q will be true.</a:t>
            </a:r>
            <a:endParaRPr lang="en-US" b="0" i="0" dirty="0">
              <a:solidFill>
                <a:srgbClr val="333333"/>
              </a:solidFill>
              <a:effectLst/>
              <a:latin typeface="Inter-Regular"/>
            </a:endParaRPr>
          </a:p>
        </p:txBody>
      </p:sp>
      <p:sp>
        <p:nvSpPr>
          <p:cNvPr id="3" name="Rectangle 2"/>
          <p:cNvSpPr/>
          <p:nvPr/>
        </p:nvSpPr>
        <p:spPr>
          <a:xfrm>
            <a:off x="1256044" y="2064645"/>
            <a:ext cx="1600438" cy="369332"/>
          </a:xfrm>
          <a:prstGeom prst="rect">
            <a:avLst/>
          </a:prstGeom>
        </p:spPr>
        <p:txBody>
          <a:bodyPr wrap="none">
            <a:spAutoFit/>
          </a:bodyPr>
          <a:lstStyle/>
          <a:p>
            <a:r>
              <a:rPr lang="en-GB" dirty="0">
                <a:solidFill>
                  <a:srgbClr val="000000"/>
                </a:solidFill>
                <a:latin typeface="Times New Roman"/>
                <a:cs typeface="Times New Roman"/>
              </a:rPr>
              <a:t>Modus</a:t>
            </a:r>
            <a:r>
              <a:rPr lang="en-GB" spc="-110" dirty="0">
                <a:solidFill>
                  <a:srgbClr val="000000"/>
                </a:solidFill>
                <a:latin typeface="Times New Roman"/>
                <a:cs typeface="Times New Roman"/>
              </a:rPr>
              <a:t> </a:t>
            </a:r>
            <a:r>
              <a:rPr lang="en-GB" dirty="0">
                <a:solidFill>
                  <a:srgbClr val="000000"/>
                </a:solidFill>
                <a:latin typeface="Times New Roman"/>
                <a:cs typeface="Times New Roman"/>
              </a:rPr>
              <a:t>Ponens:</a:t>
            </a:r>
            <a:endParaRPr lang="en-GB" dirty="0"/>
          </a:p>
        </p:txBody>
      </p:sp>
    </p:spTree>
    <p:extLst>
      <p:ext uri="{BB962C8B-B14F-4D97-AF65-F5344CB8AC3E}">
        <p14:creationId xmlns:p14="http://schemas.microsoft.com/office/powerpoint/2010/main" val="854276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GB" dirty="0"/>
          </a:p>
        </p:txBody>
      </p:sp>
      <p:sp>
        <p:nvSpPr>
          <p:cNvPr id="3" name="Content Placeholder 2"/>
          <p:cNvSpPr>
            <a:spLocks noGrp="1"/>
          </p:cNvSpPr>
          <p:nvPr>
            <p:ph idx="1"/>
          </p:nvPr>
        </p:nvSpPr>
        <p:spPr/>
        <p:txBody>
          <a:bodyPr/>
          <a:lstStyle/>
          <a:p>
            <a:r>
              <a:rPr lang="en-GB" dirty="0"/>
              <a:t>Modus </a:t>
            </a:r>
            <a:r>
              <a:rPr lang="en-GB" dirty="0" err="1"/>
              <a:t>Tollens</a:t>
            </a:r>
            <a:r>
              <a:rPr lang="en-GB" dirty="0"/>
              <a:t/>
            </a:r>
            <a:br>
              <a:rPr lang="en-GB" dirty="0"/>
            </a:br>
            <a:endParaRPr lang="en-GB" dirty="0"/>
          </a:p>
        </p:txBody>
      </p:sp>
      <p:sp>
        <p:nvSpPr>
          <p:cNvPr id="4" name="Rectangle 3"/>
          <p:cNvSpPr/>
          <p:nvPr/>
        </p:nvSpPr>
        <p:spPr>
          <a:xfrm>
            <a:off x="1765110" y="4932612"/>
            <a:ext cx="6096000" cy="923330"/>
          </a:xfrm>
          <a:prstGeom prst="rect">
            <a:avLst/>
          </a:prstGeom>
        </p:spPr>
        <p:txBody>
          <a:bodyPr>
            <a:spAutoFit/>
          </a:bodyPr>
          <a:lstStyle/>
          <a:p>
            <a:r>
              <a:rPr lang="en-US" b="1" dirty="0">
                <a:solidFill>
                  <a:srgbClr val="333333"/>
                </a:solidFill>
                <a:latin typeface="Inter-Bold"/>
              </a:rPr>
              <a:t>Statement-1:</a:t>
            </a:r>
            <a:r>
              <a:rPr lang="en-US" dirty="0">
                <a:solidFill>
                  <a:srgbClr val="333333"/>
                </a:solidFill>
                <a:latin typeface="Inter-Regular"/>
              </a:rPr>
              <a:t> "If I am sleepy then I go to bed" ==&gt; P→ Q</a:t>
            </a:r>
            <a:r>
              <a:rPr lang="en-US" dirty="0"/>
              <a:t/>
            </a:r>
            <a:br>
              <a:rPr lang="en-US" dirty="0"/>
            </a:br>
            <a:r>
              <a:rPr lang="en-US" b="1" dirty="0">
                <a:solidFill>
                  <a:srgbClr val="333333"/>
                </a:solidFill>
                <a:latin typeface="Inter-Bold"/>
              </a:rPr>
              <a:t>Statement-2:</a:t>
            </a:r>
            <a:r>
              <a:rPr lang="en-US" dirty="0">
                <a:solidFill>
                  <a:srgbClr val="333333"/>
                </a:solidFill>
                <a:latin typeface="Inter-Regular"/>
              </a:rPr>
              <a:t> "I do not go to the bed."==&gt; ~Q</a:t>
            </a:r>
            <a:r>
              <a:rPr lang="en-US" dirty="0"/>
              <a:t/>
            </a:r>
            <a:br>
              <a:rPr lang="en-US" dirty="0"/>
            </a:br>
            <a:r>
              <a:rPr lang="en-US" b="1" dirty="0">
                <a:solidFill>
                  <a:srgbClr val="333333"/>
                </a:solidFill>
                <a:latin typeface="Inter-Bold"/>
              </a:rPr>
              <a:t>Statement-3:</a:t>
            </a:r>
            <a:r>
              <a:rPr lang="en-US" dirty="0">
                <a:solidFill>
                  <a:srgbClr val="333333"/>
                </a:solidFill>
                <a:latin typeface="Inter-Regular"/>
              </a:rPr>
              <a:t> Which infers that "</a:t>
            </a:r>
            <a:r>
              <a:rPr lang="en-US" b="1" dirty="0">
                <a:solidFill>
                  <a:srgbClr val="333333"/>
                </a:solidFill>
                <a:latin typeface="Inter-Bold"/>
              </a:rPr>
              <a:t>I am not sleepy</a:t>
            </a:r>
            <a:r>
              <a:rPr lang="en-US" dirty="0">
                <a:solidFill>
                  <a:srgbClr val="333333"/>
                </a:solidFill>
                <a:latin typeface="Inter-Regular"/>
              </a:rPr>
              <a:t>" =&gt; ~P</a:t>
            </a:r>
            <a:endParaRPr lang="en-GB" dirty="0"/>
          </a:p>
        </p:txBody>
      </p:sp>
      <p:pic>
        <p:nvPicPr>
          <p:cNvPr id="5" name="Picture 4"/>
          <p:cNvPicPr>
            <a:picLocks noChangeAspect="1"/>
          </p:cNvPicPr>
          <p:nvPr/>
        </p:nvPicPr>
        <p:blipFill>
          <a:blip r:embed="rId2"/>
          <a:stretch>
            <a:fillRect/>
          </a:stretch>
        </p:blipFill>
        <p:spPr>
          <a:xfrm>
            <a:off x="2327209" y="2757665"/>
            <a:ext cx="4344006" cy="1533739"/>
          </a:xfrm>
          <a:prstGeom prst="rect">
            <a:avLst/>
          </a:prstGeom>
        </p:spPr>
      </p:pic>
    </p:spTree>
    <p:extLst>
      <p:ext uri="{BB962C8B-B14F-4D97-AF65-F5344CB8AC3E}">
        <p14:creationId xmlns:p14="http://schemas.microsoft.com/office/powerpoint/2010/main" val="50295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36514" y="2181122"/>
            <a:ext cx="6173061" cy="3505689"/>
          </a:xfrm>
          <a:prstGeom prst="rect">
            <a:avLst/>
          </a:prstGeom>
        </p:spPr>
      </p:pic>
      <p:sp>
        <p:nvSpPr>
          <p:cNvPr id="4" name="Title 3"/>
          <p:cNvSpPr>
            <a:spLocks noGrp="1"/>
          </p:cNvSpPr>
          <p:nvPr>
            <p:ph type="title" idx="4294967295"/>
          </p:nvPr>
        </p:nvSpPr>
        <p:spPr>
          <a:xfrm>
            <a:off x="838199" y="350592"/>
            <a:ext cx="10515600" cy="1325563"/>
          </a:xfrm>
        </p:spPr>
        <p:txBody>
          <a:bodyPr/>
          <a:lstStyle/>
          <a:p>
            <a:r>
              <a:rPr lang="en-GB" dirty="0"/>
              <a:t>Architecture</a:t>
            </a:r>
            <a:r>
              <a:rPr lang="en-GB" dirty="0" smtClean="0"/>
              <a:t> </a:t>
            </a:r>
            <a:r>
              <a:rPr lang="en-GB" dirty="0"/>
              <a:t>of knowledge-based agent:</a:t>
            </a:r>
            <a:br>
              <a:rPr lang="en-GB" dirty="0"/>
            </a:br>
            <a:endParaRPr lang="en-GB"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982520" y="857160"/>
              <a:ext cx="9510480" cy="4420800"/>
            </p14:xfrm>
          </p:contentPart>
        </mc:Choice>
        <mc:Fallback>
          <p:pic>
            <p:nvPicPr>
              <p:cNvPr id="3" name="Ink 2"/>
              <p:cNvPicPr/>
              <p:nvPr/>
            </p:nvPicPr>
            <p:blipFill>
              <a:blip r:embed="rId4"/>
              <a:stretch>
                <a:fillRect/>
              </a:stretch>
            </p:blipFill>
            <p:spPr>
              <a:xfrm>
                <a:off x="1973160" y="847800"/>
                <a:ext cx="9529200" cy="4439520"/>
              </a:xfrm>
              <a:prstGeom prst="rect">
                <a:avLst/>
              </a:prstGeom>
            </p:spPr>
          </p:pic>
        </mc:Fallback>
      </mc:AlternateContent>
    </p:spTree>
    <p:extLst>
      <p:ext uri="{BB962C8B-B14F-4D97-AF65-F5344CB8AC3E}">
        <p14:creationId xmlns:p14="http://schemas.microsoft.com/office/powerpoint/2010/main" val="2961771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RULES</a:t>
            </a:r>
            <a:endParaRPr lang="en-GB" dirty="0"/>
          </a:p>
        </p:txBody>
      </p:sp>
      <p:sp>
        <p:nvSpPr>
          <p:cNvPr id="3" name="Content Placeholder 2"/>
          <p:cNvSpPr>
            <a:spLocks noGrp="1"/>
          </p:cNvSpPr>
          <p:nvPr>
            <p:ph idx="1"/>
          </p:nvPr>
        </p:nvSpPr>
        <p:spPr/>
        <p:txBody>
          <a:bodyPr/>
          <a:lstStyle/>
          <a:p>
            <a:pPr marL="0" indent="0">
              <a:buNone/>
            </a:pPr>
            <a:r>
              <a:rPr lang="en-GB" dirty="0" smtClean="0"/>
              <a:t> </a:t>
            </a:r>
            <a:r>
              <a:rPr lang="en-GB" sz="1800" dirty="0">
                <a:solidFill>
                  <a:srgbClr val="333333"/>
                </a:solidFill>
                <a:latin typeface="Inter-Regular"/>
              </a:rPr>
              <a:t>Hypothetical Syllogism</a:t>
            </a:r>
          </a:p>
          <a:p>
            <a:pPr marL="0" indent="0">
              <a:buNone/>
            </a:pPr>
            <a:r>
              <a:rPr lang="en-US" sz="1800" dirty="0">
                <a:solidFill>
                  <a:srgbClr val="333333"/>
                </a:solidFill>
                <a:latin typeface="Inter-Regular"/>
              </a:rPr>
              <a:t>The </a:t>
            </a:r>
            <a:r>
              <a:rPr lang="en-US" sz="1800" dirty="0">
                <a:solidFill>
                  <a:srgbClr val="333333"/>
                </a:solidFill>
                <a:latin typeface="Inter-Regular"/>
              </a:rPr>
              <a:t>Hypothetical Syllogism rule state that if P→R is true whenever P→Q is true, and Q→R is true. It can be represented as the following notation:</a:t>
            </a:r>
            <a:endParaRPr lang="en-GB" sz="1800" dirty="0">
              <a:solidFill>
                <a:srgbClr val="333333"/>
              </a:solidFill>
              <a:latin typeface="Inter-Regular"/>
            </a:endParaRPr>
          </a:p>
        </p:txBody>
      </p:sp>
      <p:sp>
        <p:nvSpPr>
          <p:cNvPr id="4" name="Rectangle 3"/>
          <p:cNvSpPr/>
          <p:nvPr/>
        </p:nvSpPr>
        <p:spPr>
          <a:xfrm>
            <a:off x="1096371" y="3083272"/>
            <a:ext cx="8238698" cy="1200329"/>
          </a:xfrm>
          <a:prstGeom prst="rect">
            <a:avLst/>
          </a:prstGeom>
        </p:spPr>
        <p:txBody>
          <a:bodyPr wrap="square">
            <a:spAutoFit/>
          </a:bodyPr>
          <a:lstStyle/>
          <a:p>
            <a:pPr algn="just"/>
            <a:r>
              <a:rPr lang="en-US" b="1" dirty="0">
                <a:solidFill>
                  <a:srgbClr val="333333"/>
                </a:solidFill>
                <a:latin typeface="Inter-Bold"/>
              </a:rPr>
              <a:t>Example:</a:t>
            </a:r>
            <a:endParaRPr lang="en-US" dirty="0">
              <a:solidFill>
                <a:srgbClr val="333333"/>
              </a:solidFill>
              <a:latin typeface="Inter-Regular"/>
            </a:endParaRPr>
          </a:p>
          <a:p>
            <a:pPr algn="just"/>
            <a:r>
              <a:rPr lang="en-US" b="1" dirty="0">
                <a:solidFill>
                  <a:srgbClr val="333333"/>
                </a:solidFill>
                <a:latin typeface="Inter-Bold"/>
              </a:rPr>
              <a:t>Statement-1:</a:t>
            </a:r>
            <a:r>
              <a:rPr lang="en-US" dirty="0">
                <a:solidFill>
                  <a:srgbClr val="333333"/>
                </a:solidFill>
                <a:latin typeface="Inter-Regular"/>
              </a:rPr>
              <a:t> If you have my home key then you can unlock my home. </a:t>
            </a:r>
            <a:r>
              <a:rPr lang="en-US" b="1" dirty="0">
                <a:solidFill>
                  <a:srgbClr val="333333"/>
                </a:solidFill>
                <a:latin typeface="Inter-Bold"/>
              </a:rPr>
              <a:t>P→Q</a:t>
            </a:r>
            <a:r>
              <a:rPr lang="en-US" dirty="0">
                <a:solidFill>
                  <a:srgbClr val="333333"/>
                </a:solidFill>
                <a:latin typeface="Inter-Regular"/>
              </a:rPr>
              <a:t/>
            </a:r>
            <a:br>
              <a:rPr lang="en-US" dirty="0">
                <a:solidFill>
                  <a:srgbClr val="333333"/>
                </a:solidFill>
                <a:latin typeface="Inter-Regular"/>
              </a:rPr>
            </a:br>
            <a:r>
              <a:rPr lang="en-US" b="1" dirty="0">
                <a:solidFill>
                  <a:srgbClr val="333333"/>
                </a:solidFill>
                <a:latin typeface="Inter-Bold"/>
              </a:rPr>
              <a:t>Statement-2:</a:t>
            </a:r>
            <a:r>
              <a:rPr lang="en-US" dirty="0">
                <a:solidFill>
                  <a:srgbClr val="333333"/>
                </a:solidFill>
                <a:latin typeface="Inter-Regular"/>
              </a:rPr>
              <a:t> If you can unlock my home then you can take my money. </a:t>
            </a:r>
            <a:r>
              <a:rPr lang="en-US" b="1" dirty="0">
                <a:solidFill>
                  <a:srgbClr val="333333"/>
                </a:solidFill>
                <a:latin typeface="Inter-Bold"/>
              </a:rPr>
              <a:t>Q→R</a:t>
            </a:r>
            <a:r>
              <a:rPr lang="en-US" dirty="0">
                <a:solidFill>
                  <a:srgbClr val="333333"/>
                </a:solidFill>
                <a:latin typeface="Inter-Regular"/>
              </a:rPr>
              <a:t/>
            </a:r>
            <a:br>
              <a:rPr lang="en-US" dirty="0">
                <a:solidFill>
                  <a:srgbClr val="333333"/>
                </a:solidFill>
                <a:latin typeface="Inter-Regular"/>
              </a:rPr>
            </a:br>
            <a:r>
              <a:rPr lang="en-US" b="1" dirty="0">
                <a:solidFill>
                  <a:srgbClr val="333333"/>
                </a:solidFill>
                <a:latin typeface="Inter-Bold"/>
              </a:rPr>
              <a:t>Conclusion:</a:t>
            </a:r>
            <a:r>
              <a:rPr lang="en-US" dirty="0">
                <a:solidFill>
                  <a:srgbClr val="333333"/>
                </a:solidFill>
                <a:latin typeface="Inter-Regular"/>
              </a:rPr>
              <a:t> If you have my home key then you can take my money. </a:t>
            </a:r>
            <a:r>
              <a:rPr lang="en-US" b="1" dirty="0">
                <a:solidFill>
                  <a:srgbClr val="333333"/>
                </a:solidFill>
                <a:latin typeface="Inter-Bold"/>
              </a:rPr>
              <a:t>P→R</a:t>
            </a:r>
            <a:endParaRPr lang="en-US" b="0" i="0" dirty="0">
              <a:solidFill>
                <a:srgbClr val="333333"/>
              </a:solidFill>
              <a:effectLst/>
              <a:latin typeface="Inter-Regular"/>
            </a:endParaRPr>
          </a:p>
        </p:txBody>
      </p:sp>
      <p:sp>
        <p:nvSpPr>
          <p:cNvPr id="5" name="Rectangle 4"/>
          <p:cNvSpPr/>
          <p:nvPr/>
        </p:nvSpPr>
        <p:spPr>
          <a:xfrm>
            <a:off x="987187" y="4621490"/>
            <a:ext cx="9180393" cy="2236510"/>
          </a:xfrm>
          <a:prstGeom prst="rect">
            <a:avLst/>
          </a:prstGeom>
        </p:spPr>
        <p:txBody>
          <a:bodyPr wrap="square">
            <a:spAutoFit/>
          </a:bodyPr>
          <a:lstStyle/>
          <a:p>
            <a:pPr marL="12065">
              <a:tabLst>
                <a:tab pos="622300" algn="l"/>
              </a:tabLst>
            </a:pPr>
            <a:r>
              <a:rPr lang="en-GB" dirty="0">
                <a:latin typeface="Times New Roman"/>
                <a:cs typeface="Times New Roman"/>
              </a:rPr>
              <a:t>Disjunctive</a:t>
            </a:r>
            <a:r>
              <a:rPr lang="en-GB" spc="-30" dirty="0">
                <a:latin typeface="Times New Roman"/>
                <a:cs typeface="Times New Roman"/>
              </a:rPr>
              <a:t> </a:t>
            </a:r>
            <a:r>
              <a:rPr lang="en-GB" dirty="0">
                <a:latin typeface="Times New Roman"/>
                <a:cs typeface="Times New Roman"/>
              </a:rPr>
              <a:t>Syllogism:</a:t>
            </a:r>
          </a:p>
          <a:p>
            <a:pPr marL="622300">
              <a:spcBef>
                <a:spcPts val="770"/>
              </a:spcBef>
              <a:tabLst>
                <a:tab pos="1585595" algn="l"/>
                <a:tab pos="2376170" algn="l"/>
                <a:tab pos="3261995" algn="l"/>
              </a:tabLst>
            </a:pPr>
            <a:r>
              <a:rPr lang="en-GB" dirty="0">
                <a:latin typeface="Times New Roman"/>
                <a:cs typeface="Times New Roman"/>
              </a:rPr>
              <a:t>if</a:t>
            </a:r>
            <a:r>
              <a:rPr lang="en-GB" spc="-25" dirty="0">
                <a:latin typeface="Times New Roman"/>
                <a:cs typeface="Times New Roman"/>
              </a:rPr>
              <a:t> </a:t>
            </a:r>
            <a:r>
              <a:rPr lang="he-IL" b="1" dirty="0">
                <a:latin typeface="Times New Roman"/>
                <a:cs typeface="Times New Roman"/>
              </a:rPr>
              <a:t>ך</a:t>
            </a:r>
            <a:r>
              <a:rPr lang="en-GB" b="1" dirty="0" smtClean="0">
                <a:latin typeface="Times New Roman"/>
                <a:cs typeface="Times New Roman"/>
              </a:rPr>
              <a:t>p </a:t>
            </a:r>
            <a:r>
              <a:rPr lang="en-GB" spc="5" dirty="0" smtClean="0">
                <a:latin typeface="Times New Roman"/>
                <a:cs typeface="Times New Roman"/>
              </a:rPr>
              <a:t>and</a:t>
            </a:r>
            <a:r>
              <a:rPr lang="en-GB" spc="5" dirty="0">
                <a:latin typeface="Times New Roman"/>
                <a:cs typeface="Times New Roman"/>
              </a:rPr>
              <a:t>	</a:t>
            </a:r>
            <a:r>
              <a:rPr lang="en-GB" b="1" spc="-250" dirty="0" err="1">
                <a:latin typeface="Times New Roman"/>
                <a:cs typeface="Times New Roman"/>
              </a:rPr>
              <a:t>p˅</a:t>
            </a:r>
            <a:r>
              <a:rPr lang="en-GB" b="1" spc="-250" dirty="0" err="1" smtClean="0">
                <a:latin typeface="Times New Roman"/>
                <a:cs typeface="Times New Roman"/>
              </a:rPr>
              <a:t>q</a:t>
            </a:r>
            <a:r>
              <a:rPr lang="en-GB" b="1" spc="-250" dirty="0" smtClean="0">
                <a:latin typeface="Times New Roman"/>
                <a:cs typeface="Times New Roman"/>
              </a:rPr>
              <a:t>    </a:t>
            </a:r>
            <a:r>
              <a:rPr lang="en-GB" dirty="0" smtClean="0">
                <a:latin typeface="Times New Roman"/>
                <a:cs typeface="Times New Roman"/>
              </a:rPr>
              <a:t>we </a:t>
            </a:r>
            <a:r>
              <a:rPr lang="en-GB" dirty="0">
                <a:latin typeface="Times New Roman"/>
                <a:cs typeface="Times New Roman"/>
              </a:rPr>
              <a:t>can infer </a:t>
            </a:r>
            <a:r>
              <a:rPr lang="en-GB" b="1" dirty="0">
                <a:latin typeface="Times New Roman"/>
                <a:cs typeface="Times New Roman"/>
              </a:rPr>
              <a:t>q </a:t>
            </a:r>
            <a:r>
              <a:rPr lang="en-GB" dirty="0">
                <a:latin typeface="Times New Roman"/>
                <a:cs typeface="Times New Roman"/>
              </a:rPr>
              <a:t>is</a:t>
            </a:r>
            <a:r>
              <a:rPr lang="en-GB" spc="-35" dirty="0">
                <a:latin typeface="Times New Roman"/>
                <a:cs typeface="Times New Roman"/>
              </a:rPr>
              <a:t> </a:t>
            </a:r>
            <a:r>
              <a:rPr lang="en-GB" dirty="0">
                <a:latin typeface="Times New Roman"/>
                <a:cs typeface="Times New Roman"/>
              </a:rPr>
              <a:t>true</a:t>
            </a:r>
            <a:r>
              <a:rPr lang="en-GB" dirty="0" smtClean="0">
                <a:latin typeface="Times New Roman"/>
                <a:cs typeface="Times New Roman"/>
              </a:rPr>
              <a:t>.</a:t>
            </a:r>
          </a:p>
          <a:p>
            <a:r>
              <a:rPr lang="en-US" b="1" dirty="0"/>
              <a:t>Example:</a:t>
            </a:r>
            <a:endParaRPr lang="en-US" dirty="0"/>
          </a:p>
          <a:p>
            <a:r>
              <a:rPr lang="en-US" b="1" dirty="0"/>
              <a:t>Statement-1:</a:t>
            </a:r>
            <a:r>
              <a:rPr lang="en-US" dirty="0"/>
              <a:t> Today is Sunday or Monday. ==&gt;P∨Q</a:t>
            </a:r>
            <a:br>
              <a:rPr lang="en-US" dirty="0"/>
            </a:br>
            <a:r>
              <a:rPr lang="en-US" b="1" dirty="0"/>
              <a:t>Statement-2:</a:t>
            </a:r>
            <a:r>
              <a:rPr lang="en-US" dirty="0"/>
              <a:t> Today is not Sunday. ==&gt; ¬P</a:t>
            </a:r>
            <a:br>
              <a:rPr lang="en-US" dirty="0"/>
            </a:br>
            <a:r>
              <a:rPr lang="en-US" b="1" dirty="0"/>
              <a:t>Conclusion:</a:t>
            </a:r>
            <a:r>
              <a:rPr lang="en-US" dirty="0"/>
              <a:t> Today is Monday. ==&gt; Q</a:t>
            </a:r>
          </a:p>
          <a:p>
            <a:pPr marL="622300">
              <a:spcBef>
                <a:spcPts val="770"/>
              </a:spcBef>
              <a:tabLst>
                <a:tab pos="1585595" algn="l"/>
                <a:tab pos="2376170" algn="l"/>
                <a:tab pos="3261995" algn="l"/>
              </a:tabLst>
            </a:pPr>
            <a:endParaRPr lang="en-GB" dirty="0">
              <a:latin typeface="Times New Roman"/>
              <a:cs typeface="Times New Roman"/>
            </a:endParaRPr>
          </a:p>
        </p:txBody>
      </p:sp>
    </p:spTree>
    <p:extLst>
      <p:ext uri="{BB962C8B-B14F-4D97-AF65-F5344CB8AC3E}">
        <p14:creationId xmlns:p14="http://schemas.microsoft.com/office/powerpoint/2010/main" val="1669764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RULES</a:t>
            </a:r>
            <a:endParaRPr lang="en-GB" dirty="0"/>
          </a:p>
        </p:txBody>
      </p:sp>
      <p:sp>
        <p:nvSpPr>
          <p:cNvPr id="3" name="Content Placeholder 2"/>
          <p:cNvSpPr>
            <a:spLocks noGrp="1"/>
          </p:cNvSpPr>
          <p:nvPr>
            <p:ph idx="1"/>
          </p:nvPr>
        </p:nvSpPr>
        <p:spPr>
          <a:xfrm>
            <a:off x="633484" y="1337111"/>
            <a:ext cx="10515600" cy="4351338"/>
          </a:xfrm>
        </p:spPr>
        <p:txBody>
          <a:bodyPr/>
          <a:lstStyle/>
          <a:p>
            <a:pPr marL="0" indent="0">
              <a:buNone/>
            </a:pPr>
            <a:r>
              <a:rPr lang="en-GB" dirty="0" smtClean="0"/>
              <a:t> </a:t>
            </a:r>
            <a:r>
              <a:rPr lang="en-US" dirty="0" smtClean="0"/>
              <a:t>Addition:</a:t>
            </a:r>
          </a:p>
          <a:p>
            <a:pPr marL="0" indent="0">
              <a:buNone/>
            </a:pPr>
            <a:r>
              <a:rPr lang="en-US" dirty="0" smtClean="0"/>
              <a:t>It </a:t>
            </a:r>
            <a:r>
              <a:rPr lang="en-US" dirty="0"/>
              <a:t>states that If P is true, then P∨Q will be true.</a:t>
            </a:r>
            <a:endParaRPr lang="en-GB" sz="1800" dirty="0">
              <a:solidFill>
                <a:srgbClr val="333333"/>
              </a:solidFill>
              <a:latin typeface="Inter-Regular"/>
            </a:endParaRPr>
          </a:p>
        </p:txBody>
      </p:sp>
      <p:sp>
        <p:nvSpPr>
          <p:cNvPr id="4" name="Rectangle 3"/>
          <p:cNvSpPr/>
          <p:nvPr/>
        </p:nvSpPr>
        <p:spPr>
          <a:xfrm>
            <a:off x="838200" y="2359212"/>
            <a:ext cx="8238698" cy="1200329"/>
          </a:xfrm>
          <a:prstGeom prst="rect">
            <a:avLst/>
          </a:prstGeom>
        </p:spPr>
        <p:txBody>
          <a:bodyPr wrap="square">
            <a:spAutoFit/>
          </a:bodyPr>
          <a:lstStyle/>
          <a:p>
            <a:r>
              <a:rPr lang="en-US" b="1" dirty="0"/>
              <a:t>Example:</a:t>
            </a:r>
            <a:endParaRPr lang="en-US" dirty="0"/>
          </a:p>
          <a:p>
            <a:r>
              <a:rPr lang="en-US" b="1" dirty="0"/>
              <a:t>Statement:</a:t>
            </a:r>
            <a:r>
              <a:rPr lang="en-US" dirty="0"/>
              <a:t> I have a vanilla ice-cream. ==&gt; P</a:t>
            </a:r>
            <a:br>
              <a:rPr lang="en-US" dirty="0"/>
            </a:br>
            <a:r>
              <a:rPr lang="en-US" b="1" dirty="0"/>
              <a:t>Statement-2:</a:t>
            </a:r>
            <a:r>
              <a:rPr lang="en-US" dirty="0"/>
              <a:t> I have Chocolate ice-cream.</a:t>
            </a:r>
            <a:br>
              <a:rPr lang="en-US" dirty="0"/>
            </a:br>
            <a:r>
              <a:rPr lang="en-US" b="1" dirty="0"/>
              <a:t>Conclusion:</a:t>
            </a:r>
            <a:r>
              <a:rPr lang="en-US" dirty="0"/>
              <a:t> I have vanilla or chocolate ice-cream. ==&gt; (P∨Q)</a:t>
            </a:r>
          </a:p>
        </p:txBody>
      </p:sp>
      <p:sp>
        <p:nvSpPr>
          <p:cNvPr id="5" name="Rectangle 4"/>
          <p:cNvSpPr/>
          <p:nvPr/>
        </p:nvSpPr>
        <p:spPr>
          <a:xfrm>
            <a:off x="838200" y="3829920"/>
            <a:ext cx="9180393" cy="1477328"/>
          </a:xfrm>
          <a:prstGeom prst="rect">
            <a:avLst/>
          </a:prstGeom>
        </p:spPr>
        <p:txBody>
          <a:bodyPr wrap="square">
            <a:spAutoFit/>
          </a:bodyPr>
          <a:lstStyle/>
          <a:p>
            <a:pPr marL="12065">
              <a:tabLst>
                <a:tab pos="622300" algn="l"/>
              </a:tabLst>
            </a:pPr>
            <a:r>
              <a:rPr lang="en-US" dirty="0" smtClean="0"/>
              <a:t>Simplification:</a:t>
            </a:r>
          </a:p>
          <a:p>
            <a:pPr marL="12065">
              <a:tabLst>
                <a:tab pos="622300" algn="l"/>
              </a:tabLst>
            </a:pPr>
            <a:r>
              <a:rPr lang="en-US" dirty="0" smtClean="0"/>
              <a:t>If</a:t>
            </a:r>
            <a:r>
              <a:rPr lang="en-US" dirty="0"/>
              <a:t> </a:t>
            </a:r>
            <a:r>
              <a:rPr lang="en-US" b="1" dirty="0"/>
              <a:t>P∧ Q</a:t>
            </a:r>
            <a:r>
              <a:rPr lang="en-US" dirty="0"/>
              <a:t> is true, then </a:t>
            </a:r>
            <a:r>
              <a:rPr lang="en-US" b="1" dirty="0"/>
              <a:t>Q or P</a:t>
            </a:r>
            <a:r>
              <a:rPr lang="en-US" dirty="0"/>
              <a:t> will also be true. It can be represented as:</a:t>
            </a:r>
            <a:br>
              <a:rPr lang="en-US" dirty="0"/>
            </a:br>
            <a:endParaRPr lang="en-US" dirty="0" smtClean="0"/>
          </a:p>
          <a:p>
            <a:pPr marL="12065">
              <a:tabLst>
                <a:tab pos="622300" algn="l"/>
              </a:tabLst>
            </a:pPr>
            <a:r>
              <a:rPr lang="en-US" dirty="0" smtClean="0"/>
              <a:t>Resolution:</a:t>
            </a:r>
          </a:p>
          <a:p>
            <a:pPr marL="12065">
              <a:tabLst>
                <a:tab pos="622300" algn="l"/>
              </a:tabLst>
            </a:pPr>
            <a:r>
              <a:rPr lang="en-US" dirty="0" smtClean="0"/>
              <a:t>If </a:t>
            </a:r>
            <a:r>
              <a:rPr lang="en-US" dirty="0"/>
              <a:t>P∨Q and ¬ P∧R is true, then Q∨R will also be true. </a:t>
            </a:r>
            <a:r>
              <a:rPr lang="en-US" b="1" dirty="0"/>
              <a:t>It can be represented as</a:t>
            </a:r>
            <a:endParaRPr lang="en-GB" dirty="0">
              <a:latin typeface="Times New Roman"/>
              <a:cs typeface="Times New Roman"/>
            </a:endParaRPr>
          </a:p>
        </p:txBody>
      </p:sp>
    </p:spTree>
    <p:extLst>
      <p:ext uri="{BB962C8B-B14F-4D97-AF65-F5344CB8AC3E}">
        <p14:creationId xmlns:p14="http://schemas.microsoft.com/office/powerpoint/2010/main" val="3621254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71370" y="1297967"/>
            <a:ext cx="7556628" cy="3847238"/>
          </a:xfrm>
          <a:prstGeom prst="rect">
            <a:avLst/>
          </a:prstGeom>
        </p:spPr>
      </p:pic>
    </p:spTree>
    <p:extLst>
      <p:ext uri="{BB962C8B-B14F-4D97-AF65-F5344CB8AC3E}">
        <p14:creationId xmlns:p14="http://schemas.microsoft.com/office/powerpoint/2010/main" val="3606131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Propositional logic:</a:t>
            </a:r>
            <a:br>
              <a:rPr lang="en-US" dirty="0" smtClean="0"/>
            </a:br>
            <a:endParaRPr lang="en-GB" dirty="0"/>
          </a:p>
        </p:txBody>
      </p:sp>
      <p:sp>
        <p:nvSpPr>
          <p:cNvPr id="3" name="Content Placeholder 2"/>
          <p:cNvSpPr>
            <a:spLocks noGrp="1"/>
          </p:cNvSpPr>
          <p:nvPr>
            <p:ph idx="1"/>
          </p:nvPr>
        </p:nvSpPr>
        <p:spPr/>
        <p:txBody>
          <a:bodyPr/>
          <a:lstStyle/>
          <a:p>
            <a:r>
              <a:rPr lang="en-US" dirty="0" smtClean="0"/>
              <a:t>We </a:t>
            </a:r>
            <a:r>
              <a:rPr lang="en-US" dirty="0"/>
              <a:t>cannot represent relations like ALL, some, or none with propositional logic. Example:</a:t>
            </a:r>
          </a:p>
          <a:p>
            <a:pPr lvl="1"/>
            <a:r>
              <a:rPr lang="en-US" b="1" dirty="0"/>
              <a:t>All the girls are intelligent.</a:t>
            </a:r>
            <a:endParaRPr lang="en-US" dirty="0"/>
          </a:p>
          <a:p>
            <a:pPr lvl="1"/>
            <a:r>
              <a:rPr lang="en-US" b="1" dirty="0"/>
              <a:t>Some apples are sweet.</a:t>
            </a:r>
            <a:endParaRPr lang="en-US" dirty="0"/>
          </a:p>
          <a:p>
            <a:r>
              <a:rPr lang="en-US" dirty="0"/>
              <a:t>Propositional logic has limited expressive power.</a:t>
            </a:r>
          </a:p>
          <a:p>
            <a:r>
              <a:rPr lang="en-US" dirty="0"/>
              <a:t>In propositional logic, we cannot describe statements in terms of their properties or logical relationships.</a:t>
            </a:r>
          </a:p>
          <a:p>
            <a:endParaRPr lang="en-GB" dirty="0"/>
          </a:p>
        </p:txBody>
      </p:sp>
    </p:spTree>
    <p:extLst>
      <p:ext uri="{BB962C8B-B14F-4D97-AF65-F5344CB8AC3E}">
        <p14:creationId xmlns:p14="http://schemas.microsoft.com/office/powerpoint/2010/main" val="3684234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365125"/>
            <a:ext cx="10515600" cy="1325563"/>
          </a:xfrm>
        </p:spPr>
        <p:txBody>
          <a:bodyPr/>
          <a:lstStyle/>
          <a:p>
            <a:r>
              <a:rPr lang="en-US" altLang="en-US" dirty="0" err="1"/>
              <a:t>Wumpus</a:t>
            </a:r>
            <a:r>
              <a:rPr lang="en-US" altLang="en-US" dirty="0"/>
              <a:t> World PEAS description</a:t>
            </a:r>
          </a:p>
        </p:txBody>
      </p:sp>
      <p:pic>
        <p:nvPicPr>
          <p:cNvPr id="7173" name="Picture 5" descr="wumpus-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523" y="1823254"/>
            <a:ext cx="4757381" cy="465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731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Wumpus</a:t>
            </a:r>
            <a:r>
              <a:rPr lang="en-US" altLang="en-US" dirty="0"/>
              <a:t> World PEAS description</a:t>
            </a:r>
            <a:endParaRPr lang="en-GB" dirty="0"/>
          </a:p>
        </p:txBody>
      </p:sp>
      <p:sp>
        <p:nvSpPr>
          <p:cNvPr id="3" name="Content Placeholder 2"/>
          <p:cNvSpPr>
            <a:spLocks noGrp="1"/>
          </p:cNvSpPr>
          <p:nvPr>
            <p:ph idx="1"/>
          </p:nvPr>
        </p:nvSpPr>
        <p:spPr/>
        <p:txBody>
          <a:bodyPr/>
          <a:lstStyle/>
          <a:p>
            <a:r>
              <a:rPr lang="en-US" altLang="en-US" sz="1800" dirty="0">
                <a:solidFill>
                  <a:schemeClr val="accent2"/>
                </a:solidFill>
              </a:rPr>
              <a:t>Performance measure</a:t>
            </a:r>
          </a:p>
          <a:p>
            <a:pPr lvl="1"/>
            <a:r>
              <a:rPr lang="en-US" altLang="en-US" sz="1600" dirty="0"/>
              <a:t>gold +1000, death -1000</a:t>
            </a:r>
          </a:p>
          <a:p>
            <a:pPr lvl="1"/>
            <a:r>
              <a:rPr lang="en-US" altLang="en-US" sz="1600" dirty="0"/>
              <a:t>-1 per step, -10 for using the arrow</a:t>
            </a:r>
          </a:p>
          <a:p>
            <a:r>
              <a:rPr lang="en-US" altLang="en-US" sz="1800" dirty="0">
                <a:solidFill>
                  <a:schemeClr val="accent2"/>
                </a:solidFill>
              </a:rPr>
              <a:t>Environment</a:t>
            </a:r>
            <a:endParaRPr lang="en-US" altLang="en-US" sz="1800" dirty="0"/>
          </a:p>
          <a:p>
            <a:pPr lvl="1"/>
            <a:r>
              <a:rPr lang="en-US" altLang="en-US" sz="1600" dirty="0"/>
              <a:t>Squares adjacent to </a:t>
            </a:r>
            <a:r>
              <a:rPr lang="en-US" altLang="en-US" sz="1600" dirty="0" err="1"/>
              <a:t>wumpus</a:t>
            </a:r>
            <a:r>
              <a:rPr lang="en-US" altLang="en-US" sz="1600" dirty="0"/>
              <a:t> are smelly</a:t>
            </a:r>
          </a:p>
          <a:p>
            <a:pPr lvl="1"/>
            <a:r>
              <a:rPr lang="en-US" altLang="en-US" sz="1600" dirty="0"/>
              <a:t>Squares adjacent to pit are breezy</a:t>
            </a:r>
          </a:p>
          <a:p>
            <a:pPr lvl="1"/>
            <a:r>
              <a:rPr lang="en-US" altLang="en-US" sz="1600" dirty="0"/>
              <a:t>Glitter </a:t>
            </a:r>
            <a:r>
              <a:rPr lang="en-US" altLang="en-US" sz="1600" dirty="0" err="1"/>
              <a:t>iff</a:t>
            </a:r>
            <a:r>
              <a:rPr lang="en-US" altLang="en-US" sz="1600" dirty="0"/>
              <a:t> gold is in the same square</a:t>
            </a:r>
          </a:p>
          <a:p>
            <a:pPr lvl="1"/>
            <a:r>
              <a:rPr lang="en-US" altLang="en-US" sz="1600" dirty="0"/>
              <a:t>Shooting kills </a:t>
            </a:r>
            <a:r>
              <a:rPr lang="en-US" altLang="en-US" sz="1600" dirty="0" err="1"/>
              <a:t>wumpus</a:t>
            </a:r>
            <a:r>
              <a:rPr lang="en-US" altLang="en-US" sz="1600" dirty="0"/>
              <a:t> if you are facing it</a:t>
            </a:r>
          </a:p>
          <a:p>
            <a:pPr lvl="1"/>
            <a:r>
              <a:rPr lang="en-US" altLang="en-US" sz="1600" dirty="0"/>
              <a:t>Shooting uses up the only arrow</a:t>
            </a:r>
          </a:p>
          <a:p>
            <a:pPr lvl="1"/>
            <a:r>
              <a:rPr lang="en-US" altLang="en-US" sz="1600" dirty="0"/>
              <a:t>Grabbing picks up gold if in same square</a:t>
            </a:r>
          </a:p>
          <a:p>
            <a:pPr lvl="1"/>
            <a:r>
              <a:rPr lang="en-US" altLang="en-US" sz="1600" dirty="0"/>
              <a:t>Releasing drops the gold in same square</a:t>
            </a:r>
          </a:p>
          <a:p>
            <a:r>
              <a:rPr lang="en-US" altLang="en-US" sz="1800" dirty="0">
                <a:solidFill>
                  <a:schemeClr val="accent2"/>
                </a:solidFill>
              </a:rPr>
              <a:t>Sensors:</a:t>
            </a:r>
            <a:r>
              <a:rPr lang="en-US" altLang="en-US" sz="1800" dirty="0"/>
              <a:t> Stench, Breeze, Glitter, Bump, Scream</a:t>
            </a:r>
          </a:p>
          <a:p>
            <a:r>
              <a:rPr lang="en-US" altLang="en-US" sz="1800" dirty="0">
                <a:solidFill>
                  <a:schemeClr val="accent2"/>
                </a:solidFill>
              </a:rPr>
              <a:t>Actuators:</a:t>
            </a:r>
            <a:r>
              <a:rPr lang="en-US" altLang="en-US" sz="1800" dirty="0"/>
              <a:t> Left turn, Right turn, Forward, Grab, Release, Shoot</a:t>
            </a:r>
            <a:endParaRPr lang="en-US" altLang="en-US" sz="2000" dirty="0"/>
          </a:p>
          <a:p>
            <a:endParaRPr lang="en-GB" dirty="0"/>
          </a:p>
        </p:txBody>
      </p:sp>
    </p:spTree>
    <p:extLst>
      <p:ext uri="{BB962C8B-B14F-4D97-AF65-F5344CB8AC3E}">
        <p14:creationId xmlns:p14="http://schemas.microsoft.com/office/powerpoint/2010/main" val="520540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Sensors</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r>
              <a:rPr lang="en-US" dirty="0"/>
              <a:t>The agent will perceive the </a:t>
            </a:r>
            <a:r>
              <a:rPr lang="en-US" b="1" dirty="0"/>
              <a:t>stench</a:t>
            </a:r>
            <a:r>
              <a:rPr lang="en-US" dirty="0"/>
              <a:t> if he is in the room adjacent to the </a:t>
            </a:r>
            <a:r>
              <a:rPr lang="en-US" dirty="0" err="1"/>
              <a:t>Wumpus</a:t>
            </a:r>
            <a:r>
              <a:rPr lang="en-US" dirty="0"/>
              <a:t>. (Not diagonally).</a:t>
            </a:r>
          </a:p>
          <a:p>
            <a:r>
              <a:rPr lang="en-US" dirty="0"/>
              <a:t>The agent will perceive </a:t>
            </a:r>
            <a:r>
              <a:rPr lang="en-US" b="1" dirty="0"/>
              <a:t>breeze</a:t>
            </a:r>
            <a:r>
              <a:rPr lang="en-US" dirty="0"/>
              <a:t> if he is in the room directly adjacent to the Pit.</a:t>
            </a:r>
          </a:p>
          <a:p>
            <a:r>
              <a:rPr lang="en-US" dirty="0"/>
              <a:t>The agent will perceive the </a:t>
            </a:r>
            <a:r>
              <a:rPr lang="en-US" b="1" dirty="0"/>
              <a:t>glitter</a:t>
            </a:r>
            <a:r>
              <a:rPr lang="en-US" dirty="0"/>
              <a:t> in the room where the gold is present.</a:t>
            </a:r>
          </a:p>
          <a:p>
            <a:r>
              <a:rPr lang="en-US" dirty="0"/>
              <a:t>The agent will perceive the </a:t>
            </a:r>
            <a:r>
              <a:rPr lang="en-US" b="1" dirty="0"/>
              <a:t>bump</a:t>
            </a:r>
            <a:r>
              <a:rPr lang="en-US" dirty="0"/>
              <a:t> if he walks into a wall.</a:t>
            </a:r>
          </a:p>
          <a:p>
            <a:r>
              <a:rPr lang="en-US" dirty="0"/>
              <a:t>When the </a:t>
            </a:r>
            <a:r>
              <a:rPr lang="en-US" dirty="0" err="1"/>
              <a:t>Wumpus</a:t>
            </a:r>
            <a:r>
              <a:rPr lang="en-US" dirty="0"/>
              <a:t> is shot, it emits a horrible </a:t>
            </a:r>
            <a:r>
              <a:rPr lang="en-US" b="1" dirty="0"/>
              <a:t>scream</a:t>
            </a:r>
            <a:r>
              <a:rPr lang="en-US" dirty="0"/>
              <a:t> which can be perceived anywhere in the cave.</a:t>
            </a:r>
          </a:p>
          <a:p>
            <a:r>
              <a:rPr lang="en-US" dirty="0"/>
              <a:t>These percepts can be represented as five element list, in which we will have different indicators for each sensor.</a:t>
            </a:r>
          </a:p>
          <a:p>
            <a:r>
              <a:rPr lang="en-US" dirty="0"/>
              <a:t>Example if agent perceives stench, breeze, but no glitter, no bump, and no scream then it can be represented as:</a:t>
            </a:r>
            <a:br>
              <a:rPr lang="en-US" dirty="0"/>
            </a:br>
            <a:r>
              <a:rPr lang="en-US" b="1" dirty="0"/>
              <a:t>[Stench, Breeze, None, None, None]</a:t>
            </a:r>
            <a:r>
              <a:rPr lang="en-US" dirty="0"/>
              <a:t>.</a:t>
            </a:r>
          </a:p>
          <a:p>
            <a:endParaRPr lang="en-GB" dirty="0"/>
          </a:p>
        </p:txBody>
      </p:sp>
    </p:spTree>
    <p:extLst>
      <p:ext uri="{BB962C8B-B14F-4D97-AF65-F5344CB8AC3E}">
        <p14:creationId xmlns:p14="http://schemas.microsoft.com/office/powerpoint/2010/main" val="2151109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Wumpus</a:t>
            </a:r>
            <a:r>
              <a:rPr lang="en-US" altLang="en-US" dirty="0"/>
              <a:t> World PEAS description</a:t>
            </a:r>
            <a:endParaRPr lang="en-GB" dirty="0"/>
          </a:p>
        </p:txBody>
      </p:sp>
      <p:sp>
        <p:nvSpPr>
          <p:cNvPr id="3" name="Content Placeholder 2"/>
          <p:cNvSpPr>
            <a:spLocks noGrp="1"/>
          </p:cNvSpPr>
          <p:nvPr>
            <p:ph idx="1"/>
          </p:nvPr>
        </p:nvSpPr>
        <p:spPr/>
        <p:txBody>
          <a:bodyPr>
            <a:normAutofit lnSpcReduction="10000"/>
          </a:bodyPr>
          <a:lstStyle/>
          <a:p>
            <a:r>
              <a:rPr lang="en-US" b="1"/>
              <a:t>Partially observable:</a:t>
            </a:r>
            <a:r>
              <a:rPr lang="en-US"/>
              <a:t> The Wumpus world is partially observable because the agent can only perceive the close environment such as an adjacent room.</a:t>
            </a:r>
          </a:p>
          <a:p>
            <a:r>
              <a:rPr lang="en-US" b="1"/>
              <a:t>Deterministic:</a:t>
            </a:r>
            <a:r>
              <a:rPr lang="en-US"/>
              <a:t> It is deterministic, as the result and outcome of the world are already known.</a:t>
            </a:r>
          </a:p>
          <a:p>
            <a:r>
              <a:rPr lang="en-US" b="1"/>
              <a:t>Sequential:</a:t>
            </a:r>
            <a:r>
              <a:rPr lang="en-US"/>
              <a:t> The order is important, so it is sequential.</a:t>
            </a:r>
          </a:p>
          <a:p>
            <a:r>
              <a:rPr lang="en-US" b="1"/>
              <a:t>Static:</a:t>
            </a:r>
            <a:r>
              <a:rPr lang="en-US"/>
              <a:t> It is static as Wumpus and Pits are not moving.</a:t>
            </a:r>
          </a:p>
          <a:p>
            <a:r>
              <a:rPr lang="en-US" b="1"/>
              <a:t>Discrete:</a:t>
            </a:r>
            <a:r>
              <a:rPr lang="en-US"/>
              <a:t> The environment is discrete.</a:t>
            </a:r>
          </a:p>
          <a:p>
            <a:r>
              <a:rPr lang="en-US" b="1"/>
              <a:t>One agent:</a:t>
            </a:r>
            <a:r>
              <a:rPr lang="en-US"/>
              <a:t> The environment is a single agent as we have one agent only and Wumpus is not considered as an agent.</a:t>
            </a:r>
          </a:p>
        </p:txBody>
      </p:sp>
    </p:spTree>
    <p:extLst>
      <p:ext uri="{BB962C8B-B14F-4D97-AF65-F5344CB8AC3E}">
        <p14:creationId xmlns:p14="http://schemas.microsoft.com/office/powerpoint/2010/main" val="27644659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Wumpus World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912" y="1791790"/>
            <a:ext cx="5289882" cy="35560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9676" y="2705669"/>
            <a:ext cx="2201244" cy="369332"/>
          </a:xfrm>
          <a:prstGeom prst="rect">
            <a:avLst/>
          </a:prstGeom>
        </p:spPr>
        <p:txBody>
          <a:bodyPr wrap="none">
            <a:spAutoFit/>
          </a:bodyPr>
          <a:lstStyle/>
          <a:p>
            <a:r>
              <a:rPr lang="en-GB" b="1" dirty="0">
                <a:solidFill>
                  <a:srgbClr val="333333"/>
                </a:solidFill>
                <a:latin typeface="Inter-Bold"/>
              </a:rPr>
              <a:t>Agent's First step:</a:t>
            </a:r>
            <a:endParaRPr lang="en-GB" dirty="0"/>
          </a:p>
        </p:txBody>
      </p:sp>
      <p:sp>
        <p:nvSpPr>
          <p:cNvPr id="6" name="Rectangle 5"/>
          <p:cNvSpPr/>
          <p:nvPr/>
        </p:nvSpPr>
        <p:spPr>
          <a:xfrm>
            <a:off x="9707329" y="2336337"/>
            <a:ext cx="2198038" cy="369332"/>
          </a:xfrm>
          <a:prstGeom prst="rect">
            <a:avLst/>
          </a:prstGeom>
        </p:spPr>
        <p:txBody>
          <a:bodyPr wrap="none">
            <a:spAutoFit/>
          </a:bodyPr>
          <a:lstStyle/>
          <a:p>
            <a:r>
              <a:rPr lang="en-GB" b="1" dirty="0" smtClean="0">
                <a:solidFill>
                  <a:srgbClr val="333333"/>
                </a:solidFill>
                <a:latin typeface="Inter-Bold"/>
              </a:rPr>
              <a:t>Second </a:t>
            </a:r>
            <a:r>
              <a:rPr lang="en-GB" b="1" dirty="0">
                <a:solidFill>
                  <a:srgbClr val="333333"/>
                </a:solidFill>
                <a:latin typeface="Inter-Bold"/>
              </a:rPr>
              <a:t>First step:</a:t>
            </a:r>
            <a:endParaRPr lang="en-GB" dirty="0"/>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3357720" y="2750400"/>
              <a:ext cx="5340240" cy="1795320"/>
            </p14:xfrm>
          </p:contentPart>
        </mc:Choice>
        <mc:Fallback>
          <p:pic>
            <p:nvPicPr>
              <p:cNvPr id="5" name="Ink 4"/>
              <p:cNvPicPr/>
              <p:nvPr/>
            </p:nvPicPr>
            <p:blipFill>
              <a:blip r:embed="rId4"/>
              <a:stretch>
                <a:fillRect/>
              </a:stretch>
            </p:blipFill>
            <p:spPr>
              <a:xfrm>
                <a:off x="3348360" y="2741040"/>
                <a:ext cx="5358960" cy="1814040"/>
              </a:xfrm>
              <a:prstGeom prst="rect">
                <a:avLst/>
              </a:prstGeom>
            </p:spPr>
          </p:pic>
        </mc:Fallback>
      </mc:AlternateContent>
    </p:spTree>
    <p:extLst>
      <p:ext uri="{BB962C8B-B14F-4D97-AF65-F5344CB8AC3E}">
        <p14:creationId xmlns:p14="http://schemas.microsoft.com/office/powerpoint/2010/main" val="16147902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Wumpus World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467" y="1470989"/>
            <a:ext cx="7197685" cy="37833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3362688"/>
            <a:ext cx="2278188" cy="369332"/>
          </a:xfrm>
          <a:prstGeom prst="rect">
            <a:avLst/>
          </a:prstGeom>
        </p:spPr>
        <p:txBody>
          <a:bodyPr wrap="none">
            <a:spAutoFit/>
          </a:bodyPr>
          <a:lstStyle/>
          <a:p>
            <a:r>
              <a:rPr lang="en-GB" b="1" dirty="0">
                <a:solidFill>
                  <a:srgbClr val="333333"/>
                </a:solidFill>
                <a:latin typeface="Inter-Bold"/>
              </a:rPr>
              <a:t>Agent's </a:t>
            </a:r>
            <a:r>
              <a:rPr lang="en-GB" b="1" dirty="0" smtClean="0">
                <a:solidFill>
                  <a:srgbClr val="333333"/>
                </a:solidFill>
                <a:latin typeface="Inter-Bold"/>
              </a:rPr>
              <a:t>Third </a:t>
            </a:r>
            <a:r>
              <a:rPr lang="en-GB" b="1" dirty="0">
                <a:solidFill>
                  <a:srgbClr val="333333"/>
                </a:solidFill>
                <a:latin typeface="Inter-Bold"/>
              </a:rPr>
              <a:t>step:</a:t>
            </a:r>
            <a:endParaRPr lang="en-GB" dirty="0"/>
          </a:p>
        </p:txBody>
      </p:sp>
      <p:sp>
        <p:nvSpPr>
          <p:cNvPr id="4" name="Rectangle 3"/>
          <p:cNvSpPr/>
          <p:nvPr/>
        </p:nvSpPr>
        <p:spPr>
          <a:xfrm>
            <a:off x="9759924" y="2564222"/>
            <a:ext cx="2432076" cy="369332"/>
          </a:xfrm>
          <a:prstGeom prst="rect">
            <a:avLst/>
          </a:prstGeom>
        </p:spPr>
        <p:txBody>
          <a:bodyPr wrap="none">
            <a:spAutoFit/>
          </a:bodyPr>
          <a:lstStyle/>
          <a:p>
            <a:r>
              <a:rPr lang="en-GB" b="1" dirty="0">
                <a:solidFill>
                  <a:srgbClr val="333333"/>
                </a:solidFill>
                <a:latin typeface="Inter-Bold"/>
              </a:rPr>
              <a:t>Agent's </a:t>
            </a:r>
            <a:r>
              <a:rPr lang="en-GB" b="1" dirty="0" smtClean="0">
                <a:solidFill>
                  <a:srgbClr val="333333"/>
                </a:solidFill>
                <a:latin typeface="Inter-Bold"/>
              </a:rPr>
              <a:t>Fourth </a:t>
            </a:r>
            <a:r>
              <a:rPr lang="en-GB" b="1" dirty="0">
                <a:solidFill>
                  <a:srgbClr val="333333"/>
                </a:solidFill>
                <a:latin typeface="Inter-Bold"/>
              </a:rPr>
              <a:t>step:</a:t>
            </a:r>
            <a:endParaRPr lang="en-GB" dirty="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759320" y="2304000"/>
              <a:ext cx="6251040" cy="3232800"/>
            </p14:xfrm>
          </p:contentPart>
        </mc:Choice>
        <mc:Fallback>
          <p:pic>
            <p:nvPicPr>
              <p:cNvPr id="2" name="Ink 1"/>
              <p:cNvPicPr/>
              <p:nvPr/>
            </p:nvPicPr>
            <p:blipFill>
              <a:blip r:embed="rId4"/>
              <a:stretch>
                <a:fillRect/>
              </a:stretch>
            </p:blipFill>
            <p:spPr>
              <a:xfrm>
                <a:off x="1749960" y="2294640"/>
                <a:ext cx="6269760" cy="3251520"/>
              </a:xfrm>
              <a:prstGeom prst="rect">
                <a:avLst/>
              </a:prstGeom>
            </p:spPr>
          </p:pic>
        </mc:Fallback>
      </mc:AlternateContent>
    </p:spTree>
    <p:extLst>
      <p:ext uri="{BB962C8B-B14F-4D97-AF65-F5344CB8AC3E}">
        <p14:creationId xmlns:p14="http://schemas.microsoft.com/office/powerpoint/2010/main" val="2309890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GB" dirty="0"/>
          </a:p>
        </p:txBody>
      </p:sp>
      <p:sp>
        <p:nvSpPr>
          <p:cNvPr id="4" name="Content Placeholder 3"/>
          <p:cNvSpPr>
            <a:spLocks noGrp="1"/>
          </p:cNvSpPr>
          <p:nvPr>
            <p:ph idx="1"/>
          </p:nvPr>
        </p:nvSpPr>
        <p:spPr>
          <a:xfrm>
            <a:off x="838200" y="1825625"/>
            <a:ext cx="10515600" cy="590315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Knowledge base: Knowledge-base is a central component of a knowledge-based agent, it is also known as KB. It is a collection of sentences (here 'sentence' is a technical term and it is not identical to sentence in English). </a:t>
            </a:r>
          </a:p>
          <a:p>
            <a:r>
              <a:rPr lang="en-US" dirty="0" err="1">
                <a:latin typeface="Times New Roman" panose="02020603050405020304" pitchFamily="18" charset="0"/>
                <a:cs typeface="Times New Roman" panose="02020603050405020304" pitchFamily="18" charset="0"/>
              </a:rPr>
              <a:t>nference</a:t>
            </a:r>
            <a:r>
              <a:rPr lang="en-US" dirty="0">
                <a:latin typeface="Times New Roman" panose="02020603050405020304" pitchFamily="18" charset="0"/>
                <a:cs typeface="Times New Roman" panose="02020603050405020304" pitchFamily="18" charset="0"/>
              </a:rPr>
              <a:t> system</a:t>
            </a:r>
          </a:p>
          <a:p>
            <a:r>
              <a:rPr lang="en-US" dirty="0">
                <a:latin typeface="Times New Roman" panose="02020603050405020304" pitchFamily="18" charset="0"/>
                <a:cs typeface="Times New Roman" panose="02020603050405020304" pitchFamily="18" charset="0"/>
              </a:rPr>
              <a:t>Inference means deriving new sentences from old. Inference system allows us to add a new sentence to the knowledge base. A sentence is a proposition about the world. Inference system applies logical rules to the KB to deduce new information.</a:t>
            </a:r>
          </a:p>
          <a:p>
            <a:r>
              <a:rPr lang="en-GB" dirty="0">
                <a:latin typeface="Times New Roman" panose="02020603050405020304" pitchFamily="18" charset="0"/>
                <a:cs typeface="Times New Roman" panose="02020603050405020304" pitchFamily="18" charset="0"/>
              </a:rPr>
              <a:t>Forward chaining</a:t>
            </a:r>
          </a:p>
          <a:p>
            <a:r>
              <a:rPr lang="en-GB" dirty="0">
                <a:latin typeface="Times New Roman" panose="02020603050405020304" pitchFamily="18" charset="0"/>
                <a:cs typeface="Times New Roman" panose="02020603050405020304" pitchFamily="18" charset="0"/>
              </a:rPr>
              <a:t>Backward chaining</a:t>
            </a:r>
          </a:p>
          <a:p>
            <a:endParaRPr lang="en-US" dirty="0"/>
          </a:p>
          <a:p>
            <a:endParaRPr lang="en-GB" dirty="0"/>
          </a:p>
        </p:txBody>
      </p:sp>
    </p:spTree>
    <p:extLst>
      <p:ext uri="{BB962C8B-B14F-4D97-AF65-F5344CB8AC3E}">
        <p14:creationId xmlns:p14="http://schemas.microsoft.com/office/powerpoint/2010/main" val="35311373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Knowledge-base for Wumpus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826" y="727833"/>
            <a:ext cx="4276725" cy="34671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54221" y="2145943"/>
            <a:ext cx="6096000" cy="3139321"/>
          </a:xfrm>
          <a:prstGeom prst="rect">
            <a:avLst/>
          </a:prstGeom>
        </p:spPr>
        <p:txBody>
          <a:bodyPr>
            <a:spAutoFit/>
          </a:bodyPr>
          <a:lstStyle/>
          <a:p>
            <a:pPr algn="just"/>
            <a:r>
              <a:rPr lang="en-US" dirty="0">
                <a:solidFill>
                  <a:srgbClr val="610B4B"/>
                </a:solidFill>
                <a:latin typeface="erdana"/>
              </a:rPr>
              <a:t>Atomic proposition variable for </a:t>
            </a:r>
            <a:r>
              <a:rPr lang="en-US" dirty="0" err="1">
                <a:solidFill>
                  <a:srgbClr val="610B4B"/>
                </a:solidFill>
                <a:latin typeface="erdana"/>
              </a:rPr>
              <a:t>Wumpus</a:t>
            </a:r>
            <a:r>
              <a:rPr lang="en-US" dirty="0">
                <a:solidFill>
                  <a:srgbClr val="610B4B"/>
                </a:solidFill>
                <a:latin typeface="erdana"/>
              </a:rPr>
              <a:t> world:</a:t>
            </a:r>
          </a:p>
          <a:p>
            <a:pPr algn="just">
              <a:buFont typeface="Arial" panose="020B0604020202020204" pitchFamily="34" charset="0"/>
              <a:buChar char="•"/>
            </a:pPr>
            <a:r>
              <a:rPr lang="en-US" dirty="0">
                <a:solidFill>
                  <a:srgbClr val="000000"/>
                </a:solidFill>
                <a:latin typeface="Inter-Regular"/>
              </a:rPr>
              <a:t>Let </a:t>
            </a:r>
            <a:r>
              <a:rPr lang="en-US" b="1" dirty="0" err="1">
                <a:solidFill>
                  <a:srgbClr val="000000"/>
                </a:solidFill>
                <a:latin typeface="Inter-Bold"/>
              </a:rPr>
              <a:t>P</a:t>
            </a:r>
            <a:r>
              <a:rPr lang="en-US" b="1" baseline="-25000" dirty="0" err="1">
                <a:solidFill>
                  <a:srgbClr val="000000"/>
                </a:solidFill>
                <a:latin typeface="Inter-Bold"/>
              </a:rPr>
              <a:t>i,j</a:t>
            </a:r>
            <a:r>
              <a:rPr lang="en-US" dirty="0">
                <a:solidFill>
                  <a:srgbClr val="000000"/>
                </a:solidFill>
                <a:latin typeface="Inter-Regular"/>
              </a:rPr>
              <a:t> be true if there is a Pit in the room [</a:t>
            </a:r>
            <a:r>
              <a:rPr lang="en-US" dirty="0" err="1">
                <a:solidFill>
                  <a:srgbClr val="000000"/>
                </a:solidFill>
                <a:latin typeface="Inter-Regular"/>
              </a:rPr>
              <a:t>i</a:t>
            </a:r>
            <a:r>
              <a:rPr lang="en-US" dirty="0">
                <a:solidFill>
                  <a:srgbClr val="000000"/>
                </a:solidFill>
                <a:latin typeface="Inter-Regular"/>
              </a:rPr>
              <a:t>, j].</a:t>
            </a:r>
          </a:p>
          <a:p>
            <a:pPr algn="just">
              <a:buFont typeface="Arial" panose="020B0604020202020204" pitchFamily="34" charset="0"/>
              <a:buChar char="•"/>
            </a:pPr>
            <a:r>
              <a:rPr lang="en-US" dirty="0">
                <a:solidFill>
                  <a:srgbClr val="000000"/>
                </a:solidFill>
                <a:latin typeface="Inter-Regular"/>
              </a:rPr>
              <a:t>Let </a:t>
            </a:r>
            <a:r>
              <a:rPr lang="en-US" b="1" dirty="0" err="1">
                <a:solidFill>
                  <a:srgbClr val="000000"/>
                </a:solidFill>
                <a:latin typeface="Inter-Bold"/>
              </a:rPr>
              <a:t>B</a:t>
            </a:r>
            <a:r>
              <a:rPr lang="en-US" b="1" baseline="-25000" dirty="0" err="1">
                <a:solidFill>
                  <a:srgbClr val="000000"/>
                </a:solidFill>
                <a:latin typeface="Inter-Bold"/>
              </a:rPr>
              <a:t>i,j</a:t>
            </a:r>
            <a:r>
              <a:rPr lang="en-US" dirty="0">
                <a:solidFill>
                  <a:srgbClr val="000000"/>
                </a:solidFill>
                <a:latin typeface="Inter-Regular"/>
              </a:rPr>
              <a:t> be true if agent perceives breeze in [</a:t>
            </a:r>
            <a:r>
              <a:rPr lang="en-US" dirty="0" err="1">
                <a:solidFill>
                  <a:srgbClr val="000000"/>
                </a:solidFill>
                <a:latin typeface="Inter-Regular"/>
              </a:rPr>
              <a:t>i</a:t>
            </a:r>
            <a:r>
              <a:rPr lang="en-US" dirty="0">
                <a:solidFill>
                  <a:srgbClr val="000000"/>
                </a:solidFill>
                <a:latin typeface="Inter-Regular"/>
              </a:rPr>
              <a:t>, j], (dead or alive).</a:t>
            </a:r>
          </a:p>
          <a:p>
            <a:pPr algn="just">
              <a:buFont typeface="Arial" panose="020B0604020202020204" pitchFamily="34" charset="0"/>
              <a:buChar char="•"/>
            </a:pPr>
            <a:r>
              <a:rPr lang="en-US" dirty="0">
                <a:solidFill>
                  <a:srgbClr val="000000"/>
                </a:solidFill>
                <a:latin typeface="Inter-Regular"/>
              </a:rPr>
              <a:t>Let </a:t>
            </a:r>
            <a:r>
              <a:rPr lang="en-US" b="1" dirty="0" err="1">
                <a:solidFill>
                  <a:srgbClr val="000000"/>
                </a:solidFill>
                <a:latin typeface="Inter-Bold"/>
              </a:rPr>
              <a:t>W</a:t>
            </a:r>
            <a:r>
              <a:rPr lang="en-US" b="1" baseline="-25000" dirty="0" err="1">
                <a:solidFill>
                  <a:srgbClr val="000000"/>
                </a:solidFill>
                <a:latin typeface="Inter-Bold"/>
              </a:rPr>
              <a:t>i,j</a:t>
            </a:r>
            <a:r>
              <a:rPr lang="en-US" dirty="0">
                <a:solidFill>
                  <a:srgbClr val="000000"/>
                </a:solidFill>
                <a:latin typeface="Inter-Regular"/>
              </a:rPr>
              <a:t> be true if there is </a:t>
            </a:r>
            <a:r>
              <a:rPr lang="en-US" dirty="0" err="1">
                <a:solidFill>
                  <a:srgbClr val="000000"/>
                </a:solidFill>
                <a:latin typeface="Inter-Regular"/>
              </a:rPr>
              <a:t>wumpus</a:t>
            </a:r>
            <a:r>
              <a:rPr lang="en-US" dirty="0">
                <a:solidFill>
                  <a:srgbClr val="000000"/>
                </a:solidFill>
                <a:latin typeface="Inter-Regular"/>
              </a:rPr>
              <a:t> in the square[</a:t>
            </a:r>
            <a:r>
              <a:rPr lang="en-US" dirty="0" err="1">
                <a:solidFill>
                  <a:srgbClr val="000000"/>
                </a:solidFill>
                <a:latin typeface="Inter-Regular"/>
              </a:rPr>
              <a:t>i</a:t>
            </a:r>
            <a:r>
              <a:rPr lang="en-US" dirty="0">
                <a:solidFill>
                  <a:srgbClr val="000000"/>
                </a:solidFill>
                <a:latin typeface="Inter-Regular"/>
              </a:rPr>
              <a:t>, j].</a:t>
            </a:r>
          </a:p>
          <a:p>
            <a:pPr algn="just">
              <a:buFont typeface="Arial" panose="020B0604020202020204" pitchFamily="34" charset="0"/>
              <a:buChar char="•"/>
            </a:pPr>
            <a:r>
              <a:rPr lang="en-US" dirty="0">
                <a:solidFill>
                  <a:srgbClr val="000000"/>
                </a:solidFill>
                <a:latin typeface="Inter-Regular"/>
              </a:rPr>
              <a:t>Let </a:t>
            </a:r>
            <a:r>
              <a:rPr lang="en-US" b="1" dirty="0" err="1">
                <a:solidFill>
                  <a:srgbClr val="000000"/>
                </a:solidFill>
                <a:latin typeface="Inter-Bold"/>
              </a:rPr>
              <a:t>S</a:t>
            </a:r>
            <a:r>
              <a:rPr lang="en-US" b="1" baseline="-25000" dirty="0" err="1">
                <a:solidFill>
                  <a:srgbClr val="000000"/>
                </a:solidFill>
                <a:latin typeface="Inter-Bold"/>
              </a:rPr>
              <a:t>i,j</a:t>
            </a:r>
            <a:r>
              <a:rPr lang="en-US" dirty="0">
                <a:solidFill>
                  <a:srgbClr val="000000"/>
                </a:solidFill>
                <a:latin typeface="Inter-Regular"/>
              </a:rPr>
              <a:t> be true if agent perceives stench in the square [</a:t>
            </a:r>
            <a:r>
              <a:rPr lang="en-US" dirty="0" err="1">
                <a:solidFill>
                  <a:srgbClr val="000000"/>
                </a:solidFill>
                <a:latin typeface="Inter-Regular"/>
              </a:rPr>
              <a:t>i</a:t>
            </a:r>
            <a:r>
              <a:rPr lang="en-US" dirty="0">
                <a:solidFill>
                  <a:srgbClr val="000000"/>
                </a:solidFill>
                <a:latin typeface="Inter-Regular"/>
              </a:rPr>
              <a:t>, j].</a:t>
            </a:r>
          </a:p>
          <a:p>
            <a:pPr algn="just">
              <a:buFont typeface="Arial" panose="020B0604020202020204" pitchFamily="34" charset="0"/>
              <a:buChar char="•"/>
            </a:pPr>
            <a:r>
              <a:rPr lang="en-US" dirty="0">
                <a:solidFill>
                  <a:srgbClr val="000000"/>
                </a:solidFill>
                <a:latin typeface="Inter-Regular"/>
              </a:rPr>
              <a:t>Let </a:t>
            </a:r>
            <a:r>
              <a:rPr lang="en-US" b="1" dirty="0" err="1">
                <a:solidFill>
                  <a:srgbClr val="000000"/>
                </a:solidFill>
                <a:latin typeface="Inter-Bold"/>
              </a:rPr>
              <a:t>V</a:t>
            </a:r>
            <a:r>
              <a:rPr lang="en-US" b="1" baseline="-25000" dirty="0" err="1">
                <a:solidFill>
                  <a:srgbClr val="000000"/>
                </a:solidFill>
                <a:latin typeface="Inter-Bold"/>
              </a:rPr>
              <a:t>i,j</a:t>
            </a:r>
            <a:r>
              <a:rPr lang="en-US" dirty="0">
                <a:solidFill>
                  <a:srgbClr val="000000"/>
                </a:solidFill>
                <a:latin typeface="Inter-Regular"/>
              </a:rPr>
              <a:t> be true if that square[</a:t>
            </a:r>
            <a:r>
              <a:rPr lang="en-US" dirty="0" err="1">
                <a:solidFill>
                  <a:srgbClr val="000000"/>
                </a:solidFill>
                <a:latin typeface="Inter-Regular"/>
              </a:rPr>
              <a:t>i</a:t>
            </a:r>
            <a:r>
              <a:rPr lang="en-US" dirty="0">
                <a:solidFill>
                  <a:srgbClr val="000000"/>
                </a:solidFill>
                <a:latin typeface="Inter-Regular"/>
              </a:rPr>
              <a:t>, j] is visited.</a:t>
            </a:r>
          </a:p>
          <a:p>
            <a:pPr algn="just">
              <a:buFont typeface="Arial" panose="020B0604020202020204" pitchFamily="34" charset="0"/>
              <a:buChar char="•"/>
            </a:pPr>
            <a:r>
              <a:rPr lang="en-US" dirty="0">
                <a:solidFill>
                  <a:srgbClr val="000000"/>
                </a:solidFill>
                <a:latin typeface="Inter-Regular"/>
              </a:rPr>
              <a:t>Let </a:t>
            </a:r>
            <a:r>
              <a:rPr lang="en-US" b="1" dirty="0" err="1">
                <a:solidFill>
                  <a:srgbClr val="000000"/>
                </a:solidFill>
                <a:latin typeface="Inter-Bold"/>
              </a:rPr>
              <a:t>G</a:t>
            </a:r>
            <a:r>
              <a:rPr lang="en-US" b="1" baseline="-25000" dirty="0" err="1">
                <a:solidFill>
                  <a:srgbClr val="000000"/>
                </a:solidFill>
                <a:latin typeface="Inter-Bold"/>
              </a:rPr>
              <a:t>i,j</a:t>
            </a:r>
            <a:r>
              <a:rPr lang="en-US" dirty="0">
                <a:solidFill>
                  <a:srgbClr val="000000"/>
                </a:solidFill>
                <a:latin typeface="Inter-Regular"/>
              </a:rPr>
              <a:t> be true if there is gold (and glitter) in the square [</a:t>
            </a:r>
            <a:r>
              <a:rPr lang="en-US" dirty="0" err="1">
                <a:solidFill>
                  <a:srgbClr val="000000"/>
                </a:solidFill>
                <a:latin typeface="Inter-Regular"/>
              </a:rPr>
              <a:t>i</a:t>
            </a:r>
            <a:r>
              <a:rPr lang="en-US" dirty="0">
                <a:solidFill>
                  <a:srgbClr val="000000"/>
                </a:solidFill>
                <a:latin typeface="Inter-Regular"/>
              </a:rPr>
              <a:t>, j].</a:t>
            </a:r>
          </a:p>
          <a:p>
            <a:pPr algn="just">
              <a:buFont typeface="Arial" panose="020B0604020202020204" pitchFamily="34" charset="0"/>
              <a:buChar char="•"/>
            </a:pPr>
            <a:r>
              <a:rPr lang="en-US" dirty="0">
                <a:solidFill>
                  <a:srgbClr val="000000"/>
                </a:solidFill>
                <a:latin typeface="Inter-Regular"/>
              </a:rPr>
              <a:t>Let </a:t>
            </a:r>
            <a:r>
              <a:rPr lang="en-US" b="1" dirty="0" err="1">
                <a:solidFill>
                  <a:srgbClr val="000000"/>
                </a:solidFill>
                <a:latin typeface="Inter-Bold"/>
              </a:rPr>
              <a:t>OK</a:t>
            </a:r>
            <a:r>
              <a:rPr lang="en-US" b="1" baseline="-25000" dirty="0" err="1">
                <a:solidFill>
                  <a:srgbClr val="000000"/>
                </a:solidFill>
                <a:latin typeface="Inter-Bold"/>
              </a:rPr>
              <a:t>i,j</a:t>
            </a:r>
            <a:r>
              <a:rPr lang="en-US" dirty="0">
                <a:solidFill>
                  <a:srgbClr val="000000"/>
                </a:solidFill>
                <a:latin typeface="Inter-Regular"/>
              </a:rPr>
              <a:t> be true if the room is safe.</a:t>
            </a:r>
            <a:endParaRPr lang="en-US" b="0" i="0" dirty="0">
              <a:solidFill>
                <a:srgbClr val="000000"/>
              </a:solidFill>
              <a:effectLst/>
              <a:latin typeface="Inter-Regular"/>
            </a:endParaRPr>
          </a:p>
        </p:txBody>
      </p:sp>
    </p:spTree>
    <p:extLst>
      <p:ext uri="{BB962C8B-B14F-4D97-AF65-F5344CB8AC3E}">
        <p14:creationId xmlns:p14="http://schemas.microsoft.com/office/powerpoint/2010/main" val="1349187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423081" y="546861"/>
            <a:ext cx="13897640"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610B4B"/>
                </a:solidFill>
                <a:effectLst/>
                <a:latin typeface="erdana"/>
              </a:rPr>
              <a:t>Some Propositional Rules for the wumpus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rPr>
              <a:t>  </a:t>
            </a:r>
            <a:r>
              <a:rPr kumimoji="0" lang="en-US" altLang="en-US" sz="8500" b="0" i="0" u="none" strike="noStrike" cap="none" normalizeH="0" baseline="0" smtClean="0">
                <a:ln>
                  <a:noFill/>
                </a:ln>
                <a:solidFill>
                  <a:schemeClr val="tx1"/>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124" name="Picture 4" descr="Knowledge-base for Wumpus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56" y="787020"/>
            <a:ext cx="3394383" cy="16013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82472" y="2628516"/>
            <a:ext cx="11409528" cy="369332"/>
          </a:xfrm>
          <a:prstGeom prst="rect">
            <a:avLst/>
          </a:prstGeom>
        </p:spPr>
        <p:txBody>
          <a:bodyPr wrap="square">
            <a:spAutoFit/>
          </a:bodyPr>
          <a:lstStyle/>
          <a:p>
            <a:r>
              <a:rPr lang="en-US" dirty="0">
                <a:solidFill>
                  <a:srgbClr val="333333"/>
                </a:solidFill>
                <a:latin typeface="Inter-Regular"/>
              </a:rPr>
              <a:t>Following is the Simple KB for </a:t>
            </a:r>
            <a:r>
              <a:rPr lang="en-US" dirty="0" err="1">
                <a:solidFill>
                  <a:srgbClr val="333333"/>
                </a:solidFill>
                <a:latin typeface="Inter-Regular"/>
              </a:rPr>
              <a:t>wumpus</a:t>
            </a:r>
            <a:r>
              <a:rPr lang="en-US" dirty="0">
                <a:solidFill>
                  <a:srgbClr val="333333"/>
                </a:solidFill>
                <a:latin typeface="Inter-Regular"/>
              </a:rPr>
              <a:t> world when an agent moves from room [1, 1], to room [2,1]:</a:t>
            </a:r>
            <a:endParaRPr lang="en-GB" dirty="0"/>
          </a:p>
        </p:txBody>
      </p:sp>
      <p:pic>
        <p:nvPicPr>
          <p:cNvPr id="5128" name="Picture 8" descr="Knowledge-base for Wumpus 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849" y="3238007"/>
            <a:ext cx="5838825" cy="79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58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1137" y="473838"/>
            <a:ext cx="4258538" cy="369332"/>
          </a:xfrm>
          <a:prstGeom prst="rect">
            <a:avLst/>
          </a:prstGeom>
        </p:spPr>
        <p:txBody>
          <a:bodyPr wrap="none">
            <a:spAutoFit/>
          </a:bodyPr>
          <a:lstStyle/>
          <a:p>
            <a:pPr algn="just"/>
            <a:r>
              <a:rPr lang="en-US" smtClean="0">
                <a:solidFill>
                  <a:srgbClr val="610B38"/>
                </a:solidFill>
                <a:latin typeface="erdana"/>
              </a:rPr>
              <a:t>Prove that Wumpus is in the room (1, 3)</a:t>
            </a:r>
            <a:endParaRPr lang="en-US" b="0" i="0" dirty="0">
              <a:solidFill>
                <a:srgbClr val="610B38"/>
              </a:solidFill>
              <a:effectLst/>
              <a:latin typeface="erdana"/>
            </a:endParaRPr>
          </a:p>
        </p:txBody>
      </p:sp>
      <p:sp>
        <p:nvSpPr>
          <p:cNvPr id="3" name="Rectangle 2"/>
          <p:cNvSpPr/>
          <p:nvPr/>
        </p:nvSpPr>
        <p:spPr>
          <a:xfrm>
            <a:off x="473612" y="1510827"/>
            <a:ext cx="10930597" cy="1754326"/>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Inter-Bold"/>
              </a:rPr>
              <a:t>Apply Modus Ponens with ¬S11 and R1</a:t>
            </a:r>
            <a:r>
              <a:rPr lang="en-US" b="1" dirty="0" smtClean="0">
                <a:solidFill>
                  <a:srgbClr val="000000"/>
                </a:solidFill>
                <a:latin typeface="Inter-Bold"/>
              </a:rPr>
              <a:t>:</a:t>
            </a:r>
          </a:p>
          <a:p>
            <a:pPr algn="just">
              <a:buFont typeface="Arial" panose="020B0604020202020204" pitchFamily="34" charset="0"/>
              <a:buChar char="•"/>
            </a:pPr>
            <a:endParaRPr lang="en-US" dirty="0">
              <a:solidFill>
                <a:srgbClr val="000000"/>
              </a:solidFill>
              <a:latin typeface="Inter-Regular"/>
            </a:endParaRPr>
          </a:p>
          <a:p>
            <a:pPr algn="just"/>
            <a:r>
              <a:rPr lang="en-US" dirty="0">
                <a:solidFill>
                  <a:srgbClr val="333333"/>
                </a:solidFill>
                <a:latin typeface="Inter-Regular"/>
              </a:rPr>
              <a:t>We will firstly apply MP rule with R1 which is ¬S</a:t>
            </a:r>
            <a:r>
              <a:rPr lang="en-US" baseline="-25000" dirty="0">
                <a:solidFill>
                  <a:srgbClr val="333333"/>
                </a:solidFill>
                <a:latin typeface="Inter-Regular"/>
              </a:rPr>
              <a:t>11</a:t>
            </a:r>
            <a:r>
              <a:rPr lang="en-US" dirty="0">
                <a:solidFill>
                  <a:srgbClr val="333333"/>
                </a:solidFill>
                <a:latin typeface="Inter-Regular"/>
              </a:rPr>
              <a:t> → ¬ W</a:t>
            </a:r>
            <a:r>
              <a:rPr lang="en-US" baseline="-25000" dirty="0">
                <a:solidFill>
                  <a:srgbClr val="333333"/>
                </a:solidFill>
                <a:latin typeface="Inter-Regular"/>
              </a:rPr>
              <a:t>11</a:t>
            </a:r>
            <a:r>
              <a:rPr lang="en-US" dirty="0">
                <a:solidFill>
                  <a:srgbClr val="333333"/>
                </a:solidFill>
                <a:latin typeface="Inter-Regular"/>
              </a:rPr>
              <a:t> ^ ¬ W</a:t>
            </a:r>
            <a:r>
              <a:rPr lang="en-US" baseline="-25000" dirty="0">
                <a:solidFill>
                  <a:srgbClr val="333333"/>
                </a:solidFill>
                <a:latin typeface="Inter-Regular"/>
              </a:rPr>
              <a:t>12</a:t>
            </a:r>
            <a:r>
              <a:rPr lang="en-US" dirty="0">
                <a:solidFill>
                  <a:srgbClr val="333333"/>
                </a:solidFill>
                <a:latin typeface="Inter-Regular"/>
              </a:rPr>
              <a:t> ^ ¬ W</a:t>
            </a:r>
            <a:r>
              <a:rPr lang="en-US" baseline="-25000" dirty="0">
                <a:solidFill>
                  <a:srgbClr val="333333"/>
                </a:solidFill>
                <a:latin typeface="Inter-Regular"/>
              </a:rPr>
              <a:t>21</a:t>
            </a:r>
            <a:r>
              <a:rPr lang="en-US" dirty="0">
                <a:solidFill>
                  <a:srgbClr val="333333"/>
                </a:solidFill>
                <a:latin typeface="Inter-Regular"/>
              </a:rPr>
              <a:t>, and </a:t>
            </a:r>
            <a:r>
              <a:rPr lang="en-US" b="1" dirty="0">
                <a:solidFill>
                  <a:srgbClr val="333333"/>
                </a:solidFill>
                <a:latin typeface="Inter-Bold"/>
              </a:rPr>
              <a:t>¬S</a:t>
            </a:r>
            <a:r>
              <a:rPr lang="en-US" b="1" baseline="-25000" dirty="0">
                <a:solidFill>
                  <a:srgbClr val="333333"/>
                </a:solidFill>
                <a:latin typeface="Inter-Bold"/>
              </a:rPr>
              <a:t>11</a:t>
            </a:r>
            <a:r>
              <a:rPr lang="en-US" dirty="0">
                <a:solidFill>
                  <a:srgbClr val="333333"/>
                </a:solidFill>
                <a:latin typeface="Inter-Regular"/>
              </a:rPr>
              <a:t> which will give the output ¬ W</a:t>
            </a:r>
            <a:r>
              <a:rPr lang="en-US" baseline="-25000" dirty="0">
                <a:solidFill>
                  <a:srgbClr val="333333"/>
                </a:solidFill>
                <a:latin typeface="Inter-Regular"/>
              </a:rPr>
              <a:t>11</a:t>
            </a:r>
            <a:r>
              <a:rPr lang="en-US" dirty="0">
                <a:solidFill>
                  <a:srgbClr val="333333"/>
                </a:solidFill>
                <a:latin typeface="Inter-Regular"/>
              </a:rPr>
              <a:t> ^ W</a:t>
            </a:r>
            <a:r>
              <a:rPr lang="en-US" baseline="-25000" dirty="0">
                <a:solidFill>
                  <a:srgbClr val="333333"/>
                </a:solidFill>
                <a:latin typeface="Inter-Regular"/>
              </a:rPr>
              <a:t>12</a:t>
            </a:r>
            <a:r>
              <a:rPr lang="en-US" dirty="0">
                <a:solidFill>
                  <a:srgbClr val="333333"/>
                </a:solidFill>
                <a:latin typeface="Inter-Regular"/>
              </a:rPr>
              <a:t> ^ W</a:t>
            </a:r>
            <a:r>
              <a:rPr lang="en-US" baseline="-25000" dirty="0">
                <a:solidFill>
                  <a:srgbClr val="333333"/>
                </a:solidFill>
                <a:latin typeface="Inter-Regular"/>
              </a:rPr>
              <a:t>12</a:t>
            </a:r>
            <a:r>
              <a:rPr lang="en-US" dirty="0">
                <a:solidFill>
                  <a:srgbClr val="333333"/>
                </a:solidFill>
                <a:latin typeface="Inter-Regular"/>
              </a:rPr>
              <a:t>.</a:t>
            </a:r>
          </a:p>
          <a:p>
            <a:r>
              <a:rPr lang="en-US" dirty="0"/>
              <a:t/>
            </a:r>
            <a:br>
              <a:rPr lang="en-US" dirty="0"/>
            </a:br>
            <a:endParaRPr lang="en-GB" dirty="0"/>
          </a:p>
        </p:txBody>
      </p:sp>
      <p:pic>
        <p:nvPicPr>
          <p:cNvPr id="6146" name="Picture 2" descr="Knowledge-base for Wumpus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015" y="3018106"/>
            <a:ext cx="4114800" cy="1514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73675" y="4967125"/>
            <a:ext cx="10872848" cy="923330"/>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Inter-Bold"/>
              </a:rPr>
              <a:t>Apply And-Elimination Rule:</a:t>
            </a:r>
            <a:endParaRPr lang="en-US" dirty="0">
              <a:solidFill>
                <a:srgbClr val="000000"/>
              </a:solidFill>
              <a:latin typeface="Inter-Regular"/>
            </a:endParaRPr>
          </a:p>
          <a:p>
            <a:pPr algn="just"/>
            <a:r>
              <a:rPr lang="en-US" dirty="0">
                <a:solidFill>
                  <a:srgbClr val="333333"/>
                </a:solidFill>
                <a:latin typeface="Inter-Regular"/>
              </a:rPr>
              <a:t>After applying And-elimination rule to ¬ W</a:t>
            </a:r>
            <a:r>
              <a:rPr lang="en-US" baseline="-25000" dirty="0">
                <a:solidFill>
                  <a:srgbClr val="333333"/>
                </a:solidFill>
                <a:latin typeface="Inter-Regular"/>
              </a:rPr>
              <a:t>11</a:t>
            </a:r>
            <a:r>
              <a:rPr lang="en-US" dirty="0">
                <a:solidFill>
                  <a:srgbClr val="333333"/>
                </a:solidFill>
                <a:latin typeface="Inter-Regular"/>
              </a:rPr>
              <a:t> ∧ ¬ W</a:t>
            </a:r>
            <a:r>
              <a:rPr lang="en-US" baseline="-25000" dirty="0">
                <a:solidFill>
                  <a:srgbClr val="333333"/>
                </a:solidFill>
                <a:latin typeface="Inter-Regular"/>
              </a:rPr>
              <a:t>12</a:t>
            </a:r>
            <a:r>
              <a:rPr lang="en-US" dirty="0">
                <a:solidFill>
                  <a:srgbClr val="333333"/>
                </a:solidFill>
                <a:latin typeface="Inter-Regular"/>
              </a:rPr>
              <a:t> ∧ ¬ W</a:t>
            </a:r>
            <a:r>
              <a:rPr lang="en-US" baseline="-25000" dirty="0">
                <a:solidFill>
                  <a:srgbClr val="333333"/>
                </a:solidFill>
                <a:latin typeface="Inter-Regular"/>
              </a:rPr>
              <a:t>21</a:t>
            </a:r>
            <a:r>
              <a:rPr lang="en-US" dirty="0">
                <a:solidFill>
                  <a:srgbClr val="333333"/>
                </a:solidFill>
                <a:latin typeface="Inter-Regular"/>
              </a:rPr>
              <a:t>, we will get three statements:</a:t>
            </a:r>
            <a:br>
              <a:rPr lang="en-US" dirty="0">
                <a:solidFill>
                  <a:srgbClr val="333333"/>
                </a:solidFill>
                <a:latin typeface="Inter-Regular"/>
              </a:rPr>
            </a:br>
            <a:r>
              <a:rPr lang="en-US" b="1" dirty="0">
                <a:solidFill>
                  <a:srgbClr val="333333"/>
                </a:solidFill>
                <a:latin typeface="Inter-Bold"/>
              </a:rPr>
              <a:t>¬ W</a:t>
            </a:r>
            <a:r>
              <a:rPr lang="en-US" b="1" baseline="-25000" dirty="0">
                <a:solidFill>
                  <a:srgbClr val="333333"/>
                </a:solidFill>
                <a:latin typeface="Inter-Bold"/>
              </a:rPr>
              <a:t>11</a:t>
            </a:r>
            <a:r>
              <a:rPr lang="en-US" b="1" dirty="0">
                <a:solidFill>
                  <a:srgbClr val="333333"/>
                </a:solidFill>
                <a:latin typeface="Inter-Bold"/>
              </a:rPr>
              <a:t>, ¬ W</a:t>
            </a:r>
            <a:r>
              <a:rPr lang="en-US" b="1" baseline="-25000" dirty="0">
                <a:solidFill>
                  <a:srgbClr val="333333"/>
                </a:solidFill>
                <a:latin typeface="Inter-Bold"/>
              </a:rPr>
              <a:t>12</a:t>
            </a:r>
            <a:r>
              <a:rPr lang="en-US" b="1" dirty="0">
                <a:solidFill>
                  <a:srgbClr val="333333"/>
                </a:solidFill>
                <a:latin typeface="Inter-Bold"/>
              </a:rPr>
              <a:t>, and ¬W</a:t>
            </a:r>
            <a:r>
              <a:rPr lang="en-US" b="1" baseline="-25000" dirty="0">
                <a:solidFill>
                  <a:srgbClr val="333333"/>
                </a:solidFill>
                <a:latin typeface="Inter-Bold"/>
              </a:rPr>
              <a:t>21</a:t>
            </a:r>
            <a:r>
              <a:rPr lang="en-US" dirty="0">
                <a:solidFill>
                  <a:srgbClr val="333333"/>
                </a:solidFill>
                <a:latin typeface="Inter-Regular"/>
              </a:rPr>
              <a:t>.</a:t>
            </a:r>
            <a:endParaRPr lang="en-US" b="0" i="0" dirty="0">
              <a:solidFill>
                <a:srgbClr val="333333"/>
              </a:solidFill>
              <a:effectLst/>
              <a:latin typeface="Inter-Regular"/>
            </a:endParaRPr>
          </a:p>
        </p:txBody>
      </p:sp>
    </p:spTree>
    <p:extLst>
      <p:ext uri="{BB962C8B-B14F-4D97-AF65-F5344CB8AC3E}">
        <p14:creationId xmlns:p14="http://schemas.microsoft.com/office/powerpoint/2010/main" val="659438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206" y="549659"/>
            <a:ext cx="11204812" cy="923330"/>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Inter-Bold"/>
              </a:rPr>
              <a:t>Apply Modus Ponens to ¬S</a:t>
            </a:r>
            <a:r>
              <a:rPr lang="en-US" b="1" baseline="-25000" dirty="0">
                <a:solidFill>
                  <a:srgbClr val="000000"/>
                </a:solidFill>
                <a:latin typeface="Inter-Bold"/>
              </a:rPr>
              <a:t>21</a:t>
            </a:r>
            <a:r>
              <a:rPr lang="en-US" b="1" dirty="0">
                <a:solidFill>
                  <a:srgbClr val="000000"/>
                </a:solidFill>
                <a:latin typeface="Inter-Bold"/>
              </a:rPr>
              <a:t>, and R2:</a:t>
            </a:r>
            <a:endParaRPr lang="en-US" dirty="0">
              <a:solidFill>
                <a:srgbClr val="000000"/>
              </a:solidFill>
              <a:latin typeface="Inter-Regular"/>
            </a:endParaRPr>
          </a:p>
          <a:p>
            <a:pPr algn="just"/>
            <a:r>
              <a:rPr lang="en-US" dirty="0">
                <a:solidFill>
                  <a:srgbClr val="333333"/>
                </a:solidFill>
                <a:latin typeface="Inter-Regular"/>
              </a:rPr>
              <a:t>Now we will apply Modus Ponens to ¬S</a:t>
            </a:r>
            <a:r>
              <a:rPr lang="en-US" baseline="-25000" dirty="0">
                <a:solidFill>
                  <a:srgbClr val="333333"/>
                </a:solidFill>
                <a:latin typeface="Inter-Regular"/>
              </a:rPr>
              <a:t>21</a:t>
            </a:r>
            <a:r>
              <a:rPr lang="en-US" dirty="0">
                <a:solidFill>
                  <a:srgbClr val="333333"/>
                </a:solidFill>
                <a:latin typeface="Inter-Regular"/>
              </a:rPr>
              <a:t> and R2 which is ¬S</a:t>
            </a:r>
            <a:r>
              <a:rPr lang="en-US" baseline="-25000" dirty="0">
                <a:solidFill>
                  <a:srgbClr val="333333"/>
                </a:solidFill>
                <a:latin typeface="Inter-Regular"/>
              </a:rPr>
              <a:t>21</a:t>
            </a:r>
            <a:r>
              <a:rPr lang="en-US" dirty="0">
                <a:solidFill>
                  <a:srgbClr val="333333"/>
                </a:solidFill>
                <a:latin typeface="Inter-Regular"/>
              </a:rPr>
              <a:t> → ¬ W</a:t>
            </a:r>
            <a:r>
              <a:rPr lang="en-US" baseline="-25000" dirty="0">
                <a:solidFill>
                  <a:srgbClr val="333333"/>
                </a:solidFill>
                <a:latin typeface="Inter-Regular"/>
              </a:rPr>
              <a:t>21</a:t>
            </a:r>
            <a:r>
              <a:rPr lang="en-US" dirty="0">
                <a:solidFill>
                  <a:srgbClr val="333333"/>
                </a:solidFill>
                <a:latin typeface="Inter-Regular"/>
              </a:rPr>
              <a:t> ∧¬ W</a:t>
            </a:r>
            <a:r>
              <a:rPr lang="en-US" baseline="-25000" dirty="0">
                <a:solidFill>
                  <a:srgbClr val="333333"/>
                </a:solidFill>
                <a:latin typeface="Inter-Regular"/>
              </a:rPr>
              <a:t>22</a:t>
            </a:r>
            <a:r>
              <a:rPr lang="en-US" dirty="0">
                <a:solidFill>
                  <a:srgbClr val="333333"/>
                </a:solidFill>
                <a:latin typeface="Inter-Regular"/>
              </a:rPr>
              <a:t> ∧ ¬ W</a:t>
            </a:r>
            <a:r>
              <a:rPr lang="en-US" baseline="-25000" dirty="0">
                <a:solidFill>
                  <a:srgbClr val="333333"/>
                </a:solidFill>
                <a:latin typeface="Inter-Regular"/>
              </a:rPr>
              <a:t>31</a:t>
            </a:r>
            <a:r>
              <a:rPr lang="en-US" dirty="0">
                <a:solidFill>
                  <a:srgbClr val="333333"/>
                </a:solidFill>
                <a:latin typeface="Inter-Regular"/>
              </a:rPr>
              <a:t>, which will give the Output as </a:t>
            </a:r>
            <a:r>
              <a:rPr lang="en-US" b="1" dirty="0">
                <a:solidFill>
                  <a:srgbClr val="333333"/>
                </a:solidFill>
                <a:latin typeface="Inter-Bold"/>
              </a:rPr>
              <a:t>¬ W</a:t>
            </a:r>
            <a:r>
              <a:rPr lang="en-US" b="1" baseline="-25000" dirty="0">
                <a:solidFill>
                  <a:srgbClr val="333333"/>
                </a:solidFill>
                <a:latin typeface="Inter-Bold"/>
              </a:rPr>
              <a:t>21</a:t>
            </a:r>
            <a:r>
              <a:rPr lang="en-US" b="1" dirty="0">
                <a:solidFill>
                  <a:srgbClr val="333333"/>
                </a:solidFill>
                <a:latin typeface="Inter-Bold"/>
              </a:rPr>
              <a:t> ∧ ¬ W</a:t>
            </a:r>
            <a:r>
              <a:rPr lang="en-US" b="1" baseline="-25000" dirty="0">
                <a:solidFill>
                  <a:srgbClr val="333333"/>
                </a:solidFill>
                <a:latin typeface="Inter-Bold"/>
              </a:rPr>
              <a:t>22</a:t>
            </a:r>
            <a:r>
              <a:rPr lang="en-US" b="1" dirty="0">
                <a:solidFill>
                  <a:srgbClr val="333333"/>
                </a:solidFill>
                <a:latin typeface="Inter-Bold"/>
              </a:rPr>
              <a:t> ∧¬ W</a:t>
            </a:r>
            <a:r>
              <a:rPr lang="en-US" b="1" baseline="-25000" dirty="0">
                <a:solidFill>
                  <a:srgbClr val="333333"/>
                </a:solidFill>
                <a:latin typeface="Inter-Bold"/>
              </a:rPr>
              <a:t>31</a:t>
            </a:r>
            <a:endParaRPr lang="en-US" b="0" i="0" dirty="0">
              <a:solidFill>
                <a:srgbClr val="333333"/>
              </a:solidFill>
              <a:effectLst/>
              <a:latin typeface="Inter-Regular"/>
            </a:endParaRPr>
          </a:p>
        </p:txBody>
      </p:sp>
      <p:pic>
        <p:nvPicPr>
          <p:cNvPr id="7172" name="Picture 4" descr="Knowledge-base for Wumpus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864" y="1895878"/>
            <a:ext cx="3590925" cy="12573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25773" y="3576068"/>
            <a:ext cx="10499678" cy="923330"/>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Inter-Bold"/>
              </a:rPr>
              <a:t>Apply And -Elimination rule:</a:t>
            </a:r>
            <a:endParaRPr lang="en-US" dirty="0">
              <a:solidFill>
                <a:srgbClr val="000000"/>
              </a:solidFill>
              <a:latin typeface="Inter-Regular"/>
            </a:endParaRPr>
          </a:p>
          <a:p>
            <a:pPr algn="just"/>
            <a:r>
              <a:rPr lang="en-US" dirty="0">
                <a:solidFill>
                  <a:srgbClr val="333333"/>
                </a:solidFill>
                <a:latin typeface="Inter-Regular"/>
              </a:rPr>
              <a:t>Now again apply And-elimination rule to </a:t>
            </a:r>
            <a:r>
              <a:rPr lang="en-US" b="1" dirty="0">
                <a:solidFill>
                  <a:srgbClr val="333333"/>
                </a:solidFill>
                <a:latin typeface="Inter-Bold"/>
              </a:rPr>
              <a:t>¬ W</a:t>
            </a:r>
            <a:r>
              <a:rPr lang="en-US" b="1" baseline="-25000" dirty="0">
                <a:solidFill>
                  <a:srgbClr val="333333"/>
                </a:solidFill>
                <a:latin typeface="Inter-Bold"/>
              </a:rPr>
              <a:t>21</a:t>
            </a:r>
            <a:r>
              <a:rPr lang="en-US" b="1" dirty="0">
                <a:solidFill>
                  <a:srgbClr val="333333"/>
                </a:solidFill>
                <a:latin typeface="Inter-Bold"/>
              </a:rPr>
              <a:t> ∧ ¬ W</a:t>
            </a:r>
            <a:r>
              <a:rPr lang="en-US" b="1" baseline="-25000" dirty="0">
                <a:solidFill>
                  <a:srgbClr val="333333"/>
                </a:solidFill>
                <a:latin typeface="Inter-Bold"/>
              </a:rPr>
              <a:t>22</a:t>
            </a:r>
            <a:r>
              <a:rPr lang="en-US" b="1" dirty="0">
                <a:solidFill>
                  <a:srgbClr val="333333"/>
                </a:solidFill>
                <a:latin typeface="Inter-Bold"/>
              </a:rPr>
              <a:t> ∧¬ W</a:t>
            </a:r>
            <a:r>
              <a:rPr lang="en-US" b="1" baseline="-25000" dirty="0">
                <a:solidFill>
                  <a:srgbClr val="333333"/>
                </a:solidFill>
                <a:latin typeface="Inter-Bold"/>
              </a:rPr>
              <a:t>31</a:t>
            </a:r>
            <a:r>
              <a:rPr lang="en-US" dirty="0">
                <a:solidFill>
                  <a:srgbClr val="333333"/>
                </a:solidFill>
                <a:latin typeface="Inter-Regular"/>
              </a:rPr>
              <a:t>, We will get three statements:</a:t>
            </a:r>
            <a:br>
              <a:rPr lang="en-US" dirty="0">
                <a:solidFill>
                  <a:srgbClr val="333333"/>
                </a:solidFill>
                <a:latin typeface="Inter-Regular"/>
              </a:rPr>
            </a:br>
            <a:r>
              <a:rPr lang="en-US" b="1" dirty="0">
                <a:solidFill>
                  <a:srgbClr val="333333"/>
                </a:solidFill>
                <a:latin typeface="Inter-Bold"/>
              </a:rPr>
              <a:t>¬ W</a:t>
            </a:r>
            <a:r>
              <a:rPr lang="en-US" b="1" baseline="-25000" dirty="0">
                <a:solidFill>
                  <a:srgbClr val="333333"/>
                </a:solidFill>
                <a:latin typeface="Inter-Bold"/>
              </a:rPr>
              <a:t>21</a:t>
            </a:r>
            <a:r>
              <a:rPr lang="en-US" b="1" dirty="0">
                <a:solidFill>
                  <a:srgbClr val="333333"/>
                </a:solidFill>
                <a:latin typeface="Inter-Bold"/>
              </a:rPr>
              <a:t>, ¬ W</a:t>
            </a:r>
            <a:r>
              <a:rPr lang="en-US" b="1" baseline="-25000" dirty="0">
                <a:solidFill>
                  <a:srgbClr val="333333"/>
                </a:solidFill>
                <a:latin typeface="Inter-Bold"/>
              </a:rPr>
              <a:t>22</a:t>
            </a:r>
            <a:r>
              <a:rPr lang="en-US" b="1" dirty="0">
                <a:solidFill>
                  <a:srgbClr val="333333"/>
                </a:solidFill>
                <a:latin typeface="Inter-Bold"/>
              </a:rPr>
              <a:t>, and ¬ W</a:t>
            </a:r>
            <a:r>
              <a:rPr lang="en-US" b="1" baseline="-25000" dirty="0">
                <a:solidFill>
                  <a:srgbClr val="333333"/>
                </a:solidFill>
                <a:latin typeface="Inter-Bold"/>
              </a:rPr>
              <a:t>31</a:t>
            </a:r>
            <a:r>
              <a:rPr lang="en-US" dirty="0">
                <a:solidFill>
                  <a:srgbClr val="333333"/>
                </a:solidFill>
                <a:latin typeface="Inter-Regular"/>
              </a:rPr>
              <a:t>.</a:t>
            </a:r>
            <a:endParaRPr lang="en-US" b="0" i="0" dirty="0">
              <a:solidFill>
                <a:srgbClr val="333333"/>
              </a:solidFill>
              <a:effectLst/>
              <a:latin typeface="Inter-Regular"/>
            </a:endParaRPr>
          </a:p>
        </p:txBody>
      </p:sp>
    </p:spTree>
    <p:extLst>
      <p:ext uri="{BB962C8B-B14F-4D97-AF65-F5344CB8AC3E}">
        <p14:creationId xmlns:p14="http://schemas.microsoft.com/office/powerpoint/2010/main" val="35384858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86853" y="310723"/>
            <a:ext cx="10515600" cy="4351338"/>
          </a:xfrm>
        </p:spPr>
        <p:txBody>
          <a:bodyPr/>
          <a:lstStyle/>
          <a:p>
            <a:r>
              <a:rPr lang="en-US" b="1" dirty="0"/>
              <a:t>Apply MP to S</a:t>
            </a:r>
            <a:r>
              <a:rPr lang="en-US" b="1" baseline="-25000" dirty="0"/>
              <a:t>12</a:t>
            </a:r>
            <a:r>
              <a:rPr lang="en-US" b="1" dirty="0"/>
              <a:t> and R4:</a:t>
            </a:r>
            <a:endParaRPr lang="en-US" dirty="0"/>
          </a:p>
          <a:p>
            <a:r>
              <a:rPr lang="en-US" dirty="0"/>
              <a:t>Apply Modus Ponens to </a:t>
            </a:r>
            <a:r>
              <a:rPr lang="en-US" b="1" dirty="0"/>
              <a:t>S</a:t>
            </a:r>
            <a:r>
              <a:rPr lang="en-US" b="1" baseline="-25000" dirty="0"/>
              <a:t>12</a:t>
            </a:r>
            <a:r>
              <a:rPr lang="en-US" dirty="0"/>
              <a:t> and </a:t>
            </a:r>
            <a:r>
              <a:rPr lang="en-US" b="1" dirty="0"/>
              <a:t>R</a:t>
            </a:r>
            <a:r>
              <a:rPr lang="en-US" b="1" baseline="-25000" dirty="0"/>
              <a:t>4</a:t>
            </a:r>
            <a:r>
              <a:rPr lang="en-US" dirty="0"/>
              <a:t> which is </a:t>
            </a:r>
            <a:r>
              <a:rPr lang="en-US" b="1" dirty="0"/>
              <a:t>S</a:t>
            </a:r>
            <a:r>
              <a:rPr lang="en-US" b="1" baseline="-25000" dirty="0"/>
              <a:t>12</a:t>
            </a:r>
            <a:r>
              <a:rPr lang="en-US" b="1" dirty="0"/>
              <a:t> → W</a:t>
            </a:r>
            <a:r>
              <a:rPr lang="en-US" b="1" baseline="-25000" dirty="0"/>
              <a:t>13</a:t>
            </a:r>
            <a:r>
              <a:rPr lang="en-US" b="1" dirty="0"/>
              <a:t> ∨. W</a:t>
            </a:r>
            <a:r>
              <a:rPr lang="en-US" b="1" baseline="-25000" dirty="0"/>
              <a:t>12</a:t>
            </a:r>
            <a:r>
              <a:rPr lang="en-US" b="1" dirty="0"/>
              <a:t> ∨. W</a:t>
            </a:r>
            <a:r>
              <a:rPr lang="en-US" b="1" baseline="-25000" dirty="0"/>
              <a:t>22</a:t>
            </a:r>
            <a:r>
              <a:rPr lang="en-US" b="1" dirty="0"/>
              <a:t> ∨.W</a:t>
            </a:r>
            <a:r>
              <a:rPr lang="en-US" b="1" baseline="-25000" dirty="0"/>
              <a:t>11</a:t>
            </a:r>
            <a:r>
              <a:rPr lang="en-US" dirty="0"/>
              <a:t>, we will get the output as </a:t>
            </a:r>
            <a:r>
              <a:rPr lang="en-US" b="1" dirty="0"/>
              <a:t>W</a:t>
            </a:r>
            <a:r>
              <a:rPr lang="en-US" b="1" baseline="-25000" dirty="0"/>
              <a:t>13</a:t>
            </a:r>
            <a:r>
              <a:rPr lang="en-US" b="1" dirty="0"/>
              <a:t>∨ W</a:t>
            </a:r>
            <a:r>
              <a:rPr lang="en-US" b="1" baseline="-25000" dirty="0"/>
              <a:t>12</a:t>
            </a:r>
            <a:r>
              <a:rPr lang="en-US" b="1" dirty="0"/>
              <a:t> ∨ W</a:t>
            </a:r>
            <a:r>
              <a:rPr lang="en-US" b="1" baseline="-25000" dirty="0"/>
              <a:t>22</a:t>
            </a:r>
            <a:r>
              <a:rPr lang="en-US" b="1" dirty="0"/>
              <a:t> ∨.W</a:t>
            </a:r>
            <a:r>
              <a:rPr lang="en-US" b="1" baseline="-25000" dirty="0"/>
              <a:t>11</a:t>
            </a:r>
            <a:r>
              <a:rPr lang="en-US" dirty="0"/>
              <a:t>.</a:t>
            </a:r>
          </a:p>
          <a:p>
            <a:endParaRPr lang="en-GB" dirty="0"/>
          </a:p>
        </p:txBody>
      </p:sp>
      <p:pic>
        <p:nvPicPr>
          <p:cNvPr id="8196" name="Picture 4" descr="Knowledge-base for Wumpus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467" y="2148411"/>
            <a:ext cx="4048125" cy="1514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23413" y="4093333"/>
            <a:ext cx="10422341" cy="923330"/>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Inter-Bold"/>
              </a:rPr>
              <a:t>Apply Unit resolution on W</a:t>
            </a:r>
            <a:r>
              <a:rPr lang="en-US" b="1" baseline="-25000" dirty="0">
                <a:solidFill>
                  <a:srgbClr val="000000"/>
                </a:solidFill>
                <a:latin typeface="Inter-Bold"/>
              </a:rPr>
              <a:t>13</a:t>
            </a:r>
            <a:r>
              <a:rPr lang="en-US" b="1" dirty="0">
                <a:solidFill>
                  <a:srgbClr val="000000"/>
                </a:solidFill>
                <a:latin typeface="Inter-Bold"/>
              </a:rPr>
              <a:t> ∨ W</a:t>
            </a:r>
            <a:r>
              <a:rPr lang="en-US" b="1" baseline="-25000" dirty="0">
                <a:solidFill>
                  <a:srgbClr val="000000"/>
                </a:solidFill>
                <a:latin typeface="Inter-Bold"/>
              </a:rPr>
              <a:t>12</a:t>
            </a:r>
            <a:r>
              <a:rPr lang="en-US" b="1" dirty="0">
                <a:solidFill>
                  <a:srgbClr val="000000"/>
                </a:solidFill>
                <a:latin typeface="Inter-Bold"/>
              </a:rPr>
              <a:t> ∨ W</a:t>
            </a:r>
            <a:r>
              <a:rPr lang="en-US" b="1" baseline="-25000" dirty="0">
                <a:solidFill>
                  <a:srgbClr val="000000"/>
                </a:solidFill>
                <a:latin typeface="Inter-Bold"/>
              </a:rPr>
              <a:t>22</a:t>
            </a:r>
            <a:r>
              <a:rPr lang="en-US" b="1" dirty="0">
                <a:solidFill>
                  <a:srgbClr val="000000"/>
                </a:solidFill>
                <a:latin typeface="Inter-Bold"/>
              </a:rPr>
              <a:t> ∨W</a:t>
            </a:r>
            <a:r>
              <a:rPr lang="en-US" b="1" baseline="-25000" dirty="0">
                <a:solidFill>
                  <a:srgbClr val="000000"/>
                </a:solidFill>
                <a:latin typeface="Inter-Bold"/>
              </a:rPr>
              <a:t>11</a:t>
            </a:r>
            <a:r>
              <a:rPr lang="en-US" b="1" dirty="0">
                <a:solidFill>
                  <a:srgbClr val="000000"/>
                </a:solidFill>
                <a:latin typeface="Inter-Bold"/>
              </a:rPr>
              <a:t> and ¬ W</a:t>
            </a:r>
            <a:r>
              <a:rPr lang="en-US" b="1" baseline="-25000" dirty="0">
                <a:solidFill>
                  <a:srgbClr val="000000"/>
                </a:solidFill>
                <a:latin typeface="Inter-Bold"/>
              </a:rPr>
              <a:t>11</a:t>
            </a:r>
            <a:r>
              <a:rPr lang="en-US" b="1" dirty="0">
                <a:solidFill>
                  <a:srgbClr val="000000"/>
                </a:solidFill>
                <a:latin typeface="Inter-Bold"/>
              </a:rPr>
              <a:t> :</a:t>
            </a:r>
            <a:endParaRPr lang="en-US" dirty="0">
              <a:solidFill>
                <a:srgbClr val="000000"/>
              </a:solidFill>
              <a:latin typeface="Inter-Regular"/>
            </a:endParaRPr>
          </a:p>
          <a:p>
            <a:pPr algn="just"/>
            <a:r>
              <a:rPr lang="en-US" dirty="0">
                <a:solidFill>
                  <a:srgbClr val="333333"/>
                </a:solidFill>
                <a:latin typeface="Inter-Regular"/>
              </a:rPr>
              <a:t>After applying Unit resolution formula on W</a:t>
            </a:r>
            <a:r>
              <a:rPr lang="en-US" baseline="-25000" dirty="0">
                <a:solidFill>
                  <a:srgbClr val="333333"/>
                </a:solidFill>
                <a:latin typeface="Inter-Regular"/>
              </a:rPr>
              <a:t>13</a:t>
            </a:r>
            <a:r>
              <a:rPr lang="en-US" dirty="0">
                <a:solidFill>
                  <a:srgbClr val="333333"/>
                </a:solidFill>
                <a:latin typeface="Inter-Regular"/>
              </a:rPr>
              <a:t> ∨ W</a:t>
            </a:r>
            <a:r>
              <a:rPr lang="en-US" baseline="-25000" dirty="0">
                <a:solidFill>
                  <a:srgbClr val="333333"/>
                </a:solidFill>
                <a:latin typeface="Inter-Regular"/>
              </a:rPr>
              <a:t>12</a:t>
            </a:r>
            <a:r>
              <a:rPr lang="en-US" dirty="0">
                <a:solidFill>
                  <a:srgbClr val="333333"/>
                </a:solidFill>
                <a:latin typeface="Inter-Regular"/>
              </a:rPr>
              <a:t> ∨ W</a:t>
            </a:r>
            <a:r>
              <a:rPr lang="en-US" baseline="-25000" dirty="0">
                <a:solidFill>
                  <a:srgbClr val="333333"/>
                </a:solidFill>
                <a:latin typeface="Inter-Regular"/>
              </a:rPr>
              <a:t>22</a:t>
            </a:r>
            <a:r>
              <a:rPr lang="en-US" dirty="0">
                <a:solidFill>
                  <a:srgbClr val="333333"/>
                </a:solidFill>
                <a:latin typeface="Inter-Regular"/>
              </a:rPr>
              <a:t> ∨W</a:t>
            </a:r>
            <a:r>
              <a:rPr lang="en-US" baseline="-25000" dirty="0">
                <a:solidFill>
                  <a:srgbClr val="333333"/>
                </a:solidFill>
                <a:latin typeface="Inter-Regular"/>
              </a:rPr>
              <a:t>11</a:t>
            </a:r>
            <a:r>
              <a:rPr lang="en-US" dirty="0">
                <a:solidFill>
                  <a:srgbClr val="333333"/>
                </a:solidFill>
                <a:latin typeface="Inter-Regular"/>
              </a:rPr>
              <a:t> and ¬ W</a:t>
            </a:r>
            <a:r>
              <a:rPr lang="en-US" baseline="-25000" dirty="0">
                <a:solidFill>
                  <a:srgbClr val="333333"/>
                </a:solidFill>
                <a:latin typeface="Inter-Regular"/>
              </a:rPr>
              <a:t>11</a:t>
            </a:r>
            <a:r>
              <a:rPr lang="en-US" dirty="0">
                <a:solidFill>
                  <a:srgbClr val="333333"/>
                </a:solidFill>
                <a:latin typeface="Inter-Regular"/>
              </a:rPr>
              <a:t> we will get W</a:t>
            </a:r>
            <a:r>
              <a:rPr lang="en-US" baseline="-25000" dirty="0">
                <a:solidFill>
                  <a:srgbClr val="333333"/>
                </a:solidFill>
                <a:latin typeface="Inter-Regular"/>
              </a:rPr>
              <a:t>13</a:t>
            </a:r>
            <a:r>
              <a:rPr lang="en-US" dirty="0">
                <a:solidFill>
                  <a:srgbClr val="333333"/>
                </a:solidFill>
                <a:latin typeface="Inter-Regular"/>
              </a:rPr>
              <a:t> ∨ W</a:t>
            </a:r>
            <a:r>
              <a:rPr lang="en-US" baseline="-25000" dirty="0">
                <a:solidFill>
                  <a:srgbClr val="333333"/>
                </a:solidFill>
                <a:latin typeface="Inter-Regular"/>
              </a:rPr>
              <a:t>12</a:t>
            </a:r>
            <a:r>
              <a:rPr lang="en-US" dirty="0">
                <a:solidFill>
                  <a:srgbClr val="333333"/>
                </a:solidFill>
                <a:latin typeface="Inter-Regular"/>
              </a:rPr>
              <a:t> ∨ W</a:t>
            </a:r>
            <a:r>
              <a:rPr lang="en-US" baseline="-25000" dirty="0">
                <a:solidFill>
                  <a:srgbClr val="333333"/>
                </a:solidFill>
                <a:latin typeface="Inter-Regular"/>
              </a:rPr>
              <a:t>22</a:t>
            </a:r>
            <a:r>
              <a:rPr lang="en-US" dirty="0">
                <a:solidFill>
                  <a:srgbClr val="333333"/>
                </a:solidFill>
                <a:latin typeface="Inter-Regular"/>
              </a:rPr>
              <a:t>.</a:t>
            </a:r>
            <a:endParaRPr lang="en-US" b="0" i="0" dirty="0">
              <a:solidFill>
                <a:srgbClr val="333333"/>
              </a:solidFill>
              <a:effectLst/>
              <a:latin typeface="Inter-Regular"/>
            </a:endParaRPr>
          </a:p>
        </p:txBody>
      </p:sp>
      <p:pic>
        <p:nvPicPr>
          <p:cNvPr id="8200" name="Picture 8" descr="Knowledge-base for Wumpus 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9542" y="5116868"/>
            <a:ext cx="344805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327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4244" y="501134"/>
            <a:ext cx="5961888" cy="369332"/>
          </a:xfrm>
          <a:prstGeom prst="rect">
            <a:avLst/>
          </a:prstGeom>
        </p:spPr>
        <p:txBody>
          <a:bodyPr wrap="none">
            <a:spAutoFit/>
          </a:bodyPr>
          <a:lstStyle/>
          <a:p>
            <a:pPr algn="just">
              <a:buFont typeface="Arial" panose="020B0604020202020204" pitchFamily="34" charset="0"/>
              <a:buChar char="•"/>
            </a:pPr>
            <a:r>
              <a:rPr lang="en-US" b="1" dirty="0">
                <a:solidFill>
                  <a:srgbClr val="000000"/>
                </a:solidFill>
                <a:latin typeface="Inter-Bold"/>
              </a:rPr>
              <a:t>Apply Unit resolution on W</a:t>
            </a:r>
            <a:r>
              <a:rPr lang="en-US" b="1" baseline="-25000" dirty="0">
                <a:solidFill>
                  <a:srgbClr val="000000"/>
                </a:solidFill>
                <a:latin typeface="Inter-Bold"/>
              </a:rPr>
              <a:t>13</a:t>
            </a:r>
            <a:r>
              <a:rPr lang="en-US" b="1" dirty="0">
                <a:solidFill>
                  <a:srgbClr val="000000"/>
                </a:solidFill>
                <a:latin typeface="Inter-Bold"/>
              </a:rPr>
              <a:t> ∨ W</a:t>
            </a:r>
            <a:r>
              <a:rPr lang="en-US" b="1" baseline="-25000" dirty="0">
                <a:solidFill>
                  <a:srgbClr val="000000"/>
                </a:solidFill>
                <a:latin typeface="Inter-Bold"/>
              </a:rPr>
              <a:t>12</a:t>
            </a:r>
            <a:r>
              <a:rPr lang="en-US" b="1" dirty="0">
                <a:solidFill>
                  <a:srgbClr val="000000"/>
                </a:solidFill>
                <a:latin typeface="Inter-Bold"/>
              </a:rPr>
              <a:t> ∨ W</a:t>
            </a:r>
            <a:r>
              <a:rPr lang="en-US" b="1" baseline="-25000" dirty="0">
                <a:solidFill>
                  <a:srgbClr val="000000"/>
                </a:solidFill>
                <a:latin typeface="Inter-Bold"/>
              </a:rPr>
              <a:t>22</a:t>
            </a:r>
            <a:r>
              <a:rPr lang="en-US" b="1" dirty="0">
                <a:solidFill>
                  <a:srgbClr val="000000"/>
                </a:solidFill>
                <a:latin typeface="Inter-Bold"/>
              </a:rPr>
              <a:t> and ¬ W</a:t>
            </a:r>
            <a:r>
              <a:rPr lang="en-US" b="1" baseline="-25000" dirty="0">
                <a:solidFill>
                  <a:srgbClr val="000000"/>
                </a:solidFill>
                <a:latin typeface="Inter-Bold"/>
              </a:rPr>
              <a:t>22</a:t>
            </a:r>
            <a:r>
              <a:rPr lang="en-US" b="1" dirty="0">
                <a:solidFill>
                  <a:srgbClr val="000000"/>
                </a:solidFill>
                <a:latin typeface="Inter-Bold"/>
              </a:rPr>
              <a:t> :</a:t>
            </a:r>
            <a:endParaRPr lang="en-US" b="0" i="0" dirty="0">
              <a:solidFill>
                <a:srgbClr val="000000"/>
              </a:solidFill>
              <a:effectLst/>
              <a:latin typeface="Inter-Regular"/>
            </a:endParaRPr>
          </a:p>
        </p:txBody>
      </p:sp>
      <p:sp>
        <p:nvSpPr>
          <p:cNvPr id="4" name="Rectangle 3"/>
          <p:cNvSpPr/>
          <p:nvPr/>
        </p:nvSpPr>
        <p:spPr>
          <a:xfrm>
            <a:off x="1054243" y="1245696"/>
            <a:ext cx="10669183" cy="923330"/>
          </a:xfrm>
          <a:prstGeom prst="rect">
            <a:avLst/>
          </a:prstGeom>
        </p:spPr>
        <p:txBody>
          <a:bodyPr wrap="square">
            <a:spAutoFit/>
          </a:bodyPr>
          <a:lstStyle/>
          <a:p>
            <a:pPr algn="just"/>
            <a:r>
              <a:rPr lang="en-US" dirty="0">
                <a:solidFill>
                  <a:srgbClr val="333333"/>
                </a:solidFill>
                <a:latin typeface="Inter-Regular"/>
              </a:rPr>
              <a:t>After applying Unit resolution on </a:t>
            </a:r>
            <a:r>
              <a:rPr lang="en-US" b="1" dirty="0">
                <a:solidFill>
                  <a:srgbClr val="333333"/>
                </a:solidFill>
                <a:latin typeface="Inter-Bold"/>
              </a:rPr>
              <a:t>W</a:t>
            </a:r>
            <a:r>
              <a:rPr lang="en-US" b="1" baseline="-25000" dirty="0">
                <a:solidFill>
                  <a:srgbClr val="333333"/>
                </a:solidFill>
                <a:latin typeface="Inter-Bold"/>
              </a:rPr>
              <a:t>13</a:t>
            </a:r>
            <a:r>
              <a:rPr lang="en-US" b="1" dirty="0">
                <a:solidFill>
                  <a:srgbClr val="333333"/>
                </a:solidFill>
                <a:latin typeface="Inter-Bold"/>
              </a:rPr>
              <a:t> ∨ W</a:t>
            </a:r>
            <a:r>
              <a:rPr lang="en-US" b="1" baseline="-25000" dirty="0">
                <a:solidFill>
                  <a:srgbClr val="333333"/>
                </a:solidFill>
                <a:latin typeface="Inter-Bold"/>
              </a:rPr>
              <a:t>12</a:t>
            </a:r>
            <a:r>
              <a:rPr lang="en-US" b="1" dirty="0">
                <a:solidFill>
                  <a:srgbClr val="333333"/>
                </a:solidFill>
                <a:latin typeface="Inter-Bold"/>
              </a:rPr>
              <a:t> ∨ W</a:t>
            </a:r>
            <a:r>
              <a:rPr lang="en-US" b="1" baseline="-25000" dirty="0">
                <a:solidFill>
                  <a:srgbClr val="333333"/>
                </a:solidFill>
                <a:latin typeface="Inter-Bold"/>
              </a:rPr>
              <a:t>22</a:t>
            </a:r>
            <a:r>
              <a:rPr lang="en-US" dirty="0">
                <a:solidFill>
                  <a:srgbClr val="333333"/>
                </a:solidFill>
                <a:latin typeface="Inter-Regular"/>
              </a:rPr>
              <a:t>, and </a:t>
            </a:r>
            <a:r>
              <a:rPr lang="en-US" b="1" dirty="0">
                <a:solidFill>
                  <a:srgbClr val="333333"/>
                </a:solidFill>
                <a:latin typeface="Inter-Bold"/>
              </a:rPr>
              <a:t>¬W</a:t>
            </a:r>
            <a:r>
              <a:rPr lang="en-US" b="1" baseline="-25000" dirty="0">
                <a:solidFill>
                  <a:srgbClr val="333333"/>
                </a:solidFill>
                <a:latin typeface="Inter-Bold"/>
              </a:rPr>
              <a:t>22</a:t>
            </a:r>
            <a:r>
              <a:rPr lang="en-US" dirty="0">
                <a:solidFill>
                  <a:srgbClr val="333333"/>
                </a:solidFill>
                <a:latin typeface="Inter-Regular"/>
              </a:rPr>
              <a:t>, we will get </a:t>
            </a:r>
            <a:r>
              <a:rPr lang="en-US" b="1" dirty="0">
                <a:solidFill>
                  <a:srgbClr val="333333"/>
                </a:solidFill>
                <a:latin typeface="Inter-Bold"/>
              </a:rPr>
              <a:t>W</a:t>
            </a:r>
            <a:r>
              <a:rPr lang="en-US" b="1" baseline="-25000" dirty="0">
                <a:solidFill>
                  <a:srgbClr val="333333"/>
                </a:solidFill>
                <a:latin typeface="Inter-Bold"/>
              </a:rPr>
              <a:t>13</a:t>
            </a:r>
            <a:r>
              <a:rPr lang="en-US" b="1" dirty="0">
                <a:solidFill>
                  <a:srgbClr val="333333"/>
                </a:solidFill>
                <a:latin typeface="Inter-Bold"/>
              </a:rPr>
              <a:t> ∨ W</a:t>
            </a:r>
            <a:r>
              <a:rPr lang="en-US" b="1" baseline="-25000" dirty="0">
                <a:solidFill>
                  <a:srgbClr val="333333"/>
                </a:solidFill>
                <a:latin typeface="Inter-Bold"/>
              </a:rPr>
              <a:t>12</a:t>
            </a:r>
            <a:r>
              <a:rPr lang="en-US" dirty="0">
                <a:solidFill>
                  <a:srgbClr val="333333"/>
                </a:solidFill>
                <a:latin typeface="Inter-Regular"/>
              </a:rPr>
              <a:t> as output.</a:t>
            </a:r>
          </a:p>
          <a:p>
            <a:r>
              <a:rPr lang="en-US" dirty="0"/>
              <a:t/>
            </a:r>
            <a:br>
              <a:rPr lang="en-US" dirty="0"/>
            </a:br>
            <a:endParaRPr lang="en-GB" dirty="0"/>
          </a:p>
        </p:txBody>
      </p:sp>
      <p:pic>
        <p:nvPicPr>
          <p:cNvPr id="9220" name="Picture 4" descr="Knowledge-base for Wumpus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139" y="1944181"/>
            <a:ext cx="3000375" cy="12001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450986" y="3658150"/>
            <a:ext cx="5168403" cy="369332"/>
          </a:xfrm>
          <a:prstGeom prst="rect">
            <a:avLst/>
          </a:prstGeom>
        </p:spPr>
        <p:txBody>
          <a:bodyPr wrap="none">
            <a:spAutoFit/>
          </a:bodyPr>
          <a:lstStyle/>
          <a:p>
            <a:r>
              <a:rPr lang="en-US" b="1" smtClean="0">
                <a:solidFill>
                  <a:srgbClr val="000000"/>
                </a:solidFill>
                <a:latin typeface="Inter-Bold"/>
              </a:rPr>
              <a:t>Apply Unit Resolution on W</a:t>
            </a:r>
            <a:r>
              <a:rPr lang="en-US" b="1" baseline="-25000" smtClean="0">
                <a:solidFill>
                  <a:srgbClr val="000000"/>
                </a:solidFill>
                <a:latin typeface="Inter-Bold"/>
              </a:rPr>
              <a:t>13</a:t>
            </a:r>
            <a:r>
              <a:rPr lang="en-US" b="1" smtClean="0">
                <a:solidFill>
                  <a:srgbClr val="000000"/>
                </a:solidFill>
                <a:latin typeface="Inter-Bold"/>
              </a:rPr>
              <a:t> ∨ W</a:t>
            </a:r>
            <a:r>
              <a:rPr lang="en-US" b="1" baseline="-25000" smtClean="0">
                <a:solidFill>
                  <a:srgbClr val="000000"/>
                </a:solidFill>
                <a:latin typeface="Inter-Bold"/>
              </a:rPr>
              <a:t>12</a:t>
            </a:r>
            <a:r>
              <a:rPr lang="en-US" b="1" smtClean="0">
                <a:solidFill>
                  <a:srgbClr val="000000"/>
                </a:solidFill>
                <a:latin typeface="Inter-Bold"/>
              </a:rPr>
              <a:t> and ¬ W</a:t>
            </a:r>
            <a:r>
              <a:rPr lang="en-US" b="1" baseline="-25000" smtClean="0">
                <a:solidFill>
                  <a:srgbClr val="000000"/>
                </a:solidFill>
                <a:latin typeface="Inter-Bold"/>
              </a:rPr>
              <a:t>12</a:t>
            </a:r>
            <a:endParaRPr lang="en-GB" dirty="0"/>
          </a:p>
        </p:txBody>
      </p:sp>
      <p:sp>
        <p:nvSpPr>
          <p:cNvPr id="6" name="Rectangle 5"/>
          <p:cNvSpPr/>
          <p:nvPr/>
        </p:nvSpPr>
        <p:spPr>
          <a:xfrm>
            <a:off x="1232847" y="4171790"/>
            <a:ext cx="10695295" cy="646331"/>
          </a:xfrm>
          <a:prstGeom prst="rect">
            <a:avLst/>
          </a:prstGeom>
        </p:spPr>
        <p:txBody>
          <a:bodyPr wrap="square">
            <a:spAutoFit/>
          </a:bodyPr>
          <a:lstStyle/>
          <a:p>
            <a:r>
              <a:rPr lang="en-US" dirty="0">
                <a:solidFill>
                  <a:srgbClr val="333333"/>
                </a:solidFill>
                <a:latin typeface="Inter-Regular"/>
              </a:rPr>
              <a:t>After Applying Unit resolution on </a:t>
            </a:r>
            <a:r>
              <a:rPr lang="en-US" b="1" dirty="0">
                <a:solidFill>
                  <a:srgbClr val="333333"/>
                </a:solidFill>
                <a:latin typeface="Inter-Bold"/>
              </a:rPr>
              <a:t>W</a:t>
            </a:r>
            <a:r>
              <a:rPr lang="en-US" b="1" baseline="-25000" dirty="0">
                <a:solidFill>
                  <a:srgbClr val="333333"/>
                </a:solidFill>
                <a:latin typeface="Inter-Bold"/>
              </a:rPr>
              <a:t>13</a:t>
            </a:r>
            <a:r>
              <a:rPr lang="en-US" b="1" dirty="0">
                <a:solidFill>
                  <a:srgbClr val="333333"/>
                </a:solidFill>
                <a:latin typeface="Inter-Bold"/>
              </a:rPr>
              <a:t> ∨ W</a:t>
            </a:r>
            <a:r>
              <a:rPr lang="en-US" b="1" baseline="-25000" dirty="0">
                <a:solidFill>
                  <a:srgbClr val="333333"/>
                </a:solidFill>
                <a:latin typeface="Inter-Bold"/>
              </a:rPr>
              <a:t>12</a:t>
            </a:r>
            <a:r>
              <a:rPr lang="en-US" b="1" dirty="0">
                <a:solidFill>
                  <a:srgbClr val="333333"/>
                </a:solidFill>
                <a:latin typeface="Inter-Bold"/>
              </a:rPr>
              <a:t> and ¬ W</a:t>
            </a:r>
            <a:r>
              <a:rPr lang="en-US" b="1" baseline="-25000" dirty="0">
                <a:solidFill>
                  <a:srgbClr val="333333"/>
                </a:solidFill>
                <a:latin typeface="Inter-Bold"/>
              </a:rPr>
              <a:t>12</a:t>
            </a:r>
            <a:r>
              <a:rPr lang="en-US" dirty="0">
                <a:solidFill>
                  <a:srgbClr val="333333"/>
                </a:solidFill>
                <a:latin typeface="Inter-Regular"/>
              </a:rPr>
              <a:t>, we will get </a:t>
            </a:r>
            <a:r>
              <a:rPr lang="en-US" b="1" dirty="0">
                <a:solidFill>
                  <a:srgbClr val="333333"/>
                </a:solidFill>
                <a:latin typeface="Inter-Bold"/>
              </a:rPr>
              <a:t>W</a:t>
            </a:r>
            <a:r>
              <a:rPr lang="en-US" b="1" baseline="-25000" dirty="0">
                <a:solidFill>
                  <a:srgbClr val="333333"/>
                </a:solidFill>
                <a:latin typeface="Inter-Bold"/>
              </a:rPr>
              <a:t>13</a:t>
            </a:r>
            <a:r>
              <a:rPr lang="en-US" dirty="0">
                <a:solidFill>
                  <a:srgbClr val="333333"/>
                </a:solidFill>
                <a:latin typeface="Inter-Regular"/>
              </a:rPr>
              <a:t> as an output, hence it is proved that the </a:t>
            </a:r>
            <a:r>
              <a:rPr lang="en-US" dirty="0" err="1">
                <a:solidFill>
                  <a:srgbClr val="333333"/>
                </a:solidFill>
                <a:latin typeface="Inter-Regular"/>
              </a:rPr>
              <a:t>Wumpus</a:t>
            </a:r>
            <a:r>
              <a:rPr lang="en-US" dirty="0">
                <a:solidFill>
                  <a:srgbClr val="333333"/>
                </a:solidFill>
                <a:latin typeface="Inter-Regular"/>
              </a:rPr>
              <a:t> is in the room [1, 3].</a:t>
            </a:r>
            <a:endParaRPr lang="en-GB" dirty="0"/>
          </a:p>
        </p:txBody>
      </p:sp>
      <p:pic>
        <p:nvPicPr>
          <p:cNvPr id="9222" name="Picture 6" descr="Knowledge-base for Wumpus 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139" y="5147095"/>
            <a:ext cx="3028950" cy="12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56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Performed by KBA</a:t>
            </a:r>
            <a:br>
              <a:rPr lang="en-US" dirty="0" smtClean="0"/>
            </a:br>
            <a:endParaRPr lang="en-GB"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Following are three operations which are performed by KBA in order to show the intelligent behavior:</a:t>
            </a:r>
          </a:p>
          <a:p>
            <a:r>
              <a:rPr lang="en-US" dirty="0">
                <a:latin typeface="Times New Roman" panose="02020603050405020304" pitchFamily="18" charset="0"/>
                <a:cs typeface="Times New Roman" panose="02020603050405020304" pitchFamily="18" charset="0"/>
              </a:rPr>
              <a:t>TELL: This operation tells the knowledge base what it perceives from the environment.</a:t>
            </a:r>
          </a:p>
          <a:p>
            <a:r>
              <a:rPr lang="en-US" dirty="0">
                <a:latin typeface="Times New Roman" panose="02020603050405020304" pitchFamily="18" charset="0"/>
                <a:cs typeface="Times New Roman" panose="02020603050405020304" pitchFamily="18" charset="0"/>
              </a:rPr>
              <a:t>ASK: This operation asks the knowledge base what action it should perform.</a:t>
            </a:r>
          </a:p>
          <a:p>
            <a:r>
              <a:rPr lang="en-US" dirty="0">
                <a:latin typeface="Times New Roman" panose="02020603050405020304" pitchFamily="18" charset="0"/>
                <a:cs typeface="Times New Roman" panose="02020603050405020304" pitchFamily="18" charset="0"/>
              </a:rPr>
              <a:t>Perform: It performs the selected action.</a:t>
            </a:r>
          </a:p>
          <a:p>
            <a:endParaRPr lang="en-GB"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66120" y="2643120"/>
              <a:ext cx="1946880" cy="2411280"/>
            </p14:xfrm>
          </p:contentPart>
        </mc:Choice>
        <mc:Fallback>
          <p:pic>
            <p:nvPicPr>
              <p:cNvPr id="4" name="Ink 3"/>
              <p:cNvPicPr/>
              <p:nvPr/>
            </p:nvPicPr>
            <p:blipFill>
              <a:blip r:embed="rId3"/>
              <a:stretch>
                <a:fillRect/>
              </a:stretch>
            </p:blipFill>
            <p:spPr>
              <a:xfrm>
                <a:off x="356760" y="2633760"/>
                <a:ext cx="1965600" cy="2430000"/>
              </a:xfrm>
              <a:prstGeom prst="rect">
                <a:avLst/>
              </a:prstGeom>
            </p:spPr>
          </p:pic>
        </mc:Fallback>
      </mc:AlternateContent>
    </p:spTree>
    <p:extLst>
      <p:ext uri="{BB962C8B-B14F-4D97-AF65-F5344CB8AC3E}">
        <p14:creationId xmlns:p14="http://schemas.microsoft.com/office/powerpoint/2010/main" val="2661310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levels of knowledge-based agent:</a:t>
            </a:r>
            <a:br>
              <a:rPr lang="en-US" dirty="0"/>
            </a:b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US" sz="3000" dirty="0">
                <a:latin typeface="Times New Roman" panose="02020603050405020304" pitchFamily="18" charset="0"/>
                <a:cs typeface="Times New Roman" panose="02020603050405020304" pitchFamily="18" charset="0"/>
              </a:rPr>
              <a:t>1. Knowledge level</a:t>
            </a:r>
          </a:p>
          <a:p>
            <a:pPr>
              <a:lnSpc>
                <a:spcPct val="110000"/>
              </a:lnSpc>
            </a:pPr>
            <a:r>
              <a:rPr lang="en-US" sz="3000" dirty="0">
                <a:latin typeface="Times New Roman" panose="02020603050405020304" pitchFamily="18" charset="0"/>
                <a:cs typeface="Times New Roman" panose="02020603050405020304" pitchFamily="18" charset="0"/>
              </a:rPr>
              <a:t>Knowledge level is the first level of knowledge-based agent, and in this level, we need to specify what the agent knows, and what the agent goals are.</a:t>
            </a:r>
          </a:p>
          <a:p>
            <a:pPr>
              <a:lnSpc>
                <a:spcPct val="110000"/>
              </a:lnSpc>
            </a:pPr>
            <a:r>
              <a:rPr lang="en-US" sz="3000" dirty="0">
                <a:latin typeface="Times New Roman" panose="02020603050405020304" pitchFamily="18" charset="0"/>
                <a:cs typeface="Times New Roman" panose="02020603050405020304" pitchFamily="18" charset="0"/>
              </a:rPr>
              <a:t>2. Logical level:</a:t>
            </a:r>
          </a:p>
          <a:p>
            <a:pPr>
              <a:lnSpc>
                <a:spcPct val="110000"/>
              </a:lnSpc>
            </a:pPr>
            <a:r>
              <a:rPr lang="en-US" sz="3000" dirty="0">
                <a:latin typeface="Times New Roman" panose="02020603050405020304" pitchFamily="18" charset="0"/>
                <a:cs typeface="Times New Roman" panose="02020603050405020304" pitchFamily="18" charset="0"/>
              </a:rPr>
              <a:t>At this level, we understand that how the knowledge representation of knowledge is stored. At this level, sentences are encoded into different logics. </a:t>
            </a:r>
          </a:p>
          <a:p>
            <a:pPr>
              <a:lnSpc>
                <a:spcPct val="110000"/>
              </a:lnSpc>
            </a:pPr>
            <a:r>
              <a:rPr lang="en-US" sz="3000" dirty="0">
                <a:latin typeface="Times New Roman" panose="02020603050405020304" pitchFamily="18" charset="0"/>
                <a:cs typeface="Times New Roman" panose="02020603050405020304" pitchFamily="18" charset="0"/>
              </a:rPr>
              <a:t>3. Implementation level:</a:t>
            </a:r>
          </a:p>
          <a:p>
            <a:pPr>
              <a:lnSpc>
                <a:spcPct val="110000"/>
              </a:lnSpc>
            </a:pPr>
            <a:r>
              <a:rPr lang="en-US" sz="3000" dirty="0">
                <a:latin typeface="Times New Roman" panose="02020603050405020304" pitchFamily="18" charset="0"/>
                <a:cs typeface="Times New Roman" panose="02020603050405020304" pitchFamily="18" charset="0"/>
              </a:rPr>
              <a:t>This is the physical representation of logic and knowledge. At the implementation level agent perform actions as per logical and knowledge level.</a:t>
            </a:r>
          </a:p>
          <a:p>
            <a:endParaRPr lang="en-GB" dirty="0"/>
          </a:p>
        </p:txBody>
      </p:sp>
    </p:spTree>
    <p:extLst>
      <p:ext uri="{BB962C8B-B14F-4D97-AF65-F5344CB8AC3E}">
        <p14:creationId xmlns:p14="http://schemas.microsoft.com/office/powerpoint/2010/main" val="3737841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representation</a:t>
            </a:r>
            <a:endParaRPr lang="en-GB" dirty="0"/>
          </a:p>
        </p:txBody>
      </p:sp>
      <p:sp>
        <p:nvSpPr>
          <p:cNvPr id="3" name="Content Placeholder 2"/>
          <p:cNvSpPr>
            <a:spLocks noGrp="1"/>
          </p:cNvSpPr>
          <p:nvPr>
            <p:ph idx="1"/>
          </p:nvPr>
        </p:nvSpPr>
        <p:spPr/>
        <p:txBody>
          <a:bodyPr>
            <a:normAutofit/>
          </a:bodyPr>
          <a:lstStyle/>
          <a:p>
            <a:r>
              <a:rPr lang="en-US" sz="2300" dirty="0">
                <a:latin typeface="Times New Roman" panose="02020603050405020304" pitchFamily="18" charset="0"/>
                <a:cs typeface="Times New Roman" panose="02020603050405020304" pitchFamily="18" charset="0"/>
              </a:rPr>
              <a:t>Knowledge representation and reasoning (KR, KRR) is the part of Artificial intelligence which concerned with AI agents thinking and how thinking contributes to intelligent behavior of agents.</a:t>
            </a:r>
          </a:p>
          <a:p>
            <a:r>
              <a:rPr lang="en-GB" sz="2300" dirty="0">
                <a:latin typeface="Times New Roman" panose="02020603050405020304" pitchFamily="18" charset="0"/>
                <a:cs typeface="Times New Roman" panose="02020603050405020304" pitchFamily="18" charset="0"/>
              </a:rPr>
              <a:t>Types of knowledge</a:t>
            </a:r>
          </a:p>
          <a:p>
            <a:endParaRPr lang="en-GB" sz="2300" dirty="0">
              <a:latin typeface="Times New Roman" panose="02020603050405020304" pitchFamily="18" charset="0"/>
              <a:cs typeface="Times New Roman" panose="02020603050405020304" pitchFamily="18" charset="0"/>
            </a:endParaRPr>
          </a:p>
        </p:txBody>
      </p:sp>
      <p:pic>
        <p:nvPicPr>
          <p:cNvPr id="1026" name="Picture 2" descr="Knowledge Representation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357" y="3507474"/>
            <a:ext cx="3660981" cy="302127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169640" y="0"/>
              <a:ext cx="8358840" cy="5241960"/>
            </p14:xfrm>
          </p:contentPart>
        </mc:Choice>
        <mc:Fallback>
          <p:pic>
            <p:nvPicPr>
              <p:cNvPr id="4" name="Ink 3"/>
              <p:cNvPicPr/>
              <p:nvPr/>
            </p:nvPicPr>
            <p:blipFill>
              <a:blip r:embed="rId4"/>
              <a:stretch>
                <a:fillRect/>
              </a:stretch>
            </p:blipFill>
            <p:spPr>
              <a:xfrm>
                <a:off x="1160280" y="-9360"/>
                <a:ext cx="8377560" cy="5260680"/>
              </a:xfrm>
              <a:prstGeom prst="rect">
                <a:avLst/>
              </a:prstGeom>
            </p:spPr>
          </p:pic>
        </mc:Fallback>
      </mc:AlternateContent>
    </p:spTree>
    <p:extLst>
      <p:ext uri="{BB962C8B-B14F-4D97-AF65-F5344CB8AC3E}">
        <p14:creationId xmlns:p14="http://schemas.microsoft.com/office/powerpoint/2010/main" val="454252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 knowledge cycle</a:t>
            </a:r>
            <a:br>
              <a:rPr lang="en-GB" dirty="0"/>
            </a:br>
            <a:endParaRPr lang="en-GB" dirty="0"/>
          </a:p>
        </p:txBody>
      </p:sp>
      <p:pic>
        <p:nvPicPr>
          <p:cNvPr id="2050" name="Picture 2" descr="Knowledge Representation in Artificial intellig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4750" y="2548731"/>
            <a:ext cx="4762500" cy="29051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928800" y="758880"/>
              <a:ext cx="4286520" cy="455760"/>
            </p14:xfrm>
          </p:contentPart>
        </mc:Choice>
        <mc:Fallback>
          <p:pic>
            <p:nvPicPr>
              <p:cNvPr id="3" name="Ink 2"/>
              <p:cNvPicPr/>
              <p:nvPr/>
            </p:nvPicPr>
            <p:blipFill>
              <a:blip r:embed="rId4"/>
              <a:stretch>
                <a:fillRect/>
              </a:stretch>
            </p:blipFill>
            <p:spPr>
              <a:xfrm>
                <a:off x="919440" y="749520"/>
                <a:ext cx="4305240" cy="474480"/>
              </a:xfrm>
              <a:prstGeom prst="rect">
                <a:avLst/>
              </a:prstGeom>
            </p:spPr>
          </p:pic>
        </mc:Fallback>
      </mc:AlternateContent>
    </p:spTree>
    <p:extLst>
      <p:ext uri="{BB962C8B-B14F-4D97-AF65-F5344CB8AC3E}">
        <p14:creationId xmlns:p14="http://schemas.microsoft.com/office/powerpoint/2010/main" val="2258914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79685" y="6275019"/>
            <a:ext cx="223520" cy="228268"/>
          </a:xfrm>
          <a:prstGeom prst="rect">
            <a:avLst/>
          </a:prstGeom>
        </p:spPr>
        <p:txBody>
          <a:bodyPr vert="horz" wrap="square" lIns="0" tIns="12700" rIns="0" bIns="0" rtlCol="0">
            <a:spAutoFit/>
          </a:bodyPr>
          <a:lstStyle/>
          <a:p>
            <a:pPr marL="12700">
              <a:spcBef>
                <a:spcPts val="100"/>
              </a:spcBef>
            </a:pPr>
            <a:r>
              <a:rPr sz="1400" spc="-5" dirty="0">
                <a:latin typeface="Arial"/>
                <a:cs typeface="Arial"/>
              </a:rPr>
              <a:t>10</a:t>
            </a:r>
            <a:endParaRPr sz="1400">
              <a:latin typeface="Arial"/>
              <a:cs typeface="Arial"/>
            </a:endParaRPr>
          </a:p>
        </p:txBody>
      </p:sp>
      <p:sp>
        <p:nvSpPr>
          <p:cNvPr id="3" name="object 3"/>
          <p:cNvSpPr txBox="1">
            <a:spLocks noGrp="1"/>
          </p:cNvSpPr>
          <p:nvPr>
            <p:ph type="title"/>
          </p:nvPr>
        </p:nvSpPr>
        <p:spPr>
          <a:xfrm>
            <a:off x="2288540" y="147933"/>
            <a:ext cx="5677027" cy="689932"/>
          </a:xfrm>
          <a:prstGeom prst="rect">
            <a:avLst/>
          </a:prstGeom>
        </p:spPr>
        <p:txBody>
          <a:bodyPr vert="horz" wrap="square" lIns="0" tIns="12700" rIns="0" bIns="0" rtlCol="0" anchor="ctr">
            <a:spAutoFit/>
          </a:bodyPr>
          <a:lstStyle/>
          <a:p>
            <a:pPr marL="12700">
              <a:lnSpc>
                <a:spcPct val="100000"/>
              </a:lnSpc>
              <a:spcBef>
                <a:spcPts val="100"/>
              </a:spcBef>
            </a:pPr>
            <a:r>
              <a:rPr dirty="0"/>
              <a:t>Approaches to</a:t>
            </a:r>
            <a:r>
              <a:rPr spc="-95" dirty="0"/>
              <a:t> </a:t>
            </a:r>
            <a:r>
              <a:rPr dirty="0"/>
              <a:t>KR</a:t>
            </a:r>
          </a:p>
        </p:txBody>
      </p:sp>
      <p:sp>
        <p:nvSpPr>
          <p:cNvPr id="4" name="object 4"/>
          <p:cNvSpPr txBox="1"/>
          <p:nvPr/>
        </p:nvSpPr>
        <p:spPr>
          <a:xfrm>
            <a:off x="1046593" y="968843"/>
            <a:ext cx="7584440" cy="1602740"/>
          </a:xfrm>
          <a:prstGeom prst="rect">
            <a:avLst/>
          </a:prstGeom>
        </p:spPr>
        <p:txBody>
          <a:bodyPr vert="horz" wrap="square" lIns="0" tIns="114300" rIns="0" bIns="0" rtlCol="0">
            <a:spAutoFit/>
          </a:bodyPr>
          <a:lstStyle/>
          <a:p>
            <a:pPr marL="12700">
              <a:spcBef>
                <a:spcPts val="900"/>
              </a:spcBef>
            </a:pPr>
            <a:r>
              <a:rPr sz="2400" spc="-5" dirty="0">
                <a:solidFill>
                  <a:srgbClr val="0000FF"/>
                </a:solidFill>
                <a:latin typeface="Arial"/>
                <a:cs typeface="Arial"/>
              </a:rPr>
              <a:t>1. Simple relational</a:t>
            </a:r>
            <a:r>
              <a:rPr sz="2400" spc="35" dirty="0">
                <a:solidFill>
                  <a:srgbClr val="0000FF"/>
                </a:solidFill>
                <a:latin typeface="Arial"/>
                <a:cs typeface="Arial"/>
              </a:rPr>
              <a:t> </a:t>
            </a:r>
            <a:r>
              <a:rPr sz="2400" spc="-5" dirty="0">
                <a:solidFill>
                  <a:srgbClr val="0000FF"/>
                </a:solidFill>
                <a:latin typeface="Arial"/>
                <a:cs typeface="Arial"/>
              </a:rPr>
              <a:t>knowledge:</a:t>
            </a:r>
            <a:endParaRPr sz="2400">
              <a:latin typeface="Arial"/>
              <a:cs typeface="Arial"/>
            </a:endParaRPr>
          </a:p>
          <a:p>
            <a:pPr marL="355600" indent="-343535">
              <a:spcBef>
                <a:spcPts val="1440"/>
              </a:spcBef>
              <a:buSzPct val="118750"/>
              <a:buChar char="•"/>
              <a:tabLst>
                <a:tab pos="355600" algn="l"/>
                <a:tab pos="356235" algn="l"/>
              </a:tabLst>
            </a:pPr>
            <a:r>
              <a:rPr sz="2400" spc="-5" dirty="0">
                <a:latin typeface="Arial"/>
                <a:cs typeface="Arial"/>
              </a:rPr>
              <a:t>Provides </a:t>
            </a:r>
            <a:r>
              <a:rPr sz="2400" dirty="0">
                <a:latin typeface="Arial"/>
                <a:cs typeface="Arial"/>
              </a:rPr>
              <a:t>very </a:t>
            </a:r>
            <a:r>
              <a:rPr sz="2400" spc="-5" dirty="0">
                <a:latin typeface="Arial"/>
                <a:cs typeface="Arial"/>
              </a:rPr>
              <a:t>weak inferential</a:t>
            </a:r>
            <a:r>
              <a:rPr sz="2400" spc="45" dirty="0">
                <a:latin typeface="Arial"/>
                <a:cs typeface="Arial"/>
              </a:rPr>
              <a:t> </a:t>
            </a:r>
            <a:r>
              <a:rPr sz="2400" spc="-5" dirty="0">
                <a:latin typeface="Arial"/>
                <a:cs typeface="Arial"/>
              </a:rPr>
              <a:t>capabilities.</a:t>
            </a:r>
            <a:endParaRPr sz="2400">
              <a:latin typeface="Arial"/>
              <a:cs typeface="Arial"/>
            </a:endParaRPr>
          </a:p>
          <a:p>
            <a:pPr marL="355600" indent="-343535">
              <a:spcBef>
                <a:spcPts val="1440"/>
              </a:spcBef>
              <a:buSzPct val="118750"/>
              <a:buChar char="•"/>
              <a:tabLst>
                <a:tab pos="355600" algn="l"/>
                <a:tab pos="356235" algn="l"/>
              </a:tabLst>
            </a:pPr>
            <a:r>
              <a:rPr sz="2400" dirty="0">
                <a:latin typeface="Arial"/>
                <a:cs typeface="Arial"/>
              </a:rPr>
              <a:t>May serve </a:t>
            </a:r>
            <a:r>
              <a:rPr sz="2400" spc="-5" dirty="0">
                <a:latin typeface="Arial"/>
                <a:cs typeface="Arial"/>
              </a:rPr>
              <a:t>as </a:t>
            </a:r>
            <a:r>
              <a:rPr sz="2400" dirty="0">
                <a:latin typeface="Arial"/>
                <a:cs typeface="Arial"/>
              </a:rPr>
              <a:t>the </a:t>
            </a:r>
            <a:r>
              <a:rPr sz="2400" spc="-5" dirty="0">
                <a:latin typeface="Arial"/>
                <a:cs typeface="Arial"/>
              </a:rPr>
              <a:t>input </a:t>
            </a:r>
            <a:r>
              <a:rPr sz="2400" dirty="0">
                <a:latin typeface="Arial"/>
                <a:cs typeface="Arial"/>
              </a:rPr>
              <a:t>to </a:t>
            </a:r>
            <a:r>
              <a:rPr sz="2400" spc="-10" dirty="0">
                <a:latin typeface="Arial"/>
                <a:cs typeface="Arial"/>
              </a:rPr>
              <a:t>powerful </a:t>
            </a:r>
            <a:r>
              <a:rPr sz="2400" spc="-5" dirty="0">
                <a:latin typeface="Arial"/>
                <a:cs typeface="Arial"/>
              </a:rPr>
              <a:t>inference</a:t>
            </a:r>
            <a:r>
              <a:rPr sz="2400" spc="15" dirty="0">
                <a:latin typeface="Arial"/>
                <a:cs typeface="Arial"/>
              </a:rPr>
              <a:t> </a:t>
            </a:r>
            <a:r>
              <a:rPr sz="2400" spc="-10" dirty="0">
                <a:latin typeface="Arial"/>
                <a:cs typeface="Arial"/>
              </a:rPr>
              <a:t>engines.</a:t>
            </a:r>
            <a:endParaRPr sz="2400">
              <a:latin typeface="Arial"/>
              <a:cs typeface="Arial"/>
            </a:endParaRPr>
          </a:p>
        </p:txBody>
      </p:sp>
      <p:sp>
        <p:nvSpPr>
          <p:cNvPr id="5" name="object 5"/>
          <p:cNvSpPr txBox="1"/>
          <p:nvPr/>
        </p:nvSpPr>
        <p:spPr>
          <a:xfrm>
            <a:off x="2288540" y="5135371"/>
            <a:ext cx="7500620" cy="756920"/>
          </a:xfrm>
          <a:prstGeom prst="rect">
            <a:avLst/>
          </a:prstGeom>
        </p:spPr>
        <p:txBody>
          <a:bodyPr vert="horz" wrap="square" lIns="0" tIns="12700" rIns="0" bIns="0" rtlCol="0">
            <a:spAutoFit/>
          </a:bodyPr>
          <a:lstStyle/>
          <a:p>
            <a:pPr marL="355600" marR="5080" indent="-343535">
              <a:spcBef>
                <a:spcPts val="100"/>
              </a:spcBef>
            </a:pPr>
            <a:r>
              <a:rPr sz="2400" spc="-5" dirty="0">
                <a:latin typeface="Arial"/>
                <a:cs typeface="Arial"/>
              </a:rPr>
              <a:t>Fails </a:t>
            </a:r>
            <a:r>
              <a:rPr sz="2400" dirty="0">
                <a:latin typeface="Arial"/>
                <a:cs typeface="Arial"/>
              </a:rPr>
              <a:t>to </a:t>
            </a:r>
            <a:r>
              <a:rPr sz="2400" spc="-5" dirty="0">
                <a:latin typeface="Arial"/>
                <a:cs typeface="Arial"/>
              </a:rPr>
              <a:t>infer </a:t>
            </a:r>
            <a:r>
              <a:rPr sz="2400" dirty="0">
                <a:latin typeface="Arial"/>
                <a:cs typeface="Arial"/>
              </a:rPr>
              <a:t>“which right </a:t>
            </a:r>
            <a:r>
              <a:rPr sz="2400" spc="-5" dirty="0">
                <a:latin typeface="Arial"/>
                <a:cs typeface="Arial"/>
              </a:rPr>
              <a:t>handed player </a:t>
            </a:r>
            <a:r>
              <a:rPr sz="2400" dirty="0">
                <a:latin typeface="Arial"/>
                <a:cs typeface="Arial"/>
              </a:rPr>
              <a:t>can </a:t>
            </a:r>
            <a:r>
              <a:rPr sz="2400" spc="-5" dirty="0">
                <a:latin typeface="Arial"/>
                <a:cs typeface="Arial"/>
              </a:rPr>
              <a:t>best </a:t>
            </a:r>
            <a:r>
              <a:rPr sz="2400" dirty="0">
                <a:latin typeface="Arial"/>
                <a:cs typeface="Arial"/>
              </a:rPr>
              <a:t>face a  </a:t>
            </a:r>
            <a:r>
              <a:rPr sz="2400" spc="-5" dirty="0">
                <a:latin typeface="Arial"/>
                <a:cs typeface="Arial"/>
              </a:rPr>
              <a:t>particular bowler”</a:t>
            </a:r>
            <a:r>
              <a:rPr sz="2400" spc="45" dirty="0">
                <a:latin typeface="Arial"/>
                <a:cs typeface="Arial"/>
              </a:rPr>
              <a:t> </a:t>
            </a:r>
            <a:r>
              <a:rPr sz="2400" dirty="0">
                <a:latin typeface="Arial"/>
                <a:cs typeface="Arial"/>
              </a:rPr>
              <a:t>.</a:t>
            </a:r>
            <a:endParaRPr sz="2400">
              <a:latin typeface="Arial"/>
              <a:cs typeface="Arial"/>
            </a:endParaRPr>
          </a:p>
        </p:txBody>
      </p:sp>
      <p:graphicFrame>
        <p:nvGraphicFramePr>
          <p:cNvPr id="6" name="object 6"/>
          <p:cNvGraphicFramePr>
            <a:graphicFrameLocks noGrp="1"/>
          </p:cNvGraphicFramePr>
          <p:nvPr/>
        </p:nvGraphicFramePr>
        <p:xfrm>
          <a:off x="2921253" y="2702561"/>
          <a:ext cx="6096000" cy="1854197"/>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39">
                <a:tc>
                  <a:txBody>
                    <a:bodyPr/>
                    <a:lstStyle/>
                    <a:p>
                      <a:pPr marL="91440">
                        <a:lnSpc>
                          <a:spcPct val="100000"/>
                        </a:lnSpc>
                        <a:spcBef>
                          <a:spcPts val="290"/>
                        </a:spcBef>
                      </a:pPr>
                      <a:r>
                        <a:rPr sz="1800" b="1" spc="-50" dirty="0">
                          <a:latin typeface="Arial"/>
                          <a:cs typeface="Arial"/>
                        </a:rPr>
                        <a:t>Player</a:t>
                      </a:r>
                      <a:endParaRPr sz="1800" dirty="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90"/>
                        </a:spcBef>
                      </a:pPr>
                      <a:r>
                        <a:rPr sz="1800" b="1" spc="-65" dirty="0">
                          <a:latin typeface="Arial"/>
                          <a:cs typeface="Arial"/>
                        </a:rPr>
                        <a:t>Height</a:t>
                      </a:r>
                      <a:endParaRPr sz="18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90"/>
                        </a:spcBef>
                      </a:pPr>
                      <a:r>
                        <a:rPr sz="1800" b="1" spc="-65" dirty="0">
                          <a:latin typeface="Arial"/>
                          <a:cs typeface="Arial"/>
                        </a:rPr>
                        <a:t>Weight</a:t>
                      </a:r>
                      <a:endParaRPr sz="18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90"/>
                        </a:spcBef>
                      </a:pPr>
                      <a:r>
                        <a:rPr sz="1800" b="1" spc="-60" dirty="0">
                          <a:latin typeface="Arial"/>
                          <a:cs typeface="Arial"/>
                        </a:rPr>
                        <a:t>handed</a:t>
                      </a:r>
                      <a:endParaRPr sz="18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70839">
                <a:tc>
                  <a:txBody>
                    <a:bodyPr/>
                    <a:lstStyle/>
                    <a:p>
                      <a:pPr marL="91440">
                        <a:lnSpc>
                          <a:spcPct val="100000"/>
                        </a:lnSpc>
                        <a:spcBef>
                          <a:spcPts val="290"/>
                        </a:spcBef>
                      </a:pPr>
                      <a:r>
                        <a:rPr sz="1800" spc="-5" dirty="0">
                          <a:latin typeface="Arial"/>
                          <a:cs typeface="Arial"/>
                        </a:rPr>
                        <a:t>Peter</a:t>
                      </a:r>
                      <a:endParaRPr sz="18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90"/>
                        </a:spcBef>
                      </a:pPr>
                      <a:r>
                        <a:rPr sz="1800" spc="-5" dirty="0">
                          <a:latin typeface="Arial"/>
                          <a:cs typeface="Arial"/>
                        </a:rPr>
                        <a:t>6-0</a:t>
                      </a:r>
                      <a:endParaRPr sz="18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90"/>
                        </a:spcBef>
                      </a:pPr>
                      <a:r>
                        <a:rPr sz="1800" spc="-10" dirty="0">
                          <a:latin typeface="Arial"/>
                          <a:cs typeface="Arial"/>
                        </a:rPr>
                        <a:t>180</a:t>
                      </a:r>
                      <a:endParaRPr sz="18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90"/>
                        </a:spcBef>
                      </a:pPr>
                      <a:r>
                        <a:rPr sz="1800" spc="-5" dirty="0">
                          <a:latin typeface="Arial"/>
                          <a:cs typeface="Arial"/>
                        </a:rPr>
                        <a:t>right</a:t>
                      </a:r>
                      <a:endParaRPr sz="18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70840">
                <a:tc>
                  <a:txBody>
                    <a:bodyPr/>
                    <a:lstStyle/>
                    <a:p>
                      <a:pPr marL="91440">
                        <a:lnSpc>
                          <a:spcPct val="100000"/>
                        </a:lnSpc>
                        <a:spcBef>
                          <a:spcPts val="290"/>
                        </a:spcBef>
                      </a:pPr>
                      <a:r>
                        <a:rPr sz="1800" spc="-5" dirty="0">
                          <a:latin typeface="Arial"/>
                          <a:cs typeface="Arial"/>
                        </a:rPr>
                        <a:t>Ajay</a:t>
                      </a:r>
                      <a:endParaRPr sz="18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90"/>
                        </a:spcBef>
                      </a:pPr>
                      <a:r>
                        <a:rPr sz="1800" spc="-10" dirty="0">
                          <a:latin typeface="Arial"/>
                          <a:cs typeface="Arial"/>
                        </a:rPr>
                        <a:t>5-10</a:t>
                      </a:r>
                      <a:endParaRPr sz="18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90"/>
                        </a:spcBef>
                      </a:pPr>
                      <a:r>
                        <a:rPr sz="1800" spc="-10" dirty="0">
                          <a:latin typeface="Arial"/>
                          <a:cs typeface="Arial"/>
                        </a:rPr>
                        <a:t>170</a:t>
                      </a:r>
                      <a:endParaRPr sz="18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90"/>
                        </a:spcBef>
                      </a:pPr>
                      <a:r>
                        <a:rPr sz="1800" spc="-5" dirty="0">
                          <a:latin typeface="Arial"/>
                          <a:cs typeface="Arial"/>
                        </a:rPr>
                        <a:t>left</a:t>
                      </a:r>
                      <a:endParaRPr sz="18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0839">
                <a:tc>
                  <a:txBody>
                    <a:bodyPr/>
                    <a:lstStyle/>
                    <a:p>
                      <a:pPr marL="91440">
                        <a:lnSpc>
                          <a:spcPct val="100000"/>
                        </a:lnSpc>
                        <a:spcBef>
                          <a:spcPts val="290"/>
                        </a:spcBef>
                      </a:pPr>
                      <a:r>
                        <a:rPr sz="1800" spc="-5" dirty="0">
                          <a:latin typeface="Arial"/>
                          <a:cs typeface="Arial"/>
                        </a:rPr>
                        <a:t>John</a:t>
                      </a:r>
                      <a:endParaRPr sz="18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90"/>
                        </a:spcBef>
                      </a:pPr>
                      <a:r>
                        <a:rPr sz="1800" spc="-5" dirty="0">
                          <a:latin typeface="Arial"/>
                          <a:cs typeface="Arial"/>
                        </a:rPr>
                        <a:t>6-2</a:t>
                      </a:r>
                      <a:endParaRPr sz="18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90"/>
                        </a:spcBef>
                      </a:pPr>
                      <a:r>
                        <a:rPr sz="1800" spc="-10" dirty="0">
                          <a:latin typeface="Arial"/>
                          <a:cs typeface="Arial"/>
                        </a:rPr>
                        <a:t>215</a:t>
                      </a:r>
                      <a:endParaRPr sz="18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90"/>
                        </a:spcBef>
                      </a:pPr>
                      <a:r>
                        <a:rPr sz="1800" spc="-5" dirty="0">
                          <a:latin typeface="Arial"/>
                          <a:cs typeface="Arial"/>
                        </a:rPr>
                        <a:t>left</a:t>
                      </a:r>
                      <a:endParaRPr sz="1800">
                        <a:latin typeface="Arial"/>
                        <a:cs typeface="Arial"/>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70840">
                <a:tc>
                  <a:txBody>
                    <a:bodyPr/>
                    <a:lstStyle/>
                    <a:p>
                      <a:pPr marL="91440">
                        <a:lnSpc>
                          <a:spcPct val="100000"/>
                        </a:lnSpc>
                        <a:spcBef>
                          <a:spcPts val="295"/>
                        </a:spcBef>
                      </a:pPr>
                      <a:r>
                        <a:rPr sz="1800" spc="-5" dirty="0">
                          <a:latin typeface="Arial"/>
                          <a:cs typeface="Arial"/>
                        </a:rPr>
                        <a:t>Vickey</a:t>
                      </a:r>
                      <a:endParaRPr sz="180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95"/>
                        </a:spcBef>
                      </a:pPr>
                      <a:r>
                        <a:rPr sz="1800" spc="-5" dirty="0">
                          <a:latin typeface="Arial"/>
                          <a:cs typeface="Arial"/>
                        </a:rPr>
                        <a:t>6-3</a:t>
                      </a:r>
                      <a:endParaRPr sz="180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95"/>
                        </a:spcBef>
                      </a:pPr>
                      <a:r>
                        <a:rPr sz="1800" spc="-10" dirty="0">
                          <a:latin typeface="Arial"/>
                          <a:cs typeface="Arial"/>
                        </a:rPr>
                        <a:t>205</a:t>
                      </a:r>
                      <a:endParaRPr sz="180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95"/>
                        </a:spcBef>
                      </a:pPr>
                      <a:r>
                        <a:rPr sz="1800" spc="-5" dirty="0">
                          <a:latin typeface="Arial"/>
                          <a:cs typeface="Arial"/>
                        </a:rPr>
                        <a:t>right</a:t>
                      </a:r>
                      <a:endParaRPr sz="1800" dirty="0">
                        <a:latin typeface="Arial"/>
                        <a:cs typeface="Arial"/>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mc:AlternateContent xmlns:mc="http://schemas.openxmlformats.org/markup-compatibility/2006">
        <mc:Choice xmlns:p14="http://schemas.microsoft.com/office/powerpoint/2010/main" Requires="p14">
          <p:contentPart p14:bwMode="auto" r:id="rId2">
            <p14:nvContentPartPr>
              <p14:cNvPr id="7" name="Ink 6"/>
              <p14:cNvContentPartPr/>
              <p14:nvPr/>
            </p14:nvContentPartPr>
            <p14:xfrm>
              <a:off x="1401840" y="1294920"/>
              <a:ext cx="3697200" cy="3170160"/>
            </p14:xfrm>
          </p:contentPart>
        </mc:Choice>
        <mc:Fallback>
          <p:pic>
            <p:nvPicPr>
              <p:cNvPr id="7" name="Ink 6"/>
              <p:cNvPicPr/>
              <p:nvPr/>
            </p:nvPicPr>
            <p:blipFill>
              <a:blip r:embed="rId3"/>
              <a:stretch>
                <a:fillRect/>
              </a:stretch>
            </p:blipFill>
            <p:spPr>
              <a:xfrm>
                <a:off x="1392480" y="1285560"/>
                <a:ext cx="3715920" cy="3188880"/>
              </a:xfrm>
              <a:prstGeom prst="rect">
                <a:avLst/>
              </a:prstGeom>
            </p:spPr>
          </p:pic>
        </mc:Fallback>
      </mc:AlternateContent>
    </p:spTree>
    <p:extLst>
      <p:ext uri="{BB962C8B-B14F-4D97-AF65-F5344CB8AC3E}">
        <p14:creationId xmlns:p14="http://schemas.microsoft.com/office/powerpoint/2010/main" val="4076186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TotalTime>
  <Words>1503</Words>
  <Application>Microsoft Office PowerPoint</Application>
  <PresentationFormat>Widescreen</PresentationFormat>
  <Paragraphs>264</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Calibri Light</vt:lpstr>
      <vt:lpstr>erdana</vt:lpstr>
      <vt:lpstr>Inter-Bold</vt:lpstr>
      <vt:lpstr>Inter-Regular</vt:lpstr>
      <vt:lpstr>Times New Roman</vt:lpstr>
      <vt:lpstr>Wingdings</vt:lpstr>
      <vt:lpstr>Office Theme</vt:lpstr>
      <vt:lpstr>Knowledge Representation</vt:lpstr>
      <vt:lpstr>Knowledge-Based Agent  </vt:lpstr>
      <vt:lpstr>Architecture of knowledge-based agent: </vt:lpstr>
      <vt:lpstr>COMPONENTS</vt:lpstr>
      <vt:lpstr>Operations Performed by KBA </vt:lpstr>
      <vt:lpstr>Various levels of knowledge-based agent: </vt:lpstr>
      <vt:lpstr>Knowledge representation</vt:lpstr>
      <vt:lpstr>AI knowledge cycle </vt:lpstr>
      <vt:lpstr>Approaches to KR</vt:lpstr>
      <vt:lpstr>Approaches to KR</vt:lpstr>
      <vt:lpstr>Approaches to KR</vt:lpstr>
      <vt:lpstr>Approaches to KR</vt:lpstr>
      <vt:lpstr>PowerPoint Presentation</vt:lpstr>
      <vt:lpstr>Techniques of knowledge representation </vt:lpstr>
      <vt:lpstr>PowerPoint Presentation</vt:lpstr>
      <vt:lpstr>PowerPoint Presentation</vt:lpstr>
      <vt:lpstr>Propositional logic</vt:lpstr>
      <vt:lpstr>RULES</vt:lpstr>
      <vt:lpstr>Logical connectives</vt:lpstr>
      <vt:lpstr>PowerPoint Presentation</vt:lpstr>
      <vt:lpstr>PowerPoint Presentation</vt:lpstr>
      <vt:lpstr>PowerPoint Presentation</vt:lpstr>
      <vt:lpstr>PowerPoint Presentation</vt:lpstr>
      <vt:lpstr>Logical equivalence: </vt:lpstr>
      <vt:lpstr>INFERENCE RULES IN PROPOSITIONAL LOGIC </vt:lpstr>
      <vt:lpstr>INFERENCE RULES IN PROPOSITIONAL LOGIC </vt:lpstr>
      <vt:lpstr>Inference rules:</vt:lpstr>
      <vt:lpstr>RULES</vt:lpstr>
      <vt:lpstr>RULES</vt:lpstr>
      <vt:lpstr>RULES</vt:lpstr>
      <vt:lpstr>RULES</vt:lpstr>
      <vt:lpstr>PowerPoint Presentation</vt:lpstr>
      <vt:lpstr>Limitations of Propositional logic: </vt:lpstr>
      <vt:lpstr>Wumpus World PEAS description</vt:lpstr>
      <vt:lpstr>Wumpus World PEAS description</vt:lpstr>
      <vt:lpstr>Sensors </vt:lpstr>
      <vt:lpstr>Wumpus World PEAS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dc:creator>
  <cp:lastModifiedBy>Ashutosh</cp:lastModifiedBy>
  <cp:revision>24</cp:revision>
  <dcterms:created xsi:type="dcterms:W3CDTF">2021-06-25T12:00:51Z</dcterms:created>
  <dcterms:modified xsi:type="dcterms:W3CDTF">2021-06-26T11:15:18Z</dcterms:modified>
</cp:coreProperties>
</file>