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notesSlides/notesSlide16.xml" ContentType="application/vnd.openxmlformats-officedocument.presentationml.notesSlide+xml"/>
  <Override PartName="/ppt/notesSlides/notesSlide25.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6"/>
  </p:notesMasterIdLst>
  <p:sldIdLst>
    <p:sldId id="256" r:id="rId2"/>
    <p:sldId id="297" r:id="rId3"/>
    <p:sldId id="292" r:id="rId4"/>
    <p:sldId id="293" r:id="rId5"/>
    <p:sldId id="294" r:id="rId6"/>
    <p:sldId id="295" r:id="rId7"/>
    <p:sldId id="296" r:id="rId8"/>
    <p:sldId id="257" r:id="rId9"/>
    <p:sldId id="258" r:id="rId10"/>
    <p:sldId id="259" r:id="rId11"/>
    <p:sldId id="260" r:id="rId12"/>
    <p:sldId id="261" r:id="rId13"/>
    <p:sldId id="262" r:id="rId14"/>
    <p:sldId id="265" r:id="rId15"/>
    <p:sldId id="266" r:id="rId16"/>
    <p:sldId id="267" r:id="rId17"/>
    <p:sldId id="268" r:id="rId18"/>
    <p:sldId id="269" r:id="rId19"/>
    <p:sldId id="270" r:id="rId20"/>
    <p:sldId id="271" r:id="rId21"/>
    <p:sldId id="272" r:id="rId22"/>
    <p:sldId id="273" r:id="rId23"/>
    <p:sldId id="274" r:id="rId24"/>
    <p:sldId id="281" r:id="rId25"/>
    <p:sldId id="282" r:id="rId26"/>
    <p:sldId id="283" r:id="rId27"/>
    <p:sldId id="284" r:id="rId28"/>
    <p:sldId id="285" r:id="rId29"/>
    <p:sldId id="286" r:id="rId30"/>
    <p:sldId id="287" r:id="rId31"/>
    <p:sldId id="288" r:id="rId32"/>
    <p:sldId id="289" r:id="rId33"/>
    <p:sldId id="290" r:id="rId34"/>
    <p:sldId id="291" r:id="rId35"/>
  </p:sldIdLst>
  <p:sldSz cx="12192000" cy="6858000"/>
  <p:notesSz cx="6858000" cy="9144000"/>
  <p:embeddedFontLst>
    <p:embeddedFont>
      <p:font typeface="Calibri" pitchFamily="34" charset="0"/>
      <p:regular r:id="rId37"/>
      <p:bold r:id="rId38"/>
      <p:italic r:id="rId39"/>
      <p:boldItalic r:id="rId40"/>
    </p:embeddedFont>
    <p:embeddedFont>
      <p:font typeface="Verdana" pitchFamily="34" charset="0"/>
      <p:regular r:id="rId41"/>
      <p:bold r:id="rId42"/>
      <p:italic r:id="rId43"/>
      <p:boldItalic r:id="rId44"/>
    </p:embeddedFont>
    <p:embeddedFont>
      <p:font typeface="Proxima Nova" charset="0"/>
      <p:regular r:id="rId45"/>
      <p:bold r:id="rId46"/>
      <p:italic r:id="rId47"/>
      <p:boldItalic r:id="rId4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160">
          <p15:clr>
            <a:srgbClr val="000000"/>
          </p15:clr>
        </p15:guide>
        <p15:guide id="2" pos="384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p:cViewPr varScale="1">
        <p:scale>
          <a:sx n="68" d="100"/>
          <a:sy n="68" d="100"/>
        </p:scale>
        <p:origin x="-798" y="-96"/>
      </p:cViewPr>
      <p:guideLst>
        <p:guide orient="horz" pos="2160"/>
        <p:guide pos="384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6.fntdata"/><Relationship Id="rId47" Type="http://schemas.openxmlformats.org/officeDocument/2006/relationships/font" Target="fonts/font11.fntdata"/><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2.fntdata"/><Relationship Id="rId46"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1.fntdata"/><Relationship Id="rId40" Type="http://schemas.openxmlformats.org/officeDocument/2006/relationships/font" Target="fonts/font4.fntdata"/><Relationship Id="rId45"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8.fntdata"/><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7.fntdata"/><Relationship Id="rId48" Type="http://schemas.openxmlformats.org/officeDocument/2006/relationships/font" Target="fonts/font12.fntdata"/><Relationship Id="rId8" Type="http://schemas.openxmlformats.org/officeDocument/2006/relationships/slide" Target="slides/slide7.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spcBef>
                  <a:spcPts val="0"/>
                </a:spcBef>
                <a:spcAft>
                  <a:spcPts val="0"/>
                </a:spcAft>
                <a:buNone/>
              </a:p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1" name="Google Shape;11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7" name="Google Shape;117;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23" name="Google Shape;123;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9" name="Google Shape;139;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5" name="Google Shape;145;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0" name="Google Shape;150;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6" name="Google Shape;156;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2" name="Google Shape;162;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2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5" name="Google Shape;235;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3" name="Google Shape;173;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79" name="Google Shape;179;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85" name="Google Shape;185;p1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1" name="Google Shape;191;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2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1" name="Google Shape;241;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
        <p:nvSpPr>
          <p:cNvPr id="247" name="Google Shape;247;p2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p2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3" name="Google Shape;253;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p2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0" name="Google Shape;260;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p3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7" name="Google Shape;267;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p3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3" name="Google Shape;273;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2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7" name="Google Shape;197;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p3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9" name="Google Shape;279;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p3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5" name="Google Shape;285;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p3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2" name="Google Shape;292;p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p3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8" name="Google Shape;298;p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p3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4" name="Google Shape;304;p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2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4" name="Google Shape;204;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2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5" name="Google Shape;215;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2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2" name="Google Shape;222;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8" name="Google Shape;228;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1" name="Google Shape;9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7" name="Google Shape;9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4"/>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0" name="Google Shape;30;p4"/>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1" name="Google Shape;31;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4"/>
        <p:cNvGrpSpPr/>
        <p:nvPr/>
      </p:nvGrpSpPr>
      <p:grpSpPr>
        <a:xfrm>
          <a:off x="0" y="0"/>
          <a:ext cx="0" cy="0"/>
          <a:chOff x="0" y="0"/>
          <a:chExt cx="0" cy="0"/>
        </a:xfrm>
      </p:grpSpPr>
      <p:sp>
        <p:nvSpPr>
          <p:cNvPr id="35" name="Google Shape;35;p5"/>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5"/>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7" name="Google Shape;37;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a:spLocks noGrp="1"/>
          </p:cNvSpPr>
          <p:nvPr>
            <p:ph type="pic" idx="2"/>
          </p:nvPr>
        </p:nvSpPr>
        <p:spPr>
          <a:xfrm>
            <a:off x="5183188" y="987425"/>
            <a:ext cx="6172200" cy="4873625"/>
          </a:xfrm>
          <a:prstGeom prst="rect">
            <a:avLst/>
          </a:prstGeom>
          <a:noFill/>
          <a:ln>
            <a:noFill/>
          </a:ln>
        </p:spPr>
      </p:sp>
      <p:sp>
        <p:nvSpPr>
          <p:cNvPr id="68" name="Google Shape;68;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7.xm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8.xml"/><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3"/>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6000"/>
              <a:buFont typeface="Calibri"/>
              <a:buNone/>
            </a:pPr>
            <a:r>
              <a:rPr lang="en-US"/>
              <a:t>Terminologies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Publish-Subscribe Messaging System</a:t>
            </a:r>
            <a:endParaRPr/>
          </a:p>
        </p:txBody>
      </p:sp>
      <p:sp>
        <p:nvSpPr>
          <p:cNvPr id="107" name="Google Shape;107;p1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Messages are persisted in a topic.</a:t>
            </a:r>
            <a:endParaRPr/>
          </a:p>
          <a:p>
            <a:pPr marL="228600" lvl="0" indent="-228600" algn="l" rtl="0">
              <a:lnSpc>
                <a:spcPct val="90000"/>
              </a:lnSpc>
              <a:spcBef>
                <a:spcPts val="1000"/>
              </a:spcBef>
              <a:spcAft>
                <a:spcPts val="0"/>
              </a:spcAft>
              <a:buClr>
                <a:schemeClr val="dk1"/>
              </a:buClr>
              <a:buSzPts val="2800"/>
              <a:buChar char="•"/>
            </a:pPr>
            <a:r>
              <a:rPr lang="en-US"/>
              <a:t>Message producers are called publishers and message consumers are called subscribers.</a:t>
            </a:r>
            <a:endParaRPr/>
          </a:p>
          <a:p>
            <a:pPr marL="228600" lvl="0" indent="-228600" algn="l" rtl="0">
              <a:lnSpc>
                <a:spcPct val="90000"/>
              </a:lnSpc>
              <a:spcBef>
                <a:spcPts val="1000"/>
              </a:spcBef>
              <a:spcAft>
                <a:spcPts val="0"/>
              </a:spcAft>
              <a:buClr>
                <a:schemeClr val="dk1"/>
              </a:buClr>
              <a:buSzPts val="2800"/>
              <a:buChar char="•"/>
            </a:pPr>
            <a:r>
              <a:rPr lang="en-US"/>
              <a:t>Consumers can subscribe to one or more topic and consume all the messages in that topic</a:t>
            </a:r>
            <a:endParaRPr/>
          </a:p>
          <a:p>
            <a:pPr marL="228600" lvl="0" indent="-50800" algn="l" rtl="0">
              <a:lnSpc>
                <a:spcPct val="90000"/>
              </a:lnSpc>
              <a:spcBef>
                <a:spcPts val="1000"/>
              </a:spcBef>
              <a:spcAft>
                <a:spcPts val="0"/>
              </a:spcAft>
              <a:buClr>
                <a:schemeClr val="dk1"/>
              </a:buClr>
              <a:buSzPts val="2800"/>
              <a:buNone/>
            </a:pPr>
            <a:endParaRPr/>
          </a:p>
        </p:txBody>
      </p:sp>
      <p:pic>
        <p:nvPicPr>
          <p:cNvPr id="108" name="Google Shape;108;p16"/>
          <p:cNvPicPr preferRelativeResize="0"/>
          <p:nvPr/>
        </p:nvPicPr>
        <p:blipFill rotWithShape="1">
          <a:blip r:embed="rId3">
            <a:alphaModFix/>
          </a:blip>
          <a:srcRect/>
          <a:stretch/>
        </p:blipFill>
        <p:spPr>
          <a:xfrm>
            <a:off x="5471998" y="3837791"/>
            <a:ext cx="5658640" cy="206721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What is Kafka?</a:t>
            </a:r>
            <a:endParaRPr/>
          </a:p>
        </p:txBody>
      </p:sp>
      <p:sp>
        <p:nvSpPr>
          <p:cNvPr id="114" name="Google Shape;114;p1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dirty="0"/>
              <a:t>Apache Kafka is a fast, scalable, fault-tolerant, distributed publish-subscribe messaging system and a robust queue that can handle a high volume of data and enables you to pass messages from one end-point to another</a:t>
            </a:r>
            <a:r>
              <a:rPr lang="en-US" dirty="0" smtClean="0"/>
              <a: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Benefits</a:t>
            </a:r>
            <a:endParaRPr/>
          </a:p>
        </p:txBody>
      </p:sp>
      <p:sp>
        <p:nvSpPr>
          <p:cNvPr id="120" name="Google Shape;120;p1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r>
              <a:rPr lang="en-US" dirty="0" smtClean="0"/>
              <a:t>Reliability  </a:t>
            </a:r>
          </a:p>
          <a:p>
            <a:r>
              <a:rPr lang="en-US" dirty="0" smtClean="0"/>
              <a:t>Scalability </a:t>
            </a:r>
          </a:p>
          <a:p>
            <a:r>
              <a:rPr lang="en-US" dirty="0" smtClean="0"/>
              <a:t>Durability </a:t>
            </a:r>
          </a:p>
          <a:p>
            <a:r>
              <a:rPr lang="en-US" dirty="0" smtClean="0"/>
              <a:t>Performance</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Use cases</a:t>
            </a:r>
            <a:endParaRPr/>
          </a:p>
        </p:txBody>
      </p:sp>
      <p:sp>
        <p:nvSpPr>
          <p:cNvPr id="126" name="Google Shape;126;p1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r>
              <a:rPr lang="en-US" dirty="0" smtClean="0"/>
              <a:t>Activity Tracking</a:t>
            </a:r>
          </a:p>
          <a:p>
            <a:r>
              <a:rPr lang="en-US" dirty="0" smtClean="0"/>
              <a:t>Log Aggregation Solution </a:t>
            </a:r>
          </a:p>
          <a:p>
            <a:r>
              <a:rPr lang="en-US" dirty="0" smtClean="0"/>
              <a:t>Real time Processing</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Kafka Architecture</a:t>
            </a:r>
            <a:endParaRPr/>
          </a:p>
        </p:txBody>
      </p:sp>
      <p:pic>
        <p:nvPicPr>
          <p:cNvPr id="142" name="Google Shape;142;p22"/>
          <p:cNvPicPr preferRelativeResize="0">
            <a:picLocks noGrp="1"/>
          </p:cNvPicPr>
          <p:nvPr>
            <p:ph type="body" idx="1"/>
          </p:nvPr>
        </p:nvPicPr>
        <p:blipFill rotWithShape="1">
          <a:blip r:embed="rId3">
            <a:alphaModFix/>
          </a:blip>
          <a:srcRect/>
          <a:stretch/>
        </p:blipFill>
        <p:spPr>
          <a:xfrm>
            <a:off x="2733205" y="1981712"/>
            <a:ext cx="6725589" cy="403916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pic>
        <p:nvPicPr>
          <p:cNvPr id="147" name="Google Shape;147;p23"/>
          <p:cNvPicPr preferRelativeResize="0">
            <a:picLocks noGrp="1"/>
          </p:cNvPicPr>
          <p:nvPr>
            <p:ph type="body" idx="1"/>
          </p:nvPr>
        </p:nvPicPr>
        <p:blipFill rotWithShape="1">
          <a:blip r:embed="rId3">
            <a:alphaModFix/>
          </a:blip>
          <a:srcRect/>
          <a:stretch/>
        </p:blipFill>
        <p:spPr>
          <a:xfrm>
            <a:off x="1828801" y="1215615"/>
            <a:ext cx="8638390" cy="453852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Topics</a:t>
            </a:r>
            <a:endParaRPr/>
          </a:p>
        </p:txBody>
      </p:sp>
      <p:pic>
        <p:nvPicPr>
          <p:cNvPr id="153" name="Google Shape;153;p24" descr="https://miro.medium.com/max/1400/1*QssD-sG_L5rGzwP2TbpMuQ.png"/>
          <p:cNvPicPr preferRelativeResize="0">
            <a:picLocks noGrp="1"/>
          </p:cNvPicPr>
          <p:nvPr>
            <p:ph type="body" idx="1"/>
          </p:nvPr>
        </p:nvPicPr>
        <p:blipFill rotWithShape="1">
          <a:blip r:embed="rId3">
            <a:alphaModFix/>
          </a:blip>
          <a:srcRect/>
          <a:stretch/>
        </p:blipFill>
        <p:spPr>
          <a:xfrm>
            <a:off x="1408256" y="1825625"/>
            <a:ext cx="9375487" cy="4351338"/>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Brokers</a:t>
            </a:r>
            <a:endParaRPr/>
          </a:p>
        </p:txBody>
      </p:sp>
      <p:pic>
        <p:nvPicPr>
          <p:cNvPr id="159" name="Google Shape;159;p25" descr="https://miro.medium.com/max/1400/1*Mp8m-nnX1L4LpMmgonhSZA.png"/>
          <p:cNvPicPr preferRelativeResize="0">
            <a:picLocks noGrp="1"/>
          </p:cNvPicPr>
          <p:nvPr>
            <p:ph type="body" idx="1"/>
          </p:nvPr>
        </p:nvPicPr>
        <p:blipFill rotWithShape="1">
          <a:blip r:embed="rId3">
            <a:alphaModFix/>
          </a:blip>
          <a:srcRect/>
          <a:stretch/>
        </p:blipFill>
        <p:spPr>
          <a:xfrm>
            <a:off x="1346916" y="1825625"/>
            <a:ext cx="9498167" cy="4351338"/>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pic>
        <p:nvPicPr>
          <p:cNvPr id="164" name="Google Shape;164;p26" descr="https://miro.medium.com/max/1400/1*llGE-5Cgf2dXdUHVSuZL8w.png"/>
          <p:cNvPicPr preferRelativeResize="0">
            <a:picLocks noGrp="1"/>
          </p:cNvPicPr>
          <p:nvPr>
            <p:ph type="body" idx="1"/>
          </p:nvPr>
        </p:nvPicPr>
        <p:blipFill rotWithShape="1">
          <a:blip r:embed="rId3">
            <a:alphaModFix/>
          </a:blip>
          <a:srcRect/>
          <a:stretch/>
        </p:blipFill>
        <p:spPr>
          <a:xfrm>
            <a:off x="1304020" y="1825625"/>
            <a:ext cx="9583959" cy="4351338"/>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Producers</a:t>
            </a:r>
            <a:endParaRPr/>
          </a:p>
        </p:txBody>
      </p:sp>
      <p:pic>
        <p:nvPicPr>
          <p:cNvPr id="170" name="Google Shape;170;p27" descr="https://miro.medium.com/max/1400/1*F1bHGiLwS-MwlO9M0Ziktw.png"/>
          <p:cNvPicPr preferRelativeResize="0">
            <a:picLocks noGrp="1"/>
          </p:cNvPicPr>
          <p:nvPr>
            <p:ph type="body" idx="1"/>
          </p:nvPr>
        </p:nvPicPr>
        <p:blipFill rotWithShape="1">
          <a:blip r:embed="rId3">
            <a:alphaModFix/>
          </a:blip>
          <a:srcRect/>
          <a:stretch/>
        </p:blipFill>
        <p:spPr>
          <a:xfrm>
            <a:off x="1247887" y="2054711"/>
            <a:ext cx="9628094" cy="377538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3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t>Shared </a:t>
            </a:r>
            <a:r>
              <a:rPr lang="en-US" dirty="0" smtClean="0"/>
              <a:t>variables in spark</a:t>
            </a:r>
            <a:endParaRPr/>
          </a:p>
        </p:txBody>
      </p:sp>
      <p:sp>
        <p:nvSpPr>
          <p:cNvPr id="238" name="Google Shape;238;p3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77500" lnSpcReduction="20000"/>
          </a:bodyPr>
          <a:lstStyle/>
          <a:p>
            <a:pPr marL="228600" lvl="0" indent="-228600" algn="l" rtl="0">
              <a:lnSpc>
                <a:spcPct val="90000"/>
              </a:lnSpc>
              <a:spcBef>
                <a:spcPts val="0"/>
              </a:spcBef>
              <a:spcAft>
                <a:spcPts val="0"/>
              </a:spcAft>
              <a:buClr>
                <a:schemeClr val="dk1"/>
              </a:buClr>
              <a:buSzPct val="100000"/>
              <a:buChar char="•"/>
            </a:pPr>
            <a:r>
              <a:rPr lang="en-US" dirty="0"/>
              <a:t>A copy of shared variable goes on each node of the cluster when the driver sends a task to the executor on the cluster, so that it can be used for performing tasks.</a:t>
            </a:r>
            <a:endParaRPr/>
          </a:p>
          <a:p>
            <a:pPr marL="228600" lvl="0" indent="-90804" algn="l" rtl="0">
              <a:lnSpc>
                <a:spcPct val="90000"/>
              </a:lnSpc>
              <a:spcBef>
                <a:spcPts val="1000"/>
              </a:spcBef>
              <a:spcAft>
                <a:spcPts val="0"/>
              </a:spcAft>
              <a:buClr>
                <a:schemeClr val="dk1"/>
              </a:buClr>
              <a:buSzPct val="100000"/>
              <a:buNone/>
            </a:pPr>
            <a:endParaRPr/>
          </a:p>
          <a:p>
            <a:pPr marL="228600" lvl="0" indent="-228600" algn="l" rtl="0">
              <a:lnSpc>
                <a:spcPct val="90000"/>
              </a:lnSpc>
              <a:spcBef>
                <a:spcPts val="1000"/>
              </a:spcBef>
              <a:spcAft>
                <a:spcPts val="0"/>
              </a:spcAft>
              <a:buClr>
                <a:srgbClr val="C55A11"/>
              </a:buClr>
              <a:buSzPct val="100000"/>
              <a:buChar char="•"/>
            </a:pPr>
            <a:r>
              <a:rPr lang="en-US" dirty="0">
                <a:solidFill>
                  <a:srgbClr val="C55A11"/>
                </a:solidFill>
              </a:rPr>
              <a:t>Broadcast Variables: </a:t>
            </a:r>
            <a:r>
              <a:rPr lang="en-US" dirty="0"/>
              <a:t>Broadcast variables allow the programmer to keep a read-only variable cached on each machine rather than shipping a copy of it with tasks. They can be used to give every node a copy of a large input dataset in an efficient manner</a:t>
            </a:r>
            <a:endParaRPr/>
          </a:p>
          <a:p>
            <a:pPr marL="228600" lvl="0" indent="-228600" algn="l" rtl="0">
              <a:lnSpc>
                <a:spcPct val="90000"/>
              </a:lnSpc>
              <a:spcBef>
                <a:spcPts val="1000"/>
              </a:spcBef>
              <a:spcAft>
                <a:spcPts val="0"/>
              </a:spcAft>
              <a:buClr>
                <a:schemeClr val="dk1"/>
              </a:buClr>
              <a:buSzPct val="100000"/>
              <a:buChar char="•"/>
            </a:pPr>
            <a:r>
              <a:rPr lang="en-US" dirty="0"/>
              <a:t>&gt; </a:t>
            </a:r>
            <a:r>
              <a:rPr lang="en-US" dirty="0" err="1"/>
              <a:t>val</a:t>
            </a:r>
            <a:r>
              <a:rPr lang="en-US" dirty="0"/>
              <a:t> broadcastVar1 = </a:t>
            </a:r>
            <a:r>
              <a:rPr lang="en-US" dirty="0" err="1"/>
              <a:t>sc.broadcast</a:t>
            </a:r>
            <a:r>
              <a:rPr lang="en-US" dirty="0"/>
              <a:t>(Array(1, 2, 3))</a:t>
            </a:r>
            <a:endParaRPr/>
          </a:p>
          <a:p>
            <a:pPr marL="228600" lvl="0" indent="-90804" algn="l" rtl="0">
              <a:lnSpc>
                <a:spcPct val="90000"/>
              </a:lnSpc>
              <a:spcBef>
                <a:spcPts val="1000"/>
              </a:spcBef>
              <a:spcAft>
                <a:spcPts val="0"/>
              </a:spcAft>
              <a:buClr>
                <a:schemeClr val="dk1"/>
              </a:buClr>
              <a:buSzPct val="100000"/>
              <a:buNone/>
            </a:pPr>
            <a:endParaRPr/>
          </a:p>
          <a:p>
            <a:pPr marL="228600" lvl="0" indent="-228600" algn="l" rtl="0">
              <a:lnSpc>
                <a:spcPct val="90000"/>
              </a:lnSpc>
              <a:spcBef>
                <a:spcPts val="1000"/>
              </a:spcBef>
              <a:spcAft>
                <a:spcPts val="0"/>
              </a:spcAft>
              <a:buClr>
                <a:srgbClr val="C55A11"/>
              </a:buClr>
              <a:buSzPct val="100000"/>
              <a:buChar char="•"/>
            </a:pPr>
            <a:r>
              <a:rPr lang="en-US" dirty="0">
                <a:solidFill>
                  <a:srgbClr val="C55A11"/>
                </a:solidFill>
              </a:rPr>
              <a:t>Accumulators : </a:t>
            </a:r>
            <a:r>
              <a:rPr lang="en-US" dirty="0"/>
              <a:t>Accumulators are variables that are only added through an associative and commutative operation. They are used to implement counters or sums</a:t>
            </a:r>
            <a:endParaRPr/>
          </a:p>
          <a:p>
            <a:pPr marL="228600" lvl="0" indent="-228600" algn="l" rtl="0">
              <a:lnSpc>
                <a:spcPct val="90000"/>
              </a:lnSpc>
              <a:spcBef>
                <a:spcPts val="1000"/>
              </a:spcBef>
              <a:spcAft>
                <a:spcPts val="0"/>
              </a:spcAft>
              <a:buClr>
                <a:schemeClr val="dk1"/>
              </a:buClr>
              <a:buSzPct val="100000"/>
              <a:buChar char="•"/>
            </a:pPr>
            <a:r>
              <a:rPr lang="en-US" dirty="0" err="1"/>
              <a:t>val</a:t>
            </a:r>
            <a:r>
              <a:rPr lang="en-US" dirty="0"/>
              <a:t> accum1 = </a:t>
            </a:r>
            <a:r>
              <a:rPr lang="en-US" dirty="0" err="1"/>
              <a:t>sc.longAccumulator</a:t>
            </a:r>
            <a:r>
              <a:rPr lang="en-US" dirty="0"/>
              <a:t>("Accumulator1")</a:t>
            </a:r>
            <a:endParaRPr/>
          </a:p>
          <a:p>
            <a:pPr marL="228600" lvl="0" indent="-228600" algn="l" rtl="0">
              <a:lnSpc>
                <a:spcPct val="90000"/>
              </a:lnSpc>
              <a:spcBef>
                <a:spcPts val="1000"/>
              </a:spcBef>
              <a:spcAft>
                <a:spcPts val="0"/>
              </a:spcAft>
              <a:buClr>
                <a:schemeClr val="dk1"/>
              </a:buClr>
              <a:buSzPct val="100000"/>
              <a:buChar char="•"/>
            </a:pPr>
            <a:r>
              <a:rPr lang="en-US" dirty="0" err="1"/>
              <a:t>sc.parallelize</a:t>
            </a:r>
            <a:r>
              <a:rPr lang="en-US" dirty="0"/>
              <a:t>(Array(1, 2, 3, 4)).</a:t>
            </a:r>
            <a:r>
              <a:rPr lang="en-US" dirty="0" err="1"/>
              <a:t>foreach</a:t>
            </a:r>
            <a:r>
              <a:rPr lang="en-US" dirty="0"/>
              <a:t>(x =&gt; </a:t>
            </a:r>
            <a:r>
              <a:rPr lang="en-US" dirty="0" err="1"/>
              <a:t>accum.add</a:t>
            </a:r>
            <a:r>
              <a:rPr lang="en-US" dirty="0"/>
              <a:t>(x))</a:t>
            </a:r>
            <a:endParaRPr/>
          </a:p>
          <a:p>
            <a:pPr marL="228600" lvl="0" indent="-90804" algn="l" rtl="0">
              <a:lnSpc>
                <a:spcPct val="90000"/>
              </a:lnSpc>
              <a:spcBef>
                <a:spcPts val="1000"/>
              </a:spcBef>
              <a:spcAft>
                <a:spcPts val="0"/>
              </a:spcAft>
              <a:buClr>
                <a:schemeClr val="dk1"/>
              </a:buClr>
              <a:buSzPct val="100000"/>
              <a:buNone/>
            </a:pPr>
            <a:endParaRPr/>
          </a:p>
          <a:p>
            <a:pPr marL="228600" lvl="0" indent="-90804" algn="l" rtl="0">
              <a:lnSpc>
                <a:spcPct val="90000"/>
              </a:lnSpc>
              <a:spcBef>
                <a:spcPts val="1000"/>
              </a:spcBef>
              <a:spcAft>
                <a:spcPts val="0"/>
              </a:spcAft>
              <a:buClr>
                <a:schemeClr val="dk1"/>
              </a:buClr>
              <a:buSzPct val="100000"/>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Consumers</a:t>
            </a:r>
            <a:endParaRPr/>
          </a:p>
        </p:txBody>
      </p:sp>
      <p:pic>
        <p:nvPicPr>
          <p:cNvPr id="176" name="Google Shape;176;p28" descr="https://miro.medium.com/max/1400/1*t1YCrA_3ucJs7zBOM3v5bg.png"/>
          <p:cNvPicPr preferRelativeResize="0">
            <a:picLocks noGrp="1"/>
          </p:cNvPicPr>
          <p:nvPr>
            <p:ph type="body" idx="1"/>
          </p:nvPr>
        </p:nvPicPr>
        <p:blipFill rotWithShape="1">
          <a:blip r:embed="rId3">
            <a:alphaModFix/>
          </a:blip>
          <a:srcRect/>
          <a:stretch/>
        </p:blipFill>
        <p:spPr>
          <a:xfrm>
            <a:off x="1625165" y="1825625"/>
            <a:ext cx="8941669" cy="4351338"/>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Four core APIs in Apache Kafka</a:t>
            </a:r>
            <a:endParaRPr/>
          </a:p>
        </p:txBody>
      </p:sp>
      <p:sp>
        <p:nvSpPr>
          <p:cNvPr id="182" name="Google Shape;182;p2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92500" lnSpcReduction="20000"/>
          </a:bodyPr>
          <a:lstStyle/>
          <a:p>
            <a:pPr marL="228600" lvl="0" indent="-228600" algn="l" rtl="0">
              <a:lnSpc>
                <a:spcPct val="90000"/>
              </a:lnSpc>
              <a:spcBef>
                <a:spcPts val="0"/>
              </a:spcBef>
              <a:spcAft>
                <a:spcPts val="0"/>
              </a:spcAft>
              <a:buClr>
                <a:srgbClr val="242424"/>
              </a:buClr>
              <a:buSzPct val="100000"/>
              <a:buChar char="•"/>
            </a:pPr>
            <a:r>
              <a:rPr lang="en-US" b="1" i="0" dirty="0">
                <a:solidFill>
                  <a:srgbClr val="242424"/>
                </a:solidFill>
                <a:latin typeface="Arial"/>
                <a:ea typeface="Arial"/>
                <a:cs typeface="Arial"/>
                <a:sym typeface="Arial"/>
              </a:rPr>
              <a:t>Kafka Producer API: </a:t>
            </a:r>
            <a:r>
              <a:rPr lang="en-US" dirty="0"/>
              <a:t>This Kafka Producer API permits an application to publish a stream of records to one or more Kafka topics.</a:t>
            </a:r>
            <a:endParaRPr b="1" i="0">
              <a:solidFill>
                <a:srgbClr val="242424"/>
              </a:solidFill>
              <a:latin typeface="Arial"/>
              <a:ea typeface="Arial"/>
              <a:cs typeface="Arial"/>
              <a:sym typeface="Arial"/>
            </a:endParaRPr>
          </a:p>
          <a:p>
            <a:pPr marL="228600" lvl="0" indent="-228600" algn="l" rtl="0">
              <a:lnSpc>
                <a:spcPct val="90000"/>
              </a:lnSpc>
              <a:spcBef>
                <a:spcPts val="1000"/>
              </a:spcBef>
              <a:spcAft>
                <a:spcPts val="0"/>
              </a:spcAft>
              <a:buClr>
                <a:srgbClr val="242424"/>
              </a:buClr>
              <a:buSzPct val="100000"/>
              <a:buChar char="•"/>
            </a:pPr>
            <a:r>
              <a:rPr lang="en-US" b="1" i="0" dirty="0">
                <a:solidFill>
                  <a:srgbClr val="242424"/>
                </a:solidFill>
                <a:latin typeface="Arial"/>
                <a:ea typeface="Arial"/>
                <a:cs typeface="Arial"/>
                <a:sym typeface="Arial"/>
              </a:rPr>
              <a:t>Kafka Consumer API: </a:t>
            </a:r>
            <a:r>
              <a:rPr lang="en-US" dirty="0"/>
              <a:t>To subscribe to one or more topics and process the stream of records produced to them in an application, we use this Kafka Consumer API.</a:t>
            </a:r>
            <a:endParaRPr b="1">
              <a:solidFill>
                <a:srgbClr val="242424"/>
              </a:solidFill>
              <a:latin typeface="Arial"/>
              <a:ea typeface="Arial"/>
              <a:cs typeface="Arial"/>
              <a:sym typeface="Arial"/>
            </a:endParaRPr>
          </a:p>
          <a:p>
            <a:pPr marL="228600" lvl="0" indent="-228600" algn="l" rtl="0">
              <a:lnSpc>
                <a:spcPct val="90000"/>
              </a:lnSpc>
              <a:spcBef>
                <a:spcPts val="1000"/>
              </a:spcBef>
              <a:spcAft>
                <a:spcPts val="0"/>
              </a:spcAft>
              <a:buClr>
                <a:srgbClr val="242424"/>
              </a:buClr>
              <a:buSzPct val="100000"/>
              <a:buChar char="•"/>
            </a:pPr>
            <a:r>
              <a:rPr lang="en-US" b="1" i="0" dirty="0">
                <a:solidFill>
                  <a:srgbClr val="242424"/>
                </a:solidFill>
                <a:latin typeface="Arial"/>
                <a:ea typeface="Arial"/>
                <a:cs typeface="Arial"/>
                <a:sym typeface="Arial"/>
              </a:rPr>
              <a:t>Kafka Streams API: </a:t>
            </a:r>
            <a:r>
              <a:rPr lang="en-US" dirty="0"/>
              <a:t>In order to act as a stream processor consuming an input stream from one or more topics and producing an output stream to one or more output topics and also effectively transforming the input streams to output streams, this Kafka Streams API gives permission to an application.</a:t>
            </a:r>
            <a:endParaRPr b="1" i="0">
              <a:solidFill>
                <a:srgbClr val="242424"/>
              </a:solidFill>
              <a:latin typeface="Arial"/>
              <a:ea typeface="Arial"/>
              <a:cs typeface="Arial"/>
              <a:sym typeface="Arial"/>
            </a:endParaRPr>
          </a:p>
          <a:p>
            <a:pPr marL="228600" lvl="0" indent="-228600" algn="l" rtl="0">
              <a:lnSpc>
                <a:spcPct val="90000"/>
              </a:lnSpc>
              <a:spcBef>
                <a:spcPts val="1000"/>
              </a:spcBef>
              <a:spcAft>
                <a:spcPts val="0"/>
              </a:spcAft>
              <a:buClr>
                <a:srgbClr val="242424"/>
              </a:buClr>
              <a:buSzPct val="100000"/>
              <a:buChar char="•"/>
            </a:pPr>
            <a:r>
              <a:rPr lang="en-US" b="1" i="0" dirty="0">
                <a:solidFill>
                  <a:srgbClr val="242424"/>
                </a:solidFill>
                <a:latin typeface="Arial"/>
                <a:ea typeface="Arial"/>
                <a:cs typeface="Arial"/>
                <a:sym typeface="Arial"/>
              </a:rPr>
              <a:t>Kafka Connector API: </a:t>
            </a:r>
            <a:r>
              <a:rPr lang="en-US" dirty="0"/>
              <a:t>This Kafka Connector API allows building and running reusable producers or consumers that connect Kafka topics to existing applications or data systems.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3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a:t>Basic Operations</a:t>
            </a:r>
            <a:endParaRPr/>
          </a:p>
        </p:txBody>
      </p:sp>
      <p:sp>
        <p:nvSpPr>
          <p:cNvPr id="188" name="Google Shape;188;p30"/>
          <p:cNvSpPr txBox="1">
            <a:spLocks noGrp="1"/>
          </p:cNvSpPr>
          <p:nvPr>
            <p:ph type="body" idx="1"/>
          </p:nvPr>
        </p:nvSpPr>
        <p:spPr>
          <a:xfrm>
            <a:off x="838200" y="1293800"/>
            <a:ext cx="10515600" cy="4270400"/>
          </a:xfrm>
          <a:prstGeom prst="rect">
            <a:avLst/>
          </a:prstGeom>
          <a:noFill/>
          <a:ln>
            <a:noFill/>
          </a:ln>
        </p:spPr>
        <p:txBody>
          <a:bodyPr spcFirstLastPara="1" wrap="square" lIns="0" tIns="0" rIns="0" bIns="0" anchor="ctr" anchorCtr="0">
            <a:spAutoFit/>
          </a:bodyPr>
          <a:lstStyle/>
          <a:p>
            <a:pPr marL="228600" marR="0" lvl="0" indent="-228600" algn="l" rtl="0">
              <a:lnSpc>
                <a:spcPct val="100000"/>
              </a:lnSpc>
              <a:spcBef>
                <a:spcPts val="0"/>
              </a:spcBef>
              <a:spcAft>
                <a:spcPts val="0"/>
              </a:spcAft>
              <a:buClr>
                <a:srgbClr val="000000"/>
              </a:buClr>
              <a:buSzPts val="1800"/>
              <a:buFont typeface="Arial"/>
              <a:buChar char="•"/>
            </a:pPr>
            <a:r>
              <a:rPr lang="en-US" sz="1800" b="1" i="0" u="sng" strike="noStrike" cap="none">
                <a:solidFill>
                  <a:srgbClr val="000000"/>
                </a:solidFill>
                <a:latin typeface="Arial"/>
                <a:ea typeface="Arial"/>
                <a:cs typeface="Arial"/>
                <a:sym typeface="Arial"/>
              </a:rPr>
              <a:t>Creating a Kafka Topic</a:t>
            </a:r>
            <a:r>
              <a:rPr lang="en-US" sz="1800" b="0" i="0" u="sng" strike="noStrike" cap="none">
                <a:solidFill>
                  <a:srgbClr val="000000"/>
                </a:solidFill>
                <a:latin typeface="Verdana"/>
                <a:ea typeface="Verdana"/>
                <a:cs typeface="Verdana"/>
                <a:sym typeface="Verdana"/>
              </a:rPr>
              <a:t> </a:t>
            </a:r>
            <a:r>
              <a:rPr lang="en-US" sz="1800" b="0" i="0" u="none" strike="noStrike" cap="none">
                <a:solidFill>
                  <a:srgbClr val="000000"/>
                </a:solidFill>
                <a:latin typeface="Verdana"/>
                <a:ea typeface="Verdana"/>
                <a:cs typeface="Verdana"/>
                <a:sym typeface="Verdana"/>
              </a:rPr>
              <a:t>− Kafka provides a command line utility named kafka-topics.sh to create topics on the server.</a:t>
            </a:r>
            <a:endParaRPr/>
          </a:p>
          <a:p>
            <a:pPr marL="0" marR="0" lvl="0" indent="0" algn="l" rtl="0">
              <a:lnSpc>
                <a:spcPct val="100000"/>
              </a:lnSpc>
              <a:spcBef>
                <a:spcPts val="0"/>
              </a:spcBef>
              <a:spcAft>
                <a:spcPts val="0"/>
              </a:spcAft>
              <a:buClr>
                <a:schemeClr val="dk1"/>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000000"/>
                </a:solidFill>
                <a:latin typeface="Arial"/>
                <a:ea typeface="Arial"/>
                <a:cs typeface="Arial"/>
                <a:sym typeface="Arial"/>
              </a:rPr>
              <a:t>bin/kafka-topics.sh --create --zookeeper localhost:2181 --replication-factor 1 --partitions 1 --topic topic-name</a:t>
            </a:r>
            <a:r>
              <a:rPr lang="en-US" sz="1400" b="1" i="0" u="none" strike="noStrike" cap="none">
                <a:solidFill>
                  <a:schemeClr val="dk1"/>
                </a:solidFill>
                <a:latin typeface="Arial"/>
                <a:ea typeface="Arial"/>
                <a:cs typeface="Arial"/>
                <a:sym typeface="Arial"/>
              </a:rPr>
              <a:t> </a:t>
            </a:r>
            <a:endParaRPr/>
          </a:p>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000000"/>
                </a:solidFill>
                <a:latin typeface="Arial"/>
                <a:ea typeface="Arial"/>
                <a:cs typeface="Arial"/>
                <a:sym typeface="Arial"/>
              </a:rPr>
              <a:t>bin/kafka-topics.sh --create --zookeeper localhost:2181 --replication-factor 1 --partitions 1 --topic welcome-kafka</a:t>
            </a:r>
            <a:r>
              <a:rPr lang="en-US" sz="1400" b="1" i="0" u="none" strike="noStrike" cap="none">
                <a:solidFill>
                  <a:schemeClr val="dk1"/>
                </a:solidFill>
                <a:latin typeface="Arial"/>
                <a:ea typeface="Arial"/>
                <a:cs typeface="Arial"/>
                <a:sym typeface="Arial"/>
              </a:rPr>
              <a:t> </a:t>
            </a:r>
            <a:endParaRPr/>
          </a:p>
          <a:p>
            <a:pPr marL="0" marR="0" lvl="0" indent="0" algn="l" rtl="0">
              <a:lnSpc>
                <a:spcPct val="100000"/>
              </a:lnSpc>
              <a:spcBef>
                <a:spcPts val="0"/>
              </a:spcBef>
              <a:spcAft>
                <a:spcPts val="0"/>
              </a:spcAft>
              <a:buClr>
                <a:schemeClr val="dk1"/>
              </a:buClr>
              <a:buSzPts val="1400"/>
              <a:buFont typeface="Arial"/>
              <a:buNone/>
            </a:pPr>
            <a:endParaRPr sz="1400" b="1" i="0" u="none" strike="noStrike" cap="none">
              <a:solidFill>
                <a:schemeClr val="dk1"/>
              </a:solidFill>
              <a:latin typeface="Arial"/>
              <a:ea typeface="Arial"/>
              <a:cs typeface="Arial"/>
              <a:sym typeface="Arial"/>
            </a:endParaRPr>
          </a:p>
          <a:p>
            <a:pPr marL="228600" marR="0" lvl="0" indent="-228600" algn="l" rtl="0">
              <a:lnSpc>
                <a:spcPct val="100000"/>
              </a:lnSpc>
              <a:spcBef>
                <a:spcPts val="0"/>
              </a:spcBef>
              <a:spcAft>
                <a:spcPts val="0"/>
              </a:spcAft>
              <a:buClr>
                <a:schemeClr val="dk1"/>
              </a:buClr>
              <a:buSzPts val="1400"/>
              <a:buFont typeface="Arial"/>
              <a:buChar char="•"/>
            </a:pPr>
            <a:r>
              <a:rPr lang="en-US" sz="1400" b="1" i="0" u="sng" strike="noStrike" cap="none">
                <a:solidFill>
                  <a:schemeClr val="dk1"/>
                </a:solidFill>
                <a:latin typeface="Verdana"/>
                <a:ea typeface="Verdana"/>
                <a:cs typeface="Verdana"/>
                <a:sym typeface="Verdana"/>
              </a:rPr>
              <a:t>Start Producer to Send Messages:</a:t>
            </a:r>
            <a:endParaRPr/>
          </a:p>
          <a:p>
            <a:pPr marL="228600" marR="0" lvl="0" indent="-161925" algn="l" rtl="0">
              <a:lnSpc>
                <a:spcPct val="100000"/>
              </a:lnSpc>
              <a:spcBef>
                <a:spcPts val="0"/>
              </a:spcBef>
              <a:spcAft>
                <a:spcPts val="0"/>
              </a:spcAft>
              <a:buClr>
                <a:schemeClr val="dk1"/>
              </a:buClr>
              <a:buSzPts val="1050"/>
              <a:buFont typeface="Arial"/>
              <a:buNone/>
            </a:pPr>
            <a:endParaRPr sz="1050" b="0" i="0" u="none" strike="noStrike" cap="none">
              <a:solidFill>
                <a:schemeClr val="dk1"/>
              </a:solidFill>
              <a:latin typeface="Verdana"/>
              <a:ea typeface="Verdana"/>
              <a:cs typeface="Verdana"/>
              <a:sym typeface="Verdana"/>
            </a:endParaRPr>
          </a:p>
          <a:p>
            <a:pPr marL="0" marR="0" lvl="0" indent="0" algn="l" rtl="0">
              <a:lnSpc>
                <a:spcPct val="100000"/>
              </a:lnSpc>
              <a:spcBef>
                <a:spcPts val="0"/>
              </a:spcBef>
              <a:spcAft>
                <a:spcPts val="0"/>
              </a:spcAft>
              <a:buClr>
                <a:schemeClr val="dk1"/>
              </a:buClr>
              <a:buSzPts val="1050"/>
              <a:buFont typeface="Arial"/>
              <a:buNone/>
            </a:pPr>
            <a:r>
              <a:rPr lang="en-US" sz="1050" b="1" i="0" u="none" strike="noStrike" cap="none">
                <a:solidFill>
                  <a:schemeClr val="dk1"/>
                </a:solidFill>
                <a:latin typeface="Verdana"/>
                <a:ea typeface="Verdana"/>
                <a:cs typeface="Verdana"/>
                <a:sym typeface="Verdana"/>
              </a:rPr>
              <a:t>     $ bin/kafka-console-producer.sh --broker-list localhost:9092 </a:t>
            </a:r>
            <a:endParaRPr/>
          </a:p>
          <a:p>
            <a:pPr marL="0" marR="0" lvl="0" indent="0" algn="l" rtl="0">
              <a:lnSpc>
                <a:spcPct val="100000"/>
              </a:lnSpc>
              <a:spcBef>
                <a:spcPts val="0"/>
              </a:spcBef>
              <a:spcAft>
                <a:spcPts val="0"/>
              </a:spcAft>
              <a:buClr>
                <a:schemeClr val="dk1"/>
              </a:buClr>
              <a:buSzPts val="1050"/>
              <a:buFont typeface="Arial"/>
              <a:buNone/>
            </a:pPr>
            <a:r>
              <a:rPr lang="en-US" sz="1050" b="1" i="0" u="none" strike="noStrike" cap="none">
                <a:solidFill>
                  <a:schemeClr val="dk1"/>
                </a:solidFill>
                <a:latin typeface="Verdana"/>
                <a:ea typeface="Verdana"/>
                <a:cs typeface="Verdana"/>
                <a:sym typeface="Verdana"/>
              </a:rPr>
              <a:t>    --topic Hello-Kafka[2023-11-6 13:50:45,931] </a:t>
            </a:r>
            <a:endParaRPr/>
          </a:p>
          <a:p>
            <a:pPr marL="0" marR="0" lvl="0" indent="0" algn="l" rtl="0">
              <a:lnSpc>
                <a:spcPct val="100000"/>
              </a:lnSpc>
              <a:spcBef>
                <a:spcPts val="0"/>
              </a:spcBef>
              <a:spcAft>
                <a:spcPts val="0"/>
              </a:spcAft>
              <a:buClr>
                <a:schemeClr val="dk1"/>
              </a:buClr>
              <a:buSzPts val="1050"/>
              <a:buFont typeface="Arial"/>
              <a:buNone/>
            </a:pPr>
            <a:r>
              <a:rPr lang="en-US" sz="1050" b="1" i="0" u="none" strike="noStrike" cap="none">
                <a:solidFill>
                  <a:schemeClr val="dk1"/>
                </a:solidFill>
                <a:latin typeface="Verdana"/>
                <a:ea typeface="Verdana"/>
                <a:cs typeface="Verdana"/>
                <a:sym typeface="Verdana"/>
              </a:rPr>
              <a:t>     Hello</a:t>
            </a:r>
            <a:endParaRPr/>
          </a:p>
          <a:p>
            <a:pPr marL="0" marR="0" lvl="0" indent="0" algn="l" rtl="0">
              <a:lnSpc>
                <a:spcPct val="100000"/>
              </a:lnSpc>
              <a:spcBef>
                <a:spcPts val="0"/>
              </a:spcBef>
              <a:spcAft>
                <a:spcPts val="0"/>
              </a:spcAft>
              <a:buClr>
                <a:schemeClr val="dk1"/>
              </a:buClr>
              <a:buSzPts val="1050"/>
              <a:buFont typeface="Arial"/>
              <a:buNone/>
            </a:pPr>
            <a:r>
              <a:rPr lang="en-US" sz="1050" b="1" i="0" u="none" strike="noStrike" cap="none">
                <a:solidFill>
                  <a:schemeClr val="dk1"/>
                </a:solidFill>
                <a:latin typeface="Verdana"/>
                <a:ea typeface="Verdana"/>
                <a:cs typeface="Verdana"/>
                <a:sym typeface="Verdana"/>
              </a:rPr>
              <a:t>    My first message</a:t>
            </a:r>
            <a:endParaRPr/>
          </a:p>
          <a:p>
            <a:pPr marL="228600" marR="0" lvl="0" indent="-161925" algn="l" rtl="0">
              <a:lnSpc>
                <a:spcPct val="100000"/>
              </a:lnSpc>
              <a:spcBef>
                <a:spcPts val="0"/>
              </a:spcBef>
              <a:spcAft>
                <a:spcPts val="0"/>
              </a:spcAft>
              <a:buClr>
                <a:schemeClr val="dk1"/>
              </a:buClr>
              <a:buSzPts val="1050"/>
              <a:buFont typeface="Arial"/>
              <a:buNone/>
            </a:pPr>
            <a:endParaRPr sz="1050" b="0" i="0" u="none" strike="noStrike" cap="none">
              <a:solidFill>
                <a:schemeClr val="dk1"/>
              </a:solidFill>
              <a:latin typeface="Verdana"/>
              <a:ea typeface="Verdana"/>
              <a:cs typeface="Verdana"/>
              <a:sym typeface="Verdana"/>
            </a:endParaRPr>
          </a:p>
          <a:p>
            <a:pPr marL="228600" marR="0" lvl="0" indent="-161925" algn="l" rtl="0">
              <a:lnSpc>
                <a:spcPct val="100000"/>
              </a:lnSpc>
              <a:spcBef>
                <a:spcPts val="0"/>
              </a:spcBef>
              <a:spcAft>
                <a:spcPts val="0"/>
              </a:spcAft>
              <a:buClr>
                <a:schemeClr val="dk1"/>
              </a:buClr>
              <a:buSzPts val="1050"/>
              <a:buFont typeface="Arial"/>
              <a:buNone/>
            </a:pPr>
            <a:endParaRPr sz="1050" b="0" i="0" u="sng" strike="noStrike" cap="none">
              <a:solidFill>
                <a:schemeClr val="dk1"/>
              </a:solidFill>
              <a:latin typeface="Verdana"/>
              <a:ea typeface="Verdana"/>
              <a:cs typeface="Verdana"/>
              <a:sym typeface="Verdana"/>
            </a:endParaRPr>
          </a:p>
          <a:p>
            <a:pPr marL="228600" marR="0" lvl="0" indent="-228600" algn="l" rtl="0">
              <a:lnSpc>
                <a:spcPct val="100000"/>
              </a:lnSpc>
              <a:spcBef>
                <a:spcPts val="0"/>
              </a:spcBef>
              <a:spcAft>
                <a:spcPts val="0"/>
              </a:spcAft>
              <a:buClr>
                <a:schemeClr val="dk1"/>
              </a:buClr>
              <a:buSzPts val="1400"/>
              <a:buFont typeface="Arial"/>
              <a:buChar char="•"/>
            </a:pPr>
            <a:r>
              <a:rPr lang="en-US" sz="1400" b="1" i="0" u="sng" strike="noStrike" cap="none">
                <a:solidFill>
                  <a:schemeClr val="dk1"/>
                </a:solidFill>
                <a:latin typeface="Verdana"/>
                <a:ea typeface="Verdana"/>
                <a:cs typeface="Verdana"/>
                <a:sym typeface="Verdana"/>
              </a:rPr>
              <a:t>Start Consumer to receive Messages:</a:t>
            </a:r>
            <a:endParaRPr/>
          </a:p>
          <a:p>
            <a:pPr marL="228600" marR="0" lvl="0" indent="-139700" algn="l" rtl="0">
              <a:lnSpc>
                <a:spcPct val="100000"/>
              </a:lnSpc>
              <a:spcBef>
                <a:spcPts val="0"/>
              </a:spcBef>
              <a:spcAft>
                <a:spcPts val="0"/>
              </a:spcAft>
              <a:buClr>
                <a:schemeClr val="dk1"/>
              </a:buClr>
              <a:buSzPts val="1400"/>
              <a:buFont typeface="Arial"/>
              <a:buNone/>
            </a:pPr>
            <a:endParaRPr sz="1400" b="1" i="0" u="none" strike="noStrike" cap="none">
              <a:solidFill>
                <a:schemeClr val="dk1"/>
              </a:solidFill>
              <a:latin typeface="Verdana"/>
              <a:ea typeface="Verdana"/>
              <a:cs typeface="Verdana"/>
              <a:sym typeface="Verdana"/>
            </a:endParaRPr>
          </a:p>
          <a:p>
            <a:pPr marL="0" marR="0" lvl="0" indent="0" algn="l" rtl="0">
              <a:lnSpc>
                <a:spcPct val="100000"/>
              </a:lnSpc>
              <a:spcBef>
                <a:spcPts val="0"/>
              </a:spcBef>
              <a:spcAft>
                <a:spcPts val="0"/>
              </a:spcAft>
              <a:buClr>
                <a:schemeClr val="dk1"/>
              </a:buClr>
              <a:buSzPts val="1400"/>
              <a:buFont typeface="Arial"/>
              <a:buNone/>
            </a:pPr>
            <a:r>
              <a:rPr lang="en-US" sz="1400" b="1" i="0" u="none" strike="noStrike" cap="none">
                <a:solidFill>
                  <a:schemeClr val="dk1"/>
                </a:solidFill>
                <a:latin typeface="Verdana"/>
                <a:ea typeface="Verdana"/>
                <a:cs typeface="Verdana"/>
                <a:sym typeface="Verdana"/>
              </a:rPr>
              <a:t>bin/kafka-console-consumer.sh --zookeeper localhost:2181 —topic Hello-Kafka --from-beginning</a:t>
            </a:r>
            <a:endParaRPr/>
          </a:p>
          <a:p>
            <a:pPr marL="228600" marR="0" lvl="0" indent="-139700" algn="l" rtl="0">
              <a:lnSpc>
                <a:spcPct val="100000"/>
              </a:lnSpc>
              <a:spcBef>
                <a:spcPts val="0"/>
              </a:spcBef>
              <a:spcAft>
                <a:spcPts val="0"/>
              </a:spcAft>
              <a:buClr>
                <a:schemeClr val="dk1"/>
              </a:buClr>
              <a:buSzPts val="1400"/>
              <a:buFont typeface="Arial"/>
              <a:buNone/>
            </a:pPr>
            <a:endParaRPr sz="14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400"/>
              <a:buFont typeface="Arial"/>
              <a:buNone/>
            </a:pPr>
            <a:endParaRPr sz="14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400"/>
              <a:buFont typeface="Arial"/>
              <a:buNone/>
            </a:pPr>
            <a:r>
              <a:rPr lang="en-US" sz="1400" b="0" i="0" u="none" strike="noStrike" cap="none">
                <a:solidFill>
                  <a:schemeClr val="dk1"/>
                </a:solidFill>
                <a:latin typeface="Arial"/>
                <a:ea typeface="Arial"/>
                <a:cs typeface="Arial"/>
                <a:sym typeface="Arial"/>
              </a:rPr>
              <a:t>  </a:t>
            </a:r>
            <a:endParaRPr sz="14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400"/>
              <a:buFont typeface="Arial"/>
              <a:buNone/>
            </a:pPr>
            <a:endParaRPr sz="1400" b="0" i="0" u="none" strike="noStrike" cap="none">
              <a:solidFill>
                <a:schemeClr val="dk1"/>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Kafka connect</a:t>
            </a:r>
            <a:endParaRPr/>
          </a:p>
        </p:txBody>
      </p:sp>
      <p:pic>
        <p:nvPicPr>
          <p:cNvPr id="194" name="Google Shape;194;p31"/>
          <p:cNvPicPr preferRelativeResize="0">
            <a:picLocks noGrp="1"/>
          </p:cNvPicPr>
          <p:nvPr>
            <p:ph type="body" idx="1"/>
          </p:nvPr>
        </p:nvPicPr>
        <p:blipFill rotWithShape="1">
          <a:blip r:embed="rId3">
            <a:alphaModFix/>
          </a:blip>
          <a:srcRect/>
          <a:stretch/>
        </p:blipFill>
        <p:spPr>
          <a:xfrm>
            <a:off x="1045029" y="1828800"/>
            <a:ext cx="10371907" cy="4637313"/>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3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What is Kafka Spark Streaming Integration?</a:t>
            </a:r>
            <a:br>
              <a:rPr lang="en-US"/>
            </a:br>
            <a:endParaRPr/>
          </a:p>
        </p:txBody>
      </p:sp>
      <p:pic>
        <p:nvPicPr>
          <p:cNvPr id="244" name="Google Shape;244;p38"/>
          <p:cNvPicPr preferRelativeResize="0">
            <a:picLocks noGrp="1"/>
          </p:cNvPicPr>
          <p:nvPr>
            <p:ph type="body" idx="1"/>
          </p:nvPr>
        </p:nvPicPr>
        <p:blipFill rotWithShape="1">
          <a:blip r:embed="rId3">
            <a:alphaModFix/>
          </a:blip>
          <a:srcRect/>
          <a:stretch/>
        </p:blipFill>
        <p:spPr>
          <a:xfrm>
            <a:off x="1979407" y="2086984"/>
            <a:ext cx="8132781" cy="3345627"/>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3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Approaches </a:t>
            </a:r>
            <a:endParaRPr/>
          </a:p>
        </p:txBody>
      </p:sp>
      <p:sp>
        <p:nvSpPr>
          <p:cNvPr id="250" name="Google Shape;250;p3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92500" lnSpcReduction="10000"/>
          </a:bodyPr>
          <a:lstStyle/>
          <a:p>
            <a:pPr marL="228600" lvl="0" indent="-228600" algn="l" rtl="0">
              <a:lnSpc>
                <a:spcPct val="90000"/>
              </a:lnSpc>
              <a:spcBef>
                <a:spcPts val="0"/>
              </a:spcBef>
              <a:spcAft>
                <a:spcPts val="0"/>
              </a:spcAft>
              <a:buClr>
                <a:schemeClr val="dk1"/>
              </a:buClr>
              <a:buSzPct val="100000"/>
              <a:buChar char="•"/>
            </a:pPr>
            <a:r>
              <a:rPr lang="en-US" sz="2000" u="sng"/>
              <a:t>Receiver-Based Approach</a:t>
            </a:r>
            <a:r>
              <a:rPr lang="en-US" sz="2000"/>
              <a:t>: </a:t>
            </a:r>
            <a:r>
              <a:rPr lang="en-US" sz="1600"/>
              <a:t>uses a receiver to receive data in spark executors.</a:t>
            </a:r>
            <a:endParaRPr/>
          </a:p>
          <a:p>
            <a:pPr marL="228600" lvl="0" indent="-228600" algn="l" rtl="0">
              <a:lnSpc>
                <a:spcPct val="90000"/>
              </a:lnSpc>
              <a:spcBef>
                <a:spcPts val="1000"/>
              </a:spcBef>
              <a:spcAft>
                <a:spcPts val="0"/>
              </a:spcAft>
              <a:buClr>
                <a:schemeClr val="dk1"/>
              </a:buClr>
              <a:buSzPct val="100000"/>
              <a:buChar char="•"/>
            </a:pPr>
            <a:r>
              <a:rPr lang="en-US" sz="2000" u="sng"/>
              <a:t>Direct Approach (No Receivers): </a:t>
            </a:r>
            <a:r>
              <a:rPr lang="en-US" sz="1400" b="0" i="0"/>
              <a:t>It ensures stronger end-to-end guarantees. This approach periodically queries Kafka for the latest offsets in each topic partition, rather than using receivers to receive data.</a:t>
            </a:r>
            <a:endParaRPr/>
          </a:p>
          <a:p>
            <a:pPr marL="228600" lvl="0" indent="-146367" algn="l" rtl="0">
              <a:lnSpc>
                <a:spcPct val="90000"/>
              </a:lnSpc>
              <a:spcBef>
                <a:spcPts val="1000"/>
              </a:spcBef>
              <a:spcAft>
                <a:spcPts val="0"/>
              </a:spcAft>
              <a:buClr>
                <a:schemeClr val="dk1"/>
              </a:buClr>
              <a:buSzPct val="100000"/>
              <a:buNone/>
            </a:pPr>
            <a:endParaRPr sz="1400"/>
          </a:p>
          <a:p>
            <a:pPr marL="228600" lvl="0" indent="-228600" algn="l" rtl="0">
              <a:lnSpc>
                <a:spcPct val="90000"/>
              </a:lnSpc>
              <a:spcBef>
                <a:spcPts val="1000"/>
              </a:spcBef>
              <a:spcAft>
                <a:spcPts val="0"/>
              </a:spcAft>
              <a:buClr>
                <a:srgbClr val="32325D"/>
              </a:buClr>
              <a:buSzPct val="100000"/>
              <a:buChar char="•"/>
            </a:pPr>
            <a:r>
              <a:rPr lang="en-US" sz="2000" b="1" i="0">
                <a:solidFill>
                  <a:srgbClr val="32325D"/>
                </a:solidFill>
              </a:rPr>
              <a:t>Key Kafka Spark APIs</a:t>
            </a:r>
            <a:endParaRPr/>
          </a:p>
          <a:p>
            <a:pPr marL="228600" lvl="0" indent="-228600" algn="l" rtl="0">
              <a:lnSpc>
                <a:spcPct val="90000"/>
              </a:lnSpc>
              <a:spcBef>
                <a:spcPts val="1000"/>
              </a:spcBef>
              <a:spcAft>
                <a:spcPts val="0"/>
              </a:spcAft>
              <a:buClr>
                <a:schemeClr val="dk1"/>
              </a:buClr>
              <a:buSzPct val="100000"/>
              <a:buFont typeface="Arial"/>
              <a:buChar char="•"/>
            </a:pPr>
            <a:r>
              <a:rPr lang="en-US" sz="2000"/>
              <a:t>StreamingContext API: </a:t>
            </a:r>
            <a:r>
              <a:rPr lang="en-US" sz="1600" b="0" i="0">
                <a:solidFill>
                  <a:srgbClr val="32325D"/>
                </a:solidFill>
                <a:latin typeface="Proxima Nova"/>
                <a:ea typeface="Proxima Nova"/>
                <a:cs typeface="Proxima Nova"/>
                <a:sym typeface="Proxima Nova"/>
              </a:rPr>
              <a:t>main entry point for utilizing the Spark Streaming functionality.</a:t>
            </a:r>
            <a:endParaRPr sz="1600" b="0" i="0"/>
          </a:p>
          <a:p>
            <a:pPr marL="228600" lvl="0" indent="-228600" algn="l" rtl="0">
              <a:lnSpc>
                <a:spcPct val="90000"/>
              </a:lnSpc>
              <a:spcBef>
                <a:spcPts val="1000"/>
              </a:spcBef>
              <a:spcAft>
                <a:spcPts val="0"/>
              </a:spcAft>
              <a:buClr>
                <a:schemeClr val="dk1"/>
              </a:buClr>
              <a:buSzPct val="100000"/>
              <a:buFont typeface="Arial"/>
              <a:buChar char="•"/>
            </a:pPr>
            <a:r>
              <a:rPr lang="en-US" sz="2000"/>
              <a:t>SparkConf API: </a:t>
            </a:r>
            <a:r>
              <a:rPr lang="en-US" sz="1600" b="0" i="0">
                <a:solidFill>
                  <a:srgbClr val="32325D"/>
                </a:solidFill>
                <a:latin typeface="Proxima Nova"/>
                <a:ea typeface="Proxima Nova"/>
                <a:cs typeface="Proxima Nova"/>
                <a:sym typeface="Proxima Nova"/>
              </a:rPr>
              <a:t>represents the configuration for a Spark application</a:t>
            </a:r>
            <a:endParaRPr sz="1600" b="0" i="0"/>
          </a:p>
          <a:p>
            <a:pPr marL="228600" lvl="0" indent="-228600" algn="l" rtl="0">
              <a:lnSpc>
                <a:spcPct val="90000"/>
              </a:lnSpc>
              <a:spcBef>
                <a:spcPts val="1000"/>
              </a:spcBef>
              <a:spcAft>
                <a:spcPts val="0"/>
              </a:spcAft>
              <a:buClr>
                <a:schemeClr val="dk1"/>
              </a:buClr>
              <a:buSzPct val="100000"/>
              <a:buFont typeface="Arial"/>
              <a:buChar char="•"/>
            </a:pPr>
            <a:r>
              <a:rPr lang="en-US" sz="2000"/>
              <a:t>KafkaUtils API: </a:t>
            </a:r>
            <a:r>
              <a:rPr lang="en-US" sz="1600" b="0" i="0">
                <a:solidFill>
                  <a:srgbClr val="32325D"/>
                </a:solidFill>
                <a:latin typeface="Proxima Nova"/>
                <a:ea typeface="Proxima Nova"/>
                <a:cs typeface="Proxima Nova"/>
                <a:sym typeface="Proxima Nova"/>
              </a:rPr>
              <a:t>allows you to connect Kafka clusters to Spark streaming and set up the Spark Streaming and Kafka Integration</a:t>
            </a:r>
            <a:endParaRPr/>
          </a:p>
          <a:p>
            <a:pPr marL="0" lvl="0" indent="0" algn="l" rtl="0">
              <a:lnSpc>
                <a:spcPct val="90000"/>
              </a:lnSpc>
              <a:spcBef>
                <a:spcPts val="1000"/>
              </a:spcBef>
              <a:spcAft>
                <a:spcPts val="0"/>
              </a:spcAft>
              <a:buClr>
                <a:srgbClr val="32325D"/>
              </a:buClr>
              <a:buSzPct val="100000"/>
              <a:buNone/>
            </a:pPr>
            <a:r>
              <a:rPr lang="en-US" sz="1600" b="0" i="0">
                <a:solidFill>
                  <a:srgbClr val="32325D"/>
                </a:solidFill>
                <a:latin typeface="Proxima Nova"/>
                <a:ea typeface="Proxima Nova"/>
                <a:cs typeface="Proxima Nova"/>
                <a:sym typeface="Proxima Nova"/>
              </a:rPr>
              <a:t>                                              Two important methods: </a:t>
            </a:r>
            <a:endParaRPr/>
          </a:p>
          <a:p>
            <a:pPr marL="0" lvl="0" indent="0" algn="l" rtl="0">
              <a:lnSpc>
                <a:spcPct val="90000"/>
              </a:lnSpc>
              <a:spcBef>
                <a:spcPts val="1000"/>
              </a:spcBef>
              <a:spcAft>
                <a:spcPts val="0"/>
              </a:spcAft>
              <a:buClr>
                <a:srgbClr val="32325D"/>
              </a:buClr>
              <a:buSzPct val="100000"/>
              <a:buNone/>
            </a:pPr>
            <a:r>
              <a:rPr lang="en-US" sz="1400">
                <a:solidFill>
                  <a:srgbClr val="32325D"/>
                </a:solidFill>
                <a:latin typeface="Proxima Nova"/>
                <a:ea typeface="Proxima Nova"/>
                <a:cs typeface="Proxima Nova"/>
                <a:sym typeface="Proxima Nova"/>
              </a:rPr>
              <a:t>   ---</a:t>
            </a:r>
            <a:r>
              <a:rPr lang="en-US" sz="1600" b="0" i="0">
                <a:solidFill>
                  <a:srgbClr val="32325D"/>
                </a:solidFill>
                <a:latin typeface="Proxima Nova"/>
                <a:ea typeface="Proxima Nova"/>
                <a:cs typeface="Proxima Nova"/>
                <a:sym typeface="Proxima Nova"/>
              </a:rPr>
              <a:t> </a:t>
            </a:r>
            <a:r>
              <a:rPr lang="en-US" sz="1600" b="1" i="0">
                <a:solidFill>
                  <a:srgbClr val="32325D"/>
                </a:solidFill>
                <a:latin typeface="Proxima Nova"/>
                <a:ea typeface="Proxima Nova"/>
                <a:cs typeface="Proxima Nova"/>
                <a:sym typeface="Proxima Nova"/>
              </a:rPr>
              <a:t>createStream:  </a:t>
            </a:r>
            <a:r>
              <a:rPr lang="en-US" sz="1600" b="0" i="0">
                <a:solidFill>
                  <a:srgbClr val="32325D"/>
                </a:solidFill>
                <a:latin typeface="Proxima Nova"/>
                <a:ea typeface="Proxima Nova"/>
                <a:cs typeface="Proxima Nova"/>
                <a:sym typeface="Proxima Nova"/>
              </a:rPr>
              <a:t>It is used to create an input stream that pulls messages from the Kafka broker</a:t>
            </a:r>
            <a:endParaRPr sz="1600">
              <a:solidFill>
                <a:srgbClr val="32325D"/>
              </a:solidFill>
              <a:latin typeface="Proxima Nova"/>
              <a:ea typeface="Proxima Nova"/>
              <a:cs typeface="Proxima Nova"/>
              <a:sym typeface="Proxima Nova"/>
            </a:endParaRPr>
          </a:p>
          <a:p>
            <a:pPr marL="0" lvl="0" indent="0" algn="l" rtl="0">
              <a:lnSpc>
                <a:spcPct val="90000"/>
              </a:lnSpc>
              <a:spcBef>
                <a:spcPts val="1000"/>
              </a:spcBef>
              <a:spcAft>
                <a:spcPts val="0"/>
              </a:spcAft>
              <a:buClr>
                <a:schemeClr val="dk1"/>
              </a:buClr>
              <a:buSzPct val="100000"/>
              <a:buNone/>
            </a:pPr>
            <a:r>
              <a:rPr lang="en-US" sz="1600" b="0" i="0"/>
              <a:t> ---</a:t>
            </a:r>
            <a:r>
              <a:rPr lang="en-US" sz="1600" b="1" i="0">
                <a:solidFill>
                  <a:srgbClr val="32325D"/>
                </a:solidFill>
                <a:latin typeface="Proxima Nova"/>
                <a:ea typeface="Proxima Nova"/>
                <a:cs typeface="Proxima Nova"/>
                <a:sym typeface="Proxima Nova"/>
              </a:rPr>
              <a:t>createDirectStream</a:t>
            </a:r>
            <a:r>
              <a:rPr lang="en-US" sz="1600" b="0" i="0">
                <a:solidFill>
                  <a:srgbClr val="32325D"/>
                </a:solidFill>
                <a:latin typeface="Proxima Nova"/>
                <a:ea typeface="Proxima Nova"/>
                <a:cs typeface="Proxima Nova"/>
                <a:sym typeface="Proxima Nova"/>
              </a:rPr>
              <a:t>. It is used to create an input stream that fetches messages directly from the Kafka broker without using a receiver.</a:t>
            </a:r>
            <a:endParaRPr sz="1600" b="0" i="0"/>
          </a:p>
          <a:p>
            <a:pPr marL="228600" lvl="0" indent="-228615" algn="l" rtl="0">
              <a:lnSpc>
                <a:spcPct val="90000"/>
              </a:lnSpc>
              <a:spcBef>
                <a:spcPts val="1000"/>
              </a:spcBef>
              <a:spcAft>
                <a:spcPts val="0"/>
              </a:spcAft>
              <a:buClr>
                <a:schemeClr val="dk1"/>
              </a:buClr>
              <a:buSzPct val="100000"/>
              <a:buChar char="•"/>
            </a:pPr>
            <a:r>
              <a:rPr lang="en-US" sz="1050"/>
              <a:t/>
            </a:r>
            <a:br>
              <a:rPr lang="en-US" sz="1050"/>
            </a:br>
            <a:endParaRPr sz="1400"/>
          </a:p>
          <a:p>
            <a:pPr marL="228600" lvl="0" indent="-64135" algn="l" rtl="0">
              <a:lnSpc>
                <a:spcPct val="90000"/>
              </a:lnSpc>
              <a:spcBef>
                <a:spcPts val="1000"/>
              </a:spcBef>
              <a:spcAft>
                <a:spcPts val="0"/>
              </a:spcAft>
              <a:buClr>
                <a:schemeClr val="dk1"/>
              </a:buClr>
              <a:buSzPct val="100000"/>
              <a:buNone/>
            </a:pP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4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ETL</a:t>
            </a:r>
            <a:endParaRPr/>
          </a:p>
        </p:txBody>
      </p:sp>
      <p:sp>
        <p:nvSpPr>
          <p:cNvPr id="256" name="Google Shape;256;p4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b="1"/>
              <a:t>Extract</a:t>
            </a:r>
            <a:r>
              <a:rPr lang="en-US"/>
              <a:t> – The process of pulling data from storage such as a database</a:t>
            </a:r>
            <a:endParaRPr/>
          </a:p>
          <a:p>
            <a:pPr marL="228600" lvl="0" indent="-228600" algn="l" rtl="0">
              <a:lnSpc>
                <a:spcPct val="90000"/>
              </a:lnSpc>
              <a:spcBef>
                <a:spcPts val="1000"/>
              </a:spcBef>
              <a:spcAft>
                <a:spcPts val="0"/>
              </a:spcAft>
              <a:buClr>
                <a:schemeClr val="dk1"/>
              </a:buClr>
              <a:buSzPts val="2800"/>
              <a:buChar char="•"/>
            </a:pPr>
            <a:r>
              <a:rPr lang="en-US" b="1"/>
              <a:t>Transform</a:t>
            </a:r>
            <a:r>
              <a:rPr lang="en-US"/>
              <a:t> – The process of putting all data in to common format</a:t>
            </a:r>
            <a:endParaRPr/>
          </a:p>
          <a:p>
            <a:pPr marL="228600" lvl="0" indent="-228600" algn="l" rtl="0">
              <a:lnSpc>
                <a:spcPct val="90000"/>
              </a:lnSpc>
              <a:spcBef>
                <a:spcPts val="1000"/>
              </a:spcBef>
              <a:spcAft>
                <a:spcPts val="0"/>
              </a:spcAft>
              <a:buClr>
                <a:schemeClr val="dk1"/>
              </a:buClr>
              <a:buSzPts val="2800"/>
              <a:buChar char="•"/>
            </a:pPr>
            <a:r>
              <a:rPr lang="en-US" b="1"/>
              <a:t>Load</a:t>
            </a:r>
            <a:r>
              <a:rPr lang="en-US"/>
              <a:t> – The process of loading data in to software for analysis</a:t>
            </a:r>
            <a:endParaRPr/>
          </a:p>
          <a:p>
            <a:pPr marL="228600" lvl="0" indent="-50800" algn="l" rtl="0">
              <a:lnSpc>
                <a:spcPct val="90000"/>
              </a:lnSpc>
              <a:spcBef>
                <a:spcPts val="1000"/>
              </a:spcBef>
              <a:spcAft>
                <a:spcPts val="0"/>
              </a:spcAft>
              <a:buClr>
                <a:schemeClr val="dk1"/>
              </a:buClr>
              <a:buSzPts val="2800"/>
              <a:buNone/>
            </a:pPr>
            <a:endParaRPr/>
          </a:p>
          <a:p>
            <a:pPr marL="0" lvl="0" indent="0" algn="l" rtl="0">
              <a:lnSpc>
                <a:spcPct val="90000"/>
              </a:lnSpc>
              <a:spcBef>
                <a:spcPts val="1000"/>
              </a:spcBef>
              <a:spcAft>
                <a:spcPts val="0"/>
              </a:spcAft>
              <a:buClr>
                <a:schemeClr val="dk1"/>
              </a:buClr>
              <a:buSzPts val="2800"/>
              <a:buNone/>
            </a:pPr>
            <a:endParaRPr/>
          </a:p>
          <a:p>
            <a:pPr marL="228600" lvl="0" indent="-50800" algn="l" rtl="0">
              <a:lnSpc>
                <a:spcPct val="90000"/>
              </a:lnSpc>
              <a:spcBef>
                <a:spcPts val="1000"/>
              </a:spcBef>
              <a:spcAft>
                <a:spcPts val="0"/>
              </a:spcAft>
              <a:buClr>
                <a:schemeClr val="dk1"/>
              </a:buClr>
              <a:buSzPts val="2800"/>
              <a:buNone/>
            </a:pPr>
            <a:endParaRPr/>
          </a:p>
        </p:txBody>
      </p:sp>
      <p:pic>
        <p:nvPicPr>
          <p:cNvPr id="257" name="Google Shape;257;p40" descr="https://cdn.bitwiseglobal.com/media/2017/07/ETLvsELT_Diagram_01.png"/>
          <p:cNvPicPr preferRelativeResize="0"/>
          <p:nvPr/>
        </p:nvPicPr>
        <p:blipFill rotWithShape="1">
          <a:blip r:embed="rId3">
            <a:alphaModFix/>
          </a:blip>
          <a:srcRect/>
          <a:stretch/>
        </p:blipFill>
        <p:spPr>
          <a:xfrm>
            <a:off x="2987713" y="3253740"/>
            <a:ext cx="5829300" cy="254508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4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ETL vs ELT</a:t>
            </a:r>
            <a:endParaRPr/>
          </a:p>
        </p:txBody>
      </p:sp>
      <p:pic>
        <p:nvPicPr>
          <p:cNvPr id="263" name="Google Shape;263;p41"/>
          <p:cNvPicPr preferRelativeResize="0">
            <a:picLocks noGrp="1"/>
          </p:cNvPicPr>
          <p:nvPr>
            <p:ph type="body" idx="1"/>
          </p:nvPr>
        </p:nvPicPr>
        <p:blipFill rotWithShape="1">
          <a:blip r:embed="rId3">
            <a:alphaModFix/>
          </a:blip>
          <a:srcRect/>
          <a:stretch/>
        </p:blipFill>
        <p:spPr>
          <a:xfrm>
            <a:off x="838200" y="2708086"/>
            <a:ext cx="5181600" cy="2586415"/>
          </a:xfrm>
          <a:prstGeom prst="rect">
            <a:avLst/>
          </a:prstGeom>
          <a:noFill/>
          <a:ln>
            <a:noFill/>
          </a:ln>
        </p:spPr>
      </p:pic>
      <p:pic>
        <p:nvPicPr>
          <p:cNvPr id="264" name="Google Shape;264;p41"/>
          <p:cNvPicPr preferRelativeResize="0">
            <a:picLocks noGrp="1"/>
          </p:cNvPicPr>
          <p:nvPr>
            <p:ph type="body" idx="2"/>
          </p:nvPr>
        </p:nvPicPr>
        <p:blipFill rotWithShape="1">
          <a:blip r:embed="rId4">
            <a:alphaModFix/>
          </a:blip>
          <a:srcRect/>
          <a:stretch/>
        </p:blipFill>
        <p:spPr>
          <a:xfrm>
            <a:off x="6172200" y="2603911"/>
            <a:ext cx="5181600" cy="279476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pic>
        <p:nvPicPr>
          <p:cNvPr id="269" name="Google Shape;269;p42"/>
          <p:cNvPicPr preferRelativeResize="0">
            <a:picLocks noGrp="1"/>
          </p:cNvPicPr>
          <p:nvPr>
            <p:ph type="body" idx="1"/>
          </p:nvPr>
        </p:nvPicPr>
        <p:blipFill rotWithShape="1">
          <a:blip r:embed="rId3">
            <a:alphaModFix/>
          </a:blip>
          <a:srcRect/>
          <a:stretch/>
        </p:blipFill>
        <p:spPr>
          <a:xfrm>
            <a:off x="580913" y="2065469"/>
            <a:ext cx="5438887" cy="3324112"/>
          </a:xfrm>
          <a:prstGeom prst="rect">
            <a:avLst/>
          </a:prstGeom>
          <a:noFill/>
          <a:ln>
            <a:noFill/>
          </a:ln>
        </p:spPr>
      </p:pic>
      <p:pic>
        <p:nvPicPr>
          <p:cNvPr id="270" name="Google Shape;270;p42"/>
          <p:cNvPicPr preferRelativeResize="0">
            <a:picLocks noGrp="1"/>
          </p:cNvPicPr>
          <p:nvPr>
            <p:ph type="body" idx="2"/>
          </p:nvPr>
        </p:nvPicPr>
        <p:blipFill rotWithShape="1">
          <a:blip r:embed="rId4">
            <a:alphaModFix/>
          </a:blip>
          <a:srcRect/>
          <a:stretch/>
        </p:blipFill>
        <p:spPr>
          <a:xfrm>
            <a:off x="6172200" y="2065469"/>
            <a:ext cx="5438886" cy="3324112"/>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4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ELT in big data</a:t>
            </a:r>
            <a:endParaRPr/>
          </a:p>
        </p:txBody>
      </p:sp>
      <p:pic>
        <p:nvPicPr>
          <p:cNvPr id="276" name="Google Shape;276;p43" descr="https://cdn.bitwiseglobal.com/media/2017/07/ETLvsELT_Diagram_02.png"/>
          <p:cNvPicPr preferRelativeResize="0">
            <a:picLocks noGrp="1"/>
          </p:cNvPicPr>
          <p:nvPr>
            <p:ph type="body" idx="1"/>
          </p:nvPr>
        </p:nvPicPr>
        <p:blipFill rotWithShape="1">
          <a:blip r:embed="rId3">
            <a:alphaModFix/>
          </a:blip>
          <a:srcRect/>
          <a:stretch/>
        </p:blipFill>
        <p:spPr>
          <a:xfrm>
            <a:off x="2076225" y="2130014"/>
            <a:ext cx="7756263" cy="337790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3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100000"/>
              <a:buFont typeface="Calibri"/>
              <a:buNone/>
            </a:pPr>
            <a:r>
              <a:rPr lang="en-US" b="1"/>
              <a:t/>
            </a:r>
            <a:br>
              <a:rPr lang="en-US" b="1"/>
            </a:br>
            <a:r>
              <a:rPr lang="en-US" b="1"/>
              <a:t>Spark Streaming Overview</a:t>
            </a:r>
            <a:br>
              <a:rPr lang="en-US" b="1"/>
            </a:br>
            <a:endParaRPr/>
          </a:p>
        </p:txBody>
      </p:sp>
      <p:pic>
        <p:nvPicPr>
          <p:cNvPr id="200" name="Google Shape;200;p32"/>
          <p:cNvPicPr preferRelativeResize="0">
            <a:picLocks noGrp="1"/>
          </p:cNvPicPr>
          <p:nvPr>
            <p:ph type="body" idx="1"/>
          </p:nvPr>
        </p:nvPicPr>
        <p:blipFill rotWithShape="1">
          <a:blip r:embed="rId3">
            <a:alphaModFix/>
          </a:blip>
          <a:srcRect/>
          <a:stretch/>
        </p:blipFill>
        <p:spPr>
          <a:xfrm>
            <a:off x="693869" y="4353822"/>
            <a:ext cx="10515600" cy="1252835"/>
          </a:xfrm>
          <a:prstGeom prst="rect">
            <a:avLst/>
          </a:prstGeom>
          <a:noFill/>
          <a:ln>
            <a:noFill/>
          </a:ln>
        </p:spPr>
      </p:pic>
      <p:sp>
        <p:nvSpPr>
          <p:cNvPr id="201" name="Google Shape;201;p32"/>
          <p:cNvSpPr/>
          <p:nvPr/>
        </p:nvSpPr>
        <p:spPr>
          <a:xfrm>
            <a:off x="982531" y="1690688"/>
            <a:ext cx="6096000" cy="1969578"/>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7000"/>
              </a:lnSpc>
              <a:spcBef>
                <a:spcPts val="0"/>
              </a:spcBef>
              <a:spcAft>
                <a:spcPts val="0"/>
              </a:spcAft>
              <a:buClr>
                <a:srgbClr val="4A4A4A"/>
              </a:buClr>
              <a:buSzPts val="1800"/>
              <a:buFont typeface="Calibri"/>
              <a:buAutoNum type="arabicPeriod"/>
            </a:pPr>
            <a:r>
              <a:rPr lang="en-US" sz="1800" b="1" i="0" u="none" strike="noStrike" cap="none">
                <a:solidFill>
                  <a:srgbClr val="4A4A4A"/>
                </a:solidFill>
                <a:latin typeface="Arial"/>
                <a:ea typeface="Arial"/>
                <a:cs typeface="Arial"/>
                <a:sym typeface="Arial"/>
              </a:rPr>
              <a:t>Scaling</a:t>
            </a:r>
            <a:endParaRPr/>
          </a:p>
          <a:p>
            <a:pPr marL="342900" marR="0" lvl="0" indent="-342900" algn="just" rtl="0">
              <a:lnSpc>
                <a:spcPct val="107000"/>
              </a:lnSpc>
              <a:spcBef>
                <a:spcPts val="800"/>
              </a:spcBef>
              <a:spcAft>
                <a:spcPts val="0"/>
              </a:spcAft>
              <a:buClr>
                <a:srgbClr val="4A4A4A"/>
              </a:buClr>
              <a:buSzPts val="1800"/>
              <a:buFont typeface="Calibri"/>
              <a:buAutoNum type="arabicPeriod"/>
            </a:pPr>
            <a:r>
              <a:rPr lang="en-US" sz="1800" b="1" i="0" u="none" strike="noStrike" cap="none">
                <a:solidFill>
                  <a:srgbClr val="4A4A4A"/>
                </a:solidFill>
                <a:latin typeface="Arial"/>
                <a:ea typeface="Arial"/>
                <a:cs typeface="Arial"/>
                <a:sym typeface="Arial"/>
              </a:rPr>
              <a:t>Speed</a:t>
            </a:r>
            <a:endParaRPr/>
          </a:p>
          <a:p>
            <a:pPr marL="342900" marR="0" lvl="0" indent="-342900" algn="just" rtl="0">
              <a:lnSpc>
                <a:spcPct val="107000"/>
              </a:lnSpc>
              <a:spcBef>
                <a:spcPts val="800"/>
              </a:spcBef>
              <a:spcAft>
                <a:spcPts val="0"/>
              </a:spcAft>
              <a:buClr>
                <a:srgbClr val="4A4A4A"/>
              </a:buClr>
              <a:buSzPts val="1800"/>
              <a:buFont typeface="Calibri"/>
              <a:buAutoNum type="arabicPeriod"/>
            </a:pPr>
            <a:r>
              <a:rPr lang="en-US" sz="1800" b="1" i="0" u="none" strike="noStrike" cap="none">
                <a:solidFill>
                  <a:srgbClr val="4A4A4A"/>
                </a:solidFill>
                <a:latin typeface="Arial"/>
                <a:ea typeface="Arial"/>
                <a:cs typeface="Arial"/>
                <a:sym typeface="Arial"/>
              </a:rPr>
              <a:t>Fault Tolerance</a:t>
            </a:r>
            <a:endParaRPr sz="1800" b="0" i="0" u="none" strike="noStrike" cap="none">
              <a:solidFill>
                <a:srgbClr val="4A4A4A"/>
              </a:solidFill>
              <a:latin typeface="Calibri"/>
              <a:ea typeface="Calibri"/>
              <a:cs typeface="Calibri"/>
              <a:sym typeface="Calibri"/>
            </a:endParaRPr>
          </a:p>
          <a:p>
            <a:pPr marL="342900" marR="0" lvl="0" indent="-342900" algn="just" rtl="0">
              <a:lnSpc>
                <a:spcPct val="107000"/>
              </a:lnSpc>
              <a:spcBef>
                <a:spcPts val="800"/>
              </a:spcBef>
              <a:spcAft>
                <a:spcPts val="0"/>
              </a:spcAft>
              <a:buClr>
                <a:srgbClr val="4A4A4A"/>
              </a:buClr>
              <a:buSzPts val="1800"/>
              <a:buFont typeface="Calibri"/>
              <a:buAutoNum type="arabicPeriod"/>
            </a:pPr>
            <a:r>
              <a:rPr lang="en-US" sz="1800" b="1" i="0" u="none" strike="noStrike" cap="none">
                <a:solidFill>
                  <a:srgbClr val="4A4A4A"/>
                </a:solidFill>
                <a:latin typeface="Arial"/>
                <a:ea typeface="Arial"/>
                <a:cs typeface="Arial"/>
                <a:sym typeface="Arial"/>
              </a:rPr>
              <a:t>Integration</a:t>
            </a:r>
            <a:endParaRPr sz="1800" b="0" i="0" u="none" strike="noStrike" cap="none">
              <a:solidFill>
                <a:srgbClr val="4A4A4A"/>
              </a:solidFill>
              <a:latin typeface="Calibri"/>
              <a:ea typeface="Calibri"/>
              <a:cs typeface="Calibri"/>
              <a:sym typeface="Calibri"/>
            </a:endParaRPr>
          </a:p>
          <a:p>
            <a:pPr marL="342900" marR="0" lvl="0" indent="-342900" algn="just" rtl="0">
              <a:lnSpc>
                <a:spcPct val="107000"/>
              </a:lnSpc>
              <a:spcBef>
                <a:spcPts val="800"/>
              </a:spcBef>
              <a:spcAft>
                <a:spcPts val="0"/>
              </a:spcAft>
              <a:buClr>
                <a:srgbClr val="4A4A4A"/>
              </a:buClr>
              <a:buSzPts val="1800"/>
              <a:buFont typeface="Calibri"/>
              <a:buAutoNum type="arabicPeriod"/>
            </a:pPr>
            <a:r>
              <a:rPr lang="en-US" sz="1800" b="1" i="0" u="none" strike="noStrike" cap="none">
                <a:solidFill>
                  <a:srgbClr val="4A4A4A"/>
                </a:solidFill>
                <a:latin typeface="Arial"/>
                <a:ea typeface="Arial"/>
                <a:cs typeface="Arial"/>
                <a:sym typeface="Arial"/>
              </a:rPr>
              <a:t>Business Analysis </a:t>
            </a: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4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a:t>Exploratory Data Analysis (EDA) </a:t>
            </a:r>
            <a:br>
              <a:rPr lang="en-US" b="1"/>
            </a:br>
            <a:endParaRPr/>
          </a:p>
        </p:txBody>
      </p:sp>
      <p:sp>
        <p:nvSpPr>
          <p:cNvPr id="282" name="Google Shape;282;p4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To investigate data sets and</a:t>
            </a:r>
            <a:endParaRPr/>
          </a:p>
          <a:p>
            <a:pPr marL="228600" lvl="0" indent="-228600" algn="l" rtl="0">
              <a:lnSpc>
                <a:spcPct val="90000"/>
              </a:lnSpc>
              <a:spcBef>
                <a:spcPts val="1000"/>
              </a:spcBef>
              <a:spcAft>
                <a:spcPts val="0"/>
              </a:spcAft>
              <a:buClr>
                <a:schemeClr val="dk1"/>
              </a:buClr>
              <a:buSzPts val="2800"/>
              <a:buNone/>
            </a:pPr>
            <a:r>
              <a:rPr lang="en-US"/>
              <a:t>• summarize their main characteristics, often employing data</a:t>
            </a:r>
            <a:endParaRPr/>
          </a:p>
          <a:p>
            <a:pPr marL="228600" lvl="0" indent="-228600" algn="l" rtl="0">
              <a:lnSpc>
                <a:spcPct val="90000"/>
              </a:lnSpc>
              <a:spcBef>
                <a:spcPts val="1000"/>
              </a:spcBef>
              <a:spcAft>
                <a:spcPts val="0"/>
              </a:spcAft>
              <a:buClr>
                <a:schemeClr val="dk1"/>
              </a:buClr>
              <a:buSzPts val="2800"/>
              <a:buNone/>
            </a:pPr>
            <a:r>
              <a:rPr lang="en-US"/>
              <a:t>visualization methods.</a:t>
            </a:r>
            <a:endParaRPr/>
          </a:p>
          <a:p>
            <a:pPr marL="228600" lvl="0" indent="-228600" algn="l" rtl="0">
              <a:lnSpc>
                <a:spcPct val="90000"/>
              </a:lnSpc>
              <a:spcBef>
                <a:spcPts val="1000"/>
              </a:spcBef>
              <a:spcAft>
                <a:spcPts val="0"/>
              </a:spcAft>
              <a:buClr>
                <a:schemeClr val="dk1"/>
              </a:buClr>
              <a:buSzPts val="2800"/>
              <a:buNone/>
            </a:pPr>
            <a:r>
              <a:rPr lang="en-US"/>
              <a:t>• To determine how best to manipulate data sources to get the answers</a:t>
            </a:r>
            <a:endParaRPr/>
          </a:p>
          <a:p>
            <a:pPr marL="228600" lvl="0" indent="-228600" algn="l" rtl="0">
              <a:lnSpc>
                <a:spcPct val="90000"/>
              </a:lnSpc>
              <a:spcBef>
                <a:spcPts val="1000"/>
              </a:spcBef>
              <a:spcAft>
                <a:spcPts val="0"/>
              </a:spcAft>
              <a:buClr>
                <a:schemeClr val="dk1"/>
              </a:buClr>
              <a:buSzPts val="2800"/>
              <a:buNone/>
            </a:pPr>
            <a:r>
              <a:rPr lang="en-US"/>
              <a:t>you need, making it easier for data scientists to discover patterns, spot</a:t>
            </a:r>
            <a:endParaRPr/>
          </a:p>
          <a:p>
            <a:pPr marL="228600" lvl="0" indent="-228600" algn="l" rtl="0">
              <a:lnSpc>
                <a:spcPct val="90000"/>
              </a:lnSpc>
              <a:spcBef>
                <a:spcPts val="1000"/>
              </a:spcBef>
              <a:spcAft>
                <a:spcPts val="0"/>
              </a:spcAft>
              <a:buClr>
                <a:schemeClr val="dk1"/>
              </a:buClr>
              <a:buSzPts val="2800"/>
              <a:buNone/>
            </a:pPr>
            <a:r>
              <a:rPr lang="en-US"/>
              <a:t>anomalies, test a hypothesis, or check assumptions.</a:t>
            </a:r>
            <a:endParaRPr/>
          </a:p>
          <a:p>
            <a:pPr marL="228600" lvl="0" indent="-228600" algn="l" rtl="0">
              <a:lnSpc>
                <a:spcPct val="90000"/>
              </a:lnSpc>
              <a:spcBef>
                <a:spcPts val="1000"/>
              </a:spcBef>
              <a:spcAft>
                <a:spcPts val="0"/>
              </a:spcAft>
              <a:buClr>
                <a:schemeClr val="dk1"/>
              </a:buClr>
              <a:buSzPts val="2800"/>
              <a:buNone/>
            </a:pPr>
            <a:r>
              <a:rPr lang="en-US"/>
              <a:t>• Goals of EDA: Data Cleaning and Descriptive Statistics</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4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Data Warehouse and Data Lakes</a:t>
            </a:r>
            <a:endParaRPr/>
          </a:p>
        </p:txBody>
      </p:sp>
      <p:sp>
        <p:nvSpPr>
          <p:cNvPr id="288" name="Google Shape;288;p4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Data warehouses are used for analyzing archived structured data</a:t>
            </a:r>
            <a:endParaRPr/>
          </a:p>
          <a:p>
            <a:pPr marL="228600" lvl="0" indent="-228600" algn="l" rtl="0">
              <a:lnSpc>
                <a:spcPct val="90000"/>
              </a:lnSpc>
              <a:spcBef>
                <a:spcPts val="1000"/>
              </a:spcBef>
              <a:spcAft>
                <a:spcPts val="0"/>
              </a:spcAft>
              <a:buClr>
                <a:schemeClr val="dk1"/>
              </a:buClr>
              <a:buSzPts val="2800"/>
              <a:buChar char="•"/>
            </a:pPr>
            <a:r>
              <a:rPr lang="en-US"/>
              <a:t>Data lakes are used to store big data of all structures.</a:t>
            </a:r>
            <a:endParaRPr/>
          </a:p>
          <a:p>
            <a:pPr marL="228600" lvl="0" indent="-50800" algn="l" rtl="0">
              <a:lnSpc>
                <a:spcPct val="90000"/>
              </a:lnSpc>
              <a:spcBef>
                <a:spcPts val="1000"/>
              </a:spcBef>
              <a:spcAft>
                <a:spcPts val="0"/>
              </a:spcAft>
              <a:buClr>
                <a:schemeClr val="dk1"/>
              </a:buClr>
              <a:buSzPts val="2800"/>
              <a:buNone/>
            </a:pPr>
            <a:endParaRPr/>
          </a:p>
        </p:txBody>
      </p:sp>
      <p:pic>
        <p:nvPicPr>
          <p:cNvPr id="289" name="Google Shape;289;p45"/>
          <p:cNvPicPr preferRelativeResize="0"/>
          <p:nvPr/>
        </p:nvPicPr>
        <p:blipFill rotWithShape="1">
          <a:blip r:embed="rId3">
            <a:alphaModFix/>
          </a:blip>
          <a:srcRect/>
          <a:stretch/>
        </p:blipFill>
        <p:spPr>
          <a:xfrm>
            <a:off x="1581374" y="3005858"/>
            <a:ext cx="9090212" cy="285706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4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a:t>Data Warehouse Concept:</a:t>
            </a:r>
            <a:br>
              <a:rPr lang="en-US" b="1"/>
            </a:br>
            <a:endParaRPr/>
          </a:p>
        </p:txBody>
      </p:sp>
      <p:sp>
        <p:nvSpPr>
          <p:cNvPr id="295" name="Google Shape;295;p4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Data Extraction</a:t>
            </a:r>
            <a:endParaRPr/>
          </a:p>
          <a:p>
            <a:pPr marL="228600" lvl="0" indent="-228600" algn="l" rtl="0">
              <a:lnSpc>
                <a:spcPct val="90000"/>
              </a:lnSpc>
              <a:spcBef>
                <a:spcPts val="1000"/>
              </a:spcBef>
              <a:spcAft>
                <a:spcPts val="0"/>
              </a:spcAft>
              <a:buClr>
                <a:schemeClr val="dk1"/>
              </a:buClr>
              <a:buSzPts val="2800"/>
              <a:buChar char="•"/>
            </a:pPr>
            <a:r>
              <a:rPr lang="en-US"/>
              <a:t>Data Cleaning</a:t>
            </a:r>
            <a:endParaRPr/>
          </a:p>
          <a:p>
            <a:pPr marL="228600" lvl="0" indent="-228600" algn="l" rtl="0">
              <a:lnSpc>
                <a:spcPct val="90000"/>
              </a:lnSpc>
              <a:spcBef>
                <a:spcPts val="1000"/>
              </a:spcBef>
              <a:spcAft>
                <a:spcPts val="0"/>
              </a:spcAft>
              <a:buClr>
                <a:schemeClr val="dk1"/>
              </a:buClr>
              <a:buSzPts val="2800"/>
              <a:buChar char="•"/>
            </a:pPr>
            <a:r>
              <a:rPr lang="en-US"/>
              <a:t>Data Transformation</a:t>
            </a:r>
            <a:endParaRPr/>
          </a:p>
          <a:p>
            <a:pPr marL="228600" lvl="0" indent="-228600" algn="l" rtl="0">
              <a:lnSpc>
                <a:spcPct val="90000"/>
              </a:lnSpc>
              <a:spcBef>
                <a:spcPts val="1000"/>
              </a:spcBef>
              <a:spcAft>
                <a:spcPts val="0"/>
              </a:spcAft>
              <a:buClr>
                <a:schemeClr val="dk1"/>
              </a:buClr>
              <a:buSzPts val="2800"/>
              <a:buChar char="•"/>
            </a:pPr>
            <a:r>
              <a:rPr lang="en-US"/>
              <a:t>Data Loading and Refreshing</a:t>
            </a:r>
            <a:endParaRPr/>
          </a:p>
          <a:p>
            <a:pPr marL="228600" lvl="0" indent="-5080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4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Data Lakes vs Datawarehouse </a:t>
            </a:r>
            <a:endParaRPr/>
          </a:p>
        </p:txBody>
      </p:sp>
      <p:pic>
        <p:nvPicPr>
          <p:cNvPr id="301" name="Google Shape;301;p47"/>
          <p:cNvPicPr preferRelativeResize="0">
            <a:picLocks noGrp="1"/>
          </p:cNvPicPr>
          <p:nvPr>
            <p:ph type="body" idx="1"/>
          </p:nvPr>
        </p:nvPicPr>
        <p:blipFill rotWithShape="1">
          <a:blip r:embed="rId3">
            <a:alphaModFix/>
          </a:blip>
          <a:srcRect/>
          <a:stretch/>
        </p:blipFill>
        <p:spPr>
          <a:xfrm>
            <a:off x="2462212" y="2058194"/>
            <a:ext cx="7267575" cy="38862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4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Data Loading</a:t>
            </a:r>
            <a:endParaRPr/>
          </a:p>
        </p:txBody>
      </p:sp>
      <p:pic>
        <p:nvPicPr>
          <p:cNvPr id="307" name="Google Shape;307;p48"/>
          <p:cNvPicPr preferRelativeResize="0">
            <a:picLocks noGrp="1"/>
          </p:cNvPicPr>
          <p:nvPr>
            <p:ph type="body" idx="1"/>
          </p:nvPr>
        </p:nvPicPr>
        <p:blipFill rotWithShape="1">
          <a:blip r:embed="rId3">
            <a:alphaModFix/>
          </a:blip>
          <a:srcRect/>
          <a:stretch/>
        </p:blipFill>
        <p:spPr>
          <a:xfrm>
            <a:off x="2938462" y="1848644"/>
            <a:ext cx="6315075" cy="43053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a:t>Spark Streaming Fundamentals</a:t>
            </a:r>
            <a:br>
              <a:rPr lang="en-US" b="1"/>
            </a:br>
            <a:endParaRPr/>
          </a:p>
        </p:txBody>
      </p:sp>
      <p:sp>
        <p:nvSpPr>
          <p:cNvPr id="207" name="Google Shape;207;p3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Streaming Context:  A Streaming Context object can be created from a SparkContext object.</a:t>
            </a:r>
            <a:endParaRPr/>
          </a:p>
          <a:p>
            <a:pPr marL="228600" lvl="0" indent="-228600" algn="l" rtl="0">
              <a:lnSpc>
                <a:spcPct val="90000"/>
              </a:lnSpc>
              <a:spcBef>
                <a:spcPts val="1000"/>
              </a:spcBef>
              <a:spcAft>
                <a:spcPts val="0"/>
              </a:spcAft>
              <a:buClr>
                <a:schemeClr val="dk1"/>
              </a:buClr>
              <a:buSzPts val="2800"/>
              <a:buChar char="•"/>
            </a:pPr>
            <a:r>
              <a:rPr lang="en-US"/>
              <a:t>Dstream: is the basic abstraction provided by Spark Streaming</a:t>
            </a:r>
            <a:endParaRPr/>
          </a:p>
          <a:p>
            <a:pPr marL="228600" lvl="0" indent="-228600" algn="l" rtl="0">
              <a:lnSpc>
                <a:spcPct val="90000"/>
              </a:lnSpc>
              <a:spcBef>
                <a:spcPts val="1000"/>
              </a:spcBef>
              <a:spcAft>
                <a:spcPts val="0"/>
              </a:spcAft>
              <a:buClr>
                <a:schemeClr val="dk1"/>
              </a:buClr>
              <a:buSzPts val="2800"/>
              <a:buChar char="•"/>
            </a:pPr>
            <a:r>
              <a:rPr lang="en-US"/>
              <a:t>Caching:</a:t>
            </a:r>
            <a:r>
              <a:rPr lang="en-US" i="1"/>
              <a:t> DStreams</a:t>
            </a:r>
            <a:r>
              <a:rPr lang="en-US"/>
              <a:t> allow developers to cache/ persist the stream’s data in memory</a:t>
            </a:r>
            <a:endParaRPr/>
          </a:p>
          <a:p>
            <a:pPr marL="228600" lvl="0" indent="-228600" algn="l" rtl="0">
              <a:lnSpc>
                <a:spcPct val="90000"/>
              </a:lnSpc>
              <a:spcBef>
                <a:spcPts val="1000"/>
              </a:spcBef>
              <a:spcAft>
                <a:spcPts val="0"/>
              </a:spcAft>
              <a:buClr>
                <a:schemeClr val="dk1"/>
              </a:buClr>
              <a:buSzPts val="2800"/>
              <a:buChar char="•"/>
            </a:pPr>
            <a:r>
              <a:rPr lang="en-US"/>
              <a:t>Accumulators, Broadcast Variables and Checkpoints</a:t>
            </a:r>
            <a:endParaRPr/>
          </a:p>
          <a:p>
            <a:pPr marL="228600" lvl="0" indent="-228600" algn="l" rtl="0">
              <a:lnSpc>
                <a:spcPct val="90000"/>
              </a:lnSpc>
              <a:spcBef>
                <a:spcPts val="1000"/>
              </a:spcBef>
              <a:spcAft>
                <a:spcPts val="0"/>
              </a:spcAft>
              <a:buClr>
                <a:schemeClr val="dk1"/>
              </a:buClr>
              <a:buSzPts val="2800"/>
              <a:buChar char="•"/>
            </a:pPr>
            <a:r>
              <a:rPr lang="en-US"/>
              <a:t>Streaming data sources</a:t>
            </a:r>
            <a:endParaRPr/>
          </a:p>
          <a:p>
            <a:pPr marL="228600" lvl="0" indent="-228600" algn="l" rtl="0">
              <a:lnSpc>
                <a:spcPct val="90000"/>
              </a:lnSpc>
              <a:spcBef>
                <a:spcPts val="1000"/>
              </a:spcBef>
              <a:spcAft>
                <a:spcPts val="0"/>
              </a:spcAft>
              <a:buClr>
                <a:schemeClr val="dk1"/>
              </a:buClr>
              <a:buSzPts val="2800"/>
              <a:buChar char="•"/>
            </a:pPr>
            <a:r>
              <a:rPr lang="en-US"/>
              <a:t>Batch data sources                                                         </a:t>
            </a:r>
            <a:endParaRPr/>
          </a:p>
        </p:txBody>
      </p:sp>
      <p:cxnSp>
        <p:nvCxnSpPr>
          <p:cNvPr id="208" name="Google Shape;208;p33"/>
          <p:cNvCxnSpPr/>
          <p:nvPr/>
        </p:nvCxnSpPr>
        <p:spPr>
          <a:xfrm>
            <a:off x="4528969" y="4851699"/>
            <a:ext cx="742278" cy="258183"/>
          </a:xfrm>
          <a:prstGeom prst="straightConnector1">
            <a:avLst/>
          </a:prstGeom>
          <a:noFill/>
          <a:ln w="9525" cap="flat" cmpd="sng">
            <a:solidFill>
              <a:schemeClr val="accent1"/>
            </a:solidFill>
            <a:prstDash val="solid"/>
            <a:miter lim="800000"/>
            <a:headEnd type="none" w="sm" len="sm"/>
            <a:tailEnd type="triangle" w="med" len="med"/>
          </a:ln>
        </p:spPr>
      </p:cxnSp>
      <p:cxnSp>
        <p:nvCxnSpPr>
          <p:cNvPr id="209" name="Google Shape;209;p33"/>
          <p:cNvCxnSpPr/>
          <p:nvPr/>
        </p:nvCxnSpPr>
        <p:spPr>
          <a:xfrm rot="10800000" flipH="1">
            <a:off x="3894268" y="5174428"/>
            <a:ext cx="1376979" cy="279699"/>
          </a:xfrm>
          <a:prstGeom prst="straightConnector1">
            <a:avLst/>
          </a:prstGeom>
          <a:noFill/>
          <a:ln w="9525" cap="flat" cmpd="sng">
            <a:solidFill>
              <a:schemeClr val="accent1"/>
            </a:solidFill>
            <a:prstDash val="solid"/>
            <a:miter lim="800000"/>
            <a:headEnd type="none" w="sm" len="sm"/>
            <a:tailEnd type="triangle" w="med" len="med"/>
          </a:ln>
        </p:spPr>
      </p:cxnSp>
      <p:sp>
        <p:nvSpPr>
          <p:cNvPr id="210" name="Google Shape;210;p33"/>
          <p:cNvSpPr/>
          <p:nvPr/>
        </p:nvSpPr>
        <p:spPr>
          <a:xfrm>
            <a:off x="5271247" y="4851699"/>
            <a:ext cx="2130014" cy="602427"/>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chemeClr val="lt1"/>
                </a:solidFill>
                <a:latin typeface="Calibri"/>
                <a:ea typeface="Calibri"/>
                <a:cs typeface="Calibri"/>
                <a:sym typeface="Calibri"/>
              </a:rPr>
              <a:t>sparkmlib and spark sql</a:t>
            </a:r>
            <a:endParaRPr/>
          </a:p>
        </p:txBody>
      </p:sp>
      <p:cxnSp>
        <p:nvCxnSpPr>
          <p:cNvPr id="211" name="Google Shape;211;p33"/>
          <p:cNvCxnSpPr>
            <a:stCxn id="210" idx="3"/>
          </p:cNvCxnSpPr>
          <p:nvPr/>
        </p:nvCxnSpPr>
        <p:spPr>
          <a:xfrm>
            <a:off x="7401261" y="5152913"/>
            <a:ext cx="634800" cy="0"/>
          </a:xfrm>
          <a:prstGeom prst="straightConnector1">
            <a:avLst/>
          </a:prstGeom>
          <a:noFill/>
          <a:ln w="9525" cap="flat" cmpd="sng">
            <a:solidFill>
              <a:schemeClr val="accent1"/>
            </a:solidFill>
            <a:prstDash val="solid"/>
            <a:miter lim="800000"/>
            <a:headEnd type="none" w="sm" len="sm"/>
            <a:tailEnd type="triangle" w="med" len="med"/>
          </a:ln>
        </p:spPr>
      </p:cxnSp>
      <p:sp>
        <p:nvSpPr>
          <p:cNvPr id="212" name="Google Shape;212;p33"/>
          <p:cNvSpPr/>
          <p:nvPr/>
        </p:nvSpPr>
        <p:spPr>
          <a:xfrm>
            <a:off x="8035962" y="4851400"/>
            <a:ext cx="2398956" cy="505906"/>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chemeClr val="lt1"/>
                </a:solidFill>
                <a:latin typeface="Calibri"/>
                <a:ea typeface="Calibri"/>
                <a:cs typeface="Calibri"/>
                <a:sym typeface="Calibri"/>
              </a:rPr>
              <a:t>Data storage systems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3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DSTREAM</a:t>
            </a:r>
            <a:endParaRPr/>
          </a:p>
        </p:txBody>
      </p:sp>
      <p:pic>
        <p:nvPicPr>
          <p:cNvPr id="218" name="Google Shape;218;p34"/>
          <p:cNvPicPr preferRelativeResize="0">
            <a:picLocks noGrp="1"/>
          </p:cNvPicPr>
          <p:nvPr>
            <p:ph type="body" idx="1"/>
          </p:nvPr>
        </p:nvPicPr>
        <p:blipFill rotWithShape="1">
          <a:blip r:embed="rId3">
            <a:alphaModFix/>
          </a:blip>
          <a:srcRect/>
          <a:stretch/>
        </p:blipFill>
        <p:spPr>
          <a:xfrm>
            <a:off x="838200" y="2486974"/>
            <a:ext cx="10515600" cy="2905213"/>
          </a:xfrm>
          <a:prstGeom prst="rect">
            <a:avLst/>
          </a:prstGeom>
          <a:noFill/>
          <a:ln>
            <a:noFill/>
          </a:ln>
        </p:spPr>
      </p:pic>
      <p:sp>
        <p:nvSpPr>
          <p:cNvPr id="219" name="Google Shape;219;p34"/>
          <p:cNvSpPr/>
          <p:nvPr/>
        </p:nvSpPr>
        <p:spPr>
          <a:xfrm>
            <a:off x="1154653" y="1690688"/>
            <a:ext cx="8763897" cy="64633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0" i="1" u="none" strike="noStrike" cap="none">
                <a:solidFill>
                  <a:srgbClr val="4A4A4A"/>
                </a:solidFill>
                <a:latin typeface="Arial"/>
                <a:ea typeface="Arial"/>
                <a:cs typeface="Arial"/>
                <a:sym typeface="Arial"/>
              </a:rPr>
              <a:t>Discretized Stream</a:t>
            </a:r>
            <a:r>
              <a:rPr lang="en-US" sz="1800" b="0" i="0" u="none" strike="noStrike" cap="none">
                <a:solidFill>
                  <a:srgbClr val="4A4A4A"/>
                </a:solidFill>
                <a:latin typeface="Arial"/>
                <a:ea typeface="Arial"/>
                <a:cs typeface="Arial"/>
                <a:sym typeface="Arial"/>
              </a:rPr>
              <a:t> (DStream) is the basic abstraction provided by Spark Streaming. It is a continuous stream of data.</a:t>
            </a:r>
            <a:endParaRPr sz="18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3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a:t>Transformations on DStreams:</a:t>
            </a:r>
            <a:r>
              <a:rPr lang="en-US"/>
              <a:t/>
            </a:r>
            <a:br>
              <a:rPr lang="en-US"/>
            </a:br>
            <a:endParaRPr/>
          </a:p>
        </p:txBody>
      </p:sp>
      <p:pic>
        <p:nvPicPr>
          <p:cNvPr id="225" name="Google Shape;225;p35"/>
          <p:cNvPicPr preferRelativeResize="0">
            <a:picLocks noGrp="1"/>
          </p:cNvPicPr>
          <p:nvPr>
            <p:ph type="body" idx="1"/>
          </p:nvPr>
        </p:nvPicPr>
        <p:blipFill rotWithShape="1">
          <a:blip r:embed="rId3">
            <a:alphaModFix/>
          </a:blip>
          <a:srcRect/>
          <a:stretch/>
        </p:blipFill>
        <p:spPr>
          <a:xfrm>
            <a:off x="838200" y="2504567"/>
            <a:ext cx="10515600" cy="299345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3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a:t>Output DStreams: </a:t>
            </a:r>
            <a:r>
              <a:rPr lang="en-US"/>
              <a:t/>
            </a:r>
            <a:br>
              <a:rPr lang="en-US"/>
            </a:br>
            <a:endParaRPr/>
          </a:p>
        </p:txBody>
      </p:sp>
      <p:pic>
        <p:nvPicPr>
          <p:cNvPr id="231" name="Google Shape;231;p36"/>
          <p:cNvPicPr preferRelativeResize="0">
            <a:picLocks noGrp="1"/>
          </p:cNvPicPr>
          <p:nvPr>
            <p:ph type="body" idx="1"/>
          </p:nvPr>
        </p:nvPicPr>
        <p:blipFill rotWithShape="1">
          <a:blip r:embed="rId3">
            <a:alphaModFix/>
          </a:blip>
          <a:srcRect/>
          <a:stretch/>
        </p:blipFill>
        <p:spPr>
          <a:xfrm>
            <a:off x="838200" y="2717651"/>
            <a:ext cx="10515600" cy="2567285"/>
          </a:xfrm>
          <a:prstGeom prst="rect">
            <a:avLst/>
          </a:prstGeom>
          <a:noFill/>
          <a:ln>
            <a:noFill/>
          </a:ln>
        </p:spPr>
      </p:pic>
      <p:sp>
        <p:nvSpPr>
          <p:cNvPr id="232" name="Google Shape;232;p36"/>
          <p:cNvSpPr/>
          <p:nvPr/>
        </p:nvSpPr>
        <p:spPr>
          <a:xfrm>
            <a:off x="1122381" y="1881004"/>
            <a:ext cx="9075867" cy="64633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rgbClr val="4A4A4A"/>
                </a:solidFill>
                <a:latin typeface="Arial"/>
                <a:ea typeface="Arial"/>
                <a:cs typeface="Arial"/>
                <a:sym typeface="Arial"/>
              </a:rPr>
              <a:t>Output operations allow DStream’s data to be pushed out to external systems like databases or file systems. </a:t>
            </a:r>
            <a:endParaRPr sz="18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Messaging System</a:t>
            </a:r>
            <a:endParaRPr/>
          </a:p>
        </p:txBody>
      </p:sp>
      <p:sp>
        <p:nvSpPr>
          <p:cNvPr id="94" name="Google Shape;94;p1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A Messaging System is responsible for transferring data from one application to another, so the applications can focus on data, but not worry about how to share it.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Point to Point Messaging System</a:t>
            </a:r>
            <a:endParaRPr/>
          </a:p>
        </p:txBody>
      </p:sp>
      <p:pic>
        <p:nvPicPr>
          <p:cNvPr id="100" name="Google Shape;100;p15"/>
          <p:cNvPicPr preferRelativeResize="0">
            <a:picLocks noGrp="1"/>
          </p:cNvPicPr>
          <p:nvPr>
            <p:ph type="body" idx="1"/>
          </p:nvPr>
        </p:nvPicPr>
        <p:blipFill rotWithShape="1">
          <a:blip r:embed="rId3">
            <a:alphaModFix/>
          </a:blip>
          <a:srcRect/>
          <a:stretch/>
        </p:blipFill>
        <p:spPr>
          <a:xfrm>
            <a:off x="3361943" y="3270294"/>
            <a:ext cx="5468113" cy="2172003"/>
          </a:xfrm>
          <a:prstGeom prst="rect">
            <a:avLst/>
          </a:prstGeom>
          <a:noFill/>
          <a:ln>
            <a:noFill/>
          </a:ln>
        </p:spPr>
      </p:pic>
      <p:sp>
        <p:nvSpPr>
          <p:cNvPr id="101" name="Google Shape;101;p15"/>
          <p:cNvSpPr/>
          <p:nvPr/>
        </p:nvSpPr>
        <p:spPr>
          <a:xfrm>
            <a:off x="1036320" y="1798264"/>
            <a:ext cx="6096000" cy="1200329"/>
          </a:xfrm>
          <a:prstGeom prst="rect">
            <a:avLst/>
          </a:prstGeom>
          <a:noFill/>
          <a:ln>
            <a:noFill/>
          </a:ln>
        </p:spPr>
        <p:txBody>
          <a:bodyPr spcFirstLastPara="1" wrap="square" lIns="91425" tIns="45700" rIns="91425" bIns="45700" anchor="t" anchorCtr="0">
            <a:noAutofit/>
          </a:bodyPr>
          <a:lstStyle/>
          <a:p>
            <a:pPr marL="285750" marR="0" lvl="0" indent="-285750" algn="l" rtl="0">
              <a:spcBef>
                <a:spcPts val="0"/>
              </a:spcBef>
              <a:spcAft>
                <a:spcPts val="0"/>
              </a:spcAft>
              <a:buClr>
                <a:schemeClr val="dk1"/>
              </a:buClr>
              <a:buSzPts val="1800"/>
              <a:buFont typeface="Arial"/>
              <a:buChar char="•"/>
            </a:pPr>
            <a:r>
              <a:rPr lang="en-US" sz="1800" b="0" i="0" u="none" strike="noStrike" cap="none">
                <a:solidFill>
                  <a:schemeClr val="dk1"/>
                </a:solidFill>
                <a:latin typeface="Calibri"/>
                <a:ea typeface="Calibri"/>
                <a:cs typeface="Calibri"/>
                <a:sym typeface="Calibri"/>
              </a:rPr>
              <a:t>Messages are persisted in a queue. </a:t>
            </a:r>
            <a:endParaRPr/>
          </a:p>
          <a:p>
            <a:pPr marL="285750" marR="0" lvl="0" indent="-285750" algn="l" rtl="0">
              <a:spcBef>
                <a:spcPts val="0"/>
              </a:spcBef>
              <a:spcAft>
                <a:spcPts val="0"/>
              </a:spcAft>
              <a:buClr>
                <a:schemeClr val="dk1"/>
              </a:buClr>
              <a:buSzPts val="1800"/>
              <a:buFont typeface="Arial"/>
              <a:buChar char="•"/>
            </a:pPr>
            <a:r>
              <a:rPr lang="en-US" sz="1800" b="0" i="0" u="none" strike="noStrike" cap="none">
                <a:solidFill>
                  <a:schemeClr val="dk1"/>
                </a:solidFill>
                <a:latin typeface="Calibri"/>
                <a:ea typeface="Calibri"/>
                <a:cs typeface="Calibri"/>
                <a:sym typeface="Calibri"/>
              </a:rPr>
              <a:t>One or more consumers can consume the messages in the queue, but a particular message can be consumed by a maximum of one consumer only. </a:t>
            </a:r>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4217</TotalTime>
  <Words>711</Words>
  <PresentationFormat>Custom</PresentationFormat>
  <Paragraphs>119</Paragraphs>
  <Slides>34</Slides>
  <Notes>34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Arial</vt:lpstr>
      <vt:lpstr>Calibri</vt:lpstr>
      <vt:lpstr>Verdana</vt:lpstr>
      <vt:lpstr>Proxima Nova</vt:lpstr>
      <vt:lpstr>Office Theme</vt:lpstr>
      <vt:lpstr>Terminologies </vt:lpstr>
      <vt:lpstr>Shared variables in spark</vt:lpstr>
      <vt:lpstr> Spark Streaming Overview </vt:lpstr>
      <vt:lpstr>Spark Streaming Fundamentals </vt:lpstr>
      <vt:lpstr>DSTREAM</vt:lpstr>
      <vt:lpstr>Transformations on DStreams: </vt:lpstr>
      <vt:lpstr>Output DStreams:  </vt:lpstr>
      <vt:lpstr>Messaging System</vt:lpstr>
      <vt:lpstr>Point to Point Messaging System</vt:lpstr>
      <vt:lpstr>Publish-Subscribe Messaging System</vt:lpstr>
      <vt:lpstr>What is Kafka?</vt:lpstr>
      <vt:lpstr>Benefits</vt:lpstr>
      <vt:lpstr>Use cases</vt:lpstr>
      <vt:lpstr>Kafka Architecture</vt:lpstr>
      <vt:lpstr>Slide 15</vt:lpstr>
      <vt:lpstr>Topics</vt:lpstr>
      <vt:lpstr>Brokers</vt:lpstr>
      <vt:lpstr>Slide 18</vt:lpstr>
      <vt:lpstr>Producers</vt:lpstr>
      <vt:lpstr>Consumers</vt:lpstr>
      <vt:lpstr>Four core APIs in Apache Kafka</vt:lpstr>
      <vt:lpstr>Basic Operations</vt:lpstr>
      <vt:lpstr>Kafka connect</vt:lpstr>
      <vt:lpstr>What is Kafka Spark Streaming Integration? </vt:lpstr>
      <vt:lpstr>Approaches </vt:lpstr>
      <vt:lpstr>ETL</vt:lpstr>
      <vt:lpstr>ETL vs ELT</vt:lpstr>
      <vt:lpstr>Slide 28</vt:lpstr>
      <vt:lpstr>ELT in big data</vt:lpstr>
      <vt:lpstr>Exploratory Data Analysis (EDA)  </vt:lpstr>
      <vt:lpstr>Data Warehouse and Data Lakes</vt:lpstr>
      <vt:lpstr>Data Warehouse Concept: </vt:lpstr>
      <vt:lpstr>Data Lakes vs Datawarehouse </vt:lpstr>
      <vt:lpstr>Data Loading</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Terminologies </dc:title>
  <dc:creator>CDAC</dc:creator>
  <cp:lastModifiedBy>CDAC</cp:lastModifiedBy>
  <cp:revision>413</cp:revision>
  <dcterms:modified xsi:type="dcterms:W3CDTF">2024-09-30T04:50:03Z</dcterms:modified>
</cp:coreProperties>
</file>