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8" r:id="rId42"/>
    <p:sldId id="299" r:id="rId43"/>
    <p:sldId id="300" r:id="rId44"/>
  </p:sldIdLst>
  <p:sldSz cx="13004800" cy="9753600"/>
  <p:notesSz cx="13004800" cy="9753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1388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889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889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889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889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004800" cy="932815"/>
          </a:xfrm>
          <a:custGeom>
            <a:avLst/>
            <a:gdLst/>
            <a:ahLst/>
            <a:cxnLst/>
            <a:rect l="l" t="t" r="r" b="b"/>
            <a:pathLst>
              <a:path w="13004800" h="932815">
                <a:moveTo>
                  <a:pt x="0" y="0"/>
                </a:moveTo>
                <a:lnTo>
                  <a:pt x="13004800" y="0"/>
                </a:lnTo>
                <a:lnTo>
                  <a:pt x="13004800" y="932282"/>
                </a:lnTo>
                <a:lnTo>
                  <a:pt x="0" y="932282"/>
                </a:lnTo>
                <a:lnTo>
                  <a:pt x="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889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004800" cy="2616200"/>
          </a:xfrm>
          <a:custGeom>
            <a:avLst/>
            <a:gdLst/>
            <a:ahLst/>
            <a:cxnLst/>
            <a:rect l="l" t="t" r="r" b="b"/>
            <a:pathLst>
              <a:path w="13004800" h="2616200">
                <a:moveTo>
                  <a:pt x="0" y="0"/>
                </a:moveTo>
                <a:lnTo>
                  <a:pt x="13004800" y="0"/>
                </a:lnTo>
                <a:lnTo>
                  <a:pt x="13004800" y="2616200"/>
                </a:lnTo>
                <a:lnTo>
                  <a:pt x="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2775" y="660400"/>
            <a:ext cx="1177925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1100" y="4022897"/>
            <a:ext cx="10895330" cy="3634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522200" y="9315805"/>
            <a:ext cx="314959" cy="265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889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  <p:pic>
        <p:nvPicPr>
          <p:cNvPr id="8" name="Picture 7" descr="File:C-DAC LogoTransp.png - Wikipedia"/>
          <p:cNvPicPr/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1479463" y="-20131"/>
            <a:ext cx="1388012" cy="75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tlassian.com/git/tutorials/using-branche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http://www.atlassian.com/git/tutorial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http://www.atlassian.com/git/tutorials/using-branches/git-merg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4500" rIns="0" bIns="0" rtlCol="0">
            <a:spAutoFit/>
          </a:bodyPr>
          <a:lstStyle/>
          <a:p>
            <a:pPr marL="5051425">
              <a:lnSpc>
                <a:spcPct val="100000"/>
              </a:lnSpc>
              <a:spcBef>
                <a:spcPts val="100"/>
              </a:spcBef>
            </a:pPr>
            <a:r>
              <a:rPr b="1" spc="-25" dirty="0">
                <a:latin typeface="Courier New"/>
                <a:cs typeface="Courier New"/>
              </a:rPr>
              <a:t>git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21200" y="2616200"/>
            <a:ext cx="4112260" cy="33983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 MT"/>
                <a:cs typeface="Arial MT"/>
              </a:rPr>
              <a:t>An</a:t>
            </a:r>
            <a:r>
              <a:rPr sz="3000" spc="35" dirty="0">
                <a:latin typeface="Arial MT"/>
                <a:cs typeface="Arial MT"/>
              </a:rPr>
              <a:t> </a:t>
            </a:r>
            <a:r>
              <a:rPr sz="3000" spc="80" dirty="0">
                <a:latin typeface="Arial MT"/>
                <a:cs typeface="Arial MT"/>
              </a:rPr>
              <a:t>Introduction</a:t>
            </a:r>
            <a:endParaRPr sz="3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30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3000" spc="50" dirty="0">
                <a:latin typeface="Arial MT"/>
                <a:cs typeface="Arial MT"/>
              </a:rPr>
              <a:t>What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50" dirty="0">
                <a:latin typeface="Arial MT"/>
                <a:cs typeface="Arial MT"/>
              </a:rPr>
              <a:t>is</a:t>
            </a:r>
            <a:r>
              <a:rPr sz="3000" spc="10" dirty="0">
                <a:latin typeface="Arial MT"/>
                <a:cs typeface="Arial MT"/>
              </a:rPr>
              <a:t> </a:t>
            </a:r>
            <a:r>
              <a:rPr sz="3000" spc="45" dirty="0">
                <a:latin typeface="Arial MT"/>
                <a:cs typeface="Arial MT"/>
              </a:rPr>
              <a:t>it?</a:t>
            </a:r>
            <a:endParaRPr sz="30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 MT"/>
                <a:cs typeface="Arial MT"/>
              </a:rPr>
              <a:t>Why</a:t>
            </a:r>
            <a:r>
              <a:rPr sz="3000" spc="45" dirty="0">
                <a:latin typeface="Arial MT"/>
                <a:cs typeface="Arial MT"/>
              </a:rPr>
              <a:t> </a:t>
            </a:r>
            <a:r>
              <a:rPr sz="3000" spc="70" dirty="0">
                <a:latin typeface="Arial MT"/>
                <a:cs typeface="Arial MT"/>
              </a:rPr>
              <a:t>should</a:t>
            </a:r>
            <a:r>
              <a:rPr sz="3000" spc="50" dirty="0">
                <a:latin typeface="Arial MT"/>
                <a:cs typeface="Arial MT"/>
              </a:rPr>
              <a:t> </a:t>
            </a:r>
            <a:r>
              <a:rPr sz="3000" spc="60" dirty="0">
                <a:latin typeface="Arial MT"/>
                <a:cs typeface="Arial MT"/>
              </a:rPr>
              <a:t>you</a:t>
            </a:r>
            <a:r>
              <a:rPr sz="3000" spc="4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use</a:t>
            </a:r>
            <a:r>
              <a:rPr sz="3000" spc="50" dirty="0">
                <a:latin typeface="Arial MT"/>
                <a:cs typeface="Arial MT"/>
              </a:rPr>
              <a:t> </a:t>
            </a:r>
            <a:r>
              <a:rPr sz="3000" spc="45" dirty="0">
                <a:latin typeface="Arial MT"/>
                <a:cs typeface="Arial MT"/>
              </a:rPr>
              <a:t>it?</a:t>
            </a:r>
            <a:endParaRPr sz="3000" dirty="0">
              <a:latin typeface="Arial MT"/>
              <a:cs typeface="Arial MT"/>
            </a:endParaRPr>
          </a:p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3000" spc="75" dirty="0">
                <a:latin typeface="Arial MT"/>
                <a:cs typeface="Arial MT"/>
              </a:rPr>
              <a:t>How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80" dirty="0">
                <a:latin typeface="Arial MT"/>
                <a:cs typeface="Arial MT"/>
              </a:rPr>
              <a:t>does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105" dirty="0">
                <a:latin typeface="Arial MT"/>
                <a:cs typeface="Arial MT"/>
              </a:rPr>
              <a:t>it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55" dirty="0">
                <a:latin typeface="Arial MT"/>
                <a:cs typeface="Arial MT"/>
              </a:rPr>
              <a:t>work?</a:t>
            </a:r>
            <a:endParaRPr sz="3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3000" dirty="0">
              <a:latin typeface="Arial MT"/>
              <a:cs typeface="Arial MT"/>
            </a:endParaRPr>
          </a:p>
        </p:txBody>
      </p:sp>
      <p:pic>
        <p:nvPicPr>
          <p:cNvPr id="5" name="Picture 4" descr="File:C-DAC LogoTransp.png - Wikipedia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0600" y="1172"/>
            <a:ext cx="1388012" cy="75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311" y="825500"/>
            <a:ext cx="4829175" cy="9652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63500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500"/>
              </a:spcBef>
            </a:pP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spc="-20" dirty="0">
                <a:solidFill>
                  <a:srgbClr val="F9F9F9"/>
                </a:solidFill>
                <a:latin typeface="Courier New"/>
                <a:cs typeface="Courier New"/>
              </a:rPr>
              <a:t>help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361991" y="3873602"/>
            <a:ext cx="5186680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810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300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help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10" dirty="0">
                <a:solidFill>
                  <a:srgbClr val="F9F9F9"/>
                </a:solidFill>
                <a:latin typeface="Courier New"/>
                <a:cs typeface="Courier New"/>
              </a:rPr>
              <a:t>&lt;command&gt;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1991" y="4861232"/>
            <a:ext cx="5645150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4064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320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&lt;command&gt;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--</a:t>
            </a:r>
            <a:r>
              <a:rPr sz="3000" spc="-20" dirty="0">
                <a:solidFill>
                  <a:srgbClr val="F9F9F9"/>
                </a:solidFill>
                <a:latin typeface="Courier New"/>
                <a:cs typeface="Courier New"/>
              </a:rPr>
              <a:t>help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1991" y="5848861"/>
            <a:ext cx="4956810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1115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245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man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git-</a:t>
            </a:r>
            <a:r>
              <a:rPr sz="3000" spc="-10" dirty="0">
                <a:solidFill>
                  <a:srgbClr val="F9F9F9"/>
                </a:solidFill>
                <a:latin typeface="Courier New"/>
                <a:cs typeface="Courier New"/>
              </a:rPr>
              <a:t>&lt;command&gt;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100" y="3073400"/>
            <a:ext cx="47536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6140" algn="l"/>
              </a:tabLst>
            </a:pPr>
            <a:r>
              <a:rPr sz="3000" b="1" spc="-25" dirty="0">
                <a:latin typeface="Arial"/>
                <a:cs typeface="Arial"/>
              </a:rPr>
              <a:t>Get</a:t>
            </a:r>
            <a:r>
              <a:rPr sz="3000" b="1" dirty="0">
                <a:latin typeface="Arial"/>
                <a:cs typeface="Arial"/>
              </a:rPr>
              <a:t>	help</a:t>
            </a:r>
            <a:r>
              <a:rPr sz="3000" b="1" spc="-45" dirty="0">
                <a:latin typeface="Arial"/>
                <a:cs typeface="Arial"/>
              </a:rPr>
              <a:t> </a:t>
            </a:r>
            <a:r>
              <a:rPr sz="3000" spc="-85" dirty="0">
                <a:latin typeface="Trebuchet MS"/>
                <a:cs typeface="Trebuchet MS"/>
              </a:rPr>
              <a:t>for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any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60" dirty="0">
                <a:latin typeface="Trebuchet MS"/>
                <a:cs typeface="Trebuchet MS"/>
              </a:rPr>
              <a:t>command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2100" y="6718300"/>
            <a:ext cx="23190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Trebuchet MS"/>
                <a:cs typeface="Trebuchet MS"/>
              </a:rPr>
              <a:t>Works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114" dirty="0">
                <a:latin typeface="Trebuchet MS"/>
                <a:cs typeface="Trebuchet MS"/>
              </a:rPr>
              <a:t>oﬄine!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100" y="8534400"/>
            <a:ext cx="104749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32355" algn="l"/>
              </a:tabLst>
            </a:pPr>
            <a:r>
              <a:rPr sz="3000" b="1" spc="-10" dirty="0">
                <a:latin typeface="Arial"/>
                <a:cs typeface="Arial"/>
              </a:rPr>
              <a:t>Installation:</a:t>
            </a:r>
            <a:r>
              <a:rPr sz="3000" b="1" dirty="0">
                <a:latin typeface="Arial"/>
                <a:cs typeface="Arial"/>
              </a:rPr>
              <a:t>	</a:t>
            </a:r>
            <a:r>
              <a:rPr sz="3000" spc="135" dirty="0">
                <a:latin typeface="Trebuchet MS"/>
                <a:cs typeface="Trebuchet MS"/>
              </a:rPr>
              <a:t>Good</a:t>
            </a:r>
            <a:r>
              <a:rPr sz="3000" spc="-165" dirty="0">
                <a:latin typeface="Trebuchet MS"/>
                <a:cs typeface="Trebuchet MS"/>
              </a:rPr>
              <a:t> </a:t>
            </a:r>
            <a:r>
              <a:rPr sz="3000" spc="90" dirty="0">
                <a:latin typeface="Trebuchet MS"/>
                <a:cs typeface="Trebuchet MS"/>
              </a:rPr>
              <a:t>changes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220" dirty="0">
                <a:latin typeface="Trebuchet MS"/>
                <a:cs typeface="Trebuchet MS"/>
              </a:rPr>
              <a:t>it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50" dirty="0">
                <a:latin typeface="Trebuchet MS"/>
                <a:cs typeface="Trebuchet MS"/>
              </a:rPr>
              <a:t>is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already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70" dirty="0">
                <a:latin typeface="Trebuchet MS"/>
                <a:cs typeface="Trebuchet MS"/>
              </a:rPr>
              <a:t>installed,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215" dirty="0">
                <a:latin typeface="Trebuchet MS"/>
                <a:cs typeface="Trebuchet MS"/>
              </a:rPr>
              <a:t>if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not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60" dirty="0">
                <a:solidFill>
                  <a:srgbClr val="0076BA"/>
                </a:solidFill>
                <a:latin typeface="Trebuchet MS"/>
                <a:cs typeface="Trebuchet MS"/>
              </a:rPr>
              <a:t>[</a:t>
            </a:r>
            <a:r>
              <a:rPr sz="3000" u="sng" spc="-60" dirty="0">
                <a:solidFill>
                  <a:srgbClr val="0076BA"/>
                </a:solidFill>
                <a:uFill>
                  <a:solidFill>
                    <a:srgbClr val="0076BA"/>
                  </a:solidFill>
                </a:uFill>
                <a:latin typeface="Trebuchet MS"/>
                <a:cs typeface="Trebuchet MS"/>
              </a:rPr>
              <a:t>Link</a:t>
            </a:r>
            <a:r>
              <a:rPr sz="3000" spc="-60" dirty="0">
                <a:solidFill>
                  <a:srgbClr val="0076BA"/>
                </a:solidFill>
                <a:latin typeface="Trebuchet MS"/>
                <a:cs typeface="Trebuchet MS"/>
              </a:rPr>
              <a:t>]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4525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Commands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676400" y="3022600"/>
            <a:ext cx="1861185" cy="589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37500"/>
              </a:lnSpc>
              <a:spcBef>
                <a:spcPts val="100"/>
              </a:spcBef>
            </a:pPr>
            <a:r>
              <a:rPr sz="4000" b="1" spc="-10" dirty="0">
                <a:latin typeface="Courier New"/>
                <a:cs typeface="Courier New"/>
              </a:rPr>
              <a:t>config </a:t>
            </a:r>
            <a:r>
              <a:rPr sz="4000" b="1" spc="-20" dirty="0">
                <a:latin typeface="Courier New"/>
                <a:cs typeface="Courier New"/>
              </a:rPr>
              <a:t>init </a:t>
            </a:r>
            <a:r>
              <a:rPr sz="4000" b="1" spc="-10" dirty="0">
                <a:latin typeface="Courier New"/>
                <a:cs typeface="Courier New"/>
              </a:rPr>
              <a:t>status </a:t>
            </a:r>
            <a:r>
              <a:rPr sz="4000" b="1" spc="-25" dirty="0">
                <a:latin typeface="Courier New"/>
                <a:cs typeface="Courier New"/>
              </a:rPr>
              <a:t>add </a:t>
            </a:r>
            <a:r>
              <a:rPr sz="4000" b="1" spc="-10" dirty="0">
                <a:latin typeface="Courier New"/>
                <a:cs typeface="Courier New"/>
              </a:rPr>
              <a:t>commit </a:t>
            </a:r>
            <a:r>
              <a:rPr sz="4000" b="1" spc="-20" dirty="0">
                <a:latin typeface="Courier New"/>
                <a:cs typeface="Courier New"/>
              </a:rPr>
              <a:t>diff </a:t>
            </a:r>
            <a:r>
              <a:rPr sz="4000" b="1" spc="-25" dirty="0">
                <a:latin typeface="Courier New"/>
                <a:cs typeface="Courier New"/>
              </a:rPr>
              <a:t>log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0500" y="4330700"/>
            <a:ext cx="247269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37500"/>
              </a:lnSpc>
              <a:spcBef>
                <a:spcPts val="100"/>
              </a:spcBef>
            </a:pPr>
            <a:r>
              <a:rPr sz="4000" b="1" spc="-10" dirty="0">
                <a:solidFill>
                  <a:srgbClr val="D6D5D5"/>
                </a:solidFill>
                <a:latin typeface="Courier New"/>
                <a:cs typeface="Courier New"/>
              </a:rPr>
              <a:t>branch checkout merge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74200" y="4330700"/>
            <a:ext cx="155511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5080" indent="-152400">
              <a:lnSpc>
                <a:spcPct val="137500"/>
              </a:lnSpc>
              <a:spcBef>
                <a:spcPts val="100"/>
              </a:spcBef>
            </a:pPr>
            <a:r>
              <a:rPr sz="4000" b="1" spc="-10" dirty="0">
                <a:solidFill>
                  <a:srgbClr val="D6D5D5"/>
                </a:solidFill>
                <a:latin typeface="Courier New"/>
                <a:cs typeface="Courier New"/>
              </a:rPr>
              <a:t>clone </a:t>
            </a:r>
            <a:r>
              <a:rPr sz="4000" b="1" spc="-20" dirty="0">
                <a:solidFill>
                  <a:srgbClr val="D6D5D5"/>
                </a:solidFill>
                <a:latin typeface="Courier New"/>
                <a:cs typeface="Courier New"/>
              </a:rPr>
              <a:t>push pull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311" y="825500"/>
            <a:ext cx="5593715" cy="9652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63500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500"/>
              </a:spcBef>
            </a:pP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spc="-10" dirty="0">
                <a:solidFill>
                  <a:srgbClr val="F9F9F9"/>
                </a:solidFill>
                <a:latin typeface="Courier New"/>
                <a:cs typeface="Courier New"/>
              </a:rPr>
              <a:t>config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361991" y="4019958"/>
            <a:ext cx="10233025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1115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245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config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--global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user.name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10" dirty="0">
                <a:solidFill>
                  <a:srgbClr val="F9F9F9"/>
                </a:solidFill>
                <a:latin typeface="Courier New"/>
                <a:cs typeface="Courier New"/>
              </a:rPr>
              <a:t>&lt;your_name&gt;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1991" y="4689943"/>
            <a:ext cx="10920730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429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270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config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--global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user.email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10" dirty="0">
                <a:solidFill>
                  <a:srgbClr val="F9F9F9"/>
                </a:solidFill>
                <a:latin typeface="Courier New"/>
                <a:cs typeface="Courier New"/>
              </a:rPr>
              <a:t>&lt;your_email&gt;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100" y="3225800"/>
            <a:ext cx="76809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Before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doing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anything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-30" dirty="0">
                <a:latin typeface="Trebuchet MS"/>
                <a:cs typeface="Trebuchet MS"/>
              </a:rPr>
              <a:t>else: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b="1" dirty="0">
                <a:latin typeface="Arial"/>
                <a:cs typeface="Arial"/>
              </a:rPr>
              <a:t>Identify</a:t>
            </a:r>
            <a:r>
              <a:rPr sz="3000" b="1" spc="-45" dirty="0">
                <a:latin typeface="Arial"/>
                <a:cs typeface="Arial"/>
              </a:rPr>
              <a:t> </a:t>
            </a:r>
            <a:r>
              <a:rPr sz="3000" b="1" spc="-10" dirty="0">
                <a:latin typeface="Arial"/>
                <a:cs typeface="Arial"/>
              </a:rPr>
              <a:t>yourself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1600" y="5422900"/>
            <a:ext cx="9065895" cy="152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4" dirty="0">
                <a:latin typeface="Trebuchet MS"/>
                <a:cs typeface="Trebuchet MS"/>
              </a:rPr>
              <a:t>Make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sure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this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50" dirty="0">
                <a:latin typeface="Trebuchet MS"/>
                <a:cs typeface="Trebuchet MS"/>
              </a:rPr>
              <a:t>is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consistent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90" dirty="0">
                <a:latin typeface="Trebuchet MS"/>
                <a:cs typeface="Trebuchet MS"/>
              </a:rPr>
              <a:t>across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-150" dirty="0">
                <a:latin typeface="Trebuchet MS"/>
                <a:cs typeface="Trebuchet MS"/>
              </a:rPr>
              <a:t>all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your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machines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714"/>
              </a:spcBef>
            </a:pPr>
            <a:endParaRPr sz="3000">
              <a:latin typeface="Trebuchet MS"/>
              <a:cs typeface="Trebuchet MS"/>
            </a:endParaRPr>
          </a:p>
          <a:p>
            <a:pPr marL="630555" algn="ctr">
              <a:lnSpc>
                <a:spcPct val="100000"/>
              </a:lnSpc>
            </a:pPr>
            <a:r>
              <a:rPr sz="2500" b="1" spc="-10" dirty="0">
                <a:solidFill>
                  <a:srgbClr val="017100"/>
                </a:solidFill>
                <a:latin typeface="Arial"/>
                <a:cs typeface="Arial"/>
              </a:rPr>
              <a:t>Advanced: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0358" y="7048727"/>
            <a:ext cx="7230109" cy="2008505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113664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894"/>
              </a:spcBef>
            </a:pPr>
            <a:r>
              <a:rPr sz="2500" spc="-10" dirty="0">
                <a:latin typeface="Arial MT"/>
                <a:cs typeface="Arial MT"/>
              </a:rPr>
              <a:t>Aliases</a:t>
            </a:r>
            <a:endParaRPr sz="2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2500">
              <a:latin typeface="Arial MT"/>
              <a:cs typeface="Arial MT"/>
            </a:endParaRPr>
          </a:p>
          <a:p>
            <a:pPr marL="123189">
              <a:lnSpc>
                <a:spcPct val="100000"/>
              </a:lnSpc>
            </a:pPr>
            <a:r>
              <a:rPr sz="2500" spc="110" dirty="0">
                <a:latin typeface="Arial MT"/>
                <a:cs typeface="Arial MT"/>
              </a:rPr>
              <a:t>„Did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50" dirty="0">
                <a:latin typeface="Arial MT"/>
                <a:cs typeface="Arial MT"/>
              </a:rPr>
              <a:t>you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spc="45" dirty="0">
                <a:latin typeface="Arial MT"/>
                <a:cs typeface="Arial MT"/>
              </a:rPr>
              <a:t>mean?“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4117" y="8392157"/>
            <a:ext cx="6694170" cy="4064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40640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320"/>
              </a:spcBef>
            </a:pPr>
            <a:r>
              <a:rPr sz="2000" dirty="0">
                <a:solidFill>
                  <a:srgbClr val="F9F9F9"/>
                </a:solidFill>
                <a:latin typeface="Courier New"/>
                <a:cs typeface="Courier New"/>
              </a:rPr>
              <a:t>$ git config --global help.autocorrect </a:t>
            </a:r>
            <a:r>
              <a:rPr sz="2000" spc="-25" dirty="0">
                <a:solidFill>
                  <a:srgbClr val="F9F9F9"/>
                </a:solidFill>
                <a:latin typeface="Courier New"/>
                <a:cs typeface="Courier New"/>
              </a:rPr>
              <a:t>10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27983" y="7545069"/>
            <a:ext cx="6331585" cy="4064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6830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290"/>
              </a:spcBef>
            </a:pPr>
            <a:r>
              <a:rPr sz="2000" dirty="0">
                <a:solidFill>
                  <a:srgbClr val="F9F9F9"/>
                </a:solidFill>
                <a:latin typeface="Courier New"/>
                <a:cs typeface="Courier New"/>
              </a:rPr>
              <a:t>$ git config --global alias.st </a:t>
            </a:r>
            <a:r>
              <a:rPr sz="2000" spc="-10" dirty="0">
                <a:solidFill>
                  <a:srgbClr val="F9F9F9"/>
                </a:solidFill>
                <a:latin typeface="Courier New"/>
                <a:cs typeface="Courier New"/>
              </a:rPr>
              <a:t>„status“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400" y="7353300"/>
            <a:ext cx="3975735" cy="14097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-7620" algn="ctr">
              <a:lnSpc>
                <a:spcPct val="101400"/>
              </a:lnSpc>
              <a:spcBef>
                <a:spcPts val="50"/>
              </a:spcBef>
            </a:pPr>
            <a:r>
              <a:rPr sz="3000" spc="114" dirty="0">
                <a:latin typeface="Trebuchet MS"/>
                <a:cs typeface="Trebuchet MS"/>
              </a:rPr>
              <a:t>Make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your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-170" dirty="0">
                <a:latin typeface="Trebuchet MS"/>
                <a:cs typeface="Trebuchet MS"/>
              </a:rPr>
              <a:t>life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easier: </a:t>
            </a:r>
            <a:r>
              <a:rPr sz="3000" spc="70" dirty="0">
                <a:latin typeface="Trebuchet MS"/>
                <a:cs typeface="Trebuchet MS"/>
              </a:rPr>
              <a:t>Set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65" dirty="0">
                <a:latin typeface="Trebuchet MS"/>
                <a:cs typeface="Trebuchet MS"/>
              </a:rPr>
              <a:t>up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b="1" dirty="0">
                <a:latin typeface="Arial"/>
                <a:cs typeface="Arial"/>
              </a:rPr>
              <a:t>tab</a:t>
            </a:r>
            <a:r>
              <a:rPr sz="3000" b="1" spc="35" dirty="0">
                <a:latin typeface="Arial"/>
                <a:cs typeface="Arial"/>
              </a:rPr>
              <a:t> </a:t>
            </a:r>
            <a:r>
              <a:rPr sz="3000" b="1" spc="-10" dirty="0">
                <a:latin typeface="Arial"/>
                <a:cs typeface="Arial"/>
              </a:rPr>
              <a:t>completion </a:t>
            </a:r>
            <a:r>
              <a:rPr sz="3000" spc="-10" dirty="0">
                <a:solidFill>
                  <a:srgbClr val="0076BA"/>
                </a:solidFill>
                <a:latin typeface="Trebuchet MS"/>
                <a:cs typeface="Trebuchet MS"/>
              </a:rPr>
              <a:t>[</a:t>
            </a:r>
            <a:r>
              <a:rPr sz="3000" u="sng" spc="-10" dirty="0">
                <a:solidFill>
                  <a:srgbClr val="0076BA"/>
                </a:solidFill>
                <a:uFill>
                  <a:solidFill>
                    <a:srgbClr val="0076BA"/>
                  </a:solidFill>
                </a:uFill>
                <a:latin typeface="Trebuchet MS"/>
                <a:cs typeface="Trebuchet MS"/>
              </a:rPr>
              <a:t>Link</a:t>
            </a:r>
            <a:r>
              <a:rPr sz="3000" spc="-10" dirty="0">
                <a:solidFill>
                  <a:srgbClr val="0076BA"/>
                </a:solidFill>
                <a:latin typeface="Trebuchet MS"/>
                <a:cs typeface="Trebuchet MS"/>
              </a:rPr>
              <a:t>]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311" y="825500"/>
            <a:ext cx="4829175" cy="9652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63500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500"/>
              </a:spcBef>
            </a:pP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spc="-20" dirty="0">
                <a:solidFill>
                  <a:srgbClr val="F9F9F9"/>
                </a:solidFill>
                <a:latin typeface="Courier New"/>
                <a:cs typeface="Courier New"/>
              </a:rPr>
              <a:t>init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270000" y="3968750"/>
            <a:ext cx="10617835" cy="12319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44450" rIns="0" bIns="0" rtlCol="0">
            <a:spAutoFit/>
          </a:bodyPr>
          <a:lstStyle/>
          <a:p>
            <a:pPr marL="63500">
              <a:lnSpc>
                <a:spcPts val="2950"/>
              </a:lnSpc>
              <a:spcBef>
                <a:spcPts val="350"/>
              </a:spcBef>
            </a:pP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spc="-20" dirty="0">
                <a:solidFill>
                  <a:srgbClr val="F9F9F9"/>
                </a:solidFill>
                <a:latin typeface="Courier New"/>
                <a:cs typeface="Courier New"/>
              </a:rPr>
              <a:t>init</a:t>
            </a:r>
            <a:endParaRPr sz="2500">
              <a:latin typeface="Courier New"/>
              <a:cs typeface="Courier New"/>
            </a:endParaRPr>
          </a:p>
          <a:p>
            <a:pPr marL="63500" marR="1943735">
              <a:lnSpc>
                <a:spcPts val="2900"/>
              </a:lnSpc>
              <a:spcBef>
                <a:spcPts val="130"/>
              </a:spcBef>
            </a:pP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Initialized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empty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repository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in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spc="-10" dirty="0">
                <a:solidFill>
                  <a:srgbClr val="F9F9F9"/>
                </a:solidFill>
                <a:latin typeface="Courier New"/>
                <a:cs typeface="Courier New"/>
              </a:rPr>
              <a:t>/path/to/ example_repo/.git/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3225800"/>
            <a:ext cx="67551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latin typeface="Arial"/>
                <a:cs typeface="Arial"/>
              </a:rPr>
              <a:t>Initalizing</a:t>
            </a:r>
            <a:r>
              <a:rPr sz="3000" b="1" spc="-110" dirty="0">
                <a:latin typeface="Arial"/>
                <a:cs typeface="Arial"/>
              </a:rPr>
              <a:t> </a:t>
            </a:r>
            <a:r>
              <a:rPr sz="3000" dirty="0">
                <a:latin typeface="Trebuchet MS"/>
                <a:cs typeface="Trebuchet MS"/>
              </a:rPr>
              <a:t>a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empty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spc="-125" dirty="0">
                <a:latin typeface="Trebuchet MS"/>
                <a:cs typeface="Trebuchet MS"/>
              </a:rPr>
              <a:t>(local)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Git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repository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1600" y="5372100"/>
            <a:ext cx="10102850" cy="2247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75640">
              <a:lnSpc>
                <a:spcPct val="102800"/>
              </a:lnSpc>
            </a:pPr>
            <a:r>
              <a:rPr sz="3000" spc="155" dirty="0">
                <a:latin typeface="Trebuchet MS"/>
                <a:cs typeface="Trebuchet MS"/>
              </a:rPr>
              <a:t>Adds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hidden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dirty="0">
                <a:latin typeface="Courier New"/>
                <a:cs typeface="Courier New"/>
              </a:rPr>
              <a:t>.git</a:t>
            </a:r>
            <a:r>
              <a:rPr sz="3000" spc="-969" dirty="0">
                <a:latin typeface="Courier New"/>
                <a:cs typeface="Courier New"/>
              </a:rPr>
              <a:t> </a:t>
            </a:r>
            <a:r>
              <a:rPr sz="3000" spc="-105" dirty="0">
                <a:latin typeface="Trebuchet MS"/>
                <a:cs typeface="Trebuchet MS"/>
              </a:rPr>
              <a:t>directory,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where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35" dirty="0">
                <a:latin typeface="Trebuchet MS"/>
                <a:cs typeface="Trebuchet MS"/>
              </a:rPr>
              <a:t>git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stores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150" dirty="0">
                <a:latin typeface="Trebuchet MS"/>
                <a:cs typeface="Trebuchet MS"/>
              </a:rPr>
              <a:t>all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its </a:t>
            </a:r>
            <a:r>
              <a:rPr sz="3000" spc="-10" dirty="0">
                <a:latin typeface="Trebuchet MS"/>
                <a:cs typeface="Trebuchet MS"/>
              </a:rPr>
              <a:t>information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3000"/>
              </a:spcBef>
            </a:pPr>
            <a:r>
              <a:rPr sz="3000" spc="-25" dirty="0">
                <a:latin typeface="Trebuchet MS"/>
                <a:cs typeface="Trebuchet MS"/>
              </a:rPr>
              <a:t>Git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only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140" dirty="0">
                <a:latin typeface="Trebuchet MS"/>
                <a:cs typeface="Trebuchet MS"/>
              </a:rPr>
              <a:t>uses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110" dirty="0">
                <a:latin typeface="Trebuchet MS"/>
                <a:cs typeface="Trebuchet MS"/>
              </a:rPr>
              <a:t>relative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paths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(source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55" dirty="0">
                <a:latin typeface="Trebuchet MS"/>
                <a:cs typeface="Trebuchet MS"/>
              </a:rPr>
              <a:t>directory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60" dirty="0">
                <a:latin typeface="Trebuchet MS"/>
                <a:cs typeface="Trebuchet MS"/>
              </a:rPr>
              <a:t>can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be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40" dirty="0">
                <a:latin typeface="Trebuchet MS"/>
                <a:cs typeface="Trebuchet MS"/>
              </a:rPr>
              <a:t>moved </a:t>
            </a:r>
            <a:r>
              <a:rPr sz="3000" spc="-10" dirty="0">
                <a:latin typeface="Trebuchet MS"/>
                <a:cs typeface="Trebuchet MS"/>
              </a:rPr>
              <a:t>freely)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311" y="825500"/>
            <a:ext cx="5593715" cy="9652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63500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500"/>
              </a:spcBef>
            </a:pP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spc="-10" dirty="0">
                <a:solidFill>
                  <a:srgbClr val="F9F9F9"/>
                </a:solidFill>
                <a:latin typeface="Courier New"/>
                <a:cs typeface="Courier New"/>
              </a:rPr>
              <a:t>status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73100" y="2946400"/>
            <a:ext cx="111309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Display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b="1" dirty="0">
                <a:latin typeface="Arial"/>
                <a:cs typeface="Arial"/>
              </a:rPr>
              <a:t>status</a:t>
            </a:r>
            <a:r>
              <a:rPr sz="3000" b="1" spc="4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information</a:t>
            </a:r>
            <a:r>
              <a:rPr sz="3000" b="1" spc="40" dirty="0">
                <a:latin typeface="Arial"/>
                <a:cs typeface="Arial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working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spc="-55" dirty="0">
                <a:latin typeface="Trebuchet MS"/>
                <a:cs typeface="Trebuchet MS"/>
              </a:rPr>
              <a:t>directory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staging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area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786" y="3664661"/>
            <a:ext cx="10617835" cy="49149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43815" rIns="0" bIns="0" rtlCol="0">
            <a:spAutoFit/>
          </a:bodyPr>
          <a:lstStyle/>
          <a:p>
            <a:pPr marL="67310">
              <a:lnSpc>
                <a:spcPts val="2950"/>
              </a:lnSpc>
              <a:spcBef>
                <a:spcPts val="345"/>
              </a:spcBef>
            </a:pP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spc="-10" dirty="0">
                <a:solidFill>
                  <a:srgbClr val="F9F9F9"/>
                </a:solidFill>
                <a:latin typeface="Courier New"/>
                <a:cs typeface="Courier New"/>
              </a:rPr>
              <a:t>status</a:t>
            </a:r>
            <a:endParaRPr sz="2500">
              <a:latin typeface="Courier New"/>
              <a:cs typeface="Courier New"/>
            </a:endParaRPr>
          </a:p>
          <a:p>
            <a:pPr marL="67310">
              <a:lnSpc>
                <a:spcPts val="2950"/>
              </a:lnSpc>
            </a:pP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On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branch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spc="-10" dirty="0">
                <a:solidFill>
                  <a:srgbClr val="F9F9F9"/>
                </a:solidFill>
                <a:latin typeface="Courier New"/>
                <a:cs typeface="Courier New"/>
              </a:rPr>
              <a:t>master</a:t>
            </a:r>
            <a:endParaRPr sz="2500">
              <a:latin typeface="Courier New"/>
              <a:cs typeface="Courier New"/>
            </a:endParaRPr>
          </a:p>
          <a:p>
            <a:pPr marL="67310">
              <a:lnSpc>
                <a:spcPct val="100000"/>
              </a:lnSpc>
              <a:spcBef>
                <a:spcPts val="2800"/>
              </a:spcBef>
            </a:pP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No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commits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spc="-25" dirty="0">
                <a:solidFill>
                  <a:srgbClr val="F9F9F9"/>
                </a:solidFill>
                <a:latin typeface="Courier New"/>
                <a:cs typeface="Courier New"/>
              </a:rPr>
              <a:t>yet</a:t>
            </a:r>
            <a:endParaRPr sz="2500">
              <a:latin typeface="Courier New"/>
              <a:cs typeface="Courier New"/>
            </a:endParaRPr>
          </a:p>
          <a:p>
            <a:pPr marL="67310">
              <a:lnSpc>
                <a:spcPts val="2950"/>
              </a:lnSpc>
              <a:spcBef>
                <a:spcPts val="2800"/>
              </a:spcBef>
            </a:pP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Untracked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spc="-10" dirty="0">
                <a:solidFill>
                  <a:srgbClr val="F9F9F9"/>
                </a:solidFill>
                <a:latin typeface="Courier New"/>
                <a:cs typeface="Courier New"/>
              </a:rPr>
              <a:t>files:</a:t>
            </a:r>
            <a:endParaRPr sz="2500">
              <a:latin typeface="Courier New"/>
              <a:cs typeface="Courier New"/>
            </a:endParaRPr>
          </a:p>
          <a:p>
            <a:pPr marL="67310" marR="410209" indent="382270">
              <a:lnSpc>
                <a:spcPts val="2900"/>
              </a:lnSpc>
              <a:spcBef>
                <a:spcPts val="130"/>
              </a:spcBef>
            </a:pP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(use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"git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add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&lt;file&gt;..."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to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include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in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what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will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spc="-25" dirty="0">
                <a:solidFill>
                  <a:srgbClr val="F9F9F9"/>
                </a:solidFill>
                <a:latin typeface="Courier New"/>
                <a:cs typeface="Courier New"/>
              </a:rPr>
              <a:t>be </a:t>
            </a:r>
            <a:r>
              <a:rPr sz="2500" spc="-10" dirty="0">
                <a:solidFill>
                  <a:srgbClr val="F9F9F9"/>
                </a:solidFill>
                <a:latin typeface="Courier New"/>
                <a:cs typeface="Courier New"/>
              </a:rPr>
              <a:t>committed)</a:t>
            </a:r>
            <a:endParaRPr sz="2500">
              <a:latin typeface="Courier New"/>
              <a:cs typeface="Courier New"/>
            </a:endParaRPr>
          </a:p>
          <a:p>
            <a:pPr marL="422909">
              <a:lnSpc>
                <a:spcPct val="100000"/>
              </a:lnSpc>
              <a:spcBef>
                <a:spcPts val="2720"/>
              </a:spcBef>
            </a:pPr>
            <a:r>
              <a:rPr sz="2500" spc="-10" dirty="0">
                <a:solidFill>
                  <a:srgbClr val="F68066"/>
                </a:solidFill>
                <a:latin typeface="Courier New"/>
                <a:cs typeface="Courier New"/>
              </a:rPr>
              <a:t>hello.cpp</a:t>
            </a:r>
            <a:endParaRPr sz="2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2500">
              <a:latin typeface="Courier New"/>
              <a:cs typeface="Courier New"/>
            </a:endParaRPr>
          </a:p>
          <a:p>
            <a:pPr marL="67310" marR="792480">
              <a:lnSpc>
                <a:spcPts val="2900"/>
              </a:lnSpc>
            </a:pP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nothing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added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to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commit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but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untracked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files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spc="-10" dirty="0">
                <a:solidFill>
                  <a:srgbClr val="F9F9F9"/>
                </a:solidFill>
                <a:latin typeface="Courier New"/>
                <a:cs typeface="Courier New"/>
              </a:rPr>
              <a:t>present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(use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"git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add"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9F9F9"/>
                </a:solidFill>
                <a:latin typeface="Courier New"/>
                <a:cs typeface="Courier New"/>
              </a:rPr>
              <a:t>to</a:t>
            </a:r>
            <a:r>
              <a:rPr sz="25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500" spc="-10" dirty="0">
                <a:solidFill>
                  <a:srgbClr val="F9F9F9"/>
                </a:solidFill>
                <a:latin typeface="Courier New"/>
                <a:cs typeface="Courier New"/>
              </a:rPr>
              <a:t>track)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8826500"/>
            <a:ext cx="110432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>
                <a:latin typeface="Trebuchet MS"/>
                <a:cs typeface="Trebuchet MS"/>
              </a:rPr>
              <a:t>(Output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85" dirty="0">
                <a:latin typeface="Trebuchet MS"/>
                <a:cs typeface="Trebuchet MS"/>
              </a:rPr>
              <a:t>for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newly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initialized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repo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95" dirty="0">
                <a:latin typeface="Trebuchet MS"/>
                <a:cs typeface="Trebuchet MS"/>
              </a:rPr>
              <a:t>with </a:t>
            </a:r>
            <a:r>
              <a:rPr sz="3000" dirty="0">
                <a:latin typeface="Trebuchet MS"/>
                <a:cs typeface="Trebuchet MS"/>
              </a:rPr>
              <a:t>one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new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170" dirty="0">
                <a:latin typeface="Trebuchet MS"/>
                <a:cs typeface="Trebuchet MS"/>
              </a:rPr>
              <a:t>file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Courier New"/>
                <a:cs typeface="Courier New"/>
              </a:rPr>
              <a:t>hello.cpp</a:t>
            </a:r>
            <a:r>
              <a:rPr sz="3000" spc="-10" dirty="0">
                <a:latin typeface="Trebuchet MS"/>
                <a:cs typeface="Trebuchet MS"/>
              </a:rPr>
              <a:t>)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311" y="825500"/>
            <a:ext cx="4446905" cy="9652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63500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500"/>
              </a:spcBef>
            </a:pP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spc="-25" dirty="0">
                <a:solidFill>
                  <a:srgbClr val="F9F9F9"/>
                </a:solidFill>
                <a:latin typeface="Courier New"/>
                <a:cs typeface="Courier New"/>
              </a:rPr>
              <a:t>add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035300"/>
            <a:ext cx="62420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" dirty="0">
                <a:latin typeface="Arial"/>
                <a:cs typeface="Arial"/>
              </a:rPr>
              <a:t>Adding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changes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staging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area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0000" y="3765958"/>
            <a:ext cx="5415915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1115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245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add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10" dirty="0">
                <a:solidFill>
                  <a:srgbClr val="F9F9F9"/>
                </a:solidFill>
                <a:latin typeface="Courier New"/>
                <a:cs typeface="Courier New"/>
              </a:rPr>
              <a:t>&lt;file_name&gt;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5864" y="5454650"/>
            <a:ext cx="6562725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1750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250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add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10" dirty="0">
                <a:solidFill>
                  <a:srgbClr val="F9F9F9"/>
                </a:solidFill>
                <a:latin typeface="Courier New"/>
                <a:cs typeface="Courier New"/>
              </a:rPr>
              <a:t>&lt;directory_name&gt;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1600" y="6083300"/>
            <a:ext cx="10681335" cy="116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55" dirty="0">
                <a:latin typeface="Trebuchet MS"/>
                <a:cs typeface="Trebuchet MS"/>
              </a:rPr>
              <a:t>Adds</a:t>
            </a:r>
            <a:r>
              <a:rPr sz="3000" spc="-155" dirty="0">
                <a:latin typeface="Trebuchet MS"/>
                <a:cs typeface="Trebuchet MS"/>
              </a:rPr>
              <a:t> </a:t>
            </a:r>
            <a:r>
              <a:rPr sz="3000" spc="-150" dirty="0">
                <a:latin typeface="Trebuchet MS"/>
                <a:cs typeface="Trebuchet MS"/>
              </a:rPr>
              <a:t>all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90" dirty="0">
                <a:latin typeface="Trebuchet MS"/>
                <a:cs typeface="Trebuchet MS"/>
              </a:rPr>
              <a:t>changes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150" dirty="0">
                <a:latin typeface="Trebuchet MS"/>
                <a:cs typeface="Trebuchet MS"/>
              </a:rPr>
              <a:t>all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files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in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55" dirty="0">
                <a:latin typeface="Trebuchet MS"/>
                <a:cs typeface="Trebuchet MS"/>
              </a:rPr>
              <a:t>directory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staging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area.</a:t>
            </a:r>
            <a:endParaRPr sz="3000">
              <a:latin typeface="Trebuchet MS"/>
              <a:cs typeface="Trebuchet MS"/>
            </a:endParaRPr>
          </a:p>
          <a:p>
            <a:pPr marR="1040130" algn="ctr">
              <a:lnSpc>
                <a:spcPct val="100000"/>
              </a:lnSpc>
              <a:spcBef>
                <a:spcPts val="2500"/>
              </a:spcBef>
            </a:pPr>
            <a:r>
              <a:rPr sz="2400" b="1" spc="-10" dirty="0">
                <a:solidFill>
                  <a:srgbClr val="017100"/>
                </a:solidFill>
                <a:latin typeface="Arial"/>
                <a:cs typeface="Arial"/>
              </a:rPr>
              <a:t>Advanced: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1600" y="4330700"/>
            <a:ext cx="67290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155" dirty="0">
                <a:latin typeface="Trebuchet MS"/>
                <a:cs typeface="Trebuchet MS"/>
              </a:rPr>
              <a:t>Adds</a:t>
            </a:r>
            <a:r>
              <a:rPr sz="3000" spc="-170" dirty="0">
                <a:latin typeface="Trebuchet MS"/>
                <a:cs typeface="Trebuchet MS"/>
              </a:rPr>
              <a:t> </a:t>
            </a:r>
            <a:r>
              <a:rPr sz="3000" spc="-150" dirty="0">
                <a:latin typeface="Trebuchet MS"/>
                <a:cs typeface="Trebuchet MS"/>
              </a:rPr>
              <a:t>all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90" dirty="0">
                <a:latin typeface="Trebuchet MS"/>
                <a:cs typeface="Trebuchet MS"/>
              </a:rPr>
              <a:t>changes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170" dirty="0">
                <a:latin typeface="Trebuchet MS"/>
                <a:cs typeface="Trebuchet MS"/>
              </a:rPr>
              <a:t>file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staging </a:t>
            </a:r>
            <a:r>
              <a:rPr sz="3000" spc="-20" dirty="0">
                <a:latin typeface="Trebuchet MS"/>
                <a:cs typeface="Trebuchet MS"/>
              </a:rPr>
              <a:t>area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3547" y="7270140"/>
            <a:ext cx="6918325" cy="2177415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108585" rIns="0" bIns="0" rtlCol="0">
            <a:spAutoFit/>
          </a:bodyPr>
          <a:lstStyle/>
          <a:p>
            <a:pPr marL="128905" marR="351155">
              <a:lnSpc>
                <a:spcPct val="100000"/>
              </a:lnSpc>
              <a:spcBef>
                <a:spcPts val="855"/>
              </a:spcBef>
            </a:pPr>
            <a:r>
              <a:rPr sz="2500" dirty="0">
                <a:latin typeface="Arial MT"/>
                <a:cs typeface="Arial MT"/>
              </a:rPr>
              <a:t>You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50" dirty="0">
                <a:latin typeface="Arial MT"/>
                <a:cs typeface="Arial MT"/>
              </a:rPr>
              <a:t>can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also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spc="80" dirty="0">
                <a:latin typeface="Arial MT"/>
                <a:cs typeface="Arial MT"/>
              </a:rPr>
              <a:t>add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spc="55" dirty="0">
                <a:latin typeface="Arial MT"/>
                <a:cs typeface="Arial MT"/>
              </a:rPr>
              <a:t>only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spc="70" dirty="0">
                <a:latin typeface="Arial MT"/>
                <a:cs typeface="Arial MT"/>
              </a:rPr>
              <a:t>specific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spc="50" dirty="0">
                <a:latin typeface="Arial MT"/>
                <a:cs typeface="Arial MT"/>
              </a:rPr>
              <a:t>changes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spc="100" dirty="0">
                <a:latin typeface="Arial MT"/>
                <a:cs typeface="Arial MT"/>
              </a:rPr>
              <a:t>to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spc="-50" dirty="0">
                <a:latin typeface="Arial MT"/>
                <a:cs typeface="Arial MT"/>
              </a:rPr>
              <a:t>a </a:t>
            </a:r>
            <a:r>
              <a:rPr sz="2500" dirty="0">
                <a:latin typeface="Arial MT"/>
                <a:cs typeface="Arial MT"/>
              </a:rPr>
              <a:t>file</a:t>
            </a:r>
            <a:r>
              <a:rPr sz="2500" spc="3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(so</a:t>
            </a:r>
            <a:r>
              <a:rPr sz="2500" spc="35" dirty="0">
                <a:latin typeface="Arial MT"/>
                <a:cs typeface="Arial MT"/>
              </a:rPr>
              <a:t> </a:t>
            </a:r>
            <a:r>
              <a:rPr sz="2500" spc="50" dirty="0">
                <a:latin typeface="Arial MT"/>
                <a:cs typeface="Arial MT"/>
              </a:rPr>
              <a:t>called</a:t>
            </a:r>
            <a:r>
              <a:rPr sz="2500" spc="35" dirty="0">
                <a:latin typeface="Arial MT"/>
                <a:cs typeface="Arial MT"/>
              </a:rPr>
              <a:t> </a:t>
            </a:r>
            <a:r>
              <a:rPr sz="2500" i="1" dirty="0">
                <a:latin typeface="Arial"/>
                <a:cs typeface="Arial"/>
              </a:rPr>
              <a:t>hunks</a:t>
            </a:r>
            <a:r>
              <a:rPr sz="2500" dirty="0">
                <a:latin typeface="Arial MT"/>
                <a:cs typeface="Arial MT"/>
              </a:rPr>
              <a:t>)</a:t>
            </a:r>
            <a:r>
              <a:rPr sz="2500" spc="30" dirty="0">
                <a:latin typeface="Arial MT"/>
                <a:cs typeface="Arial MT"/>
              </a:rPr>
              <a:t> </a:t>
            </a:r>
            <a:r>
              <a:rPr sz="2500" spc="100" dirty="0">
                <a:latin typeface="Arial MT"/>
                <a:cs typeface="Arial MT"/>
              </a:rPr>
              <a:t>to</a:t>
            </a:r>
            <a:r>
              <a:rPr sz="2500" spc="35" dirty="0">
                <a:latin typeface="Arial MT"/>
                <a:cs typeface="Arial MT"/>
              </a:rPr>
              <a:t> </a:t>
            </a:r>
            <a:r>
              <a:rPr sz="2500" spc="55" dirty="0">
                <a:latin typeface="Arial MT"/>
                <a:cs typeface="Arial MT"/>
              </a:rPr>
              <a:t>the</a:t>
            </a:r>
            <a:r>
              <a:rPr sz="2500" spc="35" dirty="0">
                <a:latin typeface="Arial MT"/>
                <a:cs typeface="Arial MT"/>
              </a:rPr>
              <a:t> </a:t>
            </a:r>
            <a:r>
              <a:rPr sz="2500" spc="55" dirty="0">
                <a:latin typeface="Arial MT"/>
                <a:cs typeface="Arial MT"/>
              </a:rPr>
              <a:t>staging</a:t>
            </a:r>
            <a:r>
              <a:rPr sz="2500" spc="30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area.</a:t>
            </a:r>
            <a:endParaRPr sz="2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2500">
              <a:latin typeface="Arial MT"/>
              <a:cs typeface="Arial MT"/>
            </a:endParaRPr>
          </a:p>
          <a:p>
            <a:pPr marL="128905">
              <a:lnSpc>
                <a:spcPct val="100000"/>
              </a:lnSpc>
            </a:pPr>
            <a:r>
              <a:rPr sz="2500" dirty="0">
                <a:latin typeface="Arial MT"/>
                <a:cs typeface="Arial MT"/>
              </a:rPr>
              <a:t>Ignore</a:t>
            </a:r>
            <a:r>
              <a:rPr sz="2500" spc="185" dirty="0">
                <a:latin typeface="Arial MT"/>
                <a:cs typeface="Arial MT"/>
              </a:rPr>
              <a:t> </a:t>
            </a:r>
            <a:r>
              <a:rPr sz="2500" spc="50" dirty="0">
                <a:latin typeface="Arial MT"/>
                <a:cs typeface="Arial MT"/>
              </a:rPr>
              <a:t>certain</a:t>
            </a:r>
            <a:r>
              <a:rPr sz="2500" spc="18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files</a:t>
            </a:r>
            <a:r>
              <a:rPr sz="2500" spc="185" dirty="0">
                <a:latin typeface="Arial MT"/>
                <a:cs typeface="Arial MT"/>
              </a:rPr>
              <a:t> </a:t>
            </a:r>
            <a:r>
              <a:rPr sz="2500" spc="85" dirty="0">
                <a:latin typeface="Arial MT"/>
                <a:cs typeface="Arial MT"/>
              </a:rPr>
              <a:t>with</a:t>
            </a:r>
            <a:r>
              <a:rPr sz="2500" spc="19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.gitignore</a:t>
            </a:r>
            <a:r>
              <a:rPr sz="2500" spc="185" dirty="0">
                <a:latin typeface="Arial MT"/>
                <a:cs typeface="Arial MT"/>
              </a:rPr>
              <a:t> </a:t>
            </a:r>
            <a:r>
              <a:rPr sz="25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[Link]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55438" y="8320451"/>
            <a:ext cx="4168140" cy="479425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74295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585"/>
              </a:spcBef>
            </a:pPr>
            <a:r>
              <a:rPr sz="2000" dirty="0">
                <a:solidFill>
                  <a:srgbClr val="F9F9F9"/>
                </a:solidFill>
                <a:latin typeface="Courier New"/>
                <a:cs typeface="Courier New"/>
              </a:rPr>
              <a:t>$ git add -p </a:t>
            </a:r>
            <a:r>
              <a:rPr sz="2000" spc="-10" dirty="0">
                <a:solidFill>
                  <a:srgbClr val="F9F9F9"/>
                </a:solidFill>
                <a:latin typeface="Courier New"/>
                <a:cs typeface="Courier New"/>
              </a:rPr>
              <a:t>&lt;file_name&gt;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700379" y="3581808"/>
            <a:ext cx="4170679" cy="2027555"/>
            <a:chOff x="8700379" y="3581808"/>
            <a:chExt cx="4170679" cy="202755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00379" y="3782825"/>
              <a:ext cx="4170676" cy="182644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011979" y="3619908"/>
              <a:ext cx="1897380" cy="889000"/>
            </a:xfrm>
            <a:custGeom>
              <a:avLst/>
              <a:gdLst/>
              <a:ahLst/>
              <a:cxnLst/>
              <a:rect l="l" t="t" r="r" b="b"/>
              <a:pathLst>
                <a:path w="1897379" h="889000">
                  <a:moveTo>
                    <a:pt x="224685" y="0"/>
                  </a:moveTo>
                  <a:lnTo>
                    <a:pt x="1672351" y="0"/>
                  </a:lnTo>
                  <a:lnTo>
                    <a:pt x="1715245" y="172"/>
                  </a:lnTo>
                  <a:lnTo>
                    <a:pt x="1778016" y="4645"/>
                  </a:lnTo>
                  <a:lnTo>
                    <a:pt x="1831095" y="24284"/>
                  </a:lnTo>
                  <a:lnTo>
                    <a:pt x="1872752" y="65941"/>
                  </a:lnTo>
                  <a:lnTo>
                    <a:pt x="1892391" y="119036"/>
                  </a:lnTo>
                  <a:lnTo>
                    <a:pt x="1896865" y="182212"/>
                  </a:lnTo>
                  <a:lnTo>
                    <a:pt x="1897037" y="225684"/>
                  </a:lnTo>
                  <a:lnTo>
                    <a:pt x="1897037" y="664314"/>
                  </a:lnTo>
                  <a:lnTo>
                    <a:pt x="1896865" y="707208"/>
                  </a:lnTo>
                  <a:lnTo>
                    <a:pt x="1892391" y="769979"/>
                  </a:lnTo>
                  <a:lnTo>
                    <a:pt x="1872752" y="823058"/>
                  </a:lnTo>
                  <a:lnTo>
                    <a:pt x="1831095" y="864715"/>
                  </a:lnTo>
                  <a:lnTo>
                    <a:pt x="1778000" y="884354"/>
                  </a:lnTo>
                  <a:lnTo>
                    <a:pt x="1714824" y="888827"/>
                  </a:lnTo>
                  <a:lnTo>
                    <a:pt x="1671353" y="889000"/>
                  </a:lnTo>
                  <a:lnTo>
                    <a:pt x="224685" y="889000"/>
                  </a:lnTo>
                  <a:lnTo>
                    <a:pt x="181791" y="888827"/>
                  </a:lnTo>
                  <a:lnTo>
                    <a:pt x="119020" y="884354"/>
                  </a:lnTo>
                  <a:lnTo>
                    <a:pt x="65941" y="864715"/>
                  </a:lnTo>
                  <a:lnTo>
                    <a:pt x="24284" y="823058"/>
                  </a:lnTo>
                  <a:lnTo>
                    <a:pt x="4645" y="769963"/>
                  </a:lnTo>
                  <a:lnTo>
                    <a:pt x="172" y="706787"/>
                  </a:lnTo>
                  <a:lnTo>
                    <a:pt x="0" y="663315"/>
                  </a:lnTo>
                  <a:lnTo>
                    <a:pt x="0" y="224685"/>
                  </a:lnTo>
                  <a:lnTo>
                    <a:pt x="172" y="181791"/>
                  </a:lnTo>
                  <a:lnTo>
                    <a:pt x="4645" y="119020"/>
                  </a:lnTo>
                  <a:lnTo>
                    <a:pt x="24284" y="65941"/>
                  </a:lnTo>
                  <a:lnTo>
                    <a:pt x="65941" y="24284"/>
                  </a:lnTo>
                  <a:lnTo>
                    <a:pt x="119036" y="4645"/>
                  </a:lnTo>
                  <a:lnTo>
                    <a:pt x="182212" y="172"/>
                  </a:lnTo>
                  <a:lnTo>
                    <a:pt x="225684" y="0"/>
                  </a:lnTo>
                  <a:lnTo>
                    <a:pt x="224685" y="0"/>
                  </a:lnTo>
                  <a:close/>
                </a:path>
              </a:pathLst>
            </a:custGeom>
            <a:ln w="76200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311" y="825500"/>
            <a:ext cx="5593715" cy="9652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63500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500"/>
              </a:spcBef>
            </a:pP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spc="-10" dirty="0">
                <a:solidFill>
                  <a:srgbClr val="F9F9F9"/>
                </a:solidFill>
                <a:latin typeface="Courier New"/>
                <a:cs typeface="Courier New"/>
              </a:rPr>
              <a:t>commit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2908300"/>
            <a:ext cx="82581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Committing</a:t>
            </a:r>
            <a:r>
              <a:rPr sz="3000" b="1" spc="-10" dirty="0">
                <a:latin typeface="Arial"/>
                <a:cs typeface="Arial"/>
              </a:rPr>
              <a:t> </a:t>
            </a:r>
            <a:r>
              <a:rPr sz="30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staged</a:t>
            </a:r>
            <a:r>
              <a:rPr sz="3000" b="1" i="1" spc="-1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changes</a:t>
            </a:r>
            <a:r>
              <a:rPr sz="3000" b="1" spc="-10" dirty="0">
                <a:latin typeface="Arial"/>
                <a:cs typeface="Arial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your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repository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0000" y="3575458"/>
            <a:ext cx="3351529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1115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245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10" dirty="0">
                <a:solidFill>
                  <a:srgbClr val="F9F9F9"/>
                </a:solidFill>
                <a:latin typeface="Courier New"/>
                <a:cs typeface="Courier New"/>
              </a:rPr>
              <a:t>commit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1600" y="4267200"/>
            <a:ext cx="6572884" cy="95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800"/>
              </a:lnSpc>
            </a:pPr>
            <a:r>
              <a:rPr sz="3000" spc="-30" dirty="0">
                <a:latin typeface="Trebuchet MS"/>
                <a:cs typeface="Trebuchet MS"/>
              </a:rPr>
              <a:t>External</a:t>
            </a:r>
            <a:r>
              <a:rPr sz="3000" spc="-190" dirty="0">
                <a:latin typeface="Trebuchet MS"/>
                <a:cs typeface="Trebuchet MS"/>
              </a:rPr>
              <a:t> </a:t>
            </a:r>
            <a:r>
              <a:rPr sz="3000" spc="-114" dirty="0">
                <a:latin typeface="Trebuchet MS"/>
                <a:cs typeface="Trebuchet MS"/>
              </a:rPr>
              <a:t>text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-60" dirty="0">
                <a:latin typeface="Trebuchet MS"/>
                <a:cs typeface="Trebuchet MS"/>
              </a:rPr>
              <a:t>editor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(most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105" dirty="0">
                <a:latin typeface="Trebuchet MS"/>
                <a:cs typeface="Trebuchet MS"/>
              </a:rPr>
              <a:t>likely</a:t>
            </a:r>
            <a:r>
              <a:rPr sz="3000" spc="-120" dirty="0">
                <a:latin typeface="Trebuchet MS"/>
                <a:cs typeface="Trebuchet MS"/>
              </a:rPr>
              <a:t> </a:t>
            </a:r>
            <a:r>
              <a:rPr sz="3000" spc="-90" dirty="0">
                <a:latin typeface="Courier New"/>
                <a:cs typeface="Courier New"/>
              </a:rPr>
              <a:t>vi</a:t>
            </a:r>
            <a:r>
              <a:rPr sz="3000" spc="-90" dirty="0">
                <a:latin typeface="Trebuchet MS"/>
                <a:cs typeface="Trebuchet MS"/>
              </a:rPr>
              <a:t>)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95" dirty="0">
                <a:latin typeface="Trebuchet MS"/>
                <a:cs typeface="Trebuchet MS"/>
              </a:rPr>
              <a:t>will </a:t>
            </a:r>
            <a:r>
              <a:rPr sz="3000" dirty="0">
                <a:latin typeface="Trebuchet MS"/>
                <a:cs typeface="Trebuchet MS"/>
              </a:rPr>
              <a:t>open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spc="110" dirty="0">
                <a:latin typeface="Trebuchet MS"/>
                <a:cs typeface="Trebuchet MS"/>
              </a:rPr>
              <a:t>ask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spc="-85" dirty="0">
                <a:latin typeface="Trebuchet MS"/>
                <a:cs typeface="Trebuchet MS"/>
              </a:rPr>
              <a:t>for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commit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spc="100" dirty="0">
                <a:latin typeface="Trebuchet MS"/>
                <a:cs typeface="Trebuchet MS"/>
              </a:rPr>
              <a:t>message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7700" y="5969000"/>
            <a:ext cx="10523220" cy="340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="1" u="sng" dirty="0">
                <a:solidFill>
                  <a:srgbClr val="EE220C"/>
                </a:solidFill>
                <a:uFill>
                  <a:solidFill>
                    <a:srgbClr val="EE220C"/>
                  </a:solidFill>
                </a:uFill>
                <a:latin typeface="Arial"/>
                <a:cs typeface="Arial"/>
              </a:rPr>
              <a:t>Invest</a:t>
            </a:r>
            <a:r>
              <a:rPr sz="3000" b="1" u="sng" spc="-45" dirty="0">
                <a:solidFill>
                  <a:srgbClr val="EE220C"/>
                </a:solidFill>
                <a:uFill>
                  <a:solidFill>
                    <a:srgbClr val="EE220C"/>
                  </a:solidFill>
                </a:uFill>
                <a:latin typeface="Arial"/>
                <a:cs typeface="Arial"/>
              </a:rPr>
              <a:t> </a:t>
            </a:r>
            <a:r>
              <a:rPr sz="3000" b="1" u="sng" dirty="0">
                <a:solidFill>
                  <a:srgbClr val="EE220C"/>
                </a:solidFill>
                <a:uFill>
                  <a:solidFill>
                    <a:srgbClr val="EE220C"/>
                  </a:solidFill>
                </a:uFill>
                <a:latin typeface="Arial"/>
                <a:cs typeface="Arial"/>
              </a:rPr>
              <a:t>in</a:t>
            </a:r>
            <a:r>
              <a:rPr sz="3000" b="1" u="sng" spc="-45" dirty="0">
                <a:solidFill>
                  <a:srgbClr val="EE220C"/>
                </a:solidFill>
                <a:uFill>
                  <a:solidFill>
                    <a:srgbClr val="EE220C"/>
                  </a:solidFill>
                </a:uFill>
                <a:latin typeface="Arial"/>
                <a:cs typeface="Arial"/>
              </a:rPr>
              <a:t> </a:t>
            </a:r>
            <a:r>
              <a:rPr sz="3000" b="1" u="sng" dirty="0">
                <a:solidFill>
                  <a:srgbClr val="EE220C"/>
                </a:solidFill>
                <a:uFill>
                  <a:solidFill>
                    <a:srgbClr val="EE220C"/>
                  </a:solidFill>
                </a:uFill>
                <a:latin typeface="Arial"/>
                <a:cs typeface="Arial"/>
              </a:rPr>
              <a:t>good</a:t>
            </a:r>
            <a:r>
              <a:rPr sz="3000" b="1" u="sng" spc="-40" dirty="0">
                <a:solidFill>
                  <a:srgbClr val="EE220C"/>
                </a:solidFill>
                <a:uFill>
                  <a:solidFill>
                    <a:srgbClr val="EE220C"/>
                  </a:solidFill>
                </a:uFill>
                <a:latin typeface="Arial"/>
                <a:cs typeface="Arial"/>
              </a:rPr>
              <a:t> </a:t>
            </a:r>
            <a:r>
              <a:rPr sz="3000" b="1" u="sng" dirty="0">
                <a:solidFill>
                  <a:srgbClr val="EE220C"/>
                </a:solidFill>
                <a:uFill>
                  <a:solidFill>
                    <a:srgbClr val="EE220C"/>
                  </a:solidFill>
                </a:uFill>
                <a:latin typeface="Arial"/>
                <a:cs typeface="Arial"/>
              </a:rPr>
              <a:t>commit</a:t>
            </a:r>
            <a:r>
              <a:rPr sz="3000" b="1" u="sng" spc="-45" dirty="0">
                <a:solidFill>
                  <a:srgbClr val="EE220C"/>
                </a:solidFill>
                <a:uFill>
                  <a:solidFill>
                    <a:srgbClr val="EE220C"/>
                  </a:solidFill>
                </a:uFill>
                <a:latin typeface="Arial"/>
                <a:cs typeface="Arial"/>
              </a:rPr>
              <a:t> </a:t>
            </a:r>
            <a:r>
              <a:rPr sz="3000" b="1" u="sng" spc="-10" dirty="0">
                <a:solidFill>
                  <a:srgbClr val="EE220C"/>
                </a:solidFill>
                <a:uFill>
                  <a:solidFill>
                    <a:srgbClr val="EE220C"/>
                  </a:solidFill>
                </a:uFill>
                <a:latin typeface="Arial"/>
                <a:cs typeface="Arial"/>
              </a:rPr>
              <a:t>messages!</a:t>
            </a:r>
            <a:endParaRPr sz="3000">
              <a:latin typeface="Arial"/>
              <a:cs typeface="Arial"/>
            </a:endParaRPr>
          </a:p>
          <a:p>
            <a:pPr marL="901700" indent="-419100">
              <a:lnSpc>
                <a:spcPct val="100000"/>
              </a:lnSpc>
              <a:spcBef>
                <a:spcPts val="1500"/>
              </a:spcBef>
              <a:buSzPct val="145000"/>
              <a:buChar char="•"/>
              <a:tabLst>
                <a:tab pos="901700" algn="l"/>
              </a:tabLst>
            </a:pPr>
            <a:r>
              <a:rPr sz="3000" dirty="0">
                <a:latin typeface="Trebuchet MS"/>
                <a:cs typeface="Trebuchet MS"/>
              </a:rPr>
              <a:t>Subject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line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220" dirty="0">
                <a:latin typeface="Trebuchet MS"/>
                <a:cs typeface="Trebuchet MS"/>
              </a:rPr>
              <a:t>+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80" dirty="0">
                <a:latin typeface="Trebuchet MS"/>
                <a:cs typeface="Trebuchet MS"/>
              </a:rPr>
              <a:t>body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(Follow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50/72</a:t>
            </a:r>
            <a:r>
              <a:rPr sz="3000" spc="-100" dirty="0">
                <a:latin typeface="Trebuchet MS"/>
                <a:cs typeface="Trebuchet MS"/>
              </a:rPr>
              <a:t> rule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0076BA"/>
                </a:solidFill>
                <a:latin typeface="Trebuchet MS"/>
                <a:cs typeface="Trebuchet MS"/>
              </a:rPr>
              <a:t>[</a:t>
            </a:r>
            <a:r>
              <a:rPr sz="3000" u="sng" spc="-10" dirty="0">
                <a:solidFill>
                  <a:srgbClr val="0076BA"/>
                </a:solidFill>
                <a:uFill>
                  <a:solidFill>
                    <a:srgbClr val="0076BA"/>
                  </a:solidFill>
                </a:uFill>
                <a:latin typeface="Trebuchet MS"/>
                <a:cs typeface="Trebuchet MS"/>
              </a:rPr>
              <a:t>Link</a:t>
            </a:r>
            <a:r>
              <a:rPr sz="3000" spc="-10" dirty="0">
                <a:solidFill>
                  <a:srgbClr val="0076BA"/>
                </a:solidFill>
                <a:latin typeface="Trebuchet MS"/>
                <a:cs typeface="Trebuchet MS"/>
              </a:rPr>
              <a:t>]</a:t>
            </a:r>
            <a:r>
              <a:rPr sz="3000" spc="-10" dirty="0">
                <a:latin typeface="Trebuchet MS"/>
                <a:cs typeface="Trebuchet MS"/>
              </a:rPr>
              <a:t>)</a:t>
            </a:r>
            <a:endParaRPr sz="3000">
              <a:latin typeface="Trebuchet MS"/>
              <a:cs typeface="Trebuchet MS"/>
            </a:endParaRPr>
          </a:p>
          <a:p>
            <a:pPr marL="901700" indent="-419100">
              <a:lnSpc>
                <a:spcPct val="100000"/>
              </a:lnSpc>
              <a:spcBef>
                <a:spcPts val="1000"/>
              </a:spcBef>
              <a:buSzPct val="145000"/>
              <a:buChar char="•"/>
              <a:tabLst>
                <a:tab pos="901700" algn="l"/>
              </a:tabLst>
            </a:pPr>
            <a:r>
              <a:rPr sz="3000" spc="-85" dirty="0">
                <a:latin typeface="Trebuchet MS"/>
                <a:cs typeface="Trebuchet MS"/>
              </a:rPr>
              <a:t>Write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them</a:t>
            </a:r>
            <a:r>
              <a:rPr sz="3000" spc="-204" dirty="0">
                <a:latin typeface="Trebuchet MS"/>
                <a:cs typeface="Trebuchet MS"/>
              </a:rPr>
              <a:t> </a:t>
            </a:r>
            <a:r>
              <a:rPr sz="3000" spc="-80" dirty="0">
                <a:latin typeface="Trebuchet MS"/>
                <a:cs typeface="Trebuchet MS"/>
              </a:rPr>
              <a:t>like</a:t>
            </a:r>
            <a:r>
              <a:rPr sz="3000" spc="-1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</a:t>
            </a:r>
            <a:r>
              <a:rPr sz="3000" spc="-145" dirty="0">
                <a:latin typeface="Trebuchet MS"/>
                <a:cs typeface="Trebuchet MS"/>
              </a:rPr>
              <a:t> </a:t>
            </a:r>
            <a:r>
              <a:rPr sz="3000" spc="-60" dirty="0">
                <a:latin typeface="Trebuchet MS"/>
                <a:cs typeface="Trebuchet MS"/>
              </a:rPr>
              <a:t>email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yourself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spc="-585" dirty="0">
                <a:latin typeface="Trebuchet MS"/>
                <a:cs typeface="Trebuchet MS"/>
              </a:rPr>
              <a:t>/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spc="-60" dirty="0">
                <a:latin typeface="Trebuchet MS"/>
                <a:cs typeface="Trebuchet MS"/>
              </a:rPr>
              <a:t>other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developers</a:t>
            </a:r>
            <a:endParaRPr sz="3000">
              <a:latin typeface="Trebuchet MS"/>
              <a:cs typeface="Trebuchet MS"/>
            </a:endParaRPr>
          </a:p>
          <a:p>
            <a:pPr marL="901700" indent="-419100">
              <a:lnSpc>
                <a:spcPct val="100000"/>
              </a:lnSpc>
              <a:spcBef>
                <a:spcPts val="1000"/>
              </a:spcBef>
              <a:buSzPct val="145000"/>
              <a:buChar char="•"/>
              <a:tabLst>
                <a:tab pos="901700" algn="l"/>
              </a:tabLst>
            </a:pPr>
            <a:r>
              <a:rPr sz="3000" dirty="0">
                <a:latin typeface="Trebuchet MS"/>
                <a:cs typeface="Trebuchet MS"/>
              </a:rPr>
              <a:t>Document</a:t>
            </a:r>
            <a:r>
              <a:rPr sz="3000" spc="35" dirty="0">
                <a:latin typeface="Trebuchet MS"/>
                <a:cs typeface="Trebuchet MS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why</a:t>
            </a:r>
            <a:r>
              <a:rPr sz="3000" spc="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you</a:t>
            </a:r>
            <a:r>
              <a:rPr sz="3000" spc="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made</a:t>
            </a:r>
            <a:r>
              <a:rPr sz="3000" spc="40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40" dirty="0">
                <a:latin typeface="Trebuchet MS"/>
                <a:cs typeface="Trebuchet MS"/>
              </a:rPr>
              <a:t> </a:t>
            </a:r>
            <a:r>
              <a:rPr sz="3000" spc="80" dirty="0">
                <a:latin typeface="Trebuchet MS"/>
                <a:cs typeface="Trebuchet MS"/>
              </a:rPr>
              <a:t>changes</a:t>
            </a:r>
            <a:endParaRPr sz="3000">
              <a:latin typeface="Trebuchet MS"/>
              <a:cs typeface="Trebuchet MS"/>
            </a:endParaRPr>
          </a:p>
          <a:p>
            <a:pPr marL="143510" marR="161290" indent="-106045">
              <a:lnSpc>
                <a:spcPct val="100000"/>
              </a:lnSpc>
              <a:spcBef>
                <a:spcPts val="1500"/>
              </a:spcBef>
            </a:pPr>
            <a:r>
              <a:rPr sz="3000" b="1" dirty="0">
                <a:latin typeface="Arial"/>
                <a:cs typeface="Arial"/>
              </a:rPr>
              <a:t>Good</a:t>
            </a:r>
            <a:r>
              <a:rPr sz="3000" b="1" spc="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commits</a:t>
            </a:r>
            <a:r>
              <a:rPr sz="3000" b="1" spc="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are</a:t>
            </a:r>
            <a:r>
              <a:rPr sz="3000" b="1" spc="20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small</a:t>
            </a:r>
            <a:r>
              <a:rPr sz="3000" i="1" spc="25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and</a:t>
            </a:r>
            <a:r>
              <a:rPr sz="3000" i="1" spc="20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often,</a:t>
            </a:r>
            <a:r>
              <a:rPr sz="3000" i="1" spc="20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conceptually</a:t>
            </a:r>
            <a:r>
              <a:rPr sz="3000" i="1" spc="20" dirty="0">
                <a:latin typeface="Arial"/>
                <a:cs typeface="Arial"/>
              </a:rPr>
              <a:t> </a:t>
            </a:r>
            <a:r>
              <a:rPr sz="3000" i="1" spc="-10" dirty="0">
                <a:latin typeface="Arial"/>
                <a:cs typeface="Arial"/>
              </a:rPr>
              <a:t>separated, </a:t>
            </a:r>
            <a:r>
              <a:rPr sz="3000" i="1" dirty="0">
                <a:latin typeface="Arial"/>
                <a:cs typeface="Arial"/>
              </a:rPr>
              <a:t>only</a:t>
            </a:r>
            <a:r>
              <a:rPr sz="3000" i="1" spc="25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include</a:t>
            </a:r>
            <a:r>
              <a:rPr sz="3000" i="1" spc="25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source</a:t>
            </a:r>
            <a:r>
              <a:rPr sz="3000" i="1" spc="25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files</a:t>
            </a:r>
            <a:r>
              <a:rPr sz="3000" i="1" spc="25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&amp;</a:t>
            </a:r>
            <a:r>
              <a:rPr sz="3000" i="1" spc="30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at</a:t>
            </a:r>
            <a:r>
              <a:rPr sz="3000" i="1" spc="25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best</a:t>
            </a:r>
            <a:r>
              <a:rPr sz="3000" i="1" spc="25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working</a:t>
            </a:r>
            <a:r>
              <a:rPr sz="3000" i="1" spc="25" dirty="0">
                <a:latin typeface="Arial"/>
                <a:cs typeface="Arial"/>
              </a:rPr>
              <a:t> </a:t>
            </a:r>
            <a:r>
              <a:rPr sz="3000" i="1" spc="-20" dirty="0">
                <a:latin typeface="Arial"/>
                <a:cs typeface="Arial"/>
              </a:rPr>
              <a:t>code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4300" y="5346700"/>
            <a:ext cx="22917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Trebuchet MS"/>
                <a:cs typeface="Trebuchet MS"/>
              </a:rPr>
              <a:t>Don’t</a:t>
            </a:r>
            <a:r>
              <a:rPr sz="3000" spc="-200" dirty="0">
                <a:latin typeface="Trebuchet MS"/>
                <a:cs typeface="Trebuchet MS"/>
              </a:rPr>
              <a:t> </a:t>
            </a:r>
            <a:r>
              <a:rPr sz="3000" spc="-80" dirty="0">
                <a:latin typeface="Trebuchet MS"/>
                <a:cs typeface="Trebuchet MS"/>
              </a:rPr>
              <a:t>like</a:t>
            </a:r>
            <a:r>
              <a:rPr sz="3000" spc="-145" dirty="0">
                <a:latin typeface="Trebuchet MS"/>
                <a:cs typeface="Trebuchet MS"/>
              </a:rPr>
              <a:t> </a:t>
            </a:r>
            <a:r>
              <a:rPr sz="3000" spc="-60" dirty="0">
                <a:latin typeface="Courier New"/>
                <a:cs typeface="Courier New"/>
              </a:rPr>
              <a:t>vi</a:t>
            </a:r>
            <a:r>
              <a:rPr sz="3000" spc="-60" dirty="0">
                <a:latin typeface="Trebuchet MS"/>
                <a:cs typeface="Trebuchet MS"/>
              </a:rPr>
              <a:t>: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8522" y="5396731"/>
            <a:ext cx="6475730" cy="4064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8735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solidFill>
                  <a:srgbClr val="F9F9F9"/>
                </a:solidFill>
                <a:latin typeface="Courier New"/>
                <a:cs typeface="Courier New"/>
              </a:rPr>
              <a:t>$ git config --global core.editor </a:t>
            </a:r>
            <a:r>
              <a:rPr sz="2000" spc="-10" dirty="0">
                <a:solidFill>
                  <a:srgbClr val="F9F9F9"/>
                </a:solidFill>
                <a:latin typeface="Courier New"/>
                <a:cs typeface="Courier New"/>
              </a:rPr>
              <a:t>„nano“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365851" y="3181758"/>
            <a:ext cx="4170679" cy="2078989"/>
            <a:chOff x="8365851" y="3181758"/>
            <a:chExt cx="4170679" cy="2078989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65851" y="3433884"/>
              <a:ext cx="4170670" cy="18264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274239" y="3219858"/>
              <a:ext cx="1897380" cy="889000"/>
            </a:xfrm>
            <a:custGeom>
              <a:avLst/>
              <a:gdLst/>
              <a:ahLst/>
              <a:cxnLst/>
              <a:rect l="l" t="t" r="r" b="b"/>
              <a:pathLst>
                <a:path w="1897379" h="889000">
                  <a:moveTo>
                    <a:pt x="224685" y="0"/>
                  </a:moveTo>
                  <a:lnTo>
                    <a:pt x="1672351" y="0"/>
                  </a:lnTo>
                  <a:lnTo>
                    <a:pt x="1715245" y="172"/>
                  </a:lnTo>
                  <a:lnTo>
                    <a:pt x="1778016" y="4645"/>
                  </a:lnTo>
                  <a:lnTo>
                    <a:pt x="1831095" y="24284"/>
                  </a:lnTo>
                  <a:lnTo>
                    <a:pt x="1872752" y="65941"/>
                  </a:lnTo>
                  <a:lnTo>
                    <a:pt x="1892391" y="119036"/>
                  </a:lnTo>
                  <a:lnTo>
                    <a:pt x="1896865" y="182212"/>
                  </a:lnTo>
                  <a:lnTo>
                    <a:pt x="1897037" y="225684"/>
                  </a:lnTo>
                  <a:lnTo>
                    <a:pt x="1897037" y="664314"/>
                  </a:lnTo>
                  <a:lnTo>
                    <a:pt x="1896865" y="707208"/>
                  </a:lnTo>
                  <a:lnTo>
                    <a:pt x="1892391" y="769979"/>
                  </a:lnTo>
                  <a:lnTo>
                    <a:pt x="1872752" y="823058"/>
                  </a:lnTo>
                  <a:lnTo>
                    <a:pt x="1831095" y="864715"/>
                  </a:lnTo>
                  <a:lnTo>
                    <a:pt x="1778000" y="884354"/>
                  </a:lnTo>
                  <a:lnTo>
                    <a:pt x="1714824" y="888827"/>
                  </a:lnTo>
                  <a:lnTo>
                    <a:pt x="1671353" y="889000"/>
                  </a:lnTo>
                  <a:lnTo>
                    <a:pt x="224685" y="889000"/>
                  </a:lnTo>
                  <a:lnTo>
                    <a:pt x="181791" y="888827"/>
                  </a:lnTo>
                  <a:lnTo>
                    <a:pt x="119020" y="884354"/>
                  </a:lnTo>
                  <a:lnTo>
                    <a:pt x="65941" y="864715"/>
                  </a:lnTo>
                  <a:lnTo>
                    <a:pt x="24284" y="823058"/>
                  </a:lnTo>
                  <a:lnTo>
                    <a:pt x="4645" y="769963"/>
                  </a:lnTo>
                  <a:lnTo>
                    <a:pt x="172" y="706787"/>
                  </a:lnTo>
                  <a:lnTo>
                    <a:pt x="0" y="663315"/>
                  </a:lnTo>
                  <a:lnTo>
                    <a:pt x="0" y="224685"/>
                  </a:lnTo>
                  <a:lnTo>
                    <a:pt x="172" y="181791"/>
                  </a:lnTo>
                  <a:lnTo>
                    <a:pt x="4645" y="119020"/>
                  </a:lnTo>
                  <a:lnTo>
                    <a:pt x="24284" y="65941"/>
                  </a:lnTo>
                  <a:lnTo>
                    <a:pt x="65941" y="24284"/>
                  </a:lnTo>
                  <a:lnTo>
                    <a:pt x="119036" y="4645"/>
                  </a:lnTo>
                  <a:lnTo>
                    <a:pt x="182212" y="172"/>
                  </a:lnTo>
                  <a:lnTo>
                    <a:pt x="225684" y="0"/>
                  </a:lnTo>
                  <a:lnTo>
                    <a:pt x="224685" y="0"/>
                  </a:lnTo>
                  <a:close/>
                </a:path>
              </a:pathLst>
            </a:custGeom>
            <a:ln w="76200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311" y="825500"/>
            <a:ext cx="4829175" cy="9652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63500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500"/>
              </a:spcBef>
            </a:pP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spc="-20" dirty="0">
                <a:solidFill>
                  <a:srgbClr val="F9F9F9"/>
                </a:solidFill>
                <a:latin typeface="Courier New"/>
                <a:cs typeface="Courier New"/>
              </a:rPr>
              <a:t>diff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73100" y="3073400"/>
            <a:ext cx="6481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latin typeface="Arial"/>
                <a:cs typeface="Arial"/>
              </a:rPr>
              <a:t>Display</a:t>
            </a:r>
            <a:r>
              <a:rPr sz="3000" b="1" spc="-8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changes</a:t>
            </a:r>
            <a:r>
              <a:rPr sz="3000" b="1" spc="-85" dirty="0">
                <a:latin typeface="Arial"/>
                <a:cs typeface="Arial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15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your</a:t>
            </a:r>
            <a:r>
              <a:rPr sz="3000" spc="-15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tracked</a:t>
            </a:r>
            <a:r>
              <a:rPr sz="3000" spc="-155" dirty="0">
                <a:latin typeface="Trebuchet MS"/>
                <a:cs typeface="Trebuchet MS"/>
              </a:rPr>
              <a:t> </a:t>
            </a:r>
            <a:r>
              <a:rPr sz="3000" spc="-40" dirty="0">
                <a:latin typeface="Trebuchet MS"/>
                <a:cs typeface="Trebuchet MS"/>
              </a:rPr>
              <a:t>files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0000" y="3816758"/>
            <a:ext cx="2892425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1115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245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20" dirty="0">
                <a:solidFill>
                  <a:srgbClr val="F9F9F9"/>
                </a:solidFill>
                <a:latin typeface="Courier New"/>
                <a:cs typeface="Courier New"/>
              </a:rPr>
              <a:t>diff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4559300"/>
            <a:ext cx="9044305" cy="172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3000" spc="-105" dirty="0">
                <a:latin typeface="Trebuchet MS"/>
                <a:cs typeface="Trebuchet MS"/>
              </a:rPr>
              <a:t>To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be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precise: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Differences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between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working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directory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staging</a:t>
            </a:r>
            <a:r>
              <a:rPr sz="3000" spc="2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area</a:t>
            </a:r>
            <a:r>
              <a:rPr sz="3000" spc="25" dirty="0">
                <a:latin typeface="Trebuchet MS"/>
                <a:cs typeface="Trebuchet MS"/>
              </a:rPr>
              <a:t> </a:t>
            </a:r>
            <a:r>
              <a:rPr sz="3000" spc="-540" dirty="0">
                <a:latin typeface="Segoe UI Symbol"/>
                <a:cs typeface="Segoe UI Symbol"/>
              </a:rPr>
              <a:t>➡</a:t>
            </a:r>
            <a:r>
              <a:rPr sz="3000" spc="105" dirty="0">
                <a:latin typeface="Segoe UI Symbol"/>
                <a:cs typeface="Segoe UI Symbol"/>
              </a:rPr>
              <a:t> </a:t>
            </a:r>
            <a:r>
              <a:rPr sz="3000" dirty="0">
                <a:latin typeface="Trebuchet MS"/>
                <a:cs typeface="Trebuchet MS"/>
              </a:rPr>
              <a:t>only</a:t>
            </a:r>
            <a:r>
              <a:rPr sz="3000" spc="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unstaged</a:t>
            </a:r>
            <a:r>
              <a:rPr sz="3000" spc="25" dirty="0">
                <a:latin typeface="Trebuchet MS"/>
                <a:cs typeface="Trebuchet MS"/>
              </a:rPr>
              <a:t> </a:t>
            </a:r>
            <a:r>
              <a:rPr sz="3000" spc="80" dirty="0">
                <a:latin typeface="Trebuchet MS"/>
                <a:cs typeface="Trebuchet MS"/>
              </a:rPr>
              <a:t>changes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3000" spc="-40" dirty="0">
                <a:latin typeface="Trebuchet MS"/>
                <a:cs typeface="Trebuchet MS"/>
              </a:rPr>
              <a:t>Helpful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inspect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what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you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have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done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311" y="825500"/>
            <a:ext cx="4446905" cy="9652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63500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500"/>
              </a:spcBef>
            </a:pP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spc="-25" dirty="0">
                <a:solidFill>
                  <a:srgbClr val="F9F9F9"/>
                </a:solidFill>
                <a:latin typeface="Courier New"/>
                <a:cs typeface="Courier New"/>
              </a:rPr>
              <a:t>log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73100" y="3073400"/>
            <a:ext cx="5571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latin typeface="Arial"/>
                <a:cs typeface="Arial"/>
              </a:rPr>
              <a:t>Display</a:t>
            </a:r>
            <a:r>
              <a:rPr sz="3000" b="1" spc="-114" dirty="0">
                <a:latin typeface="Arial"/>
                <a:cs typeface="Arial"/>
              </a:rPr>
              <a:t> </a:t>
            </a:r>
            <a:r>
              <a:rPr sz="3000" b="1" spc="-20" dirty="0">
                <a:latin typeface="Arial"/>
                <a:cs typeface="Arial"/>
              </a:rPr>
              <a:t>history</a:t>
            </a:r>
            <a:r>
              <a:rPr sz="3000" b="1" spc="-110" dirty="0">
                <a:latin typeface="Arial"/>
                <a:cs typeface="Arial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-18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your</a:t>
            </a:r>
            <a:r>
              <a:rPr sz="3000" spc="-17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commits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0000" y="3816758"/>
            <a:ext cx="2663190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1115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245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25" dirty="0">
                <a:solidFill>
                  <a:srgbClr val="F9F9F9"/>
                </a:solidFill>
                <a:latin typeface="Courier New"/>
                <a:cs typeface="Courier New"/>
              </a:rPr>
              <a:t>log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4419600"/>
            <a:ext cx="8706485" cy="13970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3000" spc="140" dirty="0">
                <a:latin typeface="Trebuchet MS"/>
                <a:cs typeface="Trebuchet MS"/>
              </a:rPr>
              <a:t>See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1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last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90" dirty="0">
                <a:latin typeface="Trebuchet MS"/>
                <a:cs typeface="Trebuchet MS"/>
              </a:rPr>
              <a:t>changes</a:t>
            </a:r>
            <a:r>
              <a:rPr sz="3000" spc="-125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that</a:t>
            </a:r>
            <a:r>
              <a:rPr sz="3000" spc="-12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were</a:t>
            </a:r>
            <a:r>
              <a:rPr sz="3000" spc="-12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made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dirty="0">
                <a:latin typeface="Trebuchet MS"/>
                <a:cs typeface="Trebuchet MS"/>
              </a:rPr>
              <a:t>including</a:t>
            </a:r>
            <a:r>
              <a:rPr sz="3000" spc="-210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commit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spc="110" dirty="0">
                <a:latin typeface="Trebuchet MS"/>
                <a:cs typeface="Trebuchet MS"/>
              </a:rPr>
              <a:t>message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190" dirty="0">
                <a:latin typeface="Trebuchet MS"/>
                <a:cs typeface="Trebuchet MS"/>
              </a:rPr>
              <a:t>(at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least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per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spc="-75" dirty="0">
                <a:latin typeface="Trebuchet MS"/>
                <a:cs typeface="Trebuchet MS"/>
              </a:rPr>
              <a:t>default)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3925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Exercise</a:t>
            </a:r>
            <a:r>
              <a:rPr spc="10" dirty="0"/>
              <a:t> </a:t>
            </a:r>
            <a:r>
              <a:rPr spc="-50"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676400" y="3022600"/>
            <a:ext cx="1861185" cy="589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37500"/>
              </a:lnSpc>
              <a:spcBef>
                <a:spcPts val="100"/>
              </a:spcBef>
            </a:pPr>
            <a:r>
              <a:rPr sz="4000" b="1" spc="-10" dirty="0">
                <a:latin typeface="Courier New"/>
                <a:cs typeface="Courier New"/>
              </a:rPr>
              <a:t>config </a:t>
            </a:r>
            <a:r>
              <a:rPr sz="4000" b="1" spc="-20" dirty="0">
                <a:latin typeface="Courier New"/>
                <a:cs typeface="Courier New"/>
              </a:rPr>
              <a:t>init </a:t>
            </a:r>
            <a:r>
              <a:rPr sz="4000" b="1" spc="-10" dirty="0">
                <a:latin typeface="Courier New"/>
                <a:cs typeface="Courier New"/>
              </a:rPr>
              <a:t>status </a:t>
            </a:r>
            <a:r>
              <a:rPr sz="4000" b="1" spc="-25" dirty="0">
                <a:latin typeface="Courier New"/>
                <a:cs typeface="Courier New"/>
              </a:rPr>
              <a:t>add </a:t>
            </a:r>
            <a:r>
              <a:rPr sz="4000" b="1" spc="-10" dirty="0">
                <a:latin typeface="Courier New"/>
                <a:cs typeface="Courier New"/>
              </a:rPr>
              <a:t>commit </a:t>
            </a:r>
            <a:r>
              <a:rPr sz="4000" b="1" spc="-20" dirty="0">
                <a:latin typeface="Courier New"/>
                <a:cs typeface="Courier New"/>
              </a:rPr>
              <a:t>diff </a:t>
            </a:r>
            <a:r>
              <a:rPr sz="4000" b="1" spc="-25" dirty="0">
                <a:latin typeface="Courier New"/>
                <a:cs typeface="Courier New"/>
              </a:rPr>
              <a:t>log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0500" y="4330700"/>
            <a:ext cx="247269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37500"/>
              </a:lnSpc>
              <a:spcBef>
                <a:spcPts val="100"/>
              </a:spcBef>
            </a:pPr>
            <a:r>
              <a:rPr sz="4000" b="1" spc="-10" dirty="0">
                <a:solidFill>
                  <a:srgbClr val="D6D5D5"/>
                </a:solidFill>
                <a:latin typeface="Courier New"/>
                <a:cs typeface="Courier New"/>
              </a:rPr>
              <a:t>branch checkout merge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70024" y="7300148"/>
            <a:ext cx="4166235" cy="16897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R="1270" algn="ctr">
              <a:lnSpc>
                <a:spcPts val="4150"/>
              </a:lnSpc>
              <a:spcBef>
                <a:spcPts val="415"/>
              </a:spcBef>
            </a:pPr>
            <a:r>
              <a:rPr sz="3500" b="1" spc="-10" dirty="0">
                <a:latin typeface="Arial"/>
                <a:cs typeface="Arial"/>
              </a:rPr>
              <a:t>Solutions</a:t>
            </a:r>
            <a:endParaRPr sz="3500">
              <a:latin typeface="Arial"/>
              <a:cs typeface="Arial"/>
            </a:endParaRPr>
          </a:p>
          <a:p>
            <a:pPr marL="146685" marR="140970" algn="ctr">
              <a:lnSpc>
                <a:spcPts val="4100"/>
              </a:lnSpc>
              <a:spcBef>
                <a:spcPts val="170"/>
              </a:spcBef>
            </a:pPr>
            <a:r>
              <a:rPr sz="3500" spc="50" dirty="0">
                <a:latin typeface="Trebuchet MS"/>
                <a:cs typeface="Trebuchet MS"/>
              </a:rPr>
              <a:t>can</a:t>
            </a:r>
            <a:r>
              <a:rPr sz="3500" spc="-85" dirty="0">
                <a:latin typeface="Trebuchet MS"/>
                <a:cs typeface="Trebuchet MS"/>
              </a:rPr>
              <a:t> </a:t>
            </a:r>
            <a:r>
              <a:rPr sz="3500" dirty="0">
                <a:latin typeface="Trebuchet MS"/>
                <a:cs typeface="Trebuchet MS"/>
              </a:rPr>
              <a:t>be</a:t>
            </a:r>
            <a:r>
              <a:rPr sz="3500" spc="-80" dirty="0">
                <a:latin typeface="Trebuchet MS"/>
                <a:cs typeface="Trebuchet MS"/>
              </a:rPr>
              <a:t> </a:t>
            </a:r>
            <a:r>
              <a:rPr sz="3500" dirty="0">
                <a:latin typeface="Trebuchet MS"/>
                <a:cs typeface="Trebuchet MS"/>
              </a:rPr>
              <a:t>found</a:t>
            </a:r>
            <a:r>
              <a:rPr sz="3500" spc="-80" dirty="0">
                <a:latin typeface="Trebuchet MS"/>
                <a:cs typeface="Trebuchet MS"/>
              </a:rPr>
              <a:t> </a:t>
            </a:r>
            <a:r>
              <a:rPr sz="3500" spc="-90" dirty="0">
                <a:latin typeface="Trebuchet MS"/>
                <a:cs typeface="Trebuchet MS"/>
              </a:rPr>
              <a:t>at</a:t>
            </a:r>
            <a:r>
              <a:rPr sz="3500" spc="-85" dirty="0">
                <a:latin typeface="Trebuchet MS"/>
                <a:cs typeface="Trebuchet MS"/>
              </a:rPr>
              <a:t> </a:t>
            </a:r>
            <a:r>
              <a:rPr sz="3500" spc="-50" dirty="0">
                <a:latin typeface="Trebuchet MS"/>
                <a:cs typeface="Trebuchet MS"/>
              </a:rPr>
              <a:t>the </a:t>
            </a:r>
            <a:r>
              <a:rPr sz="3500" dirty="0">
                <a:latin typeface="Trebuchet MS"/>
                <a:cs typeface="Trebuchet MS"/>
              </a:rPr>
              <a:t>end</a:t>
            </a:r>
            <a:r>
              <a:rPr sz="3500" spc="-125" dirty="0">
                <a:latin typeface="Trebuchet MS"/>
                <a:cs typeface="Trebuchet MS"/>
              </a:rPr>
              <a:t> </a:t>
            </a:r>
            <a:r>
              <a:rPr sz="3500" dirty="0">
                <a:latin typeface="Trebuchet MS"/>
                <a:cs typeface="Trebuchet MS"/>
              </a:rPr>
              <a:t>of</a:t>
            </a:r>
            <a:r>
              <a:rPr sz="3500" spc="-125" dirty="0">
                <a:latin typeface="Trebuchet MS"/>
                <a:cs typeface="Trebuchet MS"/>
              </a:rPr>
              <a:t> </a:t>
            </a:r>
            <a:r>
              <a:rPr sz="3500" spc="-70" dirty="0">
                <a:latin typeface="Trebuchet MS"/>
                <a:cs typeface="Trebuchet MS"/>
              </a:rPr>
              <a:t>the</a:t>
            </a:r>
            <a:r>
              <a:rPr sz="3500" spc="-120" dirty="0">
                <a:latin typeface="Trebuchet MS"/>
                <a:cs typeface="Trebuchet MS"/>
              </a:rPr>
              <a:t> </a:t>
            </a:r>
            <a:r>
              <a:rPr sz="3500" spc="-10" dirty="0">
                <a:latin typeface="Trebuchet MS"/>
                <a:cs typeface="Trebuchet MS"/>
              </a:rPr>
              <a:t>slides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98400" y="9309100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latin typeface="Arial MT"/>
                <a:cs typeface="Arial MT"/>
              </a:rPr>
              <a:t>2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2616200"/>
          </a:xfrm>
          <a:custGeom>
            <a:avLst/>
            <a:gdLst/>
            <a:ahLst/>
            <a:cxnLst/>
            <a:rect l="l" t="t" r="r" b="b"/>
            <a:pathLst>
              <a:path w="13004800" h="2616200">
                <a:moveTo>
                  <a:pt x="0" y="0"/>
                </a:moveTo>
                <a:lnTo>
                  <a:pt x="13004800" y="0"/>
                </a:lnTo>
                <a:lnTo>
                  <a:pt x="13004800" y="2616200"/>
                </a:lnTo>
                <a:lnTo>
                  <a:pt x="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5825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What</a:t>
            </a:r>
            <a:r>
              <a:rPr dirty="0"/>
              <a:t> </a:t>
            </a:r>
            <a:r>
              <a:rPr spc="140" dirty="0"/>
              <a:t>is</a:t>
            </a:r>
            <a:r>
              <a:rPr spc="5" dirty="0"/>
              <a:t> </a:t>
            </a:r>
            <a:r>
              <a:rPr spc="140" dirty="0"/>
              <a:t>it?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5300" y="2959100"/>
            <a:ext cx="10683875" cy="3945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9900" marR="389890" algn="ctr">
              <a:lnSpc>
                <a:spcPct val="102800"/>
              </a:lnSpc>
            </a:pPr>
            <a:r>
              <a:rPr sz="3000" i="1" spc="70" dirty="0">
                <a:latin typeface="Arial"/>
                <a:cs typeface="Arial"/>
              </a:rPr>
              <a:t>“Git</a:t>
            </a:r>
            <a:r>
              <a:rPr sz="3000" i="1" spc="-35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is</a:t>
            </a:r>
            <a:r>
              <a:rPr sz="3000" i="1" spc="-35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a</a:t>
            </a:r>
            <a:r>
              <a:rPr sz="3000" i="1" spc="-35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free</a:t>
            </a:r>
            <a:r>
              <a:rPr sz="3000" i="1" spc="-35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and</a:t>
            </a:r>
            <a:r>
              <a:rPr sz="3000" i="1" spc="-35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open</a:t>
            </a:r>
            <a:r>
              <a:rPr sz="3000" i="1" spc="-35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source</a:t>
            </a:r>
            <a:r>
              <a:rPr sz="3000" i="1" spc="-35" dirty="0">
                <a:latin typeface="Arial"/>
                <a:cs typeface="Arial"/>
              </a:rPr>
              <a:t> </a:t>
            </a:r>
            <a:r>
              <a:rPr sz="3000" b="1" i="1" dirty="0">
                <a:latin typeface="Arial"/>
                <a:cs typeface="Arial"/>
              </a:rPr>
              <a:t>distributed</a:t>
            </a:r>
            <a:r>
              <a:rPr sz="3000" b="1" i="1" spc="-35" dirty="0">
                <a:latin typeface="Arial"/>
                <a:cs typeface="Arial"/>
              </a:rPr>
              <a:t> </a:t>
            </a:r>
            <a:r>
              <a:rPr sz="3000" b="1" i="1" spc="-20" dirty="0">
                <a:latin typeface="Arial"/>
                <a:cs typeface="Arial"/>
              </a:rPr>
              <a:t>version </a:t>
            </a:r>
            <a:r>
              <a:rPr sz="3000" b="1" i="1" dirty="0">
                <a:latin typeface="Arial"/>
                <a:cs typeface="Arial"/>
              </a:rPr>
              <a:t>control</a:t>
            </a:r>
            <a:r>
              <a:rPr sz="3000" b="1" i="1" spc="-35" dirty="0">
                <a:latin typeface="Arial"/>
                <a:cs typeface="Arial"/>
              </a:rPr>
              <a:t> </a:t>
            </a:r>
            <a:r>
              <a:rPr sz="3000" b="1" i="1" dirty="0">
                <a:latin typeface="Arial"/>
                <a:cs typeface="Arial"/>
              </a:rPr>
              <a:t>system</a:t>
            </a:r>
            <a:r>
              <a:rPr sz="3000" i="1" dirty="0">
                <a:latin typeface="Arial"/>
                <a:cs typeface="Arial"/>
              </a:rPr>
              <a:t>,</a:t>
            </a:r>
            <a:r>
              <a:rPr sz="3000" i="1" spc="-30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which</a:t>
            </a:r>
            <a:r>
              <a:rPr sz="3000" i="1" spc="-30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is</a:t>
            </a:r>
            <a:r>
              <a:rPr sz="3000" i="1" spc="-30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fast</a:t>
            </a:r>
            <a:r>
              <a:rPr sz="3000" i="1" spc="-30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and</a:t>
            </a:r>
            <a:r>
              <a:rPr sz="3000" i="1" spc="-30" dirty="0">
                <a:latin typeface="Arial"/>
                <a:cs typeface="Arial"/>
              </a:rPr>
              <a:t> </a:t>
            </a:r>
            <a:r>
              <a:rPr sz="3000" i="1" spc="-10" dirty="0">
                <a:latin typeface="Arial"/>
                <a:cs typeface="Arial"/>
              </a:rPr>
              <a:t>efficient.“</a:t>
            </a:r>
            <a:endParaRPr sz="3000">
              <a:latin typeface="Arial"/>
              <a:cs typeface="Arial"/>
            </a:endParaRPr>
          </a:p>
          <a:p>
            <a:pPr marL="1341120" algn="ctr">
              <a:lnSpc>
                <a:spcPct val="100000"/>
              </a:lnSpc>
              <a:spcBef>
                <a:spcPts val="700"/>
              </a:spcBef>
            </a:pPr>
            <a:r>
              <a:rPr sz="2400" b="1" spc="175" dirty="0">
                <a:latin typeface="Arial"/>
                <a:cs typeface="Arial"/>
              </a:rPr>
              <a:t>-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Git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Homepage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2400">
              <a:latin typeface="Arial"/>
              <a:cs typeface="Arial"/>
            </a:endParaRPr>
          </a:p>
          <a:p>
            <a:pPr marL="456565" indent="-443865">
              <a:lnSpc>
                <a:spcPct val="100000"/>
              </a:lnSpc>
              <a:spcBef>
                <a:spcPts val="5"/>
              </a:spcBef>
              <a:buSzPct val="145000"/>
              <a:buChar char="•"/>
              <a:tabLst>
                <a:tab pos="456565" algn="l"/>
                <a:tab pos="4863465" algn="l"/>
              </a:tabLst>
            </a:pPr>
            <a:r>
              <a:rPr sz="3000" dirty="0">
                <a:latin typeface="Trebuchet MS"/>
                <a:cs typeface="Trebuchet MS"/>
              </a:rPr>
              <a:t>Version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-40" dirty="0">
                <a:latin typeface="Trebuchet MS"/>
                <a:cs typeface="Trebuchet MS"/>
              </a:rPr>
              <a:t>control</a:t>
            </a:r>
            <a:r>
              <a:rPr sz="3000" spc="-125" dirty="0">
                <a:latin typeface="Trebuchet MS"/>
                <a:cs typeface="Trebuchet MS"/>
              </a:rPr>
              <a:t> </a:t>
            </a:r>
            <a:r>
              <a:rPr sz="3000" spc="60" dirty="0">
                <a:latin typeface="Trebuchet MS"/>
                <a:cs typeface="Trebuchet MS"/>
              </a:rPr>
              <a:t>system</a:t>
            </a:r>
            <a:r>
              <a:rPr sz="3000" spc="-125" dirty="0">
                <a:latin typeface="Trebuchet MS"/>
                <a:cs typeface="Trebuchet MS"/>
              </a:rPr>
              <a:t> </a:t>
            </a:r>
            <a:r>
              <a:rPr sz="3000" spc="170" dirty="0">
                <a:latin typeface="Trebuchet MS"/>
                <a:cs typeface="Trebuchet MS"/>
              </a:rPr>
              <a:t>=</a:t>
            </a:r>
            <a:r>
              <a:rPr sz="3000" dirty="0">
                <a:latin typeface="Trebuchet MS"/>
                <a:cs typeface="Trebuchet MS"/>
              </a:rPr>
              <a:t>	tracks</a:t>
            </a:r>
            <a:r>
              <a:rPr sz="3000" spc="1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versions</a:t>
            </a:r>
            <a:r>
              <a:rPr sz="3000" spc="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2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files</a:t>
            </a:r>
            <a:endParaRPr sz="3000">
              <a:latin typeface="Trebuchet MS"/>
              <a:cs typeface="Trebuchet MS"/>
            </a:endParaRPr>
          </a:p>
          <a:p>
            <a:pPr marL="901700" marR="781685">
              <a:lnSpc>
                <a:spcPct val="100000"/>
              </a:lnSpc>
              <a:spcBef>
                <a:spcPts val="500"/>
              </a:spcBef>
            </a:pPr>
            <a:r>
              <a:rPr sz="2500" spc="-65" dirty="0">
                <a:latin typeface="Trebuchet MS"/>
                <a:cs typeface="Trebuchet MS"/>
              </a:rPr>
              <a:t>e.g.</a:t>
            </a:r>
            <a:r>
              <a:rPr sz="2500" spc="-7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source</a:t>
            </a:r>
            <a:r>
              <a:rPr sz="2500" spc="-7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code,</a:t>
            </a:r>
            <a:r>
              <a:rPr sz="2500" spc="-7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LaTeX</a:t>
            </a:r>
            <a:r>
              <a:rPr sz="2500" spc="-70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thesis,</a:t>
            </a:r>
            <a:r>
              <a:rPr sz="2500" spc="-7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paper</a:t>
            </a:r>
            <a:r>
              <a:rPr sz="2500" spc="-7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or</a:t>
            </a:r>
            <a:r>
              <a:rPr sz="2500" spc="-70" dirty="0">
                <a:latin typeface="Trebuchet MS"/>
                <a:cs typeface="Trebuchet MS"/>
              </a:rPr>
              <a:t> </a:t>
            </a:r>
            <a:r>
              <a:rPr sz="2500" spc="-114" dirty="0">
                <a:latin typeface="Trebuchet MS"/>
                <a:cs typeface="Trebuchet MS"/>
              </a:rPr>
              <a:t>talk,</a:t>
            </a:r>
            <a:r>
              <a:rPr sz="2500" spc="-7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website</a:t>
            </a:r>
            <a:r>
              <a:rPr sz="2500" spc="-70" dirty="0">
                <a:latin typeface="Trebuchet MS"/>
                <a:cs typeface="Trebuchet MS"/>
              </a:rPr>
              <a:t> </a:t>
            </a:r>
            <a:r>
              <a:rPr sz="2500" spc="-105" dirty="0">
                <a:latin typeface="Trebuchet MS"/>
                <a:cs typeface="Trebuchet MS"/>
              </a:rPr>
              <a:t>html,</a:t>
            </a:r>
            <a:r>
              <a:rPr sz="2500" spc="-70" dirty="0">
                <a:latin typeface="Trebuchet MS"/>
                <a:cs typeface="Trebuchet MS"/>
              </a:rPr>
              <a:t> </a:t>
            </a:r>
            <a:r>
              <a:rPr sz="2500" spc="-20" dirty="0">
                <a:latin typeface="Trebuchet MS"/>
                <a:cs typeface="Trebuchet MS"/>
              </a:rPr>
              <a:t>etc. </a:t>
            </a:r>
            <a:r>
              <a:rPr sz="2500" spc="-30" dirty="0">
                <a:latin typeface="Trebuchet MS"/>
                <a:cs typeface="Trebuchet MS"/>
              </a:rPr>
              <a:t>(Rule</a:t>
            </a:r>
            <a:r>
              <a:rPr sz="2500" spc="-14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of</a:t>
            </a:r>
            <a:r>
              <a:rPr sz="2500" spc="-110" dirty="0">
                <a:latin typeface="Trebuchet MS"/>
                <a:cs typeface="Trebuchet MS"/>
              </a:rPr>
              <a:t> </a:t>
            </a:r>
            <a:r>
              <a:rPr sz="2500" spc="-25" dirty="0">
                <a:latin typeface="Trebuchet MS"/>
                <a:cs typeface="Trebuchet MS"/>
              </a:rPr>
              <a:t>thumb:</a:t>
            </a:r>
            <a:r>
              <a:rPr sz="2500" spc="-114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Everything</a:t>
            </a:r>
            <a:r>
              <a:rPr sz="2500" spc="-11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you</a:t>
            </a:r>
            <a:r>
              <a:rPr sz="2500" spc="-110" dirty="0">
                <a:latin typeface="Trebuchet MS"/>
                <a:cs typeface="Trebuchet MS"/>
              </a:rPr>
              <a:t> </a:t>
            </a:r>
            <a:r>
              <a:rPr sz="2500" spc="-65" dirty="0">
                <a:latin typeface="Trebuchet MS"/>
                <a:cs typeface="Trebuchet MS"/>
              </a:rPr>
              <a:t>edit</a:t>
            </a:r>
            <a:r>
              <a:rPr sz="2500" spc="-114" dirty="0">
                <a:latin typeface="Trebuchet MS"/>
                <a:cs typeface="Trebuchet MS"/>
              </a:rPr>
              <a:t> </a:t>
            </a:r>
            <a:r>
              <a:rPr sz="2500" spc="-20" dirty="0">
                <a:latin typeface="Trebuchet MS"/>
                <a:cs typeface="Trebuchet MS"/>
              </a:rPr>
              <a:t>in</a:t>
            </a:r>
            <a:r>
              <a:rPr sz="2500" spc="-110" dirty="0">
                <a:latin typeface="Trebuchet MS"/>
                <a:cs typeface="Trebuchet MS"/>
              </a:rPr>
              <a:t> </a:t>
            </a:r>
            <a:r>
              <a:rPr sz="2500" spc="-105" dirty="0">
                <a:latin typeface="Trebuchet MS"/>
                <a:cs typeface="Trebuchet MS"/>
              </a:rPr>
              <a:t>text</a:t>
            </a:r>
            <a:r>
              <a:rPr sz="2500" spc="-85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editors)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500">
              <a:latin typeface="Trebuchet MS"/>
              <a:cs typeface="Trebuchet MS"/>
            </a:endParaRPr>
          </a:p>
          <a:p>
            <a:pPr marL="456565" indent="-443865">
              <a:lnSpc>
                <a:spcPct val="100000"/>
              </a:lnSpc>
              <a:buSzPct val="145000"/>
              <a:buChar char="•"/>
              <a:tabLst>
                <a:tab pos="456565" algn="l"/>
              </a:tabLst>
            </a:pPr>
            <a:r>
              <a:rPr sz="3000" spc="-20" dirty="0">
                <a:latin typeface="Trebuchet MS"/>
                <a:cs typeface="Trebuchet MS"/>
              </a:rPr>
              <a:t>Distributed</a:t>
            </a:r>
            <a:r>
              <a:rPr sz="3000" spc="-170" dirty="0">
                <a:latin typeface="Trebuchet MS"/>
                <a:cs typeface="Trebuchet MS"/>
              </a:rPr>
              <a:t> </a:t>
            </a:r>
            <a:r>
              <a:rPr sz="3000" spc="220" dirty="0">
                <a:latin typeface="Trebuchet MS"/>
                <a:cs typeface="Trebuchet MS"/>
              </a:rPr>
              <a:t>=</a:t>
            </a:r>
            <a:r>
              <a:rPr sz="3000" spc="-1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everyone</a:t>
            </a:r>
            <a:r>
              <a:rPr sz="3000" spc="-120" dirty="0">
                <a:latin typeface="Trebuchet MS"/>
                <a:cs typeface="Trebuchet MS"/>
              </a:rPr>
              <a:t> </a:t>
            </a:r>
            <a:r>
              <a:rPr sz="3000" spc="114" dirty="0">
                <a:latin typeface="Trebuchet MS"/>
                <a:cs typeface="Trebuchet MS"/>
              </a:rPr>
              <a:t>has</a:t>
            </a:r>
            <a:r>
              <a:rPr sz="3000" spc="-1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</a:t>
            </a:r>
            <a:r>
              <a:rPr sz="3000" spc="-120" dirty="0">
                <a:latin typeface="Trebuchet MS"/>
                <a:cs typeface="Trebuchet MS"/>
              </a:rPr>
              <a:t> </a:t>
            </a:r>
            <a:r>
              <a:rPr sz="3000" spc="-170" dirty="0">
                <a:latin typeface="Trebuchet MS"/>
                <a:cs typeface="Trebuchet MS"/>
              </a:rPr>
              <a:t>full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local</a:t>
            </a:r>
            <a:r>
              <a:rPr sz="3000" spc="-120" dirty="0">
                <a:latin typeface="Trebuchet MS"/>
                <a:cs typeface="Trebuchet MS"/>
              </a:rPr>
              <a:t> </a:t>
            </a:r>
            <a:r>
              <a:rPr sz="3000" spc="75" dirty="0">
                <a:latin typeface="Trebuchet MS"/>
                <a:cs typeface="Trebuchet MS"/>
              </a:rPr>
              <a:t>copy</a:t>
            </a:r>
            <a:r>
              <a:rPr sz="3000" spc="-1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-120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12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repository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26182" y="7246839"/>
            <a:ext cx="3427795" cy="232020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0255" y="7159418"/>
            <a:ext cx="3452672" cy="243822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69900" y="7962900"/>
            <a:ext cx="148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spc="-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distributed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31000" y="7962900"/>
            <a:ext cx="1510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latin typeface="Trebuchet MS"/>
                <a:cs typeface="Trebuchet MS"/>
              </a:rPr>
              <a:t>centralized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3925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Exercise</a:t>
            </a:r>
            <a:r>
              <a:rPr spc="10" dirty="0"/>
              <a:t> </a:t>
            </a:r>
            <a:r>
              <a:rPr spc="-50"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74700" y="2833623"/>
            <a:ext cx="11458575" cy="5304401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066800" marR="607060" indent="-533400">
              <a:lnSpc>
                <a:spcPct val="103800"/>
              </a:lnSpc>
              <a:spcBef>
                <a:spcPts val="15"/>
              </a:spcBef>
              <a:buAutoNum type="arabicPeriod"/>
              <a:tabLst>
                <a:tab pos="1066800" algn="l"/>
              </a:tabLst>
            </a:pPr>
            <a:r>
              <a:rPr sz="2650" dirty="0">
                <a:latin typeface="Trebuchet MS"/>
                <a:cs typeface="Trebuchet MS"/>
              </a:rPr>
              <a:t>Configure</a:t>
            </a:r>
            <a:r>
              <a:rPr sz="2650" spc="-2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your</a:t>
            </a:r>
            <a:r>
              <a:rPr sz="2650" spc="-20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git</a:t>
            </a:r>
            <a:r>
              <a:rPr sz="2650" spc="-2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setup</a:t>
            </a:r>
            <a:r>
              <a:rPr sz="2650" spc="-15" dirty="0">
                <a:latin typeface="Trebuchet MS"/>
                <a:cs typeface="Trebuchet MS"/>
              </a:rPr>
              <a:t> </a:t>
            </a:r>
            <a:r>
              <a:rPr sz="2650" spc="65" dirty="0">
                <a:latin typeface="Trebuchet MS"/>
                <a:cs typeface="Trebuchet MS"/>
              </a:rPr>
              <a:t>by</a:t>
            </a:r>
            <a:r>
              <a:rPr sz="2650" spc="-2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setting</a:t>
            </a:r>
            <a:r>
              <a:rPr sz="2650" spc="-2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your</a:t>
            </a:r>
            <a:r>
              <a:rPr sz="2650" spc="-1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name</a:t>
            </a:r>
            <a:r>
              <a:rPr sz="2650" spc="-20" dirty="0">
                <a:latin typeface="Trebuchet MS"/>
                <a:cs typeface="Trebuchet MS"/>
              </a:rPr>
              <a:t> </a:t>
            </a:r>
            <a:r>
              <a:rPr sz="2650" spc="70" dirty="0">
                <a:latin typeface="Trebuchet MS"/>
                <a:cs typeface="Trebuchet MS"/>
              </a:rPr>
              <a:t>and</a:t>
            </a:r>
            <a:r>
              <a:rPr sz="2650" spc="-20" dirty="0">
                <a:latin typeface="Trebuchet MS"/>
                <a:cs typeface="Trebuchet MS"/>
              </a:rPr>
              <a:t> </a:t>
            </a:r>
            <a:r>
              <a:rPr sz="2650" spc="-25" dirty="0">
                <a:latin typeface="Trebuchet MS"/>
                <a:cs typeface="Trebuchet MS"/>
              </a:rPr>
              <a:t>mail</a:t>
            </a:r>
            <a:r>
              <a:rPr sz="2650" spc="-15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address. </a:t>
            </a:r>
            <a:r>
              <a:rPr sz="2650" spc="-85" dirty="0">
                <a:latin typeface="Trebuchet MS"/>
                <a:cs typeface="Trebuchet MS"/>
              </a:rPr>
              <a:t>If</a:t>
            </a:r>
            <a:r>
              <a:rPr sz="2650" spc="-60" dirty="0">
                <a:latin typeface="Trebuchet MS"/>
                <a:cs typeface="Trebuchet MS"/>
              </a:rPr>
              <a:t> </a:t>
            </a:r>
            <a:r>
              <a:rPr sz="2650" spc="55" dirty="0">
                <a:latin typeface="Trebuchet MS"/>
                <a:cs typeface="Trebuchet MS"/>
              </a:rPr>
              <a:t>you</a:t>
            </a:r>
            <a:r>
              <a:rPr sz="2650" spc="-55" dirty="0">
                <a:latin typeface="Trebuchet MS"/>
                <a:cs typeface="Trebuchet MS"/>
              </a:rPr>
              <a:t> </a:t>
            </a:r>
            <a:r>
              <a:rPr sz="2650" spc="55" dirty="0">
                <a:latin typeface="Trebuchet MS"/>
                <a:cs typeface="Trebuchet MS"/>
              </a:rPr>
              <a:t>done</a:t>
            </a:r>
            <a:r>
              <a:rPr sz="2650" spc="-55" dirty="0">
                <a:latin typeface="Trebuchet MS"/>
                <a:cs typeface="Trebuchet MS"/>
              </a:rPr>
              <a:t> </a:t>
            </a:r>
            <a:r>
              <a:rPr sz="2650" spc="-114" dirty="0">
                <a:latin typeface="Trebuchet MS"/>
                <a:cs typeface="Trebuchet MS"/>
              </a:rPr>
              <a:t>that,</a:t>
            </a:r>
            <a:r>
              <a:rPr sz="2650" spc="-55" dirty="0">
                <a:latin typeface="Trebuchet MS"/>
                <a:cs typeface="Trebuchet MS"/>
              </a:rPr>
              <a:t> </a:t>
            </a:r>
            <a:r>
              <a:rPr sz="2650" spc="65" dirty="0">
                <a:latin typeface="Trebuchet MS"/>
                <a:cs typeface="Trebuchet MS"/>
              </a:rPr>
              <a:t>check</a:t>
            </a:r>
            <a:r>
              <a:rPr sz="2650" spc="-55" dirty="0">
                <a:latin typeface="Trebuchet MS"/>
                <a:cs typeface="Trebuchet MS"/>
              </a:rPr>
              <a:t> </a:t>
            </a:r>
            <a:r>
              <a:rPr sz="2650" spc="-35" dirty="0">
                <a:latin typeface="Trebuchet MS"/>
                <a:cs typeface="Trebuchet MS"/>
              </a:rPr>
              <a:t>the</a:t>
            </a:r>
            <a:r>
              <a:rPr sz="2650" spc="-55" dirty="0">
                <a:latin typeface="Trebuchet MS"/>
                <a:cs typeface="Trebuchet MS"/>
              </a:rPr>
              <a:t> </a:t>
            </a:r>
            <a:r>
              <a:rPr sz="2650" dirty="0">
                <a:latin typeface="Courier New"/>
                <a:cs typeface="Courier New"/>
              </a:rPr>
              <a:t>.gitconfig</a:t>
            </a:r>
            <a:r>
              <a:rPr sz="2650" spc="-844" dirty="0">
                <a:latin typeface="Courier New"/>
                <a:cs typeface="Courier New"/>
              </a:rPr>
              <a:t> </a:t>
            </a:r>
            <a:r>
              <a:rPr sz="2650" spc="-145" dirty="0">
                <a:latin typeface="Trebuchet MS"/>
                <a:cs typeface="Trebuchet MS"/>
              </a:rPr>
              <a:t>file</a:t>
            </a:r>
            <a:r>
              <a:rPr sz="2650" spc="-5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in</a:t>
            </a:r>
            <a:r>
              <a:rPr sz="2650" spc="-5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your</a:t>
            </a:r>
            <a:r>
              <a:rPr sz="2650" spc="-55" dirty="0">
                <a:latin typeface="Trebuchet MS"/>
                <a:cs typeface="Trebuchet MS"/>
              </a:rPr>
              <a:t> </a:t>
            </a:r>
            <a:r>
              <a:rPr sz="2650" spc="-20" dirty="0">
                <a:latin typeface="Trebuchet MS"/>
                <a:cs typeface="Trebuchet MS"/>
              </a:rPr>
              <a:t>home</a:t>
            </a:r>
            <a:endParaRPr sz="2650" dirty="0">
              <a:latin typeface="Trebuchet MS"/>
              <a:cs typeface="Trebuchet MS"/>
            </a:endParaRPr>
          </a:p>
          <a:p>
            <a:pPr marL="1066800">
              <a:lnSpc>
                <a:spcPct val="100000"/>
              </a:lnSpc>
              <a:spcBef>
                <a:spcPts val="220"/>
              </a:spcBef>
            </a:pPr>
            <a:r>
              <a:rPr sz="2650" spc="-10" dirty="0">
                <a:latin typeface="Trebuchet MS"/>
                <a:cs typeface="Trebuchet MS"/>
              </a:rPr>
              <a:t>directory.</a:t>
            </a:r>
            <a:endParaRPr sz="2650" dirty="0">
              <a:latin typeface="Trebuchet MS"/>
              <a:cs typeface="Trebuchet MS"/>
            </a:endParaRPr>
          </a:p>
          <a:p>
            <a:pPr marL="1066165" indent="-532765">
              <a:lnSpc>
                <a:spcPct val="100000"/>
              </a:lnSpc>
              <a:spcBef>
                <a:spcPts val="2620"/>
              </a:spcBef>
              <a:buAutoNum type="arabicPeriod" startAt="2"/>
              <a:tabLst>
                <a:tab pos="1066165" algn="l"/>
              </a:tabLst>
            </a:pPr>
            <a:r>
              <a:rPr sz="2650" dirty="0">
                <a:latin typeface="Trebuchet MS"/>
                <a:cs typeface="Trebuchet MS"/>
              </a:rPr>
              <a:t>Create</a:t>
            </a:r>
            <a:r>
              <a:rPr sz="2650" spc="-80" dirty="0">
                <a:latin typeface="Trebuchet MS"/>
                <a:cs typeface="Trebuchet MS"/>
              </a:rPr>
              <a:t> </a:t>
            </a:r>
            <a:r>
              <a:rPr sz="2650" spc="55" dirty="0">
                <a:latin typeface="Trebuchet MS"/>
                <a:cs typeface="Trebuchet MS"/>
              </a:rPr>
              <a:t>a</a:t>
            </a:r>
            <a:r>
              <a:rPr sz="2650" spc="-8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new</a:t>
            </a:r>
            <a:r>
              <a:rPr sz="2650" spc="-75" dirty="0">
                <a:latin typeface="Trebuchet MS"/>
                <a:cs typeface="Trebuchet MS"/>
              </a:rPr>
              <a:t> </a:t>
            </a:r>
            <a:r>
              <a:rPr sz="2650" spc="-25" dirty="0">
                <a:latin typeface="Trebuchet MS"/>
                <a:cs typeface="Trebuchet MS"/>
              </a:rPr>
              <a:t>directory</a:t>
            </a:r>
            <a:r>
              <a:rPr sz="2650" spc="-80" dirty="0">
                <a:latin typeface="Trebuchet MS"/>
                <a:cs typeface="Trebuchet MS"/>
              </a:rPr>
              <a:t> </a:t>
            </a:r>
            <a:r>
              <a:rPr sz="2650" spc="70" dirty="0">
                <a:latin typeface="Trebuchet MS"/>
                <a:cs typeface="Trebuchet MS"/>
              </a:rPr>
              <a:t>and</a:t>
            </a:r>
            <a:r>
              <a:rPr sz="2650" spc="-80" dirty="0">
                <a:latin typeface="Trebuchet MS"/>
                <a:cs typeface="Trebuchet MS"/>
              </a:rPr>
              <a:t> </a:t>
            </a:r>
            <a:r>
              <a:rPr sz="2650" spc="-95" dirty="0">
                <a:latin typeface="Trebuchet MS"/>
                <a:cs typeface="Trebuchet MS"/>
              </a:rPr>
              <a:t>initialize</a:t>
            </a:r>
            <a:r>
              <a:rPr sz="2650" spc="-7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an</a:t>
            </a:r>
            <a:r>
              <a:rPr sz="2650" spc="-8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empty</a:t>
            </a:r>
            <a:r>
              <a:rPr sz="2650" spc="-80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git</a:t>
            </a:r>
            <a:r>
              <a:rPr sz="2650" spc="-7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repository</a:t>
            </a:r>
            <a:r>
              <a:rPr sz="2650" spc="-8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in</a:t>
            </a:r>
            <a:r>
              <a:rPr sz="2650" spc="-80" dirty="0">
                <a:latin typeface="Trebuchet MS"/>
                <a:cs typeface="Trebuchet MS"/>
              </a:rPr>
              <a:t> </a:t>
            </a:r>
            <a:r>
              <a:rPr sz="2650" spc="-25" dirty="0">
                <a:latin typeface="Trebuchet MS"/>
                <a:cs typeface="Trebuchet MS"/>
              </a:rPr>
              <a:t>it.</a:t>
            </a:r>
            <a:endParaRPr sz="2650" dirty="0">
              <a:latin typeface="Trebuchet MS"/>
              <a:cs typeface="Trebuchet MS"/>
            </a:endParaRPr>
          </a:p>
          <a:p>
            <a:pPr marL="1066165" indent="-532765">
              <a:lnSpc>
                <a:spcPct val="100000"/>
              </a:lnSpc>
              <a:spcBef>
                <a:spcPts val="2620"/>
              </a:spcBef>
              <a:buAutoNum type="arabicPeriod" startAt="2"/>
              <a:tabLst>
                <a:tab pos="1066165" algn="l"/>
              </a:tabLst>
            </a:pPr>
            <a:r>
              <a:rPr sz="2650" dirty="0">
                <a:latin typeface="Trebuchet MS"/>
                <a:cs typeface="Trebuchet MS"/>
              </a:rPr>
              <a:t>Create</a:t>
            </a:r>
            <a:r>
              <a:rPr sz="2650" spc="-95" dirty="0">
                <a:latin typeface="Trebuchet MS"/>
                <a:cs typeface="Trebuchet MS"/>
              </a:rPr>
              <a:t> </a:t>
            </a:r>
            <a:r>
              <a:rPr sz="2650" spc="55" dirty="0">
                <a:latin typeface="Trebuchet MS"/>
                <a:cs typeface="Trebuchet MS"/>
              </a:rPr>
              <a:t>a</a:t>
            </a:r>
            <a:r>
              <a:rPr sz="2650" spc="-7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simple</a:t>
            </a:r>
            <a:r>
              <a:rPr sz="2650" spc="-75" dirty="0">
                <a:latin typeface="Trebuchet MS"/>
                <a:cs typeface="Trebuchet MS"/>
              </a:rPr>
              <a:t> </a:t>
            </a:r>
            <a:r>
              <a:rPr sz="2650" spc="55" dirty="0">
                <a:latin typeface="Trebuchet MS"/>
                <a:cs typeface="Trebuchet MS"/>
              </a:rPr>
              <a:t>sample</a:t>
            </a:r>
            <a:r>
              <a:rPr sz="2650" spc="-75" dirty="0">
                <a:latin typeface="Trebuchet MS"/>
                <a:cs typeface="Trebuchet MS"/>
              </a:rPr>
              <a:t> </a:t>
            </a:r>
            <a:r>
              <a:rPr sz="2650" spc="80" dirty="0">
                <a:latin typeface="Trebuchet MS"/>
                <a:cs typeface="Trebuchet MS"/>
              </a:rPr>
              <a:t>code</a:t>
            </a:r>
            <a:r>
              <a:rPr sz="2650" spc="-75" dirty="0">
                <a:latin typeface="Trebuchet MS"/>
                <a:cs typeface="Trebuchet MS"/>
              </a:rPr>
              <a:t> </a:t>
            </a:r>
            <a:r>
              <a:rPr sz="2650" spc="-145" dirty="0">
                <a:latin typeface="Trebuchet MS"/>
                <a:cs typeface="Trebuchet MS"/>
              </a:rPr>
              <a:t>file</a:t>
            </a:r>
            <a:r>
              <a:rPr sz="2650" spc="-5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in</a:t>
            </a:r>
            <a:r>
              <a:rPr sz="2650" spc="-75" dirty="0">
                <a:latin typeface="Trebuchet MS"/>
                <a:cs typeface="Trebuchet MS"/>
              </a:rPr>
              <a:t> </a:t>
            </a:r>
            <a:r>
              <a:rPr sz="2650" spc="-35" dirty="0">
                <a:latin typeface="Trebuchet MS"/>
                <a:cs typeface="Trebuchet MS"/>
              </a:rPr>
              <a:t>the</a:t>
            </a:r>
            <a:r>
              <a:rPr sz="2650" spc="-75" dirty="0">
                <a:latin typeface="Trebuchet MS"/>
                <a:cs typeface="Trebuchet MS"/>
              </a:rPr>
              <a:t> </a:t>
            </a:r>
            <a:r>
              <a:rPr sz="2650" spc="-25" dirty="0">
                <a:latin typeface="Trebuchet MS"/>
                <a:cs typeface="Trebuchet MS"/>
              </a:rPr>
              <a:t>directory</a:t>
            </a:r>
            <a:r>
              <a:rPr sz="2650" spc="-75" dirty="0">
                <a:latin typeface="Trebuchet MS"/>
                <a:cs typeface="Trebuchet MS"/>
              </a:rPr>
              <a:t> </a:t>
            </a:r>
            <a:r>
              <a:rPr sz="2650" spc="70" dirty="0">
                <a:latin typeface="Trebuchet MS"/>
                <a:cs typeface="Trebuchet MS"/>
              </a:rPr>
              <a:t>and</a:t>
            </a:r>
            <a:r>
              <a:rPr sz="2650" spc="-7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commit</a:t>
            </a:r>
            <a:r>
              <a:rPr sz="2650" spc="-75" dirty="0">
                <a:latin typeface="Trebuchet MS"/>
                <a:cs typeface="Trebuchet MS"/>
              </a:rPr>
              <a:t> </a:t>
            </a:r>
            <a:r>
              <a:rPr sz="2650" spc="-25" dirty="0">
                <a:latin typeface="Trebuchet MS"/>
                <a:cs typeface="Trebuchet MS"/>
              </a:rPr>
              <a:t>it.</a:t>
            </a:r>
            <a:endParaRPr sz="2650" dirty="0">
              <a:latin typeface="Trebuchet MS"/>
              <a:cs typeface="Trebuchet MS"/>
            </a:endParaRPr>
          </a:p>
          <a:p>
            <a:pPr marL="1066800" marR="549910" indent="-533400">
              <a:lnSpc>
                <a:spcPct val="103800"/>
              </a:lnSpc>
              <a:spcBef>
                <a:spcPts val="2600"/>
              </a:spcBef>
              <a:buAutoNum type="arabicPeriod" startAt="2"/>
              <a:tabLst>
                <a:tab pos="1066800" algn="l"/>
              </a:tabLst>
            </a:pPr>
            <a:r>
              <a:rPr sz="2650" spc="65" dirty="0">
                <a:latin typeface="Trebuchet MS"/>
                <a:cs typeface="Trebuchet MS"/>
              </a:rPr>
              <a:t>Modify</a:t>
            </a:r>
            <a:r>
              <a:rPr sz="2650" spc="-80" dirty="0">
                <a:latin typeface="Trebuchet MS"/>
                <a:cs typeface="Trebuchet MS"/>
              </a:rPr>
              <a:t> </a:t>
            </a:r>
            <a:r>
              <a:rPr sz="2650" spc="-35" dirty="0">
                <a:latin typeface="Trebuchet MS"/>
                <a:cs typeface="Trebuchet MS"/>
              </a:rPr>
              <a:t>the</a:t>
            </a:r>
            <a:r>
              <a:rPr sz="2650" spc="-65" dirty="0">
                <a:latin typeface="Trebuchet MS"/>
                <a:cs typeface="Trebuchet MS"/>
              </a:rPr>
              <a:t> </a:t>
            </a:r>
            <a:r>
              <a:rPr sz="2650" spc="55" dirty="0">
                <a:latin typeface="Trebuchet MS"/>
                <a:cs typeface="Trebuchet MS"/>
              </a:rPr>
              <a:t>sample</a:t>
            </a:r>
            <a:r>
              <a:rPr sz="2650" spc="-65" dirty="0">
                <a:latin typeface="Trebuchet MS"/>
                <a:cs typeface="Trebuchet MS"/>
              </a:rPr>
              <a:t> </a:t>
            </a:r>
            <a:r>
              <a:rPr sz="2650" spc="80" dirty="0">
                <a:latin typeface="Trebuchet MS"/>
                <a:cs typeface="Trebuchet MS"/>
              </a:rPr>
              <a:t>code</a:t>
            </a:r>
            <a:r>
              <a:rPr sz="2650" spc="-65" dirty="0">
                <a:latin typeface="Trebuchet MS"/>
                <a:cs typeface="Trebuchet MS"/>
              </a:rPr>
              <a:t> </a:t>
            </a:r>
            <a:r>
              <a:rPr sz="2650" spc="-145" dirty="0">
                <a:latin typeface="Trebuchet MS"/>
                <a:cs typeface="Trebuchet MS"/>
              </a:rPr>
              <a:t>file</a:t>
            </a:r>
            <a:r>
              <a:rPr sz="2650" spc="-55" dirty="0">
                <a:latin typeface="Trebuchet MS"/>
                <a:cs typeface="Trebuchet MS"/>
              </a:rPr>
              <a:t> </a:t>
            </a:r>
            <a:r>
              <a:rPr sz="2650" spc="70" dirty="0">
                <a:latin typeface="Trebuchet MS"/>
                <a:cs typeface="Trebuchet MS"/>
              </a:rPr>
              <a:t>and</a:t>
            </a:r>
            <a:r>
              <a:rPr sz="2650" spc="-6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commit</a:t>
            </a:r>
            <a:r>
              <a:rPr sz="2650" spc="-65" dirty="0">
                <a:latin typeface="Trebuchet MS"/>
                <a:cs typeface="Trebuchet MS"/>
              </a:rPr>
              <a:t> </a:t>
            </a:r>
            <a:r>
              <a:rPr sz="2650" spc="-35" dirty="0">
                <a:latin typeface="Trebuchet MS"/>
                <a:cs typeface="Trebuchet MS"/>
              </a:rPr>
              <a:t>the</a:t>
            </a:r>
            <a:r>
              <a:rPr sz="2650" spc="-70" dirty="0">
                <a:latin typeface="Trebuchet MS"/>
                <a:cs typeface="Trebuchet MS"/>
              </a:rPr>
              <a:t> </a:t>
            </a:r>
            <a:r>
              <a:rPr sz="2650" spc="65" dirty="0">
                <a:latin typeface="Trebuchet MS"/>
                <a:cs typeface="Trebuchet MS"/>
              </a:rPr>
              <a:t>changes.</a:t>
            </a:r>
            <a:r>
              <a:rPr sz="2650" spc="-65" dirty="0">
                <a:latin typeface="Trebuchet MS"/>
                <a:cs typeface="Trebuchet MS"/>
              </a:rPr>
              <a:t> </a:t>
            </a:r>
            <a:r>
              <a:rPr sz="2650" spc="110" dirty="0">
                <a:latin typeface="Trebuchet MS"/>
                <a:cs typeface="Trebuchet MS"/>
              </a:rPr>
              <a:t>Check</a:t>
            </a:r>
            <a:r>
              <a:rPr sz="2650" spc="-65" dirty="0">
                <a:latin typeface="Trebuchet MS"/>
                <a:cs typeface="Trebuchet MS"/>
              </a:rPr>
              <a:t> </a:t>
            </a:r>
            <a:r>
              <a:rPr sz="2650" spc="-25" dirty="0">
                <a:latin typeface="Trebuchet MS"/>
                <a:cs typeface="Trebuchet MS"/>
              </a:rPr>
              <a:t>the </a:t>
            </a:r>
            <a:r>
              <a:rPr sz="2650" spc="105" dirty="0">
                <a:latin typeface="Trebuchet MS"/>
                <a:cs typeface="Trebuchet MS"/>
              </a:rPr>
              <a:t>changes</a:t>
            </a:r>
            <a:r>
              <a:rPr sz="2650" spc="-35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first.</a:t>
            </a:r>
            <a:endParaRPr sz="2650" dirty="0">
              <a:latin typeface="Trebuchet MS"/>
              <a:cs typeface="Trebuchet MS"/>
            </a:endParaRPr>
          </a:p>
          <a:p>
            <a:pPr marL="1066165" indent="-532765">
              <a:lnSpc>
                <a:spcPct val="100000"/>
              </a:lnSpc>
              <a:spcBef>
                <a:spcPts val="2620"/>
              </a:spcBef>
              <a:buAutoNum type="arabicPeriod" startAt="2"/>
              <a:tabLst>
                <a:tab pos="1066165" algn="l"/>
              </a:tabLst>
            </a:pPr>
            <a:r>
              <a:rPr sz="2650" spc="110" dirty="0">
                <a:latin typeface="Trebuchet MS"/>
                <a:cs typeface="Trebuchet MS"/>
              </a:rPr>
              <a:t>Look</a:t>
            </a:r>
            <a:r>
              <a:rPr sz="2650" spc="-105" dirty="0">
                <a:latin typeface="Trebuchet MS"/>
                <a:cs typeface="Trebuchet MS"/>
              </a:rPr>
              <a:t> </a:t>
            </a:r>
            <a:r>
              <a:rPr sz="2650" spc="-30" dirty="0">
                <a:latin typeface="Trebuchet MS"/>
                <a:cs typeface="Trebuchet MS"/>
              </a:rPr>
              <a:t>at</a:t>
            </a:r>
            <a:r>
              <a:rPr sz="2650" spc="-100" dirty="0">
                <a:latin typeface="Trebuchet MS"/>
                <a:cs typeface="Trebuchet MS"/>
              </a:rPr>
              <a:t> </a:t>
            </a:r>
            <a:r>
              <a:rPr sz="2650" spc="-35" dirty="0">
                <a:latin typeface="Trebuchet MS"/>
                <a:cs typeface="Trebuchet MS"/>
              </a:rPr>
              <a:t>the</a:t>
            </a:r>
            <a:r>
              <a:rPr sz="2650" spc="-10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commit</a:t>
            </a:r>
            <a:r>
              <a:rPr sz="2650" spc="-10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history</a:t>
            </a:r>
            <a:r>
              <a:rPr sz="2650" spc="-100" dirty="0">
                <a:latin typeface="Trebuchet MS"/>
                <a:cs typeface="Trebuchet MS"/>
              </a:rPr>
              <a:t> </a:t>
            </a:r>
            <a:r>
              <a:rPr sz="2650" spc="55" dirty="0">
                <a:latin typeface="Trebuchet MS"/>
                <a:cs typeface="Trebuchet MS"/>
              </a:rPr>
              <a:t>you</a:t>
            </a:r>
            <a:r>
              <a:rPr sz="2650" spc="-100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created.</a:t>
            </a:r>
            <a:endParaRPr sz="2650" dirty="0">
              <a:latin typeface="Trebuchet MS"/>
              <a:cs typeface="Trebuchet MS"/>
            </a:endParaRPr>
          </a:p>
          <a:p>
            <a:pPr marL="12065" marR="5080" indent="3810" algn="ctr">
              <a:lnSpc>
                <a:spcPct val="100000"/>
              </a:lnSpc>
              <a:spcBef>
                <a:spcPts val="2370"/>
              </a:spcBef>
            </a:pPr>
            <a:r>
              <a:rPr sz="2000" i="1" spc="-10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2025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Basic</a:t>
            </a:r>
            <a:r>
              <a:rPr dirty="0"/>
              <a:t> </a:t>
            </a:r>
            <a:r>
              <a:rPr spc="185" dirty="0"/>
              <a:t>Workflow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8800" y="3543300"/>
            <a:ext cx="4279900" cy="436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000" b="1" i="1" spc="-20" dirty="0">
                <a:latin typeface="Arial"/>
                <a:cs typeface="Arial"/>
              </a:rPr>
              <a:t>WORK</a:t>
            </a:r>
            <a:endParaRPr sz="4000">
              <a:latin typeface="Arial"/>
              <a:cs typeface="Arial"/>
            </a:endParaRPr>
          </a:p>
          <a:p>
            <a:pPr marL="12700" marR="5080" algn="ctr">
              <a:lnSpc>
                <a:spcPts val="9800"/>
              </a:lnSpc>
              <a:spcBef>
                <a:spcPts val="1160"/>
              </a:spcBef>
            </a:pPr>
            <a:r>
              <a:rPr sz="4000" b="1" dirty="0">
                <a:latin typeface="Arial"/>
                <a:cs typeface="Arial"/>
              </a:rPr>
              <a:t>git</a:t>
            </a:r>
            <a:r>
              <a:rPr sz="4000" b="1" spc="-5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status</a:t>
            </a:r>
            <a:r>
              <a:rPr sz="4000" b="1" spc="-55" dirty="0">
                <a:latin typeface="Arial"/>
                <a:cs typeface="Arial"/>
              </a:rPr>
              <a:t> </a:t>
            </a:r>
            <a:r>
              <a:rPr sz="4000" b="1" spc="365" dirty="0">
                <a:latin typeface="Arial"/>
                <a:cs typeface="Arial"/>
              </a:rPr>
              <a:t>/</a:t>
            </a:r>
            <a:r>
              <a:rPr sz="4000" b="1" spc="-5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git</a:t>
            </a:r>
            <a:r>
              <a:rPr sz="4000" b="1" spc="-50" dirty="0">
                <a:latin typeface="Arial"/>
                <a:cs typeface="Arial"/>
              </a:rPr>
              <a:t> </a:t>
            </a:r>
            <a:r>
              <a:rPr sz="4000" b="1" spc="-20" dirty="0">
                <a:latin typeface="Arial"/>
                <a:cs typeface="Arial"/>
              </a:rPr>
              <a:t>diff </a:t>
            </a:r>
            <a:r>
              <a:rPr sz="4000" b="1" dirty="0">
                <a:latin typeface="Arial"/>
                <a:cs typeface="Arial"/>
              </a:rPr>
              <a:t>git</a:t>
            </a:r>
            <a:r>
              <a:rPr sz="4000" b="1" spc="-50" dirty="0">
                <a:latin typeface="Arial"/>
                <a:cs typeface="Arial"/>
              </a:rPr>
              <a:t> </a:t>
            </a:r>
            <a:r>
              <a:rPr sz="4000" b="1" spc="-25" dirty="0">
                <a:latin typeface="Arial"/>
                <a:cs typeface="Arial"/>
              </a:rPr>
              <a:t>add</a:t>
            </a:r>
            <a:endParaRPr sz="4000">
              <a:latin typeface="Arial"/>
              <a:cs typeface="Arial"/>
            </a:endParaRPr>
          </a:p>
          <a:p>
            <a:pPr marR="1905" algn="ctr">
              <a:lnSpc>
                <a:spcPct val="100000"/>
              </a:lnSpc>
              <a:spcBef>
                <a:spcPts val="3840"/>
              </a:spcBef>
            </a:pPr>
            <a:r>
              <a:rPr sz="4000" b="1" dirty="0">
                <a:latin typeface="Arial"/>
                <a:cs typeface="Arial"/>
              </a:rPr>
              <a:t>git</a:t>
            </a:r>
            <a:r>
              <a:rPr sz="4000" b="1" spc="-50" dirty="0">
                <a:latin typeface="Arial"/>
                <a:cs typeface="Arial"/>
              </a:rPr>
              <a:t> </a:t>
            </a:r>
            <a:r>
              <a:rPr sz="4000" b="1" spc="-10" dirty="0">
                <a:latin typeface="Arial"/>
                <a:cs typeface="Arial"/>
              </a:rPr>
              <a:t>commit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37237" y="5446092"/>
            <a:ext cx="530860" cy="757555"/>
          </a:xfrm>
          <a:custGeom>
            <a:avLst/>
            <a:gdLst/>
            <a:ahLst/>
            <a:cxnLst/>
            <a:rect l="l" t="t" r="r" b="b"/>
            <a:pathLst>
              <a:path w="530859" h="757554">
                <a:moveTo>
                  <a:pt x="354131" y="0"/>
                </a:moveTo>
                <a:lnTo>
                  <a:pt x="176192" y="0"/>
                </a:lnTo>
                <a:lnTo>
                  <a:pt x="176192" y="397551"/>
                </a:lnTo>
                <a:lnTo>
                  <a:pt x="0" y="397551"/>
                </a:lnTo>
                <a:lnTo>
                  <a:pt x="265162" y="757038"/>
                </a:lnTo>
                <a:lnTo>
                  <a:pt x="530324" y="397551"/>
                </a:lnTo>
                <a:lnTo>
                  <a:pt x="354131" y="397551"/>
                </a:lnTo>
                <a:lnTo>
                  <a:pt x="35413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37237" y="4182715"/>
            <a:ext cx="530860" cy="757555"/>
          </a:xfrm>
          <a:custGeom>
            <a:avLst/>
            <a:gdLst/>
            <a:ahLst/>
            <a:cxnLst/>
            <a:rect l="l" t="t" r="r" b="b"/>
            <a:pathLst>
              <a:path w="530859" h="757554">
                <a:moveTo>
                  <a:pt x="354131" y="0"/>
                </a:moveTo>
                <a:lnTo>
                  <a:pt x="176192" y="0"/>
                </a:lnTo>
                <a:lnTo>
                  <a:pt x="176192" y="397551"/>
                </a:lnTo>
                <a:lnTo>
                  <a:pt x="0" y="397551"/>
                </a:lnTo>
                <a:lnTo>
                  <a:pt x="265162" y="757038"/>
                </a:lnTo>
                <a:lnTo>
                  <a:pt x="530324" y="397551"/>
                </a:lnTo>
                <a:lnTo>
                  <a:pt x="354131" y="397551"/>
                </a:lnTo>
                <a:lnTo>
                  <a:pt x="35413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37237" y="6709469"/>
            <a:ext cx="530860" cy="757555"/>
          </a:xfrm>
          <a:custGeom>
            <a:avLst/>
            <a:gdLst/>
            <a:ahLst/>
            <a:cxnLst/>
            <a:rect l="l" t="t" r="r" b="b"/>
            <a:pathLst>
              <a:path w="530859" h="757554">
                <a:moveTo>
                  <a:pt x="354131" y="0"/>
                </a:moveTo>
                <a:lnTo>
                  <a:pt x="176192" y="0"/>
                </a:lnTo>
                <a:lnTo>
                  <a:pt x="176192" y="397553"/>
                </a:lnTo>
                <a:lnTo>
                  <a:pt x="0" y="397553"/>
                </a:lnTo>
                <a:lnTo>
                  <a:pt x="265162" y="757039"/>
                </a:lnTo>
                <a:lnTo>
                  <a:pt x="530324" y="397553"/>
                </a:lnTo>
                <a:lnTo>
                  <a:pt x="354131" y="397553"/>
                </a:lnTo>
                <a:lnTo>
                  <a:pt x="35413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7686016" y="3833105"/>
            <a:ext cx="2042160" cy="3942715"/>
            <a:chOff x="7686016" y="3833105"/>
            <a:chExt cx="2042160" cy="3942715"/>
          </a:xfrm>
        </p:grpSpPr>
        <p:sp>
          <p:nvSpPr>
            <p:cNvPr id="8" name="object 8"/>
            <p:cNvSpPr/>
            <p:nvPr/>
          </p:nvSpPr>
          <p:spPr>
            <a:xfrm>
              <a:off x="8153748" y="4077701"/>
              <a:ext cx="1497965" cy="3622040"/>
            </a:xfrm>
            <a:custGeom>
              <a:avLst/>
              <a:gdLst/>
              <a:ahLst/>
              <a:cxnLst/>
              <a:rect l="l" t="t" r="r" b="b"/>
              <a:pathLst>
                <a:path w="1497965" h="3622040">
                  <a:moveTo>
                    <a:pt x="3400" y="0"/>
                  </a:moveTo>
                  <a:lnTo>
                    <a:pt x="74784" y="26661"/>
                  </a:lnTo>
                  <a:lnTo>
                    <a:pt x="124914" y="48172"/>
                  </a:lnTo>
                  <a:lnTo>
                    <a:pt x="174145" y="69861"/>
                  </a:lnTo>
                  <a:lnTo>
                    <a:pt x="222478" y="91728"/>
                  </a:lnTo>
                  <a:lnTo>
                    <a:pt x="269911" y="113771"/>
                  </a:lnTo>
                  <a:lnTo>
                    <a:pt x="316446" y="135993"/>
                  </a:lnTo>
                  <a:lnTo>
                    <a:pt x="362082" y="158391"/>
                  </a:lnTo>
                  <a:lnTo>
                    <a:pt x="406819" y="180967"/>
                  </a:lnTo>
                  <a:lnTo>
                    <a:pt x="450657" y="203720"/>
                  </a:lnTo>
                  <a:lnTo>
                    <a:pt x="493596" y="226651"/>
                  </a:lnTo>
                  <a:lnTo>
                    <a:pt x="535636" y="249759"/>
                  </a:lnTo>
                  <a:lnTo>
                    <a:pt x="576777" y="273044"/>
                  </a:lnTo>
                  <a:lnTo>
                    <a:pt x="617019" y="296507"/>
                  </a:lnTo>
                  <a:lnTo>
                    <a:pt x="656362" y="320147"/>
                  </a:lnTo>
                  <a:lnTo>
                    <a:pt x="694807" y="343965"/>
                  </a:lnTo>
                  <a:lnTo>
                    <a:pt x="732352" y="367960"/>
                  </a:lnTo>
                  <a:lnTo>
                    <a:pt x="768999" y="392132"/>
                  </a:lnTo>
                  <a:lnTo>
                    <a:pt x="804747" y="416482"/>
                  </a:lnTo>
                  <a:lnTo>
                    <a:pt x="839596" y="441009"/>
                  </a:lnTo>
                  <a:lnTo>
                    <a:pt x="873546" y="465713"/>
                  </a:lnTo>
                  <a:lnTo>
                    <a:pt x="906597" y="490595"/>
                  </a:lnTo>
                  <a:lnTo>
                    <a:pt x="938749" y="515654"/>
                  </a:lnTo>
                  <a:lnTo>
                    <a:pt x="970002" y="540891"/>
                  </a:lnTo>
                  <a:lnTo>
                    <a:pt x="1000356" y="566305"/>
                  </a:lnTo>
                  <a:lnTo>
                    <a:pt x="1029812" y="591896"/>
                  </a:lnTo>
                  <a:lnTo>
                    <a:pt x="1058368" y="617665"/>
                  </a:lnTo>
                  <a:lnTo>
                    <a:pt x="1112785" y="669735"/>
                  </a:lnTo>
                  <a:lnTo>
                    <a:pt x="1163606" y="722514"/>
                  </a:lnTo>
                  <a:lnTo>
                    <a:pt x="1210831" y="776003"/>
                  </a:lnTo>
                  <a:lnTo>
                    <a:pt x="1254461" y="830201"/>
                  </a:lnTo>
                  <a:lnTo>
                    <a:pt x="1294495" y="885109"/>
                  </a:lnTo>
                  <a:lnTo>
                    <a:pt x="1330934" y="940727"/>
                  </a:lnTo>
                  <a:lnTo>
                    <a:pt x="1363777" y="997054"/>
                  </a:lnTo>
                  <a:lnTo>
                    <a:pt x="1393025" y="1054091"/>
                  </a:lnTo>
                  <a:lnTo>
                    <a:pt x="1418678" y="1111837"/>
                  </a:lnTo>
                  <a:lnTo>
                    <a:pt x="1440735" y="1170293"/>
                  </a:lnTo>
                  <a:lnTo>
                    <a:pt x="1459196" y="1229458"/>
                  </a:lnTo>
                  <a:lnTo>
                    <a:pt x="1474062" y="1289333"/>
                  </a:lnTo>
                  <a:lnTo>
                    <a:pt x="1485332" y="1349918"/>
                  </a:lnTo>
                  <a:lnTo>
                    <a:pt x="1493008" y="1411212"/>
                  </a:lnTo>
                  <a:lnTo>
                    <a:pt x="1497087" y="1473216"/>
                  </a:lnTo>
                  <a:lnTo>
                    <a:pt x="1497779" y="1504484"/>
                  </a:lnTo>
                  <a:lnTo>
                    <a:pt x="1497572" y="1535929"/>
                  </a:lnTo>
                  <a:lnTo>
                    <a:pt x="1494460" y="1599352"/>
                  </a:lnTo>
                  <a:lnTo>
                    <a:pt x="1487754" y="1663485"/>
                  </a:lnTo>
                  <a:lnTo>
                    <a:pt x="1477452" y="1728327"/>
                  </a:lnTo>
                  <a:lnTo>
                    <a:pt x="1463555" y="1793879"/>
                  </a:lnTo>
                  <a:lnTo>
                    <a:pt x="1446062" y="1860141"/>
                  </a:lnTo>
                  <a:lnTo>
                    <a:pt x="1424974" y="1927112"/>
                  </a:lnTo>
                  <a:lnTo>
                    <a:pt x="1400291" y="1994793"/>
                  </a:lnTo>
                  <a:lnTo>
                    <a:pt x="1372012" y="2063183"/>
                  </a:lnTo>
                  <a:lnTo>
                    <a:pt x="1340139" y="2132283"/>
                  </a:lnTo>
                  <a:lnTo>
                    <a:pt x="1322853" y="2167099"/>
                  </a:lnTo>
                  <a:lnTo>
                    <a:pt x="1304669" y="2202093"/>
                  </a:lnTo>
                  <a:lnTo>
                    <a:pt x="1285586" y="2237264"/>
                  </a:lnTo>
                  <a:lnTo>
                    <a:pt x="1265605" y="2272612"/>
                  </a:lnTo>
                  <a:lnTo>
                    <a:pt x="1244724" y="2308138"/>
                  </a:lnTo>
                  <a:lnTo>
                    <a:pt x="1222945" y="2343841"/>
                  </a:lnTo>
                  <a:lnTo>
                    <a:pt x="1200267" y="2379722"/>
                  </a:lnTo>
                  <a:lnTo>
                    <a:pt x="1176690" y="2415780"/>
                  </a:lnTo>
                  <a:lnTo>
                    <a:pt x="1152214" y="2452015"/>
                  </a:lnTo>
                  <a:lnTo>
                    <a:pt x="1126840" y="2488428"/>
                  </a:lnTo>
                  <a:lnTo>
                    <a:pt x="1100566" y="2525019"/>
                  </a:lnTo>
                  <a:lnTo>
                    <a:pt x="1073394" y="2561786"/>
                  </a:lnTo>
                  <a:lnTo>
                    <a:pt x="1045323" y="2598731"/>
                  </a:lnTo>
                  <a:lnTo>
                    <a:pt x="1016353" y="2635854"/>
                  </a:lnTo>
                  <a:lnTo>
                    <a:pt x="986485" y="2673154"/>
                  </a:lnTo>
                  <a:lnTo>
                    <a:pt x="955717" y="2710631"/>
                  </a:lnTo>
                  <a:lnTo>
                    <a:pt x="924051" y="2748286"/>
                  </a:lnTo>
                  <a:lnTo>
                    <a:pt x="891486" y="2786118"/>
                  </a:lnTo>
                  <a:lnTo>
                    <a:pt x="858022" y="2824128"/>
                  </a:lnTo>
                  <a:lnTo>
                    <a:pt x="823660" y="2862315"/>
                  </a:lnTo>
                  <a:lnTo>
                    <a:pt x="788398" y="2900680"/>
                  </a:lnTo>
                  <a:lnTo>
                    <a:pt x="752238" y="2939221"/>
                  </a:lnTo>
                  <a:lnTo>
                    <a:pt x="715179" y="2977941"/>
                  </a:lnTo>
                  <a:lnTo>
                    <a:pt x="677221" y="3016838"/>
                  </a:lnTo>
                  <a:lnTo>
                    <a:pt x="638365" y="3055912"/>
                  </a:lnTo>
                  <a:lnTo>
                    <a:pt x="598609" y="3095163"/>
                  </a:lnTo>
                  <a:lnTo>
                    <a:pt x="557955" y="3134592"/>
                  </a:lnTo>
                  <a:lnTo>
                    <a:pt x="516402" y="3174199"/>
                  </a:lnTo>
                  <a:lnTo>
                    <a:pt x="473950" y="3213983"/>
                  </a:lnTo>
                  <a:lnTo>
                    <a:pt x="430600" y="3253944"/>
                  </a:lnTo>
                  <a:lnTo>
                    <a:pt x="386350" y="3294083"/>
                  </a:lnTo>
                  <a:lnTo>
                    <a:pt x="341202" y="3334399"/>
                  </a:lnTo>
                  <a:lnTo>
                    <a:pt x="295155" y="3374892"/>
                  </a:lnTo>
                  <a:lnTo>
                    <a:pt x="248210" y="3415564"/>
                  </a:lnTo>
                  <a:lnTo>
                    <a:pt x="200365" y="3456412"/>
                  </a:lnTo>
                  <a:lnTo>
                    <a:pt x="151622" y="3497438"/>
                  </a:lnTo>
                  <a:lnTo>
                    <a:pt x="101980" y="3538641"/>
                  </a:lnTo>
                  <a:lnTo>
                    <a:pt x="51439" y="3580022"/>
                  </a:lnTo>
                  <a:lnTo>
                    <a:pt x="0" y="3621580"/>
                  </a:lnTo>
                </a:path>
              </a:pathLst>
            </a:custGeom>
            <a:ln w="152400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86016" y="3833105"/>
              <a:ext cx="643890" cy="542925"/>
            </a:xfrm>
            <a:custGeom>
              <a:avLst/>
              <a:gdLst/>
              <a:ahLst/>
              <a:cxnLst/>
              <a:rect l="l" t="t" r="r" b="b"/>
              <a:pathLst>
                <a:path w="643890" h="542925">
                  <a:moveTo>
                    <a:pt x="643829" y="0"/>
                  </a:moveTo>
                  <a:lnTo>
                    <a:pt x="0" y="68633"/>
                  </a:lnTo>
                  <a:lnTo>
                    <a:pt x="441204" y="542514"/>
                  </a:lnTo>
                  <a:lnTo>
                    <a:pt x="643829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311" y="825500"/>
            <a:ext cx="6740525" cy="9652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63500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500"/>
              </a:spcBef>
            </a:pP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commit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-</a:t>
            </a:r>
            <a:r>
              <a:rPr sz="5000" spc="-50" dirty="0">
                <a:solidFill>
                  <a:srgbClr val="F9F9F9"/>
                </a:solidFill>
                <a:latin typeface="Courier New"/>
                <a:cs typeface="Courier New"/>
              </a:rPr>
              <a:t>a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73100" y="3073400"/>
            <a:ext cx="61417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Directly</a:t>
            </a:r>
            <a:r>
              <a:rPr sz="3000" b="1" spc="13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commit</a:t>
            </a:r>
            <a:r>
              <a:rPr sz="3000" b="1" spc="140" dirty="0">
                <a:latin typeface="Arial"/>
                <a:cs typeface="Arial"/>
              </a:rPr>
              <a:t> </a:t>
            </a:r>
            <a:r>
              <a:rPr sz="3000" dirty="0">
                <a:latin typeface="Trebuchet MS"/>
                <a:cs typeface="Trebuchet MS"/>
              </a:rPr>
              <a:t>unstaged</a:t>
            </a:r>
            <a:r>
              <a:rPr sz="3000" spc="65" dirty="0">
                <a:latin typeface="Trebuchet MS"/>
                <a:cs typeface="Trebuchet MS"/>
              </a:rPr>
              <a:t> </a:t>
            </a:r>
            <a:r>
              <a:rPr sz="3000" spc="80" dirty="0">
                <a:latin typeface="Trebuchet MS"/>
                <a:cs typeface="Trebuchet MS"/>
              </a:rPr>
              <a:t>changes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0000" y="3740558"/>
            <a:ext cx="4039235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1115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245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commit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-</a:t>
            </a:r>
            <a:r>
              <a:rPr sz="3000" spc="-50" dirty="0">
                <a:solidFill>
                  <a:srgbClr val="F9F9F9"/>
                </a:solidFill>
                <a:latin typeface="Courier New"/>
                <a:cs typeface="Courier New"/>
              </a:rPr>
              <a:t>a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1600" y="4660900"/>
            <a:ext cx="205041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Shortcut</a:t>
            </a:r>
            <a:r>
              <a:rPr sz="3000" spc="40" dirty="0">
                <a:latin typeface="Trebuchet MS"/>
                <a:cs typeface="Trebuchet MS"/>
              </a:rPr>
              <a:t> </a:t>
            </a:r>
            <a:r>
              <a:rPr sz="3000" spc="-70" dirty="0">
                <a:latin typeface="Trebuchet MS"/>
                <a:cs typeface="Trebuchet MS"/>
              </a:rPr>
              <a:t>for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6404" y="6363517"/>
            <a:ext cx="10832465" cy="2974340"/>
          </a:xfrm>
          <a:prstGeom prst="rect">
            <a:avLst/>
          </a:prstGeom>
          <a:solidFill>
            <a:srgbClr val="1DB100">
              <a:alpha val="38539"/>
            </a:srgbClr>
          </a:solidFill>
        </p:spPr>
        <p:txBody>
          <a:bodyPr vert="horz" wrap="square" lIns="0" tIns="11303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890"/>
              </a:spcBef>
            </a:pPr>
            <a:r>
              <a:rPr sz="3000" dirty="0">
                <a:latin typeface="Trebuchet MS"/>
                <a:cs typeface="Trebuchet MS"/>
              </a:rPr>
              <a:t>What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50" dirty="0">
                <a:latin typeface="Trebuchet MS"/>
                <a:cs typeface="Trebuchet MS"/>
              </a:rPr>
              <a:t>is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60" dirty="0">
                <a:latin typeface="Trebuchet MS"/>
                <a:cs typeface="Trebuchet MS"/>
              </a:rPr>
              <a:t>purpose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staging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60" dirty="0">
                <a:latin typeface="Trebuchet MS"/>
                <a:cs typeface="Trebuchet MS"/>
              </a:rPr>
              <a:t>area?</a:t>
            </a:r>
            <a:endParaRPr sz="3000">
              <a:latin typeface="Trebuchet MS"/>
              <a:cs typeface="Trebuchet MS"/>
            </a:endParaRPr>
          </a:p>
          <a:p>
            <a:pPr marL="983615" marR="589915" indent="-406400">
              <a:lnSpc>
                <a:spcPct val="100000"/>
              </a:lnSpc>
              <a:spcBef>
                <a:spcPts val="1500"/>
              </a:spcBef>
              <a:buSzPct val="145000"/>
              <a:buChar char="•"/>
              <a:tabLst>
                <a:tab pos="983615" algn="l"/>
              </a:tabLst>
            </a:pPr>
            <a:r>
              <a:rPr sz="3000" dirty="0">
                <a:latin typeface="Trebuchet MS"/>
                <a:cs typeface="Trebuchet MS"/>
              </a:rPr>
              <a:t>Allows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only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commit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part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-1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your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90" dirty="0">
                <a:latin typeface="Trebuchet MS"/>
                <a:cs typeface="Trebuchet MS"/>
              </a:rPr>
              <a:t>changes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(</a:t>
            </a:r>
            <a:r>
              <a:rPr sz="3000" i="1" spc="-10" dirty="0">
                <a:latin typeface="Arial"/>
                <a:cs typeface="Arial"/>
              </a:rPr>
              <a:t>Assemble </a:t>
            </a:r>
            <a:r>
              <a:rPr sz="3000" i="1" dirty="0">
                <a:latin typeface="Arial"/>
                <a:cs typeface="Arial"/>
              </a:rPr>
              <a:t>your</a:t>
            </a:r>
            <a:r>
              <a:rPr sz="3000" i="1" spc="5" dirty="0">
                <a:latin typeface="Arial"/>
                <a:cs typeface="Arial"/>
              </a:rPr>
              <a:t> </a:t>
            </a:r>
            <a:r>
              <a:rPr sz="3000" i="1" spc="60" dirty="0">
                <a:latin typeface="Arial"/>
                <a:cs typeface="Arial"/>
              </a:rPr>
              <a:t>commit</a:t>
            </a:r>
            <a:r>
              <a:rPr sz="3000" i="1" spc="5" dirty="0">
                <a:latin typeface="Arial"/>
                <a:cs typeface="Arial"/>
              </a:rPr>
              <a:t> </a:t>
            </a:r>
            <a:r>
              <a:rPr sz="3000" i="1" spc="75" dirty="0">
                <a:latin typeface="Arial"/>
                <a:cs typeface="Arial"/>
              </a:rPr>
              <a:t>to</a:t>
            </a:r>
            <a:r>
              <a:rPr sz="3000" i="1" spc="5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your</a:t>
            </a:r>
            <a:r>
              <a:rPr sz="3000" i="1" spc="10" dirty="0">
                <a:latin typeface="Arial"/>
                <a:cs typeface="Arial"/>
              </a:rPr>
              <a:t> </a:t>
            </a:r>
            <a:r>
              <a:rPr sz="3000" i="1" spc="-10" dirty="0">
                <a:latin typeface="Arial"/>
                <a:cs typeface="Arial"/>
              </a:rPr>
              <a:t>liking</a:t>
            </a:r>
            <a:r>
              <a:rPr sz="3000" spc="-10" dirty="0">
                <a:latin typeface="Trebuchet MS"/>
                <a:cs typeface="Trebuchet MS"/>
              </a:rPr>
              <a:t>)</a:t>
            </a:r>
            <a:endParaRPr sz="3000">
              <a:latin typeface="Trebuchet MS"/>
              <a:cs typeface="Trebuchet MS"/>
            </a:endParaRPr>
          </a:p>
          <a:p>
            <a:pPr marL="983615" indent="-406400">
              <a:lnSpc>
                <a:spcPct val="100000"/>
              </a:lnSpc>
              <a:spcBef>
                <a:spcPts val="1000"/>
              </a:spcBef>
              <a:buSzPct val="145000"/>
              <a:buChar char="•"/>
              <a:tabLst>
                <a:tab pos="983615" algn="l"/>
              </a:tabLst>
            </a:pPr>
            <a:r>
              <a:rPr sz="3000" dirty="0">
                <a:latin typeface="Trebuchet MS"/>
                <a:cs typeface="Trebuchet MS"/>
              </a:rPr>
              <a:t>Split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90" dirty="0">
                <a:latin typeface="Trebuchet MS"/>
                <a:cs typeface="Trebuchet MS"/>
              </a:rPr>
              <a:t>changes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90" dirty="0">
                <a:latin typeface="Trebuchet MS"/>
                <a:cs typeface="Trebuchet MS"/>
              </a:rPr>
              <a:t>across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commits</a:t>
            </a:r>
            <a:endParaRPr sz="3000">
              <a:latin typeface="Trebuchet MS"/>
              <a:cs typeface="Trebuchet MS"/>
            </a:endParaRPr>
          </a:p>
          <a:p>
            <a:pPr marL="983615" indent="-406400">
              <a:lnSpc>
                <a:spcPct val="100000"/>
              </a:lnSpc>
              <a:spcBef>
                <a:spcPts val="1000"/>
              </a:spcBef>
              <a:buSzPct val="145000"/>
              <a:buChar char="•"/>
              <a:tabLst>
                <a:tab pos="983615" algn="l"/>
              </a:tabLst>
            </a:pPr>
            <a:r>
              <a:rPr sz="3000" spc="80" dirty="0">
                <a:latin typeface="Trebuchet MS"/>
                <a:cs typeface="Trebuchet MS"/>
              </a:rPr>
              <a:t>Also</a:t>
            </a:r>
            <a:r>
              <a:rPr sz="3000" spc="-60" dirty="0">
                <a:latin typeface="Trebuchet MS"/>
                <a:cs typeface="Trebuchet MS"/>
              </a:rPr>
              <a:t> other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85" dirty="0">
                <a:latin typeface="Trebuchet MS"/>
                <a:cs typeface="Trebuchet MS"/>
              </a:rPr>
              <a:t>use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125" dirty="0">
                <a:latin typeface="Trebuchet MS"/>
                <a:cs typeface="Trebuchet MS"/>
              </a:rPr>
              <a:t>cases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-75" dirty="0">
                <a:latin typeface="Trebuchet MS"/>
                <a:cs typeface="Trebuchet MS"/>
              </a:rPr>
              <a:t>e.g.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-85" dirty="0">
                <a:latin typeface="Trebuchet MS"/>
                <a:cs typeface="Trebuchet MS"/>
              </a:rPr>
              <a:t>for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-30" dirty="0">
                <a:latin typeface="Trebuchet MS"/>
                <a:cs typeface="Trebuchet MS"/>
              </a:rPr>
              <a:t>reviewing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your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changes,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740" dirty="0">
                <a:latin typeface="Trebuchet MS"/>
                <a:cs typeface="Trebuchet MS"/>
              </a:rPr>
              <a:t>…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07916" y="4763739"/>
            <a:ext cx="3351529" cy="10160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6830" rIns="0" bIns="0" rtlCol="0">
            <a:spAutoFit/>
          </a:bodyPr>
          <a:lstStyle/>
          <a:p>
            <a:pPr marL="291465">
              <a:lnSpc>
                <a:spcPts val="3550"/>
              </a:lnSpc>
              <a:spcBef>
                <a:spcPts val="290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add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-</a:t>
            </a:r>
            <a:r>
              <a:rPr sz="3000" spc="-50" dirty="0">
                <a:solidFill>
                  <a:srgbClr val="F9F9F9"/>
                </a:solidFill>
                <a:latin typeface="Courier New"/>
                <a:cs typeface="Courier New"/>
              </a:rPr>
              <a:t>u</a:t>
            </a:r>
            <a:endParaRPr sz="3000">
              <a:latin typeface="Courier New"/>
              <a:cs typeface="Courier New"/>
            </a:endParaRPr>
          </a:p>
          <a:p>
            <a:pPr marL="291465">
              <a:lnSpc>
                <a:spcPts val="3550"/>
              </a:lnSpc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10" dirty="0">
                <a:solidFill>
                  <a:srgbClr val="F9F9F9"/>
                </a:solidFill>
                <a:latin typeface="Courier New"/>
                <a:cs typeface="Courier New"/>
              </a:rPr>
              <a:t>commit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99220" y="3875589"/>
            <a:ext cx="4032885" cy="1880870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111760" rIns="0" bIns="0" rtlCol="0">
            <a:spAutoFit/>
          </a:bodyPr>
          <a:lstStyle/>
          <a:p>
            <a:pPr marL="127000" marR="909319">
              <a:lnSpc>
                <a:spcPct val="100000"/>
              </a:lnSpc>
              <a:spcBef>
                <a:spcPts val="880"/>
              </a:spcBef>
            </a:pPr>
            <a:r>
              <a:rPr sz="2500" dirty="0">
                <a:latin typeface="Arial MT"/>
                <a:cs typeface="Arial MT"/>
              </a:rPr>
              <a:t>Stage</a:t>
            </a:r>
            <a:r>
              <a:rPr sz="2500" spc="8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all</a:t>
            </a:r>
            <a:r>
              <a:rPr sz="2500" spc="85" dirty="0">
                <a:latin typeface="Arial MT"/>
                <a:cs typeface="Arial MT"/>
              </a:rPr>
              <a:t> </a:t>
            </a:r>
            <a:r>
              <a:rPr sz="2500" spc="50" dirty="0">
                <a:latin typeface="Arial MT"/>
                <a:cs typeface="Arial MT"/>
              </a:rPr>
              <a:t>changes</a:t>
            </a:r>
            <a:r>
              <a:rPr sz="2500" spc="85" dirty="0">
                <a:latin typeface="Arial MT"/>
                <a:cs typeface="Arial MT"/>
              </a:rPr>
              <a:t> </a:t>
            </a:r>
            <a:r>
              <a:rPr sz="2500" spc="45" dirty="0">
                <a:latin typeface="Arial MT"/>
                <a:cs typeface="Arial MT"/>
              </a:rPr>
              <a:t>to </a:t>
            </a:r>
            <a:r>
              <a:rPr sz="2500" spc="70" dirty="0">
                <a:latin typeface="Arial MT"/>
                <a:cs typeface="Arial MT"/>
              </a:rPr>
              <a:t>tracked</a:t>
            </a:r>
            <a:r>
              <a:rPr sz="2500" spc="7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files</a:t>
            </a:r>
            <a:r>
              <a:rPr sz="2500" spc="75" dirty="0">
                <a:latin typeface="Arial MT"/>
                <a:cs typeface="Arial MT"/>
              </a:rPr>
              <a:t> </a:t>
            </a:r>
            <a:r>
              <a:rPr sz="2500" spc="60" dirty="0">
                <a:latin typeface="Arial MT"/>
                <a:cs typeface="Arial MT"/>
              </a:rPr>
              <a:t>at</a:t>
            </a:r>
            <a:r>
              <a:rPr sz="2500" spc="75" dirty="0">
                <a:latin typeface="Arial MT"/>
                <a:cs typeface="Arial MT"/>
              </a:rPr>
              <a:t> </a:t>
            </a:r>
            <a:r>
              <a:rPr sz="2500" spc="45" dirty="0">
                <a:latin typeface="Arial MT"/>
                <a:cs typeface="Arial MT"/>
              </a:rPr>
              <a:t>once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62900" y="3403600"/>
            <a:ext cx="1555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017100"/>
                </a:solidFill>
                <a:latin typeface="Arial"/>
                <a:cs typeface="Arial"/>
              </a:rPr>
              <a:t>Advanced: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74324" y="4885216"/>
            <a:ext cx="2392680" cy="48387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80010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630"/>
              </a:spcBef>
            </a:pPr>
            <a:r>
              <a:rPr sz="2000" dirty="0">
                <a:solidFill>
                  <a:srgbClr val="F9F9F9"/>
                </a:solidFill>
                <a:latin typeface="Courier New"/>
                <a:cs typeface="Courier New"/>
              </a:rPr>
              <a:t>$ git add </a:t>
            </a:r>
            <a:r>
              <a:rPr sz="2000" b="1" dirty="0">
                <a:solidFill>
                  <a:srgbClr val="F9F9F9"/>
                </a:solidFill>
                <a:latin typeface="Courier New"/>
                <a:cs typeface="Courier New"/>
              </a:rPr>
              <a:t>-</a:t>
            </a:r>
            <a:r>
              <a:rPr sz="2000" b="1" spc="-50" dirty="0">
                <a:solidFill>
                  <a:srgbClr val="F9F9F9"/>
                </a:solidFill>
                <a:latin typeface="Courier New"/>
                <a:cs typeface="Courier New"/>
              </a:rPr>
              <a:t>u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4525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Commands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676400" y="3022600"/>
            <a:ext cx="1861185" cy="589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37500"/>
              </a:lnSpc>
              <a:spcBef>
                <a:spcPts val="100"/>
              </a:spcBef>
            </a:pPr>
            <a:r>
              <a:rPr sz="4000" b="1" spc="-10" dirty="0">
                <a:solidFill>
                  <a:srgbClr val="D6D5D5"/>
                </a:solidFill>
                <a:latin typeface="Courier New"/>
                <a:cs typeface="Courier New"/>
              </a:rPr>
              <a:t>config </a:t>
            </a:r>
            <a:r>
              <a:rPr sz="4000" b="1" spc="-20" dirty="0">
                <a:solidFill>
                  <a:srgbClr val="D6D5D5"/>
                </a:solidFill>
                <a:latin typeface="Courier New"/>
                <a:cs typeface="Courier New"/>
              </a:rPr>
              <a:t>init </a:t>
            </a:r>
            <a:r>
              <a:rPr sz="4000" b="1" spc="-10" dirty="0">
                <a:solidFill>
                  <a:srgbClr val="D6D5D5"/>
                </a:solidFill>
                <a:latin typeface="Courier New"/>
                <a:cs typeface="Courier New"/>
              </a:rPr>
              <a:t>status </a:t>
            </a:r>
            <a:r>
              <a:rPr sz="4000" b="1" spc="-25" dirty="0">
                <a:solidFill>
                  <a:srgbClr val="D6D5D5"/>
                </a:solidFill>
                <a:latin typeface="Courier New"/>
                <a:cs typeface="Courier New"/>
              </a:rPr>
              <a:t>add </a:t>
            </a:r>
            <a:r>
              <a:rPr sz="4000" b="1" spc="-10" dirty="0">
                <a:solidFill>
                  <a:srgbClr val="D6D5D5"/>
                </a:solidFill>
                <a:latin typeface="Courier New"/>
                <a:cs typeface="Courier New"/>
              </a:rPr>
              <a:t>commit </a:t>
            </a:r>
            <a:r>
              <a:rPr sz="4000" b="1" spc="-20" dirty="0">
                <a:solidFill>
                  <a:srgbClr val="D6D5D5"/>
                </a:solidFill>
                <a:latin typeface="Courier New"/>
                <a:cs typeface="Courier New"/>
              </a:rPr>
              <a:t>diff </a:t>
            </a:r>
            <a:r>
              <a:rPr sz="4000" b="1" spc="-25" dirty="0">
                <a:solidFill>
                  <a:srgbClr val="D6D5D5"/>
                </a:solidFill>
                <a:latin typeface="Courier New"/>
                <a:cs typeface="Courier New"/>
              </a:rPr>
              <a:t>log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0500" y="4330700"/>
            <a:ext cx="247269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37500"/>
              </a:lnSpc>
              <a:spcBef>
                <a:spcPts val="100"/>
              </a:spcBef>
            </a:pPr>
            <a:r>
              <a:rPr sz="4000" b="1" spc="-10" dirty="0">
                <a:latin typeface="Courier New"/>
                <a:cs typeface="Courier New"/>
              </a:rPr>
              <a:t>branch checkout merge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74200" y="4330700"/>
            <a:ext cx="155511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5080" indent="-152400">
              <a:lnSpc>
                <a:spcPct val="137500"/>
              </a:lnSpc>
              <a:spcBef>
                <a:spcPts val="100"/>
              </a:spcBef>
            </a:pPr>
            <a:r>
              <a:rPr sz="4000" b="1" spc="-10" dirty="0">
                <a:solidFill>
                  <a:srgbClr val="D6D5D5"/>
                </a:solidFill>
                <a:latin typeface="Courier New"/>
                <a:cs typeface="Courier New"/>
              </a:rPr>
              <a:t>clone </a:t>
            </a:r>
            <a:r>
              <a:rPr sz="4000" b="1" spc="-20" dirty="0">
                <a:solidFill>
                  <a:srgbClr val="D6D5D5"/>
                </a:solidFill>
                <a:latin typeface="Courier New"/>
                <a:cs typeface="Courier New"/>
              </a:rPr>
              <a:t>push pull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4425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Branches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0" y="2716924"/>
            <a:ext cx="9067165" cy="457327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456565" indent="-443865">
              <a:lnSpc>
                <a:spcPct val="100000"/>
              </a:lnSpc>
              <a:spcBef>
                <a:spcPts val="1305"/>
              </a:spcBef>
              <a:buSzPct val="145000"/>
              <a:buChar char="•"/>
              <a:tabLst>
                <a:tab pos="456565" algn="l"/>
              </a:tabLst>
            </a:pPr>
            <a:r>
              <a:rPr sz="3000" spc="75" dirty="0">
                <a:latin typeface="Trebuchet MS"/>
                <a:cs typeface="Trebuchet MS"/>
              </a:rPr>
              <a:t>Branches</a:t>
            </a:r>
            <a:r>
              <a:rPr sz="3000" spc="-1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store</a:t>
            </a:r>
            <a:r>
              <a:rPr sz="3000" spc="-175" dirty="0">
                <a:latin typeface="Trebuchet MS"/>
                <a:cs typeface="Trebuchet MS"/>
              </a:rPr>
              <a:t> </a:t>
            </a:r>
            <a:r>
              <a:rPr sz="3000" b="1" dirty="0">
                <a:latin typeface="Arial"/>
                <a:cs typeface="Arial"/>
              </a:rPr>
              <a:t>different</a:t>
            </a:r>
            <a:r>
              <a:rPr sz="3000" b="1" spc="-105" dirty="0">
                <a:latin typeface="Arial"/>
                <a:cs typeface="Arial"/>
              </a:rPr>
              <a:t> </a:t>
            </a:r>
            <a:r>
              <a:rPr sz="3000" b="1" spc="-30" dirty="0">
                <a:latin typeface="Arial"/>
                <a:cs typeface="Arial"/>
              </a:rPr>
              <a:t>versions</a:t>
            </a:r>
            <a:r>
              <a:rPr sz="3000" b="1" spc="-10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of</a:t>
            </a:r>
            <a:r>
              <a:rPr sz="3000" b="1" spc="-10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your</a:t>
            </a:r>
            <a:r>
              <a:rPr sz="3000" b="1" spc="-105" dirty="0">
                <a:latin typeface="Arial"/>
                <a:cs typeface="Arial"/>
              </a:rPr>
              <a:t> </a:t>
            </a:r>
            <a:r>
              <a:rPr sz="3000" b="1" spc="-10" dirty="0">
                <a:latin typeface="Arial"/>
                <a:cs typeface="Arial"/>
              </a:rPr>
              <a:t>project</a:t>
            </a:r>
            <a:endParaRPr sz="3000">
              <a:latin typeface="Arial"/>
              <a:cs typeface="Arial"/>
            </a:endParaRPr>
          </a:p>
          <a:p>
            <a:pPr marL="456565" indent="-443865">
              <a:lnSpc>
                <a:spcPct val="100000"/>
              </a:lnSpc>
              <a:spcBef>
                <a:spcPts val="3100"/>
              </a:spcBef>
              <a:buSzPct val="145000"/>
              <a:buChar char="•"/>
              <a:tabLst>
                <a:tab pos="456565" algn="l"/>
              </a:tabLst>
            </a:pPr>
            <a:r>
              <a:rPr sz="3000" spc="-60" dirty="0">
                <a:latin typeface="Trebuchet MS"/>
                <a:cs typeface="Trebuchet MS"/>
              </a:rPr>
              <a:t>Parallel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development</a:t>
            </a:r>
            <a:endParaRPr sz="3000">
              <a:latin typeface="Trebuchet MS"/>
              <a:cs typeface="Trebuchet MS"/>
            </a:endParaRPr>
          </a:p>
          <a:p>
            <a:pPr marL="901065" lvl="1" indent="-443865">
              <a:lnSpc>
                <a:spcPct val="100000"/>
              </a:lnSpc>
              <a:spcBef>
                <a:spcPts val="1500"/>
              </a:spcBef>
              <a:buSzPct val="145000"/>
              <a:buChar char="•"/>
              <a:tabLst>
                <a:tab pos="901065" algn="l"/>
              </a:tabLst>
            </a:pPr>
            <a:r>
              <a:rPr sz="3000" spc="-40" dirty="0">
                <a:latin typeface="Trebuchet MS"/>
                <a:cs typeface="Trebuchet MS"/>
              </a:rPr>
              <a:t>Implement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new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features</a:t>
            </a:r>
            <a:endParaRPr sz="3000">
              <a:latin typeface="Trebuchet MS"/>
              <a:cs typeface="Trebuchet MS"/>
            </a:endParaRPr>
          </a:p>
          <a:p>
            <a:pPr marL="901065" lvl="1" indent="-443865">
              <a:lnSpc>
                <a:spcPct val="100000"/>
              </a:lnSpc>
              <a:spcBef>
                <a:spcPts val="1500"/>
              </a:spcBef>
              <a:buSzPct val="145000"/>
              <a:buChar char="•"/>
              <a:tabLst>
                <a:tab pos="901065" algn="l"/>
              </a:tabLst>
            </a:pPr>
            <a:r>
              <a:rPr sz="3000" dirty="0">
                <a:latin typeface="Trebuchet MS"/>
                <a:cs typeface="Trebuchet MS"/>
              </a:rPr>
              <a:t>Fix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130" dirty="0">
                <a:latin typeface="Trebuchet MS"/>
                <a:cs typeface="Trebuchet MS"/>
              </a:rPr>
              <a:t>bugs</a:t>
            </a:r>
            <a:endParaRPr sz="3000">
              <a:latin typeface="Trebuchet MS"/>
              <a:cs typeface="Trebuchet MS"/>
            </a:endParaRPr>
          </a:p>
          <a:p>
            <a:pPr marL="901065" lvl="1" indent="-443865">
              <a:lnSpc>
                <a:spcPct val="100000"/>
              </a:lnSpc>
              <a:spcBef>
                <a:spcPts val="1500"/>
              </a:spcBef>
              <a:buSzPct val="145000"/>
              <a:buChar char="•"/>
              <a:tabLst>
                <a:tab pos="901065" algn="l"/>
              </a:tabLst>
            </a:pPr>
            <a:r>
              <a:rPr sz="3000" spc="-160" dirty="0">
                <a:latin typeface="Trebuchet MS"/>
                <a:cs typeface="Trebuchet MS"/>
              </a:rPr>
              <a:t>Try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out</a:t>
            </a:r>
            <a:r>
              <a:rPr sz="3000" spc="-18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something</a:t>
            </a:r>
            <a:endParaRPr sz="3000">
              <a:latin typeface="Trebuchet MS"/>
              <a:cs typeface="Trebuchet MS"/>
            </a:endParaRPr>
          </a:p>
          <a:p>
            <a:pPr marL="456565" indent="-443865">
              <a:lnSpc>
                <a:spcPct val="100000"/>
              </a:lnSpc>
              <a:spcBef>
                <a:spcPts val="3000"/>
              </a:spcBef>
              <a:buSzPct val="145000"/>
              <a:buChar char="•"/>
              <a:tabLst>
                <a:tab pos="456565" algn="l"/>
              </a:tabLst>
            </a:pPr>
            <a:r>
              <a:rPr sz="3000" spc="95" dirty="0">
                <a:latin typeface="Trebuchet MS"/>
                <a:cs typeface="Trebuchet MS"/>
              </a:rPr>
              <a:t>Cheap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95" dirty="0">
                <a:latin typeface="Trebuchet MS"/>
                <a:cs typeface="Trebuchet MS"/>
              </a:rPr>
              <a:t>do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in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git</a:t>
            </a:r>
            <a:endParaRPr sz="3000">
              <a:latin typeface="Trebuchet MS"/>
              <a:cs typeface="Trebuchet MS"/>
            </a:endParaRPr>
          </a:p>
          <a:p>
            <a:pPr marL="506730">
              <a:lnSpc>
                <a:spcPct val="100000"/>
              </a:lnSpc>
            </a:pPr>
            <a:r>
              <a:rPr sz="2000" spc="-50" dirty="0">
                <a:latin typeface="Trebuchet MS"/>
                <a:cs typeface="Trebuchet MS"/>
              </a:rPr>
              <a:t>(technically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just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pointers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to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commit)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0" y="7645400"/>
            <a:ext cx="44113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indent="-443865">
              <a:lnSpc>
                <a:spcPct val="100000"/>
              </a:lnSpc>
              <a:spcBef>
                <a:spcPts val="100"/>
              </a:spcBef>
              <a:buSzPct val="145000"/>
              <a:buChar char="•"/>
              <a:tabLst>
                <a:tab pos="456565" algn="l"/>
              </a:tabLst>
            </a:pPr>
            <a:r>
              <a:rPr sz="3000" spc="75" dirty="0">
                <a:latin typeface="Trebuchet MS"/>
                <a:cs typeface="Trebuchet MS"/>
              </a:rPr>
              <a:t>Main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branch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220" dirty="0">
                <a:latin typeface="Trebuchet MS"/>
                <a:cs typeface="Trebuchet MS"/>
              </a:rPr>
              <a:t>=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Courier New"/>
                <a:cs typeface="Courier New"/>
              </a:rPr>
              <a:t>master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6500" y="8293100"/>
            <a:ext cx="10125710" cy="1164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43865">
              <a:lnSpc>
                <a:spcPct val="100000"/>
              </a:lnSpc>
              <a:spcBef>
                <a:spcPts val="100"/>
              </a:spcBef>
              <a:buSzPct val="145000"/>
              <a:buChar char="•"/>
              <a:tabLst>
                <a:tab pos="481965" algn="l"/>
              </a:tabLst>
            </a:pPr>
            <a:r>
              <a:rPr sz="3000" spc="170" dirty="0">
                <a:latin typeface="Trebuchet MS"/>
                <a:cs typeface="Trebuchet MS"/>
              </a:rPr>
              <a:t>By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80" dirty="0">
                <a:latin typeface="Trebuchet MS"/>
                <a:cs typeface="Trebuchet MS"/>
              </a:rPr>
              <a:t>default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35" dirty="0">
                <a:latin typeface="Trebuchet MS"/>
                <a:cs typeface="Trebuchet MS"/>
              </a:rPr>
              <a:t>created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75" dirty="0">
                <a:latin typeface="Trebuchet MS"/>
                <a:cs typeface="Trebuchet MS"/>
              </a:rPr>
              <a:t>at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initialization</a:t>
            </a:r>
            <a:endParaRPr sz="3000">
              <a:latin typeface="Trebuchet MS"/>
              <a:cs typeface="Trebuchet MS"/>
            </a:endParaRPr>
          </a:p>
          <a:p>
            <a:pPr marL="481965" indent="-443865">
              <a:lnSpc>
                <a:spcPct val="100000"/>
              </a:lnSpc>
              <a:spcBef>
                <a:spcPts val="1500"/>
              </a:spcBef>
              <a:buSzPct val="145000"/>
              <a:buChar char="•"/>
              <a:tabLst>
                <a:tab pos="481965" algn="l"/>
              </a:tabLst>
            </a:pPr>
            <a:r>
              <a:rPr sz="3000" dirty="0">
                <a:latin typeface="Trebuchet MS"/>
                <a:cs typeface="Trebuchet MS"/>
              </a:rPr>
              <a:t>Usually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development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50" dirty="0">
                <a:latin typeface="Trebuchet MS"/>
                <a:cs typeface="Trebuchet MS"/>
              </a:rPr>
              <a:t>is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done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65" dirty="0">
                <a:latin typeface="Trebuchet MS"/>
                <a:cs typeface="Trebuchet MS"/>
              </a:rPr>
              <a:t>on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60" dirty="0">
                <a:latin typeface="Trebuchet MS"/>
                <a:cs typeface="Trebuchet MS"/>
              </a:rPr>
              <a:t>other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155" dirty="0">
                <a:latin typeface="Trebuchet MS"/>
                <a:cs typeface="Trebuchet MS"/>
              </a:rPr>
              <a:t>(feature)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branches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33479" y="4223755"/>
            <a:ext cx="6195060" cy="3578860"/>
            <a:chOff x="6433479" y="4223755"/>
            <a:chExt cx="6195060" cy="35788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0479" y="4312655"/>
              <a:ext cx="5940659" cy="32485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3479" y="4223755"/>
              <a:ext cx="6194659" cy="357876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188200" y="7797800"/>
            <a:ext cx="46964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45" dirty="0">
                <a:latin typeface="Trebuchet MS"/>
                <a:cs typeface="Trebuchet MS"/>
                <a:hlinkClick r:id="rId4"/>
              </a:rPr>
              <a:t>https://www.atlassian.com/git/tutorials/using-</a:t>
            </a:r>
            <a:r>
              <a:rPr sz="1500" spc="-10" dirty="0">
                <a:latin typeface="Trebuchet MS"/>
                <a:cs typeface="Trebuchet MS"/>
                <a:hlinkClick r:id="rId4"/>
              </a:rPr>
              <a:t>branches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311" y="825500"/>
            <a:ext cx="5593715" cy="9652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63500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500"/>
              </a:spcBef>
            </a:pP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spc="-10" dirty="0">
                <a:solidFill>
                  <a:srgbClr val="F9F9F9"/>
                </a:solidFill>
                <a:latin typeface="Courier New"/>
                <a:cs typeface="Courier New"/>
              </a:rPr>
              <a:t>branch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47700" y="2844800"/>
            <a:ext cx="334200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Create</a:t>
            </a:r>
            <a:r>
              <a:rPr sz="3000" b="1" spc="75" dirty="0">
                <a:latin typeface="Arial"/>
                <a:cs typeface="Arial"/>
              </a:rPr>
              <a:t> </a:t>
            </a:r>
            <a:r>
              <a:rPr sz="3000" dirty="0">
                <a:latin typeface="Trebuchet MS"/>
                <a:cs typeface="Trebuchet MS"/>
              </a:rPr>
              <a:t>new</a:t>
            </a:r>
            <a:r>
              <a:rPr sz="3000" spc="1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branch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0818" y="3523085"/>
            <a:ext cx="6562725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3019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259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branch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10" dirty="0">
                <a:solidFill>
                  <a:srgbClr val="F9F9F9"/>
                </a:solidFill>
                <a:latin typeface="Courier New"/>
                <a:cs typeface="Courier New"/>
              </a:rPr>
              <a:t>&lt;branch_name&gt;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900" y="4457700"/>
            <a:ext cx="60013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List</a:t>
            </a:r>
            <a:r>
              <a:rPr sz="3000" b="1" spc="-25" dirty="0">
                <a:latin typeface="Arial"/>
                <a:cs typeface="Arial"/>
              </a:rPr>
              <a:t> </a:t>
            </a:r>
            <a:r>
              <a:rPr sz="3000" spc="-150" dirty="0">
                <a:latin typeface="Trebuchet MS"/>
                <a:cs typeface="Trebuchet MS"/>
              </a:rPr>
              <a:t>all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branches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local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repository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0275" y="5142990"/>
            <a:ext cx="3351529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8735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305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10" dirty="0">
                <a:solidFill>
                  <a:srgbClr val="F9F9F9"/>
                </a:solidFill>
                <a:latin typeface="Courier New"/>
                <a:cs typeface="Courier New"/>
              </a:rPr>
              <a:t>branch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3900" y="6184900"/>
            <a:ext cx="24879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Delete</a:t>
            </a:r>
            <a:r>
              <a:rPr sz="3000" b="1" spc="175" dirty="0">
                <a:latin typeface="Arial"/>
                <a:cs typeface="Arial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branch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0275" y="6866146"/>
            <a:ext cx="7021195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42545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335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branch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-d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10" dirty="0">
                <a:solidFill>
                  <a:srgbClr val="F9F9F9"/>
                </a:solidFill>
                <a:latin typeface="Courier New"/>
                <a:cs typeface="Courier New"/>
              </a:rPr>
              <a:t>&lt;branch_name&gt;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7480300"/>
            <a:ext cx="98983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20" dirty="0">
                <a:latin typeface="Trebuchet MS"/>
                <a:cs typeface="Trebuchet MS"/>
              </a:rPr>
              <a:t>Save</a:t>
            </a:r>
            <a:r>
              <a:rPr sz="3000" spc="-15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option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-80" dirty="0">
                <a:latin typeface="Trebuchet MS"/>
                <a:cs typeface="Trebuchet MS"/>
              </a:rPr>
              <a:t>delete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branch,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since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-220" dirty="0">
                <a:latin typeface="Trebuchet MS"/>
                <a:cs typeface="Trebuchet MS"/>
              </a:rPr>
              <a:t>it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prevents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data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90" dirty="0">
                <a:latin typeface="Trebuchet MS"/>
                <a:cs typeface="Trebuchet MS"/>
              </a:rPr>
              <a:t>loss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0275" y="8099169"/>
            <a:ext cx="7021195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41275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325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branch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-D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10" dirty="0">
                <a:solidFill>
                  <a:srgbClr val="F9F9F9"/>
                </a:solidFill>
                <a:latin typeface="Courier New"/>
                <a:cs typeface="Courier New"/>
              </a:rPr>
              <a:t>&lt;branch_name&gt;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5100" y="8737600"/>
            <a:ext cx="96570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40" dirty="0">
                <a:latin typeface="Trebuchet MS"/>
                <a:cs typeface="Trebuchet MS"/>
              </a:rPr>
              <a:t>Use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125" dirty="0">
                <a:latin typeface="Trebuchet MS"/>
                <a:cs typeface="Trebuchet MS"/>
              </a:rPr>
              <a:t>CAREFULLY!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150" dirty="0">
                <a:latin typeface="Trebuchet MS"/>
                <a:cs typeface="Trebuchet MS"/>
              </a:rPr>
              <a:t>Be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sure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you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want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lose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this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45" dirty="0">
                <a:latin typeface="Trebuchet MS"/>
                <a:cs typeface="Trebuchet MS"/>
              </a:rPr>
              <a:t>progress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311" y="825500"/>
            <a:ext cx="6358255" cy="9652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63500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500"/>
              </a:spcBef>
            </a:pP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spc="-10" dirty="0">
                <a:solidFill>
                  <a:srgbClr val="F9F9F9"/>
                </a:solidFill>
                <a:latin typeface="Courier New"/>
                <a:cs typeface="Courier New"/>
              </a:rPr>
              <a:t>checkout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452100" y="1968500"/>
            <a:ext cx="187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branches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700" y="2921000"/>
            <a:ext cx="59309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Switch</a:t>
            </a:r>
            <a:r>
              <a:rPr sz="3000" b="1" spc="-70" dirty="0">
                <a:latin typeface="Arial"/>
                <a:cs typeface="Arial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between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existing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branches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0000" y="3624685"/>
            <a:ext cx="7021195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3019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259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checkout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10" dirty="0">
                <a:solidFill>
                  <a:srgbClr val="F9F9F9"/>
                </a:solidFill>
                <a:latin typeface="Courier New"/>
                <a:cs typeface="Courier New"/>
              </a:rPr>
              <a:t>&lt;branch_name&gt;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7700" y="4406900"/>
            <a:ext cx="11691620" cy="241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100"/>
              </a:spcBef>
            </a:pPr>
            <a:r>
              <a:rPr sz="3000" spc="125" dirty="0">
                <a:latin typeface="Trebuchet MS"/>
                <a:cs typeface="Trebuchet MS"/>
              </a:rPr>
              <a:t>Changes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your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85" dirty="0">
                <a:latin typeface="Trebuchet MS"/>
                <a:cs typeface="Trebuchet MS"/>
              </a:rPr>
              <a:t>project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files</a:t>
            </a:r>
            <a:endParaRPr sz="3000">
              <a:latin typeface="Trebuchet MS"/>
              <a:cs typeface="Trebuchet MS"/>
            </a:endParaRPr>
          </a:p>
          <a:p>
            <a:pPr marL="698500">
              <a:lnSpc>
                <a:spcPct val="100000"/>
              </a:lnSpc>
              <a:spcBef>
                <a:spcPts val="3000"/>
              </a:spcBef>
            </a:pPr>
            <a:r>
              <a:rPr sz="3000" dirty="0">
                <a:latin typeface="Trebuchet MS"/>
                <a:cs typeface="Trebuchet MS"/>
              </a:rPr>
              <a:t>Only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60" dirty="0">
                <a:latin typeface="Trebuchet MS"/>
                <a:cs typeface="Trebuchet MS"/>
              </a:rPr>
              <a:t>works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95" dirty="0">
                <a:latin typeface="Trebuchet MS"/>
                <a:cs typeface="Trebuchet MS"/>
              </a:rPr>
              <a:t>with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65" dirty="0">
                <a:latin typeface="Trebuchet MS"/>
                <a:cs typeface="Trebuchet MS"/>
              </a:rPr>
              <a:t>no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uncommitted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90" dirty="0">
                <a:latin typeface="Trebuchet MS"/>
                <a:cs typeface="Trebuchet MS"/>
              </a:rPr>
              <a:t>changes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60" dirty="0">
                <a:latin typeface="Trebuchet MS"/>
                <a:cs typeface="Trebuchet MS"/>
              </a:rPr>
              <a:t>(„Clean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working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125" dirty="0">
                <a:latin typeface="Trebuchet MS"/>
                <a:cs typeface="Trebuchet MS"/>
              </a:rPr>
              <a:t>tree“)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b="1" spc="-10" dirty="0">
                <a:latin typeface="Arial"/>
                <a:cs typeface="Arial"/>
              </a:rPr>
              <a:t>Shortcut: </a:t>
            </a:r>
            <a:r>
              <a:rPr sz="3000" spc="-10" dirty="0">
                <a:latin typeface="Trebuchet MS"/>
                <a:cs typeface="Trebuchet MS"/>
              </a:rPr>
              <a:t>Create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checkout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new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branch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0000" y="7039532"/>
            <a:ext cx="8627110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4290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270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checkout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-b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10" dirty="0">
                <a:solidFill>
                  <a:srgbClr val="F9F9F9"/>
                </a:solidFill>
                <a:latin typeface="Courier New"/>
                <a:cs typeface="Courier New"/>
              </a:rPr>
              <a:t>&lt;new_branch_name&gt;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6700" y="685800"/>
            <a:ext cx="48437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40" dirty="0"/>
              <a:t> </a:t>
            </a:r>
            <a:r>
              <a:rPr spc="-35" dirty="0"/>
              <a:t>HEAD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2649" y="3114630"/>
            <a:ext cx="11239500" cy="560705"/>
          </a:xfrm>
          <a:prstGeom prst="rect">
            <a:avLst/>
          </a:prstGeom>
          <a:solidFill>
            <a:srgbClr val="1DB100">
              <a:alpha val="38539"/>
            </a:srgbClr>
          </a:solidFill>
        </p:spPr>
        <p:txBody>
          <a:bodyPr vert="horz" wrap="square" lIns="0" tIns="4762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375"/>
              </a:spcBef>
            </a:pPr>
            <a:r>
              <a:rPr sz="3000" b="1" dirty="0">
                <a:latin typeface="Arial"/>
                <a:cs typeface="Arial"/>
              </a:rPr>
              <a:t>HEAD</a:t>
            </a:r>
            <a:r>
              <a:rPr sz="3000" b="1" spc="-5" dirty="0">
                <a:latin typeface="Arial"/>
                <a:cs typeface="Arial"/>
              </a:rPr>
              <a:t> </a:t>
            </a:r>
            <a:r>
              <a:rPr sz="3000" spc="220" dirty="0">
                <a:latin typeface="Trebuchet MS"/>
                <a:cs typeface="Trebuchet MS"/>
              </a:rPr>
              <a:t>=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special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40" dirty="0">
                <a:latin typeface="Trebuchet MS"/>
                <a:cs typeface="Trebuchet MS"/>
              </a:rPr>
              <a:t>pointer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75" dirty="0">
                <a:latin typeface="Trebuchet MS"/>
                <a:cs typeface="Trebuchet MS"/>
              </a:rPr>
              <a:t>currently </a:t>
            </a:r>
            <a:r>
              <a:rPr sz="3000" dirty="0">
                <a:latin typeface="Trebuchet MS"/>
                <a:cs typeface="Trebuchet MS"/>
              </a:rPr>
              <a:t>checked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out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branch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(commit)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96324" y="4173509"/>
            <a:ext cx="5342890" cy="3729990"/>
            <a:chOff x="7196324" y="4173509"/>
            <a:chExt cx="5342890" cy="37299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6324" y="4173509"/>
              <a:ext cx="5340976" cy="372992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071884" y="4274731"/>
              <a:ext cx="1435735" cy="673100"/>
            </a:xfrm>
            <a:custGeom>
              <a:avLst/>
              <a:gdLst/>
              <a:ahLst/>
              <a:cxnLst/>
              <a:rect l="l" t="t" r="r" b="b"/>
              <a:pathLst>
                <a:path w="1435734" h="673100">
                  <a:moveTo>
                    <a:pt x="0" y="0"/>
                  </a:moveTo>
                  <a:lnTo>
                    <a:pt x="1435357" y="0"/>
                  </a:lnTo>
                  <a:lnTo>
                    <a:pt x="1435357" y="672926"/>
                  </a:lnTo>
                  <a:lnTo>
                    <a:pt x="0" y="672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1947" y="7026250"/>
              <a:ext cx="1116393" cy="5058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21351" y="7004503"/>
              <a:ext cx="1117445" cy="2619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403797" y="4395294"/>
              <a:ext cx="3785870" cy="431800"/>
            </a:xfrm>
            <a:custGeom>
              <a:avLst/>
              <a:gdLst/>
              <a:ahLst/>
              <a:cxnLst/>
              <a:rect l="l" t="t" r="r" b="b"/>
              <a:pathLst>
                <a:path w="3785870" h="431800">
                  <a:moveTo>
                    <a:pt x="0" y="0"/>
                  </a:moveTo>
                  <a:lnTo>
                    <a:pt x="3785508" y="0"/>
                  </a:lnTo>
                  <a:lnTo>
                    <a:pt x="3785508" y="431800"/>
                  </a:lnTo>
                  <a:lnTo>
                    <a:pt x="0" y="431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2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499" y="4173509"/>
            <a:ext cx="5340976" cy="372992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479800" y="8128000"/>
            <a:ext cx="60413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929292"/>
                </a:solidFill>
                <a:latin typeface="Trebuchet MS"/>
                <a:cs typeface="Trebuchet MS"/>
              </a:rPr>
              <a:t>https://git-</a:t>
            </a:r>
            <a:r>
              <a:rPr sz="1500" spc="-30" dirty="0">
                <a:solidFill>
                  <a:srgbClr val="929292"/>
                </a:solidFill>
                <a:latin typeface="Trebuchet MS"/>
                <a:cs typeface="Trebuchet MS"/>
              </a:rPr>
              <a:t>scm.com/book/en/v2/Git-Branching-Branches-</a:t>
            </a:r>
            <a:r>
              <a:rPr sz="1500" spc="-25" dirty="0">
                <a:solidFill>
                  <a:srgbClr val="929292"/>
                </a:solidFill>
                <a:latin typeface="Trebuchet MS"/>
                <a:cs typeface="Trebuchet MS"/>
              </a:rPr>
              <a:t>in-</a:t>
            </a:r>
            <a:r>
              <a:rPr sz="1500" spc="-30" dirty="0">
                <a:solidFill>
                  <a:srgbClr val="929292"/>
                </a:solidFill>
                <a:latin typeface="Trebuchet MS"/>
                <a:cs typeface="Trebuchet MS"/>
              </a:rPr>
              <a:t>a-</a:t>
            </a:r>
            <a:r>
              <a:rPr sz="1500" spc="-10" dirty="0">
                <a:solidFill>
                  <a:srgbClr val="929292"/>
                </a:solidFill>
                <a:latin typeface="Trebuchet MS"/>
                <a:cs typeface="Trebuchet MS"/>
              </a:rPr>
              <a:t>Nutshell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659310" y="4395294"/>
            <a:ext cx="3639820" cy="4318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4953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390"/>
              </a:spcBef>
            </a:pPr>
            <a:r>
              <a:rPr sz="2000" dirty="0">
                <a:solidFill>
                  <a:srgbClr val="F9F9F9"/>
                </a:solidFill>
                <a:latin typeface="Courier New"/>
                <a:cs typeface="Courier New"/>
              </a:rPr>
              <a:t>$ git checkout </a:t>
            </a:r>
            <a:r>
              <a:rPr sz="2000" spc="-10" dirty="0">
                <a:solidFill>
                  <a:srgbClr val="F9F9F9"/>
                </a:solidFill>
                <a:latin typeface="Courier New"/>
                <a:cs typeface="Courier New"/>
              </a:rPr>
              <a:t>master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03797" y="4395294"/>
            <a:ext cx="3785870" cy="4318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390"/>
              </a:spcBef>
            </a:pPr>
            <a:r>
              <a:rPr sz="2000" dirty="0">
                <a:solidFill>
                  <a:srgbClr val="F9F9F9"/>
                </a:solidFill>
                <a:latin typeface="Courier New"/>
                <a:cs typeface="Courier New"/>
              </a:rPr>
              <a:t>$ git checkout </a:t>
            </a:r>
            <a:r>
              <a:rPr sz="2000" spc="-10" dirty="0">
                <a:solidFill>
                  <a:srgbClr val="F9F9F9"/>
                </a:solidFill>
                <a:latin typeface="Courier New"/>
                <a:cs typeface="Courier New"/>
              </a:rPr>
              <a:t>testing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6165850"/>
            <a:chOff x="0" y="0"/>
            <a:chExt cx="13004800" cy="6165850"/>
          </a:xfrm>
        </p:grpSpPr>
        <p:sp>
          <p:nvSpPr>
            <p:cNvPr id="3" name="object 3"/>
            <p:cNvSpPr/>
            <p:nvPr/>
          </p:nvSpPr>
          <p:spPr>
            <a:xfrm>
              <a:off x="0" y="2616200"/>
              <a:ext cx="13004800" cy="3549650"/>
            </a:xfrm>
            <a:custGeom>
              <a:avLst/>
              <a:gdLst/>
              <a:ahLst/>
              <a:cxnLst/>
              <a:rect l="l" t="t" r="r" b="b"/>
              <a:pathLst>
                <a:path w="13004800" h="3549650">
                  <a:moveTo>
                    <a:pt x="0" y="3549558"/>
                  </a:moveTo>
                  <a:lnTo>
                    <a:pt x="13004800" y="3549558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3549558"/>
                  </a:lnTo>
                  <a:close/>
                </a:path>
              </a:pathLst>
            </a:custGeom>
            <a:solidFill>
              <a:srgbClr val="D6D5D5">
                <a:alpha val="475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3004800" cy="2616200"/>
            </a:xfrm>
            <a:custGeom>
              <a:avLst/>
              <a:gdLst/>
              <a:ahLst/>
              <a:cxnLst/>
              <a:rect l="l" t="t" r="r" b="b"/>
              <a:pathLst>
                <a:path w="13004800" h="2616200">
                  <a:moveTo>
                    <a:pt x="0" y="0"/>
                  </a:moveTo>
                  <a:lnTo>
                    <a:pt x="13004800" y="0"/>
                  </a:lnTo>
                  <a:lnTo>
                    <a:pt x="13004800" y="2616200"/>
                  </a:lnTo>
                  <a:lnTo>
                    <a:pt x="0" y="261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94311" y="825500"/>
            <a:ext cx="4829175" cy="9652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63500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500"/>
              </a:spcBef>
            </a:pP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spc="-20" dirty="0">
                <a:solidFill>
                  <a:srgbClr val="F9F9F9"/>
                </a:solidFill>
                <a:latin typeface="Courier New"/>
                <a:cs typeface="Courier New"/>
              </a:rPr>
              <a:t>diff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100" y="3073400"/>
            <a:ext cx="6481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latin typeface="Arial"/>
                <a:cs typeface="Arial"/>
              </a:rPr>
              <a:t>Display</a:t>
            </a:r>
            <a:r>
              <a:rPr sz="3000" b="1" spc="-8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changes</a:t>
            </a:r>
            <a:r>
              <a:rPr sz="3000" b="1" spc="-85" dirty="0">
                <a:latin typeface="Arial"/>
                <a:cs typeface="Arial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15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your</a:t>
            </a:r>
            <a:r>
              <a:rPr sz="3000" spc="-15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tracked</a:t>
            </a:r>
            <a:r>
              <a:rPr sz="3000" spc="-155" dirty="0">
                <a:latin typeface="Trebuchet MS"/>
                <a:cs typeface="Trebuchet MS"/>
              </a:rPr>
              <a:t> </a:t>
            </a:r>
            <a:r>
              <a:rPr sz="3000" spc="-40" dirty="0">
                <a:latin typeface="Trebuchet MS"/>
                <a:cs typeface="Trebuchet MS"/>
              </a:rPr>
              <a:t>files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0000" y="3740558"/>
            <a:ext cx="2892425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1115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245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20" dirty="0">
                <a:solidFill>
                  <a:srgbClr val="F9F9F9"/>
                </a:solidFill>
                <a:latin typeface="Courier New"/>
                <a:cs typeface="Courier New"/>
              </a:rPr>
              <a:t>diff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4318000"/>
            <a:ext cx="9044305" cy="172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3000" spc="-105" dirty="0">
                <a:latin typeface="Trebuchet MS"/>
                <a:cs typeface="Trebuchet MS"/>
              </a:rPr>
              <a:t>To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be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precise: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Differences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between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working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directory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staging</a:t>
            </a:r>
            <a:r>
              <a:rPr sz="3000" spc="2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area</a:t>
            </a:r>
            <a:r>
              <a:rPr sz="3000" spc="25" dirty="0">
                <a:latin typeface="Trebuchet MS"/>
                <a:cs typeface="Trebuchet MS"/>
              </a:rPr>
              <a:t> </a:t>
            </a:r>
            <a:r>
              <a:rPr sz="3000" spc="-540" dirty="0">
                <a:latin typeface="Segoe UI Symbol"/>
                <a:cs typeface="Segoe UI Symbol"/>
              </a:rPr>
              <a:t>➡</a:t>
            </a:r>
            <a:r>
              <a:rPr sz="3000" spc="105" dirty="0">
                <a:latin typeface="Segoe UI Symbol"/>
                <a:cs typeface="Segoe UI Symbol"/>
              </a:rPr>
              <a:t> </a:t>
            </a:r>
            <a:r>
              <a:rPr sz="3000" dirty="0">
                <a:latin typeface="Trebuchet MS"/>
                <a:cs typeface="Trebuchet MS"/>
              </a:rPr>
              <a:t>only</a:t>
            </a:r>
            <a:r>
              <a:rPr sz="3000" spc="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unstaged</a:t>
            </a:r>
            <a:r>
              <a:rPr sz="3000" spc="25" dirty="0">
                <a:latin typeface="Trebuchet MS"/>
                <a:cs typeface="Trebuchet MS"/>
              </a:rPr>
              <a:t> </a:t>
            </a:r>
            <a:r>
              <a:rPr sz="3000" spc="80" dirty="0">
                <a:latin typeface="Trebuchet MS"/>
                <a:cs typeface="Trebuchet MS"/>
              </a:rPr>
              <a:t>changes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3000" spc="-40" dirty="0">
                <a:latin typeface="Trebuchet MS"/>
                <a:cs typeface="Trebuchet MS"/>
              </a:rPr>
              <a:t>Helpful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inspect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what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you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have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done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3500" y="8195904"/>
            <a:ext cx="4956810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3655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265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diff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--</a:t>
            </a:r>
            <a:r>
              <a:rPr sz="3000" spc="-10" dirty="0">
                <a:solidFill>
                  <a:srgbClr val="F9F9F9"/>
                </a:solidFill>
                <a:latin typeface="Courier New"/>
                <a:cs typeface="Courier New"/>
              </a:rPr>
              <a:t>staged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8801100"/>
            <a:ext cx="75768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latin typeface="Trebuchet MS"/>
                <a:cs typeface="Trebuchet MS"/>
              </a:rPr>
              <a:t>Differences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between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staging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area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195" dirty="0">
                <a:latin typeface="Trebuchet MS"/>
                <a:cs typeface="Trebuchet MS"/>
              </a:rPr>
              <a:t>HEAD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3500" y="6384597"/>
            <a:ext cx="4039235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41275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325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diff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20" dirty="0">
                <a:solidFill>
                  <a:srgbClr val="F9F9F9"/>
                </a:solidFill>
                <a:latin typeface="Courier New"/>
                <a:cs typeface="Courier New"/>
              </a:rPr>
              <a:t>HEAD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5100" y="6997700"/>
            <a:ext cx="73082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latin typeface="Trebuchet MS"/>
                <a:cs typeface="Trebuchet MS"/>
              </a:rPr>
              <a:t>Differences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between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working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55" dirty="0">
                <a:latin typeface="Trebuchet MS"/>
                <a:cs typeface="Trebuchet MS"/>
              </a:rPr>
              <a:t>directory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and </a:t>
            </a:r>
            <a:r>
              <a:rPr sz="3000" spc="215" dirty="0">
                <a:latin typeface="Trebuchet MS"/>
                <a:cs typeface="Trebuchet MS"/>
              </a:rPr>
              <a:t>HEAD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-85" dirty="0">
                <a:latin typeface="Trebuchet MS"/>
                <a:cs typeface="Trebuchet MS"/>
              </a:rPr>
              <a:t>(last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commit)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13900" y="1968500"/>
            <a:ext cx="287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Complete</a:t>
            </a:r>
            <a:r>
              <a:rPr sz="2400" b="1" spc="10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Overview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047712" y="5196720"/>
            <a:ext cx="3769995" cy="3364229"/>
            <a:chOff x="9047712" y="5196720"/>
            <a:chExt cx="3769995" cy="3364229"/>
          </a:xfrm>
        </p:grpSpPr>
        <p:sp>
          <p:nvSpPr>
            <p:cNvPr id="15" name="object 15"/>
            <p:cNvSpPr/>
            <p:nvPr/>
          </p:nvSpPr>
          <p:spPr>
            <a:xfrm>
              <a:off x="9293552" y="7095217"/>
              <a:ext cx="3278504" cy="1152525"/>
            </a:xfrm>
            <a:custGeom>
              <a:avLst/>
              <a:gdLst/>
              <a:ahLst/>
              <a:cxnLst/>
              <a:rect l="l" t="t" r="r" b="b"/>
              <a:pathLst>
                <a:path w="3278504" h="1152525">
                  <a:moveTo>
                    <a:pt x="291210" y="0"/>
                  </a:moveTo>
                  <a:lnTo>
                    <a:pt x="2986792" y="0"/>
                  </a:lnTo>
                  <a:lnTo>
                    <a:pt x="3042387" y="222"/>
                  </a:lnTo>
                  <a:lnTo>
                    <a:pt x="3086670" y="1783"/>
                  </a:lnTo>
                  <a:lnTo>
                    <a:pt x="3157703" y="14270"/>
                  </a:lnTo>
                  <a:lnTo>
                    <a:pt x="3192537" y="31474"/>
                  </a:lnTo>
                  <a:lnTo>
                    <a:pt x="3222471" y="55532"/>
                  </a:lnTo>
                  <a:lnTo>
                    <a:pt x="3246528" y="85466"/>
                  </a:lnTo>
                  <a:lnTo>
                    <a:pt x="3263732" y="120299"/>
                  </a:lnTo>
                  <a:lnTo>
                    <a:pt x="3276219" y="191494"/>
                  </a:lnTo>
                  <a:lnTo>
                    <a:pt x="3277780" y="236162"/>
                  </a:lnTo>
                  <a:lnTo>
                    <a:pt x="3278003" y="292505"/>
                  </a:lnTo>
                  <a:lnTo>
                    <a:pt x="3278003" y="861005"/>
                  </a:lnTo>
                  <a:lnTo>
                    <a:pt x="3277780" y="916599"/>
                  </a:lnTo>
                  <a:lnTo>
                    <a:pt x="3276219" y="960883"/>
                  </a:lnTo>
                  <a:lnTo>
                    <a:pt x="3263732" y="1031916"/>
                  </a:lnTo>
                  <a:lnTo>
                    <a:pt x="3246528" y="1066749"/>
                  </a:lnTo>
                  <a:lnTo>
                    <a:pt x="3222471" y="1096683"/>
                  </a:lnTo>
                  <a:lnTo>
                    <a:pt x="3192537" y="1120741"/>
                  </a:lnTo>
                  <a:lnTo>
                    <a:pt x="3157703" y="1137945"/>
                  </a:lnTo>
                  <a:lnTo>
                    <a:pt x="3086508" y="1150432"/>
                  </a:lnTo>
                  <a:lnTo>
                    <a:pt x="3041841" y="1151992"/>
                  </a:lnTo>
                  <a:lnTo>
                    <a:pt x="2985498" y="1152215"/>
                  </a:lnTo>
                  <a:lnTo>
                    <a:pt x="291210" y="1152215"/>
                  </a:lnTo>
                  <a:lnTo>
                    <a:pt x="235616" y="1151992"/>
                  </a:lnTo>
                  <a:lnTo>
                    <a:pt x="191332" y="1150432"/>
                  </a:lnTo>
                  <a:lnTo>
                    <a:pt x="120299" y="1137945"/>
                  </a:lnTo>
                  <a:lnTo>
                    <a:pt x="85466" y="1120741"/>
                  </a:lnTo>
                  <a:lnTo>
                    <a:pt x="55532" y="1096683"/>
                  </a:lnTo>
                  <a:lnTo>
                    <a:pt x="31474" y="1066749"/>
                  </a:lnTo>
                  <a:lnTo>
                    <a:pt x="14270" y="1031916"/>
                  </a:lnTo>
                  <a:lnTo>
                    <a:pt x="1783" y="960721"/>
                  </a:lnTo>
                  <a:lnTo>
                    <a:pt x="222" y="916053"/>
                  </a:lnTo>
                  <a:lnTo>
                    <a:pt x="0" y="859710"/>
                  </a:lnTo>
                  <a:lnTo>
                    <a:pt x="0" y="291210"/>
                  </a:lnTo>
                  <a:lnTo>
                    <a:pt x="222" y="235616"/>
                  </a:lnTo>
                  <a:lnTo>
                    <a:pt x="1783" y="191332"/>
                  </a:lnTo>
                  <a:lnTo>
                    <a:pt x="14270" y="120299"/>
                  </a:lnTo>
                  <a:lnTo>
                    <a:pt x="31474" y="85466"/>
                  </a:lnTo>
                  <a:lnTo>
                    <a:pt x="55532" y="55532"/>
                  </a:lnTo>
                  <a:lnTo>
                    <a:pt x="85466" y="31474"/>
                  </a:lnTo>
                  <a:lnTo>
                    <a:pt x="120299" y="14270"/>
                  </a:lnTo>
                  <a:lnTo>
                    <a:pt x="191494" y="1783"/>
                  </a:lnTo>
                  <a:lnTo>
                    <a:pt x="236162" y="222"/>
                  </a:lnTo>
                  <a:lnTo>
                    <a:pt x="292505" y="0"/>
                  </a:lnTo>
                  <a:lnTo>
                    <a:pt x="291210" y="0"/>
                  </a:lnTo>
                  <a:close/>
                </a:path>
              </a:pathLst>
            </a:custGeom>
            <a:ln w="76200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74712" y="5285620"/>
              <a:ext cx="3515683" cy="303363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7712" y="5196720"/>
              <a:ext cx="3769685" cy="336383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 rot="1320000">
            <a:off x="8935809" y="3770514"/>
            <a:ext cx="2638941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3600" b="1" spc="-15" baseline="1157" dirty="0">
                <a:solidFill>
                  <a:srgbClr val="929292"/>
                </a:solidFill>
                <a:latin typeface="Arial"/>
                <a:cs typeface="Arial"/>
              </a:rPr>
              <a:t>already</a:t>
            </a:r>
            <a:r>
              <a:rPr sz="3600" b="1" spc="-165" baseline="1157" dirty="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929292"/>
                </a:solidFill>
                <a:latin typeface="Arial"/>
                <a:cs typeface="Arial"/>
              </a:rPr>
              <a:t>discussed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311" y="825500"/>
            <a:ext cx="5211445" cy="9652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63500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500"/>
              </a:spcBef>
            </a:pP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spc="-20" dirty="0">
                <a:solidFill>
                  <a:srgbClr val="F9F9F9"/>
                </a:solidFill>
                <a:latin typeface="Courier New"/>
                <a:cs typeface="Courier New"/>
              </a:rPr>
              <a:t>merge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74100" y="8750300"/>
            <a:ext cx="3373120" cy="53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1500" spc="-60" dirty="0">
                <a:solidFill>
                  <a:srgbClr val="5E5E5E"/>
                </a:solidFill>
                <a:latin typeface="Trebuchet MS"/>
                <a:cs typeface="Trebuchet MS"/>
                <a:hlinkClick r:id="rId2"/>
              </a:rPr>
              <a:t>https://www.atlassian.com/git/tutorials/</a:t>
            </a:r>
            <a:r>
              <a:rPr sz="1500" spc="-60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5E5E5E"/>
                </a:solidFill>
                <a:latin typeface="Trebuchet MS"/>
                <a:cs typeface="Trebuchet MS"/>
              </a:rPr>
              <a:t>using-branches/git-</a:t>
            </a:r>
            <a:r>
              <a:rPr sz="1500" spc="-20" dirty="0">
                <a:solidFill>
                  <a:srgbClr val="5E5E5E"/>
                </a:solidFill>
                <a:latin typeface="Trebuchet MS"/>
                <a:cs typeface="Trebuchet MS"/>
              </a:rPr>
              <a:t>merge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26172" y="2954274"/>
            <a:ext cx="4523105" cy="5572760"/>
            <a:chOff x="8226172" y="2954274"/>
            <a:chExt cx="4523105" cy="5572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26172" y="2954274"/>
              <a:ext cx="4522612" cy="55722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996767" y="2983166"/>
              <a:ext cx="981710" cy="3481070"/>
            </a:xfrm>
            <a:custGeom>
              <a:avLst/>
              <a:gdLst/>
              <a:ahLst/>
              <a:cxnLst/>
              <a:rect l="l" t="t" r="r" b="b"/>
              <a:pathLst>
                <a:path w="981709" h="3481070">
                  <a:moveTo>
                    <a:pt x="981417" y="3156699"/>
                  </a:moveTo>
                  <a:lnTo>
                    <a:pt x="0" y="3156699"/>
                  </a:lnTo>
                  <a:lnTo>
                    <a:pt x="0" y="3481006"/>
                  </a:lnTo>
                  <a:lnTo>
                    <a:pt x="981417" y="3481006"/>
                  </a:lnTo>
                  <a:lnTo>
                    <a:pt x="981417" y="3156699"/>
                  </a:lnTo>
                  <a:close/>
                </a:path>
                <a:path w="981709" h="3481070">
                  <a:moveTo>
                    <a:pt x="981417" y="0"/>
                  </a:moveTo>
                  <a:lnTo>
                    <a:pt x="0" y="0"/>
                  </a:lnTo>
                  <a:lnTo>
                    <a:pt x="0" y="324307"/>
                  </a:lnTo>
                  <a:lnTo>
                    <a:pt x="981417" y="324307"/>
                  </a:lnTo>
                  <a:lnTo>
                    <a:pt x="981417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4000" y="2895600"/>
            <a:ext cx="66414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Merge</a:t>
            </a:r>
            <a:r>
              <a:rPr sz="3000" b="1" spc="55" dirty="0">
                <a:latin typeface="Arial"/>
                <a:cs typeface="Arial"/>
              </a:rPr>
              <a:t> </a:t>
            </a:r>
            <a:r>
              <a:rPr sz="3000" spc="90" dirty="0">
                <a:latin typeface="Trebuchet MS"/>
                <a:cs typeface="Trebuchet MS"/>
              </a:rPr>
              <a:t>changes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in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checked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out</a:t>
            </a:r>
            <a:r>
              <a:rPr sz="3000" spc="-10" dirty="0">
                <a:latin typeface="Trebuchet MS"/>
                <a:cs typeface="Trebuchet MS"/>
              </a:rPr>
              <a:t> branch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872994" y="3603790"/>
            <a:ext cx="7021195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40640" rIns="0" bIns="0" rtlCol="0">
            <a:spAutoFit/>
          </a:bodyPr>
          <a:lstStyle/>
          <a:p>
            <a:pPr marL="295910">
              <a:lnSpc>
                <a:spcPct val="100000"/>
              </a:lnSpc>
              <a:spcBef>
                <a:spcPts val="320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merge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10" dirty="0">
                <a:solidFill>
                  <a:srgbClr val="F9F9F9"/>
                </a:solidFill>
                <a:latin typeface="Courier New"/>
                <a:cs typeface="Courier New"/>
              </a:rPr>
              <a:t>&lt;feature_branch&gt;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9800" y="4381500"/>
            <a:ext cx="6013450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Smart</a:t>
            </a:r>
            <a:r>
              <a:rPr sz="3000" spc="-20" dirty="0">
                <a:latin typeface="Trebuchet MS"/>
                <a:cs typeface="Trebuchet MS"/>
              </a:rPr>
              <a:t> automatic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sz="3000" spc="-75" dirty="0">
                <a:latin typeface="Trebuchet MS"/>
                <a:cs typeface="Trebuchet MS"/>
              </a:rPr>
              <a:t>three-</a:t>
            </a:r>
            <a:r>
              <a:rPr sz="3000" dirty="0">
                <a:latin typeface="Trebuchet MS"/>
                <a:cs typeface="Trebuchet MS"/>
              </a:rPr>
              <a:t>way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merges</a:t>
            </a:r>
            <a:endParaRPr sz="3000">
              <a:latin typeface="Trebuchet MS"/>
              <a:cs typeface="Trebuchet MS"/>
            </a:endParaRPr>
          </a:p>
          <a:p>
            <a:pPr marL="12700" marR="805180" algn="just">
              <a:lnSpc>
                <a:spcPct val="100000"/>
              </a:lnSpc>
              <a:spcBef>
                <a:spcPts val="3000"/>
              </a:spcBef>
            </a:pPr>
            <a:r>
              <a:rPr sz="3000" dirty="0">
                <a:latin typeface="Trebuchet MS"/>
                <a:cs typeface="Trebuchet MS"/>
              </a:rPr>
              <a:t>Only</a:t>
            </a:r>
            <a:r>
              <a:rPr sz="3000" spc="10" dirty="0">
                <a:latin typeface="Trebuchet MS"/>
                <a:cs typeface="Trebuchet MS"/>
              </a:rPr>
              <a:t> </a:t>
            </a:r>
            <a:r>
              <a:rPr sz="3000" spc="90" dirty="0">
                <a:latin typeface="Trebuchet MS"/>
                <a:cs typeface="Trebuchet MS"/>
              </a:rPr>
              <a:t>changes</a:t>
            </a:r>
            <a:r>
              <a:rPr sz="3000" spc="15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checked</a:t>
            </a:r>
            <a:r>
              <a:rPr sz="3000" spc="15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out </a:t>
            </a:r>
            <a:r>
              <a:rPr sz="3000" dirty="0">
                <a:latin typeface="Trebuchet MS"/>
                <a:cs typeface="Trebuchet MS"/>
              </a:rPr>
              <a:t>branch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(ensure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you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40" dirty="0">
                <a:latin typeface="Trebuchet MS"/>
                <a:cs typeface="Trebuchet MS"/>
              </a:rPr>
              <a:t>are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65" dirty="0">
                <a:latin typeface="Trebuchet MS"/>
                <a:cs typeface="Trebuchet MS"/>
              </a:rPr>
              <a:t>on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the </a:t>
            </a:r>
            <a:r>
              <a:rPr sz="3000" spc="-35" dirty="0">
                <a:latin typeface="Trebuchet MS"/>
                <a:cs typeface="Trebuchet MS"/>
              </a:rPr>
              <a:t>correct</a:t>
            </a:r>
            <a:r>
              <a:rPr sz="3000" spc="-16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branch)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2600" y="2984500"/>
            <a:ext cx="2778760" cy="375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7620" algn="ctr">
              <a:lnSpc>
                <a:spcPts val="7400"/>
              </a:lnSpc>
            </a:pPr>
            <a:r>
              <a:rPr sz="6000" spc="-25" dirty="0">
                <a:latin typeface="Arial MT"/>
                <a:cs typeface="Arial MT"/>
              </a:rPr>
              <a:t>Why </a:t>
            </a:r>
            <a:r>
              <a:rPr sz="6000" spc="135" dirty="0">
                <a:latin typeface="Arial MT"/>
                <a:cs typeface="Arial MT"/>
              </a:rPr>
              <a:t>should </a:t>
            </a:r>
            <a:r>
              <a:rPr sz="6000" spc="125" dirty="0">
                <a:latin typeface="Arial MT"/>
                <a:cs typeface="Arial MT"/>
              </a:rPr>
              <a:t>you</a:t>
            </a:r>
            <a:r>
              <a:rPr sz="6000" spc="10" dirty="0">
                <a:latin typeface="Arial MT"/>
                <a:cs typeface="Arial MT"/>
              </a:rPr>
              <a:t> </a:t>
            </a:r>
            <a:r>
              <a:rPr sz="6000" spc="35" dirty="0">
                <a:latin typeface="Arial MT"/>
                <a:cs typeface="Arial MT"/>
              </a:rPr>
              <a:t>use </a:t>
            </a:r>
            <a:r>
              <a:rPr sz="6000" spc="100" dirty="0">
                <a:latin typeface="Arial MT"/>
                <a:cs typeface="Arial MT"/>
              </a:rPr>
              <a:t>it?</a:t>
            </a:r>
            <a:endParaRPr sz="6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612420" y="1255817"/>
            <a:ext cx="6250940" cy="8326120"/>
            <a:chOff x="5612420" y="1255817"/>
            <a:chExt cx="6250940" cy="83261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39420" y="1344717"/>
              <a:ext cx="5996560" cy="79954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2420" y="1255817"/>
              <a:ext cx="6250560" cy="832561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311" y="825500"/>
            <a:ext cx="5211445" cy="9652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63500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500"/>
              </a:spcBef>
            </a:pP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spc="-20" dirty="0">
                <a:solidFill>
                  <a:srgbClr val="F9F9F9"/>
                </a:solidFill>
                <a:latin typeface="Courier New"/>
                <a:cs typeface="Courier New"/>
              </a:rPr>
              <a:t>merge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89200" y="9105900"/>
            <a:ext cx="55803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45" dirty="0">
                <a:solidFill>
                  <a:srgbClr val="5E5E5E"/>
                </a:solidFill>
                <a:latin typeface="Trebuchet MS"/>
                <a:cs typeface="Trebuchet MS"/>
                <a:hlinkClick r:id="rId2"/>
              </a:rPr>
              <a:t>https://www.atlassian.com/git/tutorials/using-</a:t>
            </a:r>
            <a:r>
              <a:rPr sz="1500" spc="-35" dirty="0">
                <a:solidFill>
                  <a:srgbClr val="5E5E5E"/>
                </a:solidFill>
                <a:latin typeface="Trebuchet MS"/>
                <a:cs typeface="Trebuchet MS"/>
                <a:hlinkClick r:id="rId2"/>
              </a:rPr>
              <a:t>branches/git-</a:t>
            </a:r>
            <a:r>
              <a:rPr sz="1500" spc="-10" dirty="0">
                <a:solidFill>
                  <a:srgbClr val="5E5E5E"/>
                </a:solidFill>
                <a:latin typeface="Trebuchet MS"/>
                <a:cs typeface="Trebuchet MS"/>
                <a:hlinkClick r:id="rId2"/>
              </a:rPr>
              <a:t>merge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52088" y="3466745"/>
            <a:ext cx="4523105" cy="5572760"/>
            <a:chOff x="5352088" y="3466745"/>
            <a:chExt cx="4523105" cy="5572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2088" y="3466745"/>
              <a:ext cx="4522612" cy="557225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122680" y="3495636"/>
              <a:ext cx="981710" cy="3481070"/>
            </a:xfrm>
            <a:custGeom>
              <a:avLst/>
              <a:gdLst/>
              <a:ahLst/>
              <a:cxnLst/>
              <a:rect l="l" t="t" r="r" b="b"/>
              <a:pathLst>
                <a:path w="981709" h="3481070">
                  <a:moveTo>
                    <a:pt x="981417" y="3156699"/>
                  </a:moveTo>
                  <a:lnTo>
                    <a:pt x="0" y="3156699"/>
                  </a:lnTo>
                  <a:lnTo>
                    <a:pt x="0" y="3481006"/>
                  </a:lnTo>
                  <a:lnTo>
                    <a:pt x="981417" y="3481006"/>
                  </a:lnTo>
                  <a:lnTo>
                    <a:pt x="981417" y="3156699"/>
                  </a:lnTo>
                  <a:close/>
                </a:path>
                <a:path w="981709" h="3481070">
                  <a:moveTo>
                    <a:pt x="981417" y="0"/>
                  </a:moveTo>
                  <a:lnTo>
                    <a:pt x="0" y="0"/>
                  </a:lnTo>
                  <a:lnTo>
                    <a:pt x="0" y="324307"/>
                  </a:lnTo>
                  <a:lnTo>
                    <a:pt x="981417" y="324307"/>
                  </a:lnTo>
                  <a:lnTo>
                    <a:pt x="981417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0200" y="2794000"/>
            <a:ext cx="39465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40" dirty="0">
                <a:latin typeface="Arial"/>
                <a:cs typeface="Arial"/>
              </a:rPr>
              <a:t>Two</a:t>
            </a:r>
            <a:r>
              <a:rPr sz="3000" b="1" spc="-15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different</a:t>
            </a:r>
            <a:r>
              <a:rPr sz="3000" b="1" spc="-145" dirty="0">
                <a:latin typeface="Arial"/>
                <a:cs typeface="Arial"/>
              </a:rPr>
              <a:t> </a:t>
            </a:r>
            <a:r>
              <a:rPr sz="3000" b="1" spc="-10" dirty="0">
                <a:latin typeface="Arial"/>
                <a:cs typeface="Arial"/>
              </a:rPr>
              <a:t>merges: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3860" y="3466745"/>
            <a:ext cx="4162520" cy="557225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2364" y="3683000"/>
            <a:ext cx="19831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Arial"/>
                <a:cs typeface="Arial"/>
              </a:rPr>
              <a:t>Fast-</a:t>
            </a:r>
            <a:r>
              <a:rPr sz="2500" b="1" spc="-10" dirty="0">
                <a:latin typeface="Arial"/>
                <a:cs typeface="Arial"/>
              </a:rPr>
              <a:t>forward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86400" y="3683000"/>
            <a:ext cx="162496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10" dirty="0">
                <a:latin typeface="Arial"/>
                <a:cs typeface="Arial"/>
              </a:rPr>
              <a:t>Three-</a:t>
            </a:r>
            <a:r>
              <a:rPr sz="2500" b="1" spc="-25" dirty="0">
                <a:latin typeface="Arial"/>
                <a:cs typeface="Arial"/>
              </a:rPr>
              <a:t>way</a:t>
            </a:r>
            <a:endParaRPr sz="2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58400" y="5562600"/>
            <a:ext cx="2632710" cy="314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195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Only</a:t>
            </a:r>
            <a:r>
              <a:rPr sz="3000" spc="30" dirty="0">
                <a:latin typeface="Trebuchet MS"/>
                <a:cs typeface="Trebuchet MS"/>
              </a:rPr>
              <a:t> </a:t>
            </a:r>
            <a:r>
              <a:rPr sz="3000" spc="-75" dirty="0">
                <a:latin typeface="Trebuchet MS"/>
                <a:cs typeface="Trebuchet MS"/>
              </a:rPr>
              <a:t>three-</a:t>
            </a:r>
            <a:r>
              <a:rPr sz="3000" spc="-25" dirty="0">
                <a:latin typeface="Trebuchet MS"/>
                <a:cs typeface="Trebuchet MS"/>
              </a:rPr>
              <a:t>way </a:t>
            </a:r>
            <a:r>
              <a:rPr sz="3000" dirty="0">
                <a:latin typeface="Trebuchet MS"/>
                <a:cs typeface="Trebuchet MS"/>
              </a:rPr>
              <a:t>merges</a:t>
            </a:r>
            <a:r>
              <a:rPr sz="3000" spc="16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have </a:t>
            </a:r>
            <a:r>
              <a:rPr sz="3000" spc="-10" dirty="0">
                <a:latin typeface="Trebuchet MS"/>
                <a:cs typeface="Trebuchet MS"/>
              </a:rPr>
              <a:t>merge commits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3000"/>
              </a:spcBef>
            </a:pP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7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potential </a:t>
            </a:r>
            <a:r>
              <a:rPr sz="3000" dirty="0">
                <a:latin typeface="Trebuchet MS"/>
                <a:cs typeface="Trebuchet MS"/>
              </a:rPr>
              <a:t>merge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-30" dirty="0">
                <a:latin typeface="Trebuchet MS"/>
                <a:cs typeface="Trebuchet MS"/>
              </a:rPr>
              <a:t>conflicts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304888" y="7014959"/>
            <a:ext cx="686435" cy="979169"/>
            <a:chOff x="9304888" y="7014959"/>
            <a:chExt cx="686435" cy="979169"/>
          </a:xfrm>
        </p:grpSpPr>
        <p:sp>
          <p:nvSpPr>
            <p:cNvPr id="13" name="object 13"/>
            <p:cNvSpPr/>
            <p:nvPr/>
          </p:nvSpPr>
          <p:spPr>
            <a:xfrm>
              <a:off x="9411958" y="7040359"/>
              <a:ext cx="553720" cy="798830"/>
            </a:xfrm>
            <a:custGeom>
              <a:avLst/>
              <a:gdLst/>
              <a:ahLst/>
              <a:cxnLst/>
              <a:rect l="l" t="t" r="r" b="b"/>
              <a:pathLst>
                <a:path w="553720" h="798829">
                  <a:moveTo>
                    <a:pt x="553566" y="0"/>
                  </a:moveTo>
                  <a:lnTo>
                    <a:pt x="14468" y="777823"/>
                  </a:lnTo>
                  <a:lnTo>
                    <a:pt x="0" y="798699"/>
                  </a:lnTo>
                </a:path>
              </a:pathLst>
            </a:custGeom>
            <a:ln w="5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304888" y="7757412"/>
              <a:ext cx="209550" cy="236220"/>
            </a:xfrm>
            <a:custGeom>
              <a:avLst/>
              <a:gdLst/>
              <a:ahLst/>
              <a:cxnLst/>
              <a:rect l="l" t="t" r="r" b="b"/>
              <a:pathLst>
                <a:path w="209550" h="236220">
                  <a:moveTo>
                    <a:pt x="33859" y="0"/>
                  </a:moveTo>
                  <a:lnTo>
                    <a:pt x="0" y="236128"/>
                  </a:lnTo>
                  <a:lnTo>
                    <a:pt x="209218" y="121539"/>
                  </a:lnTo>
                  <a:lnTo>
                    <a:pt x="338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311" y="825500"/>
            <a:ext cx="5211445" cy="9652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63500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500"/>
              </a:spcBef>
            </a:pP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spc="-20" dirty="0">
                <a:solidFill>
                  <a:srgbClr val="F9F9F9"/>
                </a:solidFill>
                <a:latin typeface="Courier New"/>
                <a:cs typeface="Courier New"/>
              </a:rPr>
              <a:t>merge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55600" y="2819400"/>
            <a:ext cx="28505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Merge</a:t>
            </a:r>
            <a:r>
              <a:rPr sz="3000" b="1" spc="215" dirty="0">
                <a:latin typeface="Arial"/>
                <a:cs typeface="Arial"/>
              </a:rPr>
              <a:t> </a:t>
            </a:r>
            <a:r>
              <a:rPr sz="3000" b="1" spc="-10" dirty="0">
                <a:latin typeface="Arial"/>
                <a:cs typeface="Arial"/>
              </a:rPr>
              <a:t>conflicts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3069" y="3460413"/>
            <a:ext cx="11779250" cy="14478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59690" rIns="0" bIns="0" rtlCol="0">
            <a:spAutoFit/>
          </a:bodyPr>
          <a:lstStyle/>
          <a:p>
            <a:pPr marL="59690" marR="7313930">
              <a:lnSpc>
                <a:spcPts val="2600"/>
              </a:lnSpc>
              <a:spcBef>
                <a:spcPts val="470"/>
              </a:spcBef>
            </a:pPr>
            <a:r>
              <a:rPr sz="2300" dirty="0">
                <a:solidFill>
                  <a:srgbClr val="F9F9F9"/>
                </a:solidFill>
                <a:latin typeface="Courier New"/>
                <a:cs typeface="Courier New"/>
              </a:rPr>
              <a:t>$ git merge </a:t>
            </a:r>
            <a:r>
              <a:rPr sz="2300" spc="-10" dirty="0">
                <a:solidFill>
                  <a:srgbClr val="F9F9F9"/>
                </a:solidFill>
                <a:latin typeface="Courier New"/>
                <a:cs typeface="Courier New"/>
              </a:rPr>
              <a:t>&lt;branch_name&gt; </a:t>
            </a:r>
            <a:r>
              <a:rPr sz="2300" dirty="0">
                <a:solidFill>
                  <a:srgbClr val="F9F9F9"/>
                </a:solidFill>
                <a:latin typeface="Courier New"/>
                <a:cs typeface="Courier New"/>
              </a:rPr>
              <a:t>Auto-merging </a:t>
            </a:r>
            <a:r>
              <a:rPr sz="2300" spc="-10" dirty="0">
                <a:solidFill>
                  <a:srgbClr val="F9F9F9"/>
                </a:solidFill>
                <a:latin typeface="Courier New"/>
                <a:cs typeface="Courier New"/>
              </a:rPr>
              <a:t>&lt;file&gt;</a:t>
            </a:r>
            <a:endParaRPr sz="2300">
              <a:latin typeface="Courier New"/>
              <a:cs typeface="Courier New"/>
            </a:endParaRPr>
          </a:p>
          <a:p>
            <a:pPr marL="59690">
              <a:lnSpc>
                <a:spcPts val="2460"/>
              </a:lnSpc>
            </a:pPr>
            <a:r>
              <a:rPr sz="2300" dirty="0">
                <a:solidFill>
                  <a:srgbClr val="F9F9F9"/>
                </a:solidFill>
                <a:latin typeface="Courier New"/>
                <a:cs typeface="Courier New"/>
              </a:rPr>
              <a:t>CONFLICT (content): Merge conflict in </a:t>
            </a:r>
            <a:r>
              <a:rPr sz="2300" spc="-10" dirty="0">
                <a:solidFill>
                  <a:srgbClr val="F9F9F9"/>
                </a:solidFill>
                <a:latin typeface="Courier New"/>
                <a:cs typeface="Courier New"/>
              </a:rPr>
              <a:t>&lt;file&gt;</a:t>
            </a:r>
            <a:endParaRPr sz="2300">
              <a:latin typeface="Courier New"/>
              <a:cs typeface="Courier New"/>
            </a:endParaRPr>
          </a:p>
          <a:p>
            <a:pPr marL="59690">
              <a:lnSpc>
                <a:spcPts val="2680"/>
              </a:lnSpc>
            </a:pPr>
            <a:r>
              <a:rPr sz="2300" dirty="0">
                <a:solidFill>
                  <a:srgbClr val="F9F9F9"/>
                </a:solidFill>
                <a:latin typeface="Courier New"/>
                <a:cs typeface="Courier New"/>
              </a:rPr>
              <a:t>Automatic merge failed; fix conflicts and then commit the </a:t>
            </a:r>
            <a:r>
              <a:rPr sz="2300" spc="-10" dirty="0">
                <a:solidFill>
                  <a:srgbClr val="F9F9F9"/>
                </a:solidFill>
                <a:latin typeface="Courier New"/>
                <a:cs typeface="Courier New"/>
              </a:rPr>
              <a:t>result.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5000" y="6113779"/>
            <a:ext cx="7692390" cy="15113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608965" indent="-59626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608965" algn="l"/>
              </a:tabLst>
            </a:pPr>
            <a:r>
              <a:rPr sz="2700" spc="105" dirty="0">
                <a:latin typeface="Trebuchet MS"/>
                <a:cs typeface="Trebuchet MS"/>
              </a:rPr>
              <a:t>Run</a:t>
            </a:r>
            <a:r>
              <a:rPr sz="2700" spc="-125" dirty="0">
                <a:latin typeface="Trebuchet MS"/>
                <a:cs typeface="Trebuchet MS"/>
              </a:rPr>
              <a:t> </a:t>
            </a:r>
            <a:r>
              <a:rPr sz="2700" dirty="0">
                <a:latin typeface="Courier New"/>
                <a:cs typeface="Courier New"/>
              </a:rPr>
              <a:t>git</a:t>
            </a:r>
            <a:r>
              <a:rPr sz="2700" spc="-60" dirty="0">
                <a:latin typeface="Courier New"/>
                <a:cs typeface="Courier New"/>
              </a:rPr>
              <a:t> </a:t>
            </a:r>
            <a:r>
              <a:rPr sz="2700" dirty="0">
                <a:latin typeface="Courier New"/>
                <a:cs typeface="Courier New"/>
              </a:rPr>
              <a:t>status</a:t>
            </a:r>
            <a:r>
              <a:rPr sz="2700" spc="-875" dirty="0">
                <a:latin typeface="Courier New"/>
                <a:cs typeface="Courier New"/>
              </a:rPr>
              <a:t> </a:t>
            </a:r>
            <a:r>
              <a:rPr sz="2700" dirty="0">
                <a:latin typeface="Trebuchet MS"/>
                <a:cs typeface="Trebuchet MS"/>
              </a:rPr>
              <a:t>to</a:t>
            </a:r>
            <a:r>
              <a:rPr sz="2700" spc="-95" dirty="0">
                <a:latin typeface="Trebuchet MS"/>
                <a:cs typeface="Trebuchet MS"/>
              </a:rPr>
              <a:t> </a:t>
            </a:r>
            <a:r>
              <a:rPr sz="2700" spc="65" dirty="0">
                <a:latin typeface="Trebuchet MS"/>
                <a:cs typeface="Trebuchet MS"/>
              </a:rPr>
              <a:t>see</a:t>
            </a:r>
            <a:r>
              <a:rPr sz="2700" spc="-95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„unmerged</a:t>
            </a:r>
            <a:r>
              <a:rPr sz="2700" spc="-95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paths“</a:t>
            </a:r>
            <a:endParaRPr sz="2700">
              <a:latin typeface="Trebuchet MS"/>
              <a:cs typeface="Trebuchet MS"/>
            </a:endParaRPr>
          </a:p>
          <a:p>
            <a:pPr marL="608965" indent="-596265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608965" algn="l"/>
              </a:tabLst>
            </a:pPr>
            <a:r>
              <a:rPr sz="2700" dirty="0">
                <a:latin typeface="Trebuchet MS"/>
                <a:cs typeface="Trebuchet MS"/>
              </a:rPr>
              <a:t>Find</a:t>
            </a:r>
            <a:r>
              <a:rPr sz="2700" spc="-110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problematic</a:t>
            </a:r>
            <a:r>
              <a:rPr sz="2700" spc="-10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hunks:</a:t>
            </a:r>
            <a:r>
              <a:rPr sz="2700" spc="-1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Highlighted</a:t>
            </a:r>
            <a:r>
              <a:rPr sz="2700" spc="-105" dirty="0">
                <a:latin typeface="Trebuchet MS"/>
                <a:cs typeface="Trebuchet MS"/>
              </a:rPr>
              <a:t> </a:t>
            </a:r>
            <a:r>
              <a:rPr sz="2700" spc="-20" dirty="0">
                <a:latin typeface="Trebuchet MS"/>
                <a:cs typeface="Trebuchet MS"/>
              </a:rPr>
              <a:t>in</a:t>
            </a:r>
            <a:r>
              <a:rPr sz="2700" spc="-110" dirty="0">
                <a:latin typeface="Trebuchet MS"/>
                <a:cs typeface="Trebuchet MS"/>
              </a:rPr>
              <a:t> </a:t>
            </a:r>
            <a:r>
              <a:rPr sz="2700" spc="-60" dirty="0">
                <a:latin typeface="Trebuchet MS"/>
                <a:cs typeface="Trebuchet MS"/>
              </a:rPr>
              <a:t>files</a:t>
            </a:r>
            <a:r>
              <a:rPr sz="2700" spc="-105" dirty="0">
                <a:latin typeface="Trebuchet MS"/>
                <a:cs typeface="Trebuchet MS"/>
              </a:rPr>
              <a:t> </a:t>
            </a:r>
            <a:r>
              <a:rPr sz="2700" spc="30" dirty="0">
                <a:latin typeface="Trebuchet MS"/>
                <a:cs typeface="Trebuchet MS"/>
              </a:rPr>
              <a:t>by</a:t>
            </a:r>
            <a:endParaRPr sz="2700">
              <a:latin typeface="Trebuchet MS"/>
              <a:cs typeface="Trebuchet MS"/>
            </a:endParaRPr>
          </a:p>
          <a:p>
            <a:pPr marL="609600">
              <a:lnSpc>
                <a:spcPct val="100000"/>
              </a:lnSpc>
              <a:spcBef>
                <a:spcPts val="60"/>
              </a:spcBef>
            </a:pPr>
            <a:r>
              <a:rPr sz="2700" i="1" dirty="0">
                <a:latin typeface="Arial"/>
                <a:cs typeface="Arial"/>
              </a:rPr>
              <a:t>&lt;&lt;&lt;&lt;&lt;&lt;&lt;</a:t>
            </a:r>
            <a:r>
              <a:rPr sz="2700" i="1" spc="150" dirty="0">
                <a:latin typeface="Arial"/>
                <a:cs typeface="Arial"/>
              </a:rPr>
              <a:t> </a:t>
            </a:r>
            <a:r>
              <a:rPr sz="2700" i="1" dirty="0">
                <a:latin typeface="Arial"/>
                <a:cs typeface="Arial"/>
              </a:rPr>
              <a:t>,</a:t>
            </a:r>
            <a:r>
              <a:rPr sz="2700" i="1" spc="150" dirty="0">
                <a:latin typeface="Arial"/>
                <a:cs typeface="Arial"/>
              </a:rPr>
              <a:t> </a:t>
            </a:r>
            <a:r>
              <a:rPr sz="2700" i="1" dirty="0">
                <a:latin typeface="Arial"/>
                <a:cs typeface="Arial"/>
              </a:rPr>
              <a:t>=======,</a:t>
            </a:r>
            <a:r>
              <a:rPr sz="2700" i="1" spc="155" dirty="0">
                <a:latin typeface="Arial"/>
                <a:cs typeface="Arial"/>
              </a:rPr>
              <a:t> </a:t>
            </a:r>
            <a:r>
              <a:rPr sz="2700" i="1" spc="-10" dirty="0">
                <a:latin typeface="Arial"/>
                <a:cs typeface="Arial"/>
              </a:rPr>
              <a:t>&gt;&gt;&gt;&gt;&gt;&gt;&gt;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000" y="7599680"/>
            <a:ext cx="9691370" cy="160020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608965" indent="-596265">
              <a:lnSpc>
                <a:spcPct val="100000"/>
              </a:lnSpc>
              <a:spcBef>
                <a:spcPts val="960"/>
              </a:spcBef>
              <a:buAutoNum type="arabicPeriod" startAt="3"/>
              <a:tabLst>
                <a:tab pos="608965" algn="l"/>
              </a:tabLst>
            </a:pPr>
            <a:r>
              <a:rPr sz="2700" spc="-10" dirty="0">
                <a:latin typeface="Trebuchet MS"/>
                <a:cs typeface="Trebuchet MS"/>
              </a:rPr>
              <a:t>Create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spc="-60" dirty="0">
                <a:latin typeface="Trebuchet MS"/>
                <a:cs typeface="Trebuchet MS"/>
              </a:rPr>
              <a:t>the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spc="-20" dirty="0">
                <a:latin typeface="Trebuchet MS"/>
                <a:cs typeface="Trebuchet MS"/>
              </a:rPr>
              <a:t>intended</a:t>
            </a:r>
            <a:r>
              <a:rPr sz="2700" spc="-60" dirty="0">
                <a:latin typeface="Trebuchet MS"/>
                <a:cs typeface="Trebuchet MS"/>
              </a:rPr>
              <a:t> </a:t>
            </a:r>
            <a:r>
              <a:rPr sz="2700" spc="70" dirty="0">
                <a:latin typeface="Trebuchet MS"/>
                <a:cs typeface="Trebuchet MS"/>
              </a:rPr>
              <a:t>code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version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and</a:t>
            </a:r>
            <a:r>
              <a:rPr sz="2700" spc="-6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remove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i="1" dirty="0">
                <a:latin typeface="Arial"/>
                <a:cs typeface="Arial"/>
              </a:rPr>
              <a:t>&lt;&lt;&lt;&lt;&lt;&lt;&lt; </a:t>
            </a:r>
            <a:r>
              <a:rPr sz="2700" i="1" spc="-25" dirty="0">
                <a:latin typeface="Arial"/>
                <a:cs typeface="Arial"/>
              </a:rPr>
              <a:t>,…</a:t>
            </a:r>
            <a:endParaRPr sz="2700">
              <a:latin typeface="Arial"/>
              <a:cs typeface="Arial"/>
            </a:endParaRPr>
          </a:p>
          <a:p>
            <a:pPr marL="608965" indent="-596265">
              <a:lnSpc>
                <a:spcPct val="100000"/>
              </a:lnSpc>
              <a:spcBef>
                <a:spcPts val="860"/>
              </a:spcBef>
              <a:buAutoNum type="arabicPeriod" startAt="3"/>
              <a:tabLst>
                <a:tab pos="608965" algn="l"/>
              </a:tabLst>
            </a:pPr>
            <a:r>
              <a:rPr sz="2700" dirty="0">
                <a:latin typeface="Trebuchet MS"/>
                <a:cs typeface="Trebuchet MS"/>
              </a:rPr>
              <a:t>Then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dirty="0">
                <a:latin typeface="Courier New"/>
                <a:cs typeface="Courier New"/>
              </a:rPr>
              <a:t>git</a:t>
            </a:r>
            <a:r>
              <a:rPr sz="2700" spc="5" dirty="0">
                <a:latin typeface="Courier New"/>
                <a:cs typeface="Courier New"/>
              </a:rPr>
              <a:t> </a:t>
            </a:r>
            <a:r>
              <a:rPr sz="2700" dirty="0">
                <a:latin typeface="Courier New"/>
                <a:cs typeface="Courier New"/>
              </a:rPr>
              <a:t>add</a:t>
            </a:r>
            <a:r>
              <a:rPr sz="2700" spc="5" dirty="0">
                <a:latin typeface="Courier New"/>
                <a:cs typeface="Courier New"/>
              </a:rPr>
              <a:t> </a:t>
            </a:r>
            <a:r>
              <a:rPr sz="2700" spc="-10" dirty="0">
                <a:latin typeface="Courier New"/>
                <a:cs typeface="Courier New"/>
              </a:rPr>
              <a:t>&lt;file_with_merge_conflict&gt;</a:t>
            </a:r>
            <a:endParaRPr sz="2700">
              <a:latin typeface="Courier New"/>
              <a:cs typeface="Courier New"/>
            </a:endParaRPr>
          </a:p>
          <a:p>
            <a:pPr marL="608965" indent="-596265">
              <a:lnSpc>
                <a:spcPct val="100000"/>
              </a:lnSpc>
              <a:spcBef>
                <a:spcPts val="960"/>
              </a:spcBef>
              <a:buFont typeface="Trebuchet MS"/>
              <a:buAutoNum type="arabicPeriod" startAt="3"/>
              <a:tabLst>
                <a:tab pos="608965" algn="l"/>
              </a:tabLst>
            </a:pPr>
            <a:r>
              <a:rPr sz="2700" dirty="0">
                <a:latin typeface="Courier New"/>
                <a:cs typeface="Courier New"/>
              </a:rPr>
              <a:t>git</a:t>
            </a:r>
            <a:r>
              <a:rPr sz="2700" spc="-75" dirty="0">
                <a:latin typeface="Courier New"/>
                <a:cs typeface="Courier New"/>
              </a:rPr>
              <a:t> </a:t>
            </a:r>
            <a:r>
              <a:rPr sz="2700" dirty="0">
                <a:latin typeface="Courier New"/>
                <a:cs typeface="Courier New"/>
              </a:rPr>
              <a:t>commit</a:t>
            </a:r>
            <a:r>
              <a:rPr sz="2700" spc="-875" dirty="0">
                <a:latin typeface="Courier New"/>
                <a:cs typeface="Courier New"/>
              </a:rPr>
              <a:t> </a:t>
            </a:r>
            <a:r>
              <a:rPr sz="2700" spc="-35" dirty="0">
                <a:latin typeface="Trebuchet MS"/>
                <a:cs typeface="Trebuchet MS"/>
              </a:rPr>
              <a:t>(Auto-</a:t>
            </a:r>
            <a:r>
              <a:rPr sz="2700" spc="-20" dirty="0">
                <a:latin typeface="Trebuchet MS"/>
                <a:cs typeface="Trebuchet MS"/>
              </a:rPr>
              <a:t>generated</a:t>
            </a:r>
            <a:r>
              <a:rPr sz="2700" spc="-9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merge</a:t>
            </a:r>
            <a:r>
              <a:rPr sz="2700" spc="-9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commit</a:t>
            </a:r>
            <a:r>
              <a:rPr sz="2700" spc="-90" dirty="0">
                <a:latin typeface="Trebuchet MS"/>
                <a:cs typeface="Trebuchet MS"/>
              </a:rPr>
              <a:t> </a:t>
            </a:r>
            <a:r>
              <a:rPr sz="2700" spc="45" dirty="0">
                <a:latin typeface="Trebuchet MS"/>
                <a:cs typeface="Trebuchet MS"/>
              </a:rPr>
              <a:t>message)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600" y="4826000"/>
            <a:ext cx="11029950" cy="127000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1400"/>
              </a:spcBef>
            </a:pPr>
            <a:r>
              <a:rPr sz="3000" dirty="0">
                <a:latin typeface="Trebuchet MS"/>
                <a:cs typeface="Trebuchet MS"/>
              </a:rPr>
              <a:t>Conflicts</a:t>
            </a:r>
            <a:r>
              <a:rPr sz="3000" spc="-155" dirty="0">
                <a:latin typeface="Trebuchet MS"/>
                <a:cs typeface="Trebuchet MS"/>
              </a:rPr>
              <a:t> </a:t>
            </a:r>
            <a:r>
              <a:rPr sz="3000" spc="-215" dirty="0">
                <a:latin typeface="Trebuchet MS"/>
                <a:cs typeface="Trebuchet MS"/>
              </a:rPr>
              <a:t>if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85" dirty="0">
                <a:latin typeface="Trebuchet MS"/>
                <a:cs typeface="Trebuchet MS"/>
              </a:rPr>
              <a:t>same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part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170" dirty="0">
                <a:latin typeface="Trebuchet MS"/>
                <a:cs typeface="Trebuchet MS"/>
              </a:rPr>
              <a:t>file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20" dirty="0">
                <a:latin typeface="Trebuchet MS"/>
                <a:cs typeface="Trebuchet MS"/>
              </a:rPr>
              <a:t>(</a:t>
            </a:r>
            <a:r>
              <a:rPr sz="3000" i="1" spc="-120" dirty="0">
                <a:latin typeface="Arial"/>
                <a:cs typeface="Arial"/>
              </a:rPr>
              <a:t>hunk</a:t>
            </a:r>
            <a:r>
              <a:rPr sz="3000" spc="-120" dirty="0">
                <a:latin typeface="Trebuchet MS"/>
                <a:cs typeface="Trebuchet MS"/>
              </a:rPr>
              <a:t>)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50" dirty="0">
                <a:latin typeface="Trebuchet MS"/>
                <a:cs typeface="Trebuchet MS"/>
              </a:rPr>
              <a:t>is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60" dirty="0">
                <a:latin typeface="Trebuchet MS"/>
                <a:cs typeface="Trebuchet MS"/>
              </a:rPr>
              <a:t>changed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in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both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branches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3000" b="1" spc="-10" dirty="0">
                <a:latin typeface="Arial"/>
                <a:cs typeface="Arial"/>
              </a:rPr>
              <a:t>Resolve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83586" y="6104823"/>
            <a:ext cx="2757170" cy="13716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54610" rIns="0" bIns="0" rtlCol="0">
            <a:spAutoFit/>
          </a:bodyPr>
          <a:lstStyle/>
          <a:p>
            <a:pPr marR="2529840" algn="ctr">
              <a:lnSpc>
                <a:spcPts val="1420"/>
              </a:lnSpc>
              <a:spcBef>
                <a:spcPts val="430"/>
              </a:spcBef>
            </a:pPr>
            <a:r>
              <a:rPr sz="1200" spc="-50" dirty="0">
                <a:solidFill>
                  <a:srgbClr val="FFFFFF"/>
                </a:solidFill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  <a:p>
            <a:pPr marL="63500">
              <a:lnSpc>
                <a:spcPts val="1400"/>
              </a:lnSpc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&lt;&lt;&lt;&lt;&lt;&lt;&lt;</a:t>
            </a:r>
            <a:r>
              <a:rPr sz="12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ourier New"/>
                <a:cs typeface="Courier New"/>
              </a:rPr>
              <a:t>HEAD</a:t>
            </a:r>
            <a:endParaRPr sz="1200">
              <a:latin typeface="Courier New"/>
              <a:cs typeface="Courier New"/>
            </a:endParaRPr>
          </a:p>
          <a:p>
            <a:pPr marR="419734" algn="ctr">
              <a:lnSpc>
                <a:spcPts val="1400"/>
              </a:lnSpc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std::cout</a:t>
            </a:r>
            <a:r>
              <a:rPr sz="12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&lt;&lt;</a:t>
            </a:r>
            <a:r>
              <a:rPr sz="12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ourier New"/>
                <a:cs typeface="Courier New"/>
              </a:rPr>
              <a:t>"Hello!“;</a:t>
            </a:r>
            <a:endParaRPr sz="1200">
              <a:latin typeface="Courier New"/>
              <a:cs typeface="Courier New"/>
            </a:endParaRPr>
          </a:p>
          <a:p>
            <a:pPr marR="1979295" algn="ctr">
              <a:lnSpc>
                <a:spcPts val="1400"/>
              </a:lnSpc>
            </a:pPr>
            <a:r>
              <a:rPr sz="1200" spc="-10" dirty="0">
                <a:solidFill>
                  <a:srgbClr val="FFFFFF"/>
                </a:solidFill>
                <a:latin typeface="Courier New"/>
                <a:cs typeface="Courier New"/>
              </a:rPr>
              <a:t>=======</a:t>
            </a:r>
            <a:endParaRPr sz="1200">
              <a:latin typeface="Courier New"/>
              <a:cs typeface="Courier New"/>
            </a:endParaRPr>
          </a:p>
          <a:p>
            <a:pPr marR="236220" algn="ctr">
              <a:lnSpc>
                <a:spcPts val="1400"/>
              </a:lnSpc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std::cout</a:t>
            </a:r>
            <a:r>
              <a:rPr sz="12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&lt;&lt;</a:t>
            </a:r>
            <a:r>
              <a:rPr sz="12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ourier New"/>
                <a:cs typeface="Courier New"/>
              </a:rPr>
              <a:t>„Goodbye!“;</a:t>
            </a:r>
            <a:endParaRPr sz="1200">
              <a:latin typeface="Courier New"/>
              <a:cs typeface="Courier New"/>
            </a:endParaRPr>
          </a:p>
          <a:p>
            <a:pPr marR="236220" algn="ctr">
              <a:lnSpc>
                <a:spcPts val="1400"/>
              </a:lnSpc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&gt;&gt;&gt;&gt;&gt;&gt;&gt;</a:t>
            </a:r>
            <a:r>
              <a:rPr sz="12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ourier New"/>
                <a:cs typeface="Courier New"/>
              </a:rPr>
              <a:t>say_goodbye_branch</a:t>
            </a:r>
            <a:endParaRPr sz="1200">
              <a:latin typeface="Courier New"/>
              <a:cs typeface="Courier New"/>
            </a:endParaRPr>
          </a:p>
          <a:p>
            <a:pPr marR="2529840" algn="ctr">
              <a:lnSpc>
                <a:spcPts val="1420"/>
              </a:lnSpc>
            </a:pPr>
            <a:r>
              <a:rPr sz="1200" spc="-50" dirty="0">
                <a:solidFill>
                  <a:srgbClr val="FFFFFF"/>
                </a:solidFill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14679" y="7656235"/>
            <a:ext cx="2450465" cy="6604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52704" rIns="0" bIns="0" rtlCol="0">
            <a:spAutoFit/>
          </a:bodyPr>
          <a:lstStyle/>
          <a:p>
            <a:pPr marL="62230">
              <a:lnSpc>
                <a:spcPts val="1420"/>
              </a:lnSpc>
              <a:spcBef>
                <a:spcPts val="414"/>
              </a:spcBef>
            </a:pPr>
            <a:r>
              <a:rPr sz="1200" spc="-50" dirty="0">
                <a:solidFill>
                  <a:srgbClr val="FFFFFF"/>
                </a:solidFill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  <a:p>
            <a:pPr marL="154305">
              <a:lnSpc>
                <a:spcPts val="1400"/>
              </a:lnSpc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std::cout</a:t>
            </a:r>
            <a:r>
              <a:rPr sz="12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&lt;&lt;</a:t>
            </a:r>
            <a:r>
              <a:rPr sz="12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ourier New"/>
                <a:cs typeface="Courier New"/>
              </a:rPr>
              <a:t>„Goodbye!“;</a:t>
            </a:r>
            <a:endParaRPr sz="1200">
              <a:latin typeface="Courier New"/>
              <a:cs typeface="Courier New"/>
            </a:endParaRPr>
          </a:p>
          <a:p>
            <a:pPr marL="62230">
              <a:lnSpc>
                <a:spcPts val="1420"/>
              </a:lnSpc>
            </a:pPr>
            <a:r>
              <a:rPr sz="1200" spc="-50" dirty="0">
                <a:solidFill>
                  <a:srgbClr val="FFFFFF"/>
                </a:solidFill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4525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Commands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676400" y="3022600"/>
            <a:ext cx="1861185" cy="589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37500"/>
              </a:lnSpc>
              <a:spcBef>
                <a:spcPts val="100"/>
              </a:spcBef>
            </a:pPr>
            <a:r>
              <a:rPr sz="4000" b="1" spc="-10" dirty="0">
                <a:solidFill>
                  <a:srgbClr val="D6D5D5"/>
                </a:solidFill>
                <a:latin typeface="Courier New"/>
                <a:cs typeface="Courier New"/>
              </a:rPr>
              <a:t>config </a:t>
            </a:r>
            <a:r>
              <a:rPr sz="4000" b="1" spc="-20" dirty="0">
                <a:solidFill>
                  <a:srgbClr val="D6D5D5"/>
                </a:solidFill>
                <a:latin typeface="Courier New"/>
                <a:cs typeface="Courier New"/>
              </a:rPr>
              <a:t>init </a:t>
            </a:r>
            <a:r>
              <a:rPr sz="4000" b="1" spc="-10" dirty="0">
                <a:solidFill>
                  <a:srgbClr val="D6D5D5"/>
                </a:solidFill>
                <a:latin typeface="Courier New"/>
                <a:cs typeface="Courier New"/>
              </a:rPr>
              <a:t>status </a:t>
            </a:r>
            <a:r>
              <a:rPr sz="4000" b="1" spc="-25" dirty="0">
                <a:solidFill>
                  <a:srgbClr val="D6D5D5"/>
                </a:solidFill>
                <a:latin typeface="Courier New"/>
                <a:cs typeface="Courier New"/>
              </a:rPr>
              <a:t>add </a:t>
            </a:r>
            <a:r>
              <a:rPr sz="4000" b="1" spc="-10" dirty="0">
                <a:solidFill>
                  <a:srgbClr val="D6D5D5"/>
                </a:solidFill>
                <a:latin typeface="Courier New"/>
                <a:cs typeface="Courier New"/>
              </a:rPr>
              <a:t>commit </a:t>
            </a:r>
            <a:r>
              <a:rPr sz="4000" b="1" spc="-20" dirty="0">
                <a:solidFill>
                  <a:srgbClr val="D6D5D5"/>
                </a:solidFill>
                <a:latin typeface="Courier New"/>
                <a:cs typeface="Courier New"/>
              </a:rPr>
              <a:t>diff </a:t>
            </a:r>
            <a:r>
              <a:rPr sz="4000" b="1" spc="-25" dirty="0">
                <a:solidFill>
                  <a:srgbClr val="D6D5D5"/>
                </a:solidFill>
                <a:latin typeface="Courier New"/>
                <a:cs typeface="Courier New"/>
              </a:rPr>
              <a:t>log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0500" y="4330700"/>
            <a:ext cx="247269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37500"/>
              </a:lnSpc>
              <a:spcBef>
                <a:spcPts val="100"/>
              </a:spcBef>
            </a:pPr>
            <a:r>
              <a:rPr sz="4000" b="1" spc="-10" dirty="0">
                <a:solidFill>
                  <a:srgbClr val="D6D5D5"/>
                </a:solidFill>
                <a:latin typeface="Courier New"/>
                <a:cs typeface="Courier New"/>
              </a:rPr>
              <a:t>branch checkout merge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74200" y="4330700"/>
            <a:ext cx="155511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5080" indent="-152400">
              <a:lnSpc>
                <a:spcPct val="137500"/>
              </a:lnSpc>
              <a:spcBef>
                <a:spcPts val="100"/>
              </a:spcBef>
            </a:pPr>
            <a:r>
              <a:rPr sz="4000" b="1" spc="-10" dirty="0">
                <a:latin typeface="Courier New"/>
                <a:cs typeface="Courier New"/>
              </a:rPr>
              <a:t>clone </a:t>
            </a:r>
            <a:r>
              <a:rPr sz="4000" b="1" spc="-20" dirty="0">
                <a:latin typeface="Courier New"/>
                <a:cs typeface="Courier New"/>
              </a:rPr>
              <a:t>push pull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3925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Exercise</a:t>
            </a:r>
            <a:r>
              <a:rPr spc="10" dirty="0"/>
              <a:t> </a:t>
            </a:r>
            <a:r>
              <a:rPr spc="-50" dirty="0"/>
              <a:t>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676400" y="3022600"/>
            <a:ext cx="1861185" cy="589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37500"/>
              </a:lnSpc>
              <a:spcBef>
                <a:spcPts val="100"/>
              </a:spcBef>
            </a:pPr>
            <a:r>
              <a:rPr sz="4000" b="1" spc="-10" dirty="0">
                <a:solidFill>
                  <a:srgbClr val="D6D5D5"/>
                </a:solidFill>
                <a:latin typeface="Courier New"/>
                <a:cs typeface="Courier New"/>
              </a:rPr>
              <a:t>config </a:t>
            </a:r>
            <a:r>
              <a:rPr sz="4000" b="1" spc="-20" dirty="0">
                <a:solidFill>
                  <a:srgbClr val="D6D5D5"/>
                </a:solidFill>
                <a:latin typeface="Courier New"/>
                <a:cs typeface="Courier New"/>
              </a:rPr>
              <a:t>init </a:t>
            </a:r>
            <a:r>
              <a:rPr sz="4000" b="1" spc="-10" dirty="0">
                <a:solidFill>
                  <a:srgbClr val="D6D5D5"/>
                </a:solidFill>
                <a:latin typeface="Courier New"/>
                <a:cs typeface="Courier New"/>
              </a:rPr>
              <a:t>status </a:t>
            </a:r>
            <a:r>
              <a:rPr sz="4000" b="1" spc="-25" dirty="0">
                <a:solidFill>
                  <a:srgbClr val="D6D5D5"/>
                </a:solidFill>
                <a:latin typeface="Courier New"/>
                <a:cs typeface="Courier New"/>
              </a:rPr>
              <a:t>add </a:t>
            </a:r>
            <a:r>
              <a:rPr sz="4000" b="1" spc="-10" dirty="0">
                <a:solidFill>
                  <a:srgbClr val="D6D5D5"/>
                </a:solidFill>
                <a:latin typeface="Courier New"/>
                <a:cs typeface="Courier New"/>
              </a:rPr>
              <a:t>commit </a:t>
            </a:r>
            <a:r>
              <a:rPr sz="4000" b="1" spc="-20" dirty="0">
                <a:solidFill>
                  <a:srgbClr val="D6D5D5"/>
                </a:solidFill>
                <a:latin typeface="Courier New"/>
                <a:cs typeface="Courier New"/>
              </a:rPr>
              <a:t>diff </a:t>
            </a:r>
            <a:r>
              <a:rPr sz="4000" b="1" spc="-25" dirty="0">
                <a:solidFill>
                  <a:srgbClr val="D6D5D5"/>
                </a:solidFill>
                <a:latin typeface="Courier New"/>
                <a:cs typeface="Courier New"/>
              </a:rPr>
              <a:t>log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0500" y="4330700"/>
            <a:ext cx="247269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37500"/>
              </a:lnSpc>
              <a:spcBef>
                <a:spcPts val="100"/>
              </a:spcBef>
            </a:pPr>
            <a:r>
              <a:rPr sz="4000" b="1" spc="-10" dirty="0">
                <a:latin typeface="Courier New"/>
                <a:cs typeface="Courier New"/>
              </a:rPr>
              <a:t>branch checkout merge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70024" y="7300148"/>
            <a:ext cx="4166235" cy="16897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R="1270" algn="ctr">
              <a:lnSpc>
                <a:spcPts val="4150"/>
              </a:lnSpc>
              <a:spcBef>
                <a:spcPts val="415"/>
              </a:spcBef>
            </a:pPr>
            <a:r>
              <a:rPr sz="3500" b="1" spc="-10" dirty="0">
                <a:latin typeface="Arial"/>
                <a:cs typeface="Arial"/>
              </a:rPr>
              <a:t>Solutions</a:t>
            </a:r>
            <a:endParaRPr sz="3500">
              <a:latin typeface="Arial"/>
              <a:cs typeface="Arial"/>
            </a:endParaRPr>
          </a:p>
          <a:p>
            <a:pPr marL="146685" marR="140970" algn="ctr">
              <a:lnSpc>
                <a:spcPts val="4100"/>
              </a:lnSpc>
              <a:spcBef>
                <a:spcPts val="170"/>
              </a:spcBef>
            </a:pPr>
            <a:r>
              <a:rPr sz="3500" spc="50" dirty="0">
                <a:latin typeface="Trebuchet MS"/>
                <a:cs typeface="Trebuchet MS"/>
              </a:rPr>
              <a:t>can</a:t>
            </a:r>
            <a:r>
              <a:rPr sz="3500" spc="-85" dirty="0">
                <a:latin typeface="Trebuchet MS"/>
                <a:cs typeface="Trebuchet MS"/>
              </a:rPr>
              <a:t> </a:t>
            </a:r>
            <a:r>
              <a:rPr sz="3500" dirty="0">
                <a:latin typeface="Trebuchet MS"/>
                <a:cs typeface="Trebuchet MS"/>
              </a:rPr>
              <a:t>be</a:t>
            </a:r>
            <a:r>
              <a:rPr sz="3500" spc="-80" dirty="0">
                <a:latin typeface="Trebuchet MS"/>
                <a:cs typeface="Trebuchet MS"/>
              </a:rPr>
              <a:t> </a:t>
            </a:r>
            <a:r>
              <a:rPr sz="3500" dirty="0">
                <a:latin typeface="Trebuchet MS"/>
                <a:cs typeface="Trebuchet MS"/>
              </a:rPr>
              <a:t>found</a:t>
            </a:r>
            <a:r>
              <a:rPr sz="3500" spc="-80" dirty="0">
                <a:latin typeface="Trebuchet MS"/>
                <a:cs typeface="Trebuchet MS"/>
              </a:rPr>
              <a:t> </a:t>
            </a:r>
            <a:r>
              <a:rPr sz="3500" spc="-90" dirty="0">
                <a:latin typeface="Trebuchet MS"/>
                <a:cs typeface="Trebuchet MS"/>
              </a:rPr>
              <a:t>at</a:t>
            </a:r>
            <a:r>
              <a:rPr sz="3500" spc="-85" dirty="0">
                <a:latin typeface="Trebuchet MS"/>
                <a:cs typeface="Trebuchet MS"/>
              </a:rPr>
              <a:t> </a:t>
            </a:r>
            <a:r>
              <a:rPr sz="3500" spc="-50" dirty="0">
                <a:latin typeface="Trebuchet MS"/>
                <a:cs typeface="Trebuchet MS"/>
              </a:rPr>
              <a:t>the </a:t>
            </a:r>
            <a:r>
              <a:rPr sz="3500" dirty="0">
                <a:latin typeface="Trebuchet MS"/>
                <a:cs typeface="Trebuchet MS"/>
              </a:rPr>
              <a:t>end</a:t>
            </a:r>
            <a:r>
              <a:rPr sz="3500" spc="-125" dirty="0">
                <a:latin typeface="Trebuchet MS"/>
                <a:cs typeface="Trebuchet MS"/>
              </a:rPr>
              <a:t> </a:t>
            </a:r>
            <a:r>
              <a:rPr sz="3500" dirty="0">
                <a:latin typeface="Trebuchet MS"/>
                <a:cs typeface="Trebuchet MS"/>
              </a:rPr>
              <a:t>of</a:t>
            </a:r>
            <a:r>
              <a:rPr sz="3500" spc="-125" dirty="0">
                <a:latin typeface="Trebuchet MS"/>
                <a:cs typeface="Trebuchet MS"/>
              </a:rPr>
              <a:t> </a:t>
            </a:r>
            <a:r>
              <a:rPr sz="3500" spc="-70" dirty="0">
                <a:latin typeface="Trebuchet MS"/>
                <a:cs typeface="Trebuchet MS"/>
              </a:rPr>
              <a:t>the</a:t>
            </a:r>
            <a:r>
              <a:rPr sz="3500" spc="-120" dirty="0">
                <a:latin typeface="Trebuchet MS"/>
                <a:cs typeface="Trebuchet MS"/>
              </a:rPr>
              <a:t> </a:t>
            </a:r>
            <a:r>
              <a:rPr sz="3500" spc="-10" dirty="0">
                <a:latin typeface="Trebuchet MS"/>
                <a:cs typeface="Trebuchet MS"/>
              </a:rPr>
              <a:t>slides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3925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Exercise</a:t>
            </a:r>
            <a:r>
              <a:rPr spc="10" dirty="0"/>
              <a:t> </a:t>
            </a:r>
            <a:r>
              <a:rPr spc="-50" dirty="0"/>
              <a:t>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98500" y="2928620"/>
            <a:ext cx="11482705" cy="6424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56565" indent="-443865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456565" algn="l"/>
              </a:tabLst>
            </a:pPr>
            <a:r>
              <a:rPr sz="2250" spc="-10" dirty="0">
                <a:latin typeface="Trebuchet MS"/>
                <a:cs typeface="Trebuchet MS"/>
              </a:rPr>
              <a:t>Create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a</a:t>
            </a:r>
            <a:r>
              <a:rPr sz="2250" spc="-2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new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branches</a:t>
            </a:r>
            <a:r>
              <a:rPr sz="2250" spc="-2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and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check</a:t>
            </a:r>
            <a:r>
              <a:rPr sz="2250" spc="-25" dirty="0">
                <a:latin typeface="Trebuchet MS"/>
                <a:cs typeface="Trebuchet MS"/>
              </a:rPr>
              <a:t> </a:t>
            </a:r>
            <a:r>
              <a:rPr sz="2250" spc="-80" dirty="0">
                <a:latin typeface="Trebuchet MS"/>
                <a:cs typeface="Trebuchet MS"/>
              </a:rPr>
              <a:t>that</a:t>
            </a:r>
            <a:r>
              <a:rPr sz="2250" spc="-2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you</a:t>
            </a:r>
            <a:r>
              <a:rPr sz="2250" spc="-30" dirty="0">
                <a:latin typeface="Trebuchet MS"/>
                <a:cs typeface="Trebuchet MS"/>
              </a:rPr>
              <a:t> created</a:t>
            </a:r>
            <a:r>
              <a:rPr sz="2250" spc="-25" dirty="0">
                <a:latin typeface="Trebuchet MS"/>
                <a:cs typeface="Trebuchet MS"/>
              </a:rPr>
              <a:t> </a:t>
            </a:r>
            <a:r>
              <a:rPr sz="2250" spc="-20" dirty="0">
                <a:latin typeface="Trebuchet MS"/>
                <a:cs typeface="Trebuchet MS"/>
              </a:rPr>
              <a:t>them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by</a:t>
            </a:r>
            <a:r>
              <a:rPr sz="2250" spc="-2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looking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spc="-85" dirty="0">
                <a:latin typeface="Trebuchet MS"/>
                <a:cs typeface="Trebuchet MS"/>
              </a:rPr>
              <a:t>at</a:t>
            </a:r>
            <a:r>
              <a:rPr sz="2250" spc="-20" dirty="0">
                <a:latin typeface="Trebuchet MS"/>
                <a:cs typeface="Trebuchet MS"/>
              </a:rPr>
              <a:t> </a:t>
            </a:r>
            <a:r>
              <a:rPr sz="2250" spc="-50" dirty="0">
                <a:latin typeface="Trebuchet MS"/>
                <a:cs typeface="Trebuchet MS"/>
              </a:rPr>
              <a:t>the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branch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spc="-10" dirty="0">
                <a:latin typeface="Trebuchet MS"/>
                <a:cs typeface="Trebuchet MS"/>
              </a:rPr>
              <a:t>list.</a:t>
            </a:r>
            <a:endParaRPr sz="2250">
              <a:latin typeface="Trebuchet MS"/>
              <a:cs typeface="Trebuchet MS"/>
            </a:endParaRPr>
          </a:p>
          <a:p>
            <a:pPr marL="456565" indent="-443865">
              <a:lnSpc>
                <a:spcPct val="100000"/>
              </a:lnSpc>
              <a:spcBef>
                <a:spcPts val="2100"/>
              </a:spcBef>
              <a:buAutoNum type="arabicPeriod"/>
              <a:tabLst>
                <a:tab pos="456565" algn="l"/>
              </a:tabLst>
            </a:pPr>
            <a:r>
              <a:rPr sz="2250" spc="-35" dirty="0">
                <a:latin typeface="Trebuchet MS"/>
                <a:cs typeface="Trebuchet MS"/>
              </a:rPr>
              <a:t>Delete</a:t>
            </a:r>
            <a:r>
              <a:rPr sz="2250" spc="-65" dirty="0">
                <a:latin typeface="Trebuchet MS"/>
                <a:cs typeface="Trebuchet MS"/>
              </a:rPr>
              <a:t> </a:t>
            </a:r>
            <a:r>
              <a:rPr sz="2250" spc="-50" dirty="0">
                <a:latin typeface="Trebuchet MS"/>
                <a:cs typeface="Trebuchet MS"/>
              </a:rPr>
              <a:t>the</a:t>
            </a:r>
            <a:r>
              <a:rPr sz="2250" spc="-5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new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branches</a:t>
            </a:r>
            <a:r>
              <a:rPr sz="2250" spc="-55" dirty="0">
                <a:latin typeface="Trebuchet MS"/>
                <a:cs typeface="Trebuchet MS"/>
              </a:rPr>
              <a:t> </a:t>
            </a:r>
            <a:r>
              <a:rPr sz="2250" spc="-45" dirty="0">
                <a:latin typeface="Trebuchet MS"/>
                <a:cs typeface="Trebuchet MS"/>
              </a:rPr>
              <a:t>right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away</a:t>
            </a:r>
            <a:r>
              <a:rPr sz="2250" spc="-55" dirty="0">
                <a:latin typeface="Trebuchet MS"/>
                <a:cs typeface="Trebuchet MS"/>
              </a:rPr>
              <a:t> without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risking</a:t>
            </a:r>
            <a:r>
              <a:rPr sz="2250" spc="-5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data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spc="-10" dirty="0">
                <a:latin typeface="Trebuchet MS"/>
                <a:cs typeface="Trebuchet MS"/>
              </a:rPr>
              <a:t>loss.</a:t>
            </a:r>
            <a:endParaRPr sz="2250">
              <a:latin typeface="Trebuchet MS"/>
              <a:cs typeface="Trebuchet MS"/>
            </a:endParaRPr>
          </a:p>
          <a:p>
            <a:pPr marL="457200" marR="5080" indent="-444500">
              <a:lnSpc>
                <a:spcPct val="100000"/>
              </a:lnSpc>
              <a:spcBef>
                <a:spcPts val="2100"/>
              </a:spcBef>
              <a:buAutoNum type="arabicPeriod"/>
              <a:tabLst>
                <a:tab pos="457200" algn="l"/>
              </a:tabLst>
            </a:pPr>
            <a:r>
              <a:rPr sz="2250" spc="-10" dirty="0">
                <a:latin typeface="Trebuchet MS"/>
                <a:cs typeface="Trebuchet MS"/>
              </a:rPr>
              <a:t>Create</a:t>
            </a:r>
            <a:r>
              <a:rPr sz="2250" spc="-6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and</a:t>
            </a:r>
            <a:r>
              <a:rPr sz="2250" spc="-55" dirty="0">
                <a:latin typeface="Trebuchet MS"/>
                <a:cs typeface="Trebuchet MS"/>
              </a:rPr>
              <a:t> </a:t>
            </a:r>
            <a:r>
              <a:rPr sz="2250" spc="-70" dirty="0">
                <a:latin typeface="Trebuchet MS"/>
                <a:cs typeface="Trebuchet MS"/>
              </a:rPr>
              <a:t>directly</a:t>
            </a:r>
            <a:r>
              <a:rPr sz="2250" spc="-6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switch</a:t>
            </a:r>
            <a:r>
              <a:rPr sz="2250" spc="-55" dirty="0">
                <a:latin typeface="Trebuchet MS"/>
                <a:cs typeface="Trebuchet MS"/>
              </a:rPr>
              <a:t> </a:t>
            </a:r>
            <a:r>
              <a:rPr sz="2250" spc="-20" dirty="0">
                <a:latin typeface="Trebuchet MS"/>
                <a:cs typeface="Trebuchet MS"/>
              </a:rPr>
              <a:t>to</a:t>
            </a:r>
            <a:r>
              <a:rPr sz="2250" spc="-60" dirty="0">
                <a:latin typeface="Trebuchet MS"/>
                <a:cs typeface="Trebuchet MS"/>
              </a:rPr>
              <a:t> </a:t>
            </a:r>
            <a:r>
              <a:rPr sz="2250" spc="-25" dirty="0">
                <a:latin typeface="Trebuchet MS"/>
                <a:cs typeface="Trebuchet MS"/>
              </a:rPr>
              <a:t>another</a:t>
            </a:r>
            <a:r>
              <a:rPr sz="2250" spc="-5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new</a:t>
            </a:r>
            <a:r>
              <a:rPr sz="2250" spc="-5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branch</a:t>
            </a:r>
            <a:r>
              <a:rPr sz="2250" spc="-60" dirty="0">
                <a:latin typeface="Trebuchet MS"/>
                <a:cs typeface="Trebuchet MS"/>
              </a:rPr>
              <a:t> </a:t>
            </a:r>
            <a:r>
              <a:rPr sz="2250" spc="-110" dirty="0">
                <a:latin typeface="Trebuchet MS"/>
                <a:cs typeface="Trebuchet MS"/>
              </a:rPr>
              <a:t>(e.g.</a:t>
            </a:r>
            <a:r>
              <a:rPr sz="2250" spc="-5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name</a:t>
            </a:r>
            <a:r>
              <a:rPr sz="2250" spc="-60" dirty="0">
                <a:latin typeface="Trebuchet MS"/>
                <a:cs typeface="Trebuchet MS"/>
              </a:rPr>
              <a:t> </a:t>
            </a:r>
            <a:r>
              <a:rPr sz="2250" spc="-175" dirty="0">
                <a:latin typeface="Trebuchet MS"/>
                <a:cs typeface="Trebuchet MS"/>
              </a:rPr>
              <a:t>it</a:t>
            </a:r>
            <a:r>
              <a:rPr sz="2250" spc="-55" dirty="0">
                <a:latin typeface="Trebuchet MS"/>
                <a:cs typeface="Trebuchet MS"/>
              </a:rPr>
              <a:t> </a:t>
            </a:r>
            <a:r>
              <a:rPr sz="2250" spc="-20" dirty="0">
                <a:latin typeface="Trebuchet MS"/>
                <a:cs typeface="Trebuchet MS"/>
              </a:rPr>
              <a:t>add_readme)</a:t>
            </a:r>
            <a:r>
              <a:rPr sz="2250" spc="-60" dirty="0">
                <a:latin typeface="Trebuchet MS"/>
                <a:cs typeface="Trebuchet MS"/>
              </a:rPr>
              <a:t> </a:t>
            </a:r>
            <a:r>
              <a:rPr sz="2250" spc="50" dirty="0">
                <a:latin typeface="Trebuchet MS"/>
                <a:cs typeface="Trebuchet MS"/>
              </a:rPr>
              <a:t>using</a:t>
            </a:r>
            <a:r>
              <a:rPr sz="2250" spc="-55" dirty="0">
                <a:latin typeface="Trebuchet MS"/>
                <a:cs typeface="Trebuchet MS"/>
              </a:rPr>
              <a:t> </a:t>
            </a:r>
            <a:r>
              <a:rPr sz="2250" spc="-20" dirty="0">
                <a:latin typeface="Trebuchet MS"/>
                <a:cs typeface="Trebuchet MS"/>
              </a:rPr>
              <a:t>only </a:t>
            </a:r>
            <a:r>
              <a:rPr sz="2250" dirty="0">
                <a:latin typeface="Trebuchet MS"/>
                <a:cs typeface="Trebuchet MS"/>
              </a:rPr>
              <a:t>one</a:t>
            </a:r>
            <a:r>
              <a:rPr sz="2250" spc="-1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command.</a:t>
            </a:r>
            <a:r>
              <a:rPr sz="2250" spc="-15" dirty="0">
                <a:latin typeface="Trebuchet MS"/>
                <a:cs typeface="Trebuchet MS"/>
              </a:rPr>
              <a:t> </a:t>
            </a:r>
            <a:r>
              <a:rPr sz="2250" spc="70" dirty="0">
                <a:latin typeface="Trebuchet MS"/>
                <a:cs typeface="Trebuchet MS"/>
              </a:rPr>
              <a:t>Check</a:t>
            </a:r>
            <a:r>
              <a:rPr sz="2250" spc="-1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again</a:t>
            </a:r>
            <a:r>
              <a:rPr sz="2250" spc="-15" dirty="0">
                <a:latin typeface="Trebuchet MS"/>
                <a:cs typeface="Trebuchet MS"/>
              </a:rPr>
              <a:t> </a:t>
            </a:r>
            <a:r>
              <a:rPr sz="2250" spc="-80" dirty="0">
                <a:latin typeface="Trebuchet MS"/>
                <a:cs typeface="Trebuchet MS"/>
              </a:rPr>
              <a:t>that</a:t>
            </a:r>
            <a:r>
              <a:rPr sz="2250" spc="-1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you</a:t>
            </a:r>
            <a:r>
              <a:rPr sz="2250" spc="-10" dirty="0">
                <a:latin typeface="Trebuchet MS"/>
                <a:cs typeface="Trebuchet MS"/>
              </a:rPr>
              <a:t> </a:t>
            </a:r>
            <a:r>
              <a:rPr sz="2250" spc="-30" dirty="0">
                <a:latin typeface="Trebuchet MS"/>
                <a:cs typeface="Trebuchet MS"/>
              </a:rPr>
              <a:t>created</a:t>
            </a:r>
            <a:r>
              <a:rPr sz="2250" spc="-10" dirty="0">
                <a:latin typeface="Trebuchet MS"/>
                <a:cs typeface="Trebuchet MS"/>
              </a:rPr>
              <a:t> </a:t>
            </a:r>
            <a:r>
              <a:rPr sz="2250" spc="-50" dirty="0">
                <a:latin typeface="Trebuchet MS"/>
                <a:cs typeface="Trebuchet MS"/>
              </a:rPr>
              <a:t>the</a:t>
            </a:r>
            <a:r>
              <a:rPr sz="2250" spc="-2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branch</a:t>
            </a:r>
            <a:r>
              <a:rPr sz="2250" spc="-1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and</a:t>
            </a:r>
            <a:r>
              <a:rPr sz="2250" spc="-15" dirty="0">
                <a:latin typeface="Trebuchet MS"/>
                <a:cs typeface="Trebuchet MS"/>
              </a:rPr>
              <a:t> </a:t>
            </a:r>
            <a:r>
              <a:rPr sz="2250" spc="-80" dirty="0">
                <a:latin typeface="Trebuchet MS"/>
                <a:cs typeface="Trebuchet MS"/>
              </a:rPr>
              <a:t>that</a:t>
            </a:r>
            <a:r>
              <a:rPr sz="2250" spc="-10" dirty="0">
                <a:latin typeface="Trebuchet MS"/>
                <a:cs typeface="Trebuchet MS"/>
              </a:rPr>
              <a:t> </a:t>
            </a:r>
            <a:r>
              <a:rPr sz="2250" spc="-175" dirty="0">
                <a:latin typeface="Trebuchet MS"/>
                <a:cs typeface="Trebuchet MS"/>
              </a:rPr>
              <a:t>it</a:t>
            </a:r>
            <a:r>
              <a:rPr sz="2250" spc="-1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is</a:t>
            </a:r>
            <a:r>
              <a:rPr sz="2250" spc="-1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checked</a:t>
            </a:r>
            <a:r>
              <a:rPr sz="2250" spc="-10" dirty="0">
                <a:latin typeface="Trebuchet MS"/>
                <a:cs typeface="Trebuchet MS"/>
              </a:rPr>
              <a:t> </a:t>
            </a:r>
            <a:r>
              <a:rPr sz="2250" spc="-20" dirty="0">
                <a:latin typeface="Trebuchet MS"/>
                <a:cs typeface="Trebuchet MS"/>
              </a:rPr>
              <a:t>out.</a:t>
            </a:r>
            <a:endParaRPr sz="2250">
              <a:latin typeface="Trebuchet MS"/>
              <a:cs typeface="Trebuchet MS"/>
            </a:endParaRPr>
          </a:p>
          <a:p>
            <a:pPr marL="456565" indent="-443865">
              <a:lnSpc>
                <a:spcPct val="100000"/>
              </a:lnSpc>
              <a:spcBef>
                <a:spcPts val="2100"/>
              </a:spcBef>
              <a:buAutoNum type="arabicPeriod"/>
              <a:tabLst>
                <a:tab pos="456565" algn="l"/>
              </a:tabLst>
            </a:pPr>
            <a:r>
              <a:rPr sz="2250" spc="85" dirty="0">
                <a:latin typeface="Trebuchet MS"/>
                <a:cs typeface="Trebuchet MS"/>
              </a:rPr>
              <a:t>Add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a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new</a:t>
            </a:r>
            <a:r>
              <a:rPr sz="2250" spc="-45" dirty="0">
                <a:latin typeface="Trebuchet MS"/>
                <a:cs typeface="Trebuchet MS"/>
              </a:rPr>
              <a:t> </a:t>
            </a:r>
            <a:r>
              <a:rPr sz="2250" spc="-130" dirty="0">
                <a:latin typeface="Trebuchet MS"/>
                <a:cs typeface="Trebuchet MS"/>
              </a:rPr>
              <a:t>file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on</a:t>
            </a:r>
            <a:r>
              <a:rPr sz="2250" spc="-45" dirty="0">
                <a:latin typeface="Trebuchet MS"/>
                <a:cs typeface="Trebuchet MS"/>
              </a:rPr>
              <a:t> </a:t>
            </a:r>
            <a:r>
              <a:rPr sz="2250" spc="-50" dirty="0">
                <a:latin typeface="Trebuchet MS"/>
                <a:cs typeface="Trebuchet MS"/>
              </a:rPr>
              <a:t>the </a:t>
            </a:r>
            <a:r>
              <a:rPr sz="2250" dirty="0">
                <a:latin typeface="Trebuchet MS"/>
                <a:cs typeface="Trebuchet MS"/>
              </a:rPr>
              <a:t>branch</a:t>
            </a:r>
            <a:r>
              <a:rPr sz="2250" spc="-45" dirty="0">
                <a:latin typeface="Trebuchet MS"/>
                <a:cs typeface="Trebuchet MS"/>
              </a:rPr>
              <a:t> </a:t>
            </a:r>
            <a:r>
              <a:rPr sz="2250" spc="-110" dirty="0">
                <a:latin typeface="Trebuchet MS"/>
                <a:cs typeface="Trebuchet MS"/>
              </a:rPr>
              <a:t>(e.g.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a</a:t>
            </a:r>
            <a:r>
              <a:rPr sz="2250" spc="-45" dirty="0">
                <a:latin typeface="Trebuchet MS"/>
                <a:cs typeface="Trebuchet MS"/>
              </a:rPr>
              <a:t> </a:t>
            </a:r>
            <a:r>
              <a:rPr sz="2250" spc="135" dirty="0">
                <a:latin typeface="Trebuchet MS"/>
                <a:cs typeface="Trebuchet MS"/>
              </a:rPr>
              <a:t>README)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and</a:t>
            </a:r>
            <a:r>
              <a:rPr sz="2250" spc="-4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commit</a:t>
            </a:r>
            <a:r>
              <a:rPr sz="2250" spc="-50" dirty="0">
                <a:latin typeface="Trebuchet MS"/>
                <a:cs typeface="Trebuchet MS"/>
              </a:rPr>
              <a:t> the</a:t>
            </a:r>
            <a:r>
              <a:rPr sz="2250" spc="-4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new</a:t>
            </a:r>
            <a:r>
              <a:rPr sz="2250" spc="-50" dirty="0">
                <a:latin typeface="Trebuchet MS"/>
                <a:cs typeface="Trebuchet MS"/>
              </a:rPr>
              <a:t> </a:t>
            </a:r>
            <a:r>
              <a:rPr sz="2250" spc="-10" dirty="0">
                <a:latin typeface="Trebuchet MS"/>
                <a:cs typeface="Trebuchet MS"/>
              </a:rPr>
              <a:t>file.</a:t>
            </a:r>
            <a:endParaRPr sz="2250">
              <a:latin typeface="Trebuchet MS"/>
              <a:cs typeface="Trebuchet MS"/>
            </a:endParaRPr>
          </a:p>
          <a:p>
            <a:pPr marL="457200" marR="130175" indent="-444500">
              <a:lnSpc>
                <a:spcPct val="100000"/>
              </a:lnSpc>
              <a:spcBef>
                <a:spcPts val="2100"/>
              </a:spcBef>
              <a:buAutoNum type="arabicPeriod"/>
              <a:tabLst>
                <a:tab pos="457200" algn="l"/>
              </a:tabLst>
            </a:pPr>
            <a:r>
              <a:rPr sz="2250" dirty="0">
                <a:latin typeface="Trebuchet MS"/>
                <a:cs typeface="Trebuchet MS"/>
              </a:rPr>
              <a:t>Switch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back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spc="-20" dirty="0">
                <a:latin typeface="Trebuchet MS"/>
                <a:cs typeface="Trebuchet MS"/>
              </a:rPr>
              <a:t>to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spc="-70" dirty="0">
                <a:latin typeface="Trebuchet MS"/>
                <a:cs typeface="Trebuchet MS"/>
              </a:rPr>
              <a:t>master.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spc="-95" dirty="0">
                <a:latin typeface="Trebuchet MS"/>
                <a:cs typeface="Trebuchet MS"/>
              </a:rPr>
              <a:t>Verify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spc="-80" dirty="0">
                <a:latin typeface="Trebuchet MS"/>
                <a:cs typeface="Trebuchet MS"/>
              </a:rPr>
              <a:t>that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spc="-50" dirty="0">
                <a:latin typeface="Trebuchet MS"/>
                <a:cs typeface="Trebuchet MS"/>
              </a:rPr>
              <a:t>the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new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spc="-130" dirty="0">
                <a:latin typeface="Trebuchet MS"/>
                <a:cs typeface="Trebuchet MS"/>
              </a:rPr>
              <a:t>file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is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gone.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Merge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spc="-50" dirty="0">
                <a:latin typeface="Trebuchet MS"/>
                <a:cs typeface="Trebuchet MS"/>
              </a:rPr>
              <a:t>the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branch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spc="-70" dirty="0">
                <a:latin typeface="Trebuchet MS"/>
                <a:cs typeface="Trebuchet MS"/>
              </a:rPr>
              <a:t>with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spc="-50" dirty="0">
                <a:latin typeface="Trebuchet MS"/>
                <a:cs typeface="Trebuchet MS"/>
              </a:rPr>
              <a:t>the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spc="-25" dirty="0">
                <a:latin typeface="Trebuchet MS"/>
                <a:cs typeface="Trebuchet MS"/>
              </a:rPr>
              <a:t>new </a:t>
            </a:r>
            <a:r>
              <a:rPr sz="2250" spc="-130" dirty="0">
                <a:latin typeface="Trebuchet MS"/>
                <a:cs typeface="Trebuchet MS"/>
              </a:rPr>
              <a:t>file</a:t>
            </a:r>
            <a:r>
              <a:rPr sz="2250" spc="-60" dirty="0">
                <a:latin typeface="Trebuchet MS"/>
                <a:cs typeface="Trebuchet MS"/>
              </a:rPr>
              <a:t> </a:t>
            </a:r>
            <a:r>
              <a:rPr sz="2250" spc="-35" dirty="0">
                <a:latin typeface="Trebuchet MS"/>
                <a:cs typeface="Trebuchet MS"/>
              </a:rPr>
              <a:t>(Notice</a:t>
            </a:r>
            <a:r>
              <a:rPr sz="2250" spc="-85" dirty="0">
                <a:latin typeface="Trebuchet MS"/>
                <a:cs typeface="Trebuchet MS"/>
              </a:rPr>
              <a:t> </a:t>
            </a:r>
            <a:r>
              <a:rPr sz="2250" spc="-80" dirty="0">
                <a:latin typeface="Trebuchet MS"/>
                <a:cs typeface="Trebuchet MS"/>
              </a:rPr>
              <a:t>that</a:t>
            </a:r>
            <a:r>
              <a:rPr sz="2250" spc="-70" dirty="0">
                <a:latin typeface="Trebuchet MS"/>
                <a:cs typeface="Trebuchet MS"/>
              </a:rPr>
              <a:t> </a:t>
            </a:r>
            <a:r>
              <a:rPr sz="2250" spc="-10" dirty="0">
                <a:latin typeface="Trebuchet MS"/>
                <a:cs typeface="Trebuchet MS"/>
              </a:rPr>
              <a:t>this</a:t>
            </a:r>
            <a:r>
              <a:rPr sz="2250" spc="-70" dirty="0">
                <a:latin typeface="Trebuchet MS"/>
                <a:cs typeface="Trebuchet MS"/>
              </a:rPr>
              <a:t> </a:t>
            </a:r>
            <a:r>
              <a:rPr sz="2250" spc="75" dirty="0">
                <a:latin typeface="Trebuchet MS"/>
                <a:cs typeface="Trebuchet MS"/>
              </a:rPr>
              <a:t>was</a:t>
            </a:r>
            <a:r>
              <a:rPr sz="2250" spc="-7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a</a:t>
            </a:r>
            <a:r>
              <a:rPr sz="2250" spc="-75" dirty="0">
                <a:latin typeface="Trebuchet MS"/>
                <a:cs typeface="Trebuchet MS"/>
              </a:rPr>
              <a:t> </a:t>
            </a:r>
            <a:r>
              <a:rPr sz="2250" spc="-45" dirty="0">
                <a:latin typeface="Trebuchet MS"/>
                <a:cs typeface="Trebuchet MS"/>
              </a:rPr>
              <a:t>fast-</a:t>
            </a:r>
            <a:r>
              <a:rPr sz="2250" spc="-25" dirty="0">
                <a:latin typeface="Trebuchet MS"/>
                <a:cs typeface="Trebuchet MS"/>
              </a:rPr>
              <a:t>forward</a:t>
            </a:r>
            <a:r>
              <a:rPr sz="2250" spc="-70" dirty="0">
                <a:latin typeface="Trebuchet MS"/>
                <a:cs typeface="Trebuchet MS"/>
              </a:rPr>
              <a:t> </a:t>
            </a:r>
            <a:r>
              <a:rPr sz="2250" spc="-75" dirty="0">
                <a:latin typeface="Trebuchet MS"/>
                <a:cs typeface="Trebuchet MS"/>
              </a:rPr>
              <a:t>merge).</a:t>
            </a:r>
            <a:r>
              <a:rPr sz="2250" spc="-70" dirty="0">
                <a:latin typeface="Trebuchet MS"/>
                <a:cs typeface="Trebuchet MS"/>
              </a:rPr>
              <a:t> </a:t>
            </a:r>
            <a:r>
              <a:rPr sz="2250" spc="70" dirty="0">
                <a:latin typeface="Trebuchet MS"/>
                <a:cs typeface="Trebuchet MS"/>
              </a:rPr>
              <a:t>Check</a:t>
            </a:r>
            <a:r>
              <a:rPr sz="2250" spc="-70" dirty="0">
                <a:latin typeface="Trebuchet MS"/>
                <a:cs typeface="Trebuchet MS"/>
              </a:rPr>
              <a:t> </a:t>
            </a:r>
            <a:r>
              <a:rPr sz="2250" spc="-50" dirty="0">
                <a:latin typeface="Trebuchet MS"/>
                <a:cs typeface="Trebuchet MS"/>
              </a:rPr>
              <a:t>the</a:t>
            </a:r>
            <a:r>
              <a:rPr sz="2250" spc="-70" dirty="0">
                <a:latin typeface="Trebuchet MS"/>
                <a:cs typeface="Trebuchet MS"/>
              </a:rPr>
              <a:t> </a:t>
            </a:r>
            <a:r>
              <a:rPr sz="2250" spc="-20" dirty="0">
                <a:latin typeface="Trebuchet MS"/>
                <a:cs typeface="Trebuchet MS"/>
              </a:rPr>
              <a:t>history</a:t>
            </a:r>
            <a:r>
              <a:rPr sz="2250" spc="-7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and</a:t>
            </a:r>
            <a:r>
              <a:rPr sz="2250" spc="-70" dirty="0">
                <a:latin typeface="Trebuchet MS"/>
                <a:cs typeface="Trebuchet MS"/>
              </a:rPr>
              <a:t> </a:t>
            </a:r>
            <a:r>
              <a:rPr sz="2250" spc="-80" dirty="0">
                <a:latin typeface="Trebuchet MS"/>
                <a:cs typeface="Trebuchet MS"/>
              </a:rPr>
              <a:t>that</a:t>
            </a:r>
            <a:r>
              <a:rPr sz="2250" spc="-70" dirty="0">
                <a:latin typeface="Trebuchet MS"/>
                <a:cs typeface="Trebuchet MS"/>
              </a:rPr>
              <a:t> </a:t>
            </a:r>
            <a:r>
              <a:rPr sz="2250" spc="-50" dirty="0">
                <a:latin typeface="Trebuchet MS"/>
                <a:cs typeface="Trebuchet MS"/>
              </a:rPr>
              <a:t>the</a:t>
            </a:r>
            <a:r>
              <a:rPr sz="2250" spc="-7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new</a:t>
            </a:r>
            <a:r>
              <a:rPr sz="2250" spc="-70" dirty="0">
                <a:latin typeface="Trebuchet MS"/>
                <a:cs typeface="Trebuchet MS"/>
              </a:rPr>
              <a:t> </a:t>
            </a:r>
            <a:r>
              <a:rPr sz="2250" spc="-30" dirty="0">
                <a:latin typeface="Trebuchet MS"/>
                <a:cs typeface="Trebuchet MS"/>
              </a:rPr>
              <a:t>file </a:t>
            </a:r>
            <a:r>
              <a:rPr sz="2250" dirty="0">
                <a:latin typeface="Trebuchet MS"/>
                <a:cs typeface="Trebuchet MS"/>
              </a:rPr>
              <a:t>is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now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spc="-35" dirty="0">
                <a:latin typeface="Trebuchet MS"/>
                <a:cs typeface="Trebuchet MS"/>
              </a:rPr>
              <a:t>reappeared.</a:t>
            </a:r>
            <a:r>
              <a:rPr sz="2250" spc="-2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Safely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spc="-65" dirty="0">
                <a:latin typeface="Trebuchet MS"/>
                <a:cs typeface="Trebuchet MS"/>
              </a:rPr>
              <a:t>delete</a:t>
            </a:r>
            <a:r>
              <a:rPr sz="2250" spc="-25" dirty="0">
                <a:latin typeface="Trebuchet MS"/>
                <a:cs typeface="Trebuchet MS"/>
              </a:rPr>
              <a:t> </a:t>
            </a:r>
            <a:r>
              <a:rPr sz="2250" spc="-50" dirty="0">
                <a:latin typeface="Trebuchet MS"/>
                <a:cs typeface="Trebuchet MS"/>
              </a:rPr>
              <a:t>the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merged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spc="-10" dirty="0">
                <a:latin typeface="Trebuchet MS"/>
                <a:cs typeface="Trebuchet MS"/>
              </a:rPr>
              <a:t>branch,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which</a:t>
            </a:r>
            <a:r>
              <a:rPr sz="2250" spc="-2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is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possible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now</a:t>
            </a:r>
            <a:r>
              <a:rPr sz="2250" spc="-25" dirty="0">
                <a:latin typeface="Trebuchet MS"/>
                <a:cs typeface="Trebuchet MS"/>
              </a:rPr>
              <a:t> </a:t>
            </a:r>
            <a:r>
              <a:rPr sz="2250" spc="-80" dirty="0">
                <a:latin typeface="Trebuchet MS"/>
                <a:cs typeface="Trebuchet MS"/>
              </a:rPr>
              <a:t>that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spc="-25" dirty="0">
                <a:latin typeface="Trebuchet MS"/>
                <a:cs typeface="Trebuchet MS"/>
              </a:rPr>
              <a:t>the </a:t>
            </a:r>
            <a:r>
              <a:rPr sz="2250" spc="65" dirty="0">
                <a:latin typeface="Trebuchet MS"/>
                <a:cs typeface="Trebuchet MS"/>
              </a:rPr>
              <a:t>changes</a:t>
            </a:r>
            <a:r>
              <a:rPr sz="2250" spc="-95" dirty="0">
                <a:latin typeface="Trebuchet MS"/>
                <a:cs typeface="Trebuchet MS"/>
              </a:rPr>
              <a:t> </a:t>
            </a:r>
            <a:r>
              <a:rPr sz="2250" spc="-45" dirty="0">
                <a:latin typeface="Trebuchet MS"/>
                <a:cs typeface="Trebuchet MS"/>
              </a:rPr>
              <a:t>are</a:t>
            </a:r>
            <a:r>
              <a:rPr sz="2250" spc="-95" dirty="0">
                <a:latin typeface="Trebuchet MS"/>
                <a:cs typeface="Trebuchet MS"/>
              </a:rPr>
              <a:t> </a:t>
            </a:r>
            <a:r>
              <a:rPr sz="2250" spc="-30" dirty="0">
                <a:latin typeface="Trebuchet MS"/>
                <a:cs typeface="Trebuchet MS"/>
              </a:rPr>
              <a:t>in</a:t>
            </a:r>
            <a:r>
              <a:rPr sz="2250" spc="-95" dirty="0">
                <a:latin typeface="Trebuchet MS"/>
                <a:cs typeface="Trebuchet MS"/>
              </a:rPr>
              <a:t> </a:t>
            </a:r>
            <a:r>
              <a:rPr sz="2250" spc="-10" dirty="0">
                <a:latin typeface="Trebuchet MS"/>
                <a:cs typeface="Trebuchet MS"/>
              </a:rPr>
              <a:t>master.</a:t>
            </a:r>
            <a:endParaRPr sz="2250">
              <a:latin typeface="Trebuchet MS"/>
              <a:cs typeface="Trebuchet MS"/>
            </a:endParaRPr>
          </a:p>
          <a:p>
            <a:pPr marL="457200" marR="165735" indent="-444500">
              <a:lnSpc>
                <a:spcPct val="100000"/>
              </a:lnSpc>
              <a:spcBef>
                <a:spcPts val="2100"/>
              </a:spcBef>
              <a:buAutoNum type="arabicPeriod"/>
              <a:tabLst>
                <a:tab pos="457200" algn="l"/>
              </a:tabLst>
            </a:pPr>
            <a:r>
              <a:rPr sz="2250" dirty="0">
                <a:latin typeface="Trebuchet MS"/>
                <a:cs typeface="Trebuchet MS"/>
              </a:rPr>
              <a:t>Provoke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a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merge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spc="-60" dirty="0">
                <a:latin typeface="Trebuchet MS"/>
                <a:cs typeface="Trebuchet MS"/>
              </a:rPr>
              <a:t>conflict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by</a:t>
            </a:r>
            <a:r>
              <a:rPr sz="2250" spc="-30" dirty="0">
                <a:latin typeface="Trebuchet MS"/>
                <a:cs typeface="Trebuchet MS"/>
              </a:rPr>
              <a:t> creating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a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new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branch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spc="-110" dirty="0">
                <a:latin typeface="Trebuchet MS"/>
                <a:cs typeface="Trebuchet MS"/>
              </a:rPr>
              <a:t>(e.g.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name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spc="-175" dirty="0">
                <a:latin typeface="Trebuchet MS"/>
                <a:cs typeface="Trebuchet MS"/>
              </a:rPr>
              <a:t>it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spc="-65" dirty="0">
                <a:latin typeface="Trebuchet MS"/>
                <a:cs typeface="Trebuchet MS"/>
              </a:rPr>
              <a:t>edit_sample_file)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spc="-25" dirty="0">
                <a:latin typeface="Trebuchet MS"/>
                <a:cs typeface="Trebuchet MS"/>
              </a:rPr>
              <a:t>and </a:t>
            </a:r>
            <a:r>
              <a:rPr sz="2250" dirty="0">
                <a:latin typeface="Trebuchet MS"/>
                <a:cs typeface="Trebuchet MS"/>
              </a:rPr>
              <a:t>change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spc="-50" dirty="0">
                <a:latin typeface="Trebuchet MS"/>
                <a:cs typeface="Trebuchet MS"/>
              </a:rPr>
              <a:t>the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sample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spc="-130" dirty="0">
                <a:latin typeface="Trebuchet MS"/>
                <a:cs typeface="Trebuchet MS"/>
              </a:rPr>
              <a:t>file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spc="-55" dirty="0">
                <a:latin typeface="Trebuchet MS"/>
                <a:cs typeface="Trebuchet MS"/>
              </a:rPr>
              <a:t>from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Exercise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spc="-35" dirty="0">
                <a:latin typeface="Trebuchet MS"/>
                <a:cs typeface="Trebuchet MS"/>
              </a:rPr>
              <a:t>1. </a:t>
            </a:r>
            <a:r>
              <a:rPr sz="2250" dirty="0">
                <a:latin typeface="Trebuchet MS"/>
                <a:cs typeface="Trebuchet MS"/>
              </a:rPr>
              <a:t>Commit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spc="-50" dirty="0">
                <a:latin typeface="Trebuchet MS"/>
                <a:cs typeface="Trebuchet MS"/>
              </a:rPr>
              <a:t>the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spc="65" dirty="0">
                <a:latin typeface="Trebuchet MS"/>
                <a:cs typeface="Trebuchet MS"/>
              </a:rPr>
              <a:t>changes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on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spc="-50" dirty="0">
                <a:latin typeface="Trebuchet MS"/>
                <a:cs typeface="Trebuchet MS"/>
              </a:rPr>
              <a:t>the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new</a:t>
            </a:r>
            <a:r>
              <a:rPr sz="2250" spc="-30" dirty="0">
                <a:latin typeface="Trebuchet MS"/>
                <a:cs typeface="Trebuchet MS"/>
              </a:rPr>
              <a:t> </a:t>
            </a:r>
            <a:r>
              <a:rPr sz="2250" spc="-10" dirty="0">
                <a:latin typeface="Trebuchet MS"/>
                <a:cs typeface="Trebuchet MS"/>
              </a:rPr>
              <a:t>branch.</a:t>
            </a:r>
            <a:r>
              <a:rPr sz="2250" spc="-35" dirty="0">
                <a:latin typeface="Trebuchet MS"/>
                <a:cs typeface="Trebuchet MS"/>
              </a:rPr>
              <a:t> </a:t>
            </a:r>
            <a:r>
              <a:rPr sz="2250" spc="-20" dirty="0">
                <a:latin typeface="Trebuchet MS"/>
                <a:cs typeface="Trebuchet MS"/>
              </a:rPr>
              <a:t>Edit </a:t>
            </a:r>
            <a:r>
              <a:rPr sz="2250" spc="-50" dirty="0">
                <a:latin typeface="Trebuchet MS"/>
                <a:cs typeface="Trebuchet MS"/>
              </a:rPr>
              <a:t>the</a:t>
            </a:r>
            <a:r>
              <a:rPr sz="2250" spc="-45" dirty="0">
                <a:latin typeface="Trebuchet MS"/>
                <a:cs typeface="Trebuchet MS"/>
              </a:rPr>
              <a:t> </a:t>
            </a:r>
            <a:r>
              <a:rPr sz="2250" spc="50" dirty="0">
                <a:latin typeface="Trebuchet MS"/>
                <a:cs typeface="Trebuchet MS"/>
              </a:rPr>
              <a:t>same</a:t>
            </a:r>
            <a:r>
              <a:rPr sz="2250" spc="-40" dirty="0">
                <a:latin typeface="Trebuchet MS"/>
                <a:cs typeface="Trebuchet MS"/>
              </a:rPr>
              <a:t> </a:t>
            </a:r>
            <a:r>
              <a:rPr sz="2250" spc="-55" dirty="0">
                <a:latin typeface="Trebuchet MS"/>
                <a:cs typeface="Trebuchet MS"/>
              </a:rPr>
              <a:t>part</a:t>
            </a:r>
            <a:r>
              <a:rPr sz="2250" spc="-4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of</a:t>
            </a:r>
            <a:r>
              <a:rPr sz="2250" spc="-40" dirty="0">
                <a:latin typeface="Trebuchet MS"/>
                <a:cs typeface="Trebuchet MS"/>
              </a:rPr>
              <a:t> </a:t>
            </a:r>
            <a:r>
              <a:rPr sz="2250" spc="-50" dirty="0">
                <a:latin typeface="Trebuchet MS"/>
                <a:cs typeface="Trebuchet MS"/>
              </a:rPr>
              <a:t>the</a:t>
            </a:r>
            <a:r>
              <a:rPr sz="2250" spc="-40" dirty="0">
                <a:latin typeface="Trebuchet MS"/>
                <a:cs typeface="Trebuchet MS"/>
              </a:rPr>
              <a:t> </a:t>
            </a:r>
            <a:r>
              <a:rPr sz="2250" spc="-130" dirty="0">
                <a:latin typeface="Trebuchet MS"/>
                <a:cs typeface="Trebuchet MS"/>
              </a:rPr>
              <a:t>file</a:t>
            </a:r>
            <a:r>
              <a:rPr sz="2250" spc="-4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back</a:t>
            </a:r>
            <a:r>
              <a:rPr sz="2250" spc="-4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on</a:t>
            </a:r>
            <a:r>
              <a:rPr sz="2250" spc="-4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master</a:t>
            </a:r>
            <a:r>
              <a:rPr sz="2250" spc="-4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and</a:t>
            </a:r>
            <a:r>
              <a:rPr sz="2250" spc="-4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also</a:t>
            </a:r>
            <a:r>
              <a:rPr sz="2250" spc="-4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commit</a:t>
            </a:r>
            <a:r>
              <a:rPr sz="2250" spc="-40" dirty="0">
                <a:latin typeface="Trebuchet MS"/>
                <a:cs typeface="Trebuchet MS"/>
              </a:rPr>
              <a:t> </a:t>
            </a:r>
            <a:r>
              <a:rPr sz="2250" spc="-50" dirty="0">
                <a:latin typeface="Trebuchet MS"/>
                <a:cs typeface="Trebuchet MS"/>
              </a:rPr>
              <a:t>the</a:t>
            </a:r>
            <a:r>
              <a:rPr sz="2250" spc="-4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changes.</a:t>
            </a:r>
            <a:r>
              <a:rPr sz="2250" spc="-4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Now,</a:t>
            </a:r>
            <a:r>
              <a:rPr sz="2250" spc="-40" dirty="0">
                <a:latin typeface="Trebuchet MS"/>
                <a:cs typeface="Trebuchet MS"/>
              </a:rPr>
              <a:t> </a:t>
            </a:r>
            <a:r>
              <a:rPr sz="2250" spc="-25" dirty="0">
                <a:latin typeface="Trebuchet MS"/>
                <a:cs typeface="Trebuchet MS"/>
              </a:rPr>
              <a:t>try </a:t>
            </a:r>
            <a:r>
              <a:rPr sz="2250" dirty="0">
                <a:latin typeface="Trebuchet MS"/>
                <a:cs typeface="Trebuchet MS"/>
              </a:rPr>
              <a:t>merging</a:t>
            </a:r>
            <a:r>
              <a:rPr sz="2250" spc="-60" dirty="0">
                <a:latin typeface="Trebuchet MS"/>
                <a:cs typeface="Trebuchet MS"/>
              </a:rPr>
              <a:t> </a:t>
            </a:r>
            <a:r>
              <a:rPr sz="2250" spc="-50" dirty="0">
                <a:latin typeface="Trebuchet MS"/>
                <a:cs typeface="Trebuchet MS"/>
              </a:rPr>
              <a:t>the</a:t>
            </a:r>
            <a:r>
              <a:rPr sz="2250" spc="-6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new</a:t>
            </a:r>
            <a:r>
              <a:rPr sz="2250" spc="-6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branch</a:t>
            </a:r>
            <a:r>
              <a:rPr sz="2250" spc="-55" dirty="0">
                <a:latin typeface="Trebuchet MS"/>
                <a:cs typeface="Trebuchet MS"/>
              </a:rPr>
              <a:t> </a:t>
            </a:r>
            <a:r>
              <a:rPr sz="2250" spc="-70" dirty="0">
                <a:latin typeface="Trebuchet MS"/>
                <a:cs typeface="Trebuchet MS"/>
              </a:rPr>
              <a:t>with</a:t>
            </a:r>
            <a:r>
              <a:rPr sz="2250" spc="-60" dirty="0">
                <a:latin typeface="Trebuchet MS"/>
                <a:cs typeface="Trebuchet MS"/>
              </a:rPr>
              <a:t> </a:t>
            </a:r>
            <a:r>
              <a:rPr sz="2250" spc="-50" dirty="0">
                <a:latin typeface="Trebuchet MS"/>
                <a:cs typeface="Trebuchet MS"/>
              </a:rPr>
              <a:t>the</a:t>
            </a:r>
            <a:r>
              <a:rPr sz="2250" spc="-60" dirty="0">
                <a:latin typeface="Trebuchet MS"/>
                <a:cs typeface="Trebuchet MS"/>
              </a:rPr>
              <a:t> </a:t>
            </a:r>
            <a:r>
              <a:rPr sz="2250" spc="-35" dirty="0">
                <a:latin typeface="Trebuchet MS"/>
                <a:cs typeface="Trebuchet MS"/>
              </a:rPr>
              <a:t>edited</a:t>
            </a:r>
            <a:r>
              <a:rPr sz="2250" spc="-55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sample</a:t>
            </a:r>
            <a:r>
              <a:rPr sz="2250" spc="-60" dirty="0">
                <a:latin typeface="Trebuchet MS"/>
                <a:cs typeface="Trebuchet MS"/>
              </a:rPr>
              <a:t> </a:t>
            </a:r>
            <a:r>
              <a:rPr sz="2250" spc="-10" dirty="0">
                <a:latin typeface="Trebuchet MS"/>
                <a:cs typeface="Trebuchet MS"/>
              </a:rPr>
              <a:t>file.</a:t>
            </a:r>
            <a:endParaRPr sz="2250">
              <a:latin typeface="Trebuchet MS"/>
              <a:cs typeface="Trebuchet MS"/>
            </a:endParaRPr>
          </a:p>
          <a:p>
            <a:pPr marL="456565" indent="-443865">
              <a:lnSpc>
                <a:spcPct val="100000"/>
              </a:lnSpc>
              <a:spcBef>
                <a:spcPts val="2100"/>
              </a:spcBef>
              <a:buAutoNum type="arabicPeriod"/>
              <a:tabLst>
                <a:tab pos="456565" algn="l"/>
              </a:tabLst>
            </a:pPr>
            <a:r>
              <a:rPr sz="2250" dirty="0">
                <a:latin typeface="Trebuchet MS"/>
                <a:cs typeface="Trebuchet MS"/>
              </a:rPr>
              <a:t>Fix</a:t>
            </a:r>
            <a:r>
              <a:rPr sz="2250" spc="-100" dirty="0">
                <a:latin typeface="Trebuchet MS"/>
                <a:cs typeface="Trebuchet MS"/>
              </a:rPr>
              <a:t> </a:t>
            </a:r>
            <a:r>
              <a:rPr sz="2250" spc="-50" dirty="0">
                <a:latin typeface="Trebuchet MS"/>
                <a:cs typeface="Trebuchet MS"/>
              </a:rPr>
              <a:t>the</a:t>
            </a:r>
            <a:r>
              <a:rPr sz="2250" spc="-100" dirty="0">
                <a:latin typeface="Trebuchet MS"/>
                <a:cs typeface="Trebuchet MS"/>
              </a:rPr>
              <a:t> </a:t>
            </a:r>
            <a:r>
              <a:rPr sz="2250" dirty="0">
                <a:latin typeface="Trebuchet MS"/>
                <a:cs typeface="Trebuchet MS"/>
              </a:rPr>
              <a:t>merge</a:t>
            </a:r>
            <a:r>
              <a:rPr sz="2250" spc="-100" dirty="0">
                <a:latin typeface="Trebuchet MS"/>
                <a:cs typeface="Trebuchet MS"/>
              </a:rPr>
              <a:t> </a:t>
            </a:r>
            <a:r>
              <a:rPr sz="2250" spc="-10" dirty="0">
                <a:latin typeface="Trebuchet MS"/>
                <a:cs typeface="Trebuchet MS"/>
              </a:rPr>
              <a:t>conflict.</a:t>
            </a:r>
            <a:endParaRPr sz="2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Interacting</a:t>
            </a:r>
            <a:r>
              <a:rPr spc="35" dirty="0"/>
              <a:t> </a:t>
            </a:r>
            <a:r>
              <a:rPr spc="280" dirty="0"/>
              <a:t>with</a:t>
            </a:r>
            <a:r>
              <a:rPr spc="35" dirty="0"/>
              <a:t> </a:t>
            </a:r>
            <a:r>
              <a:rPr spc="125" dirty="0"/>
              <a:t>Remotes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5870" y="7116271"/>
            <a:ext cx="5908967" cy="222012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8400" y="2845675"/>
            <a:ext cx="10143490" cy="453072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456565" indent="-443865">
              <a:lnSpc>
                <a:spcPct val="100000"/>
              </a:lnSpc>
              <a:spcBef>
                <a:spcPts val="890"/>
              </a:spcBef>
              <a:buSzPct val="145000"/>
              <a:buChar char="•"/>
              <a:tabLst>
                <a:tab pos="456565" algn="l"/>
              </a:tabLst>
            </a:pPr>
            <a:r>
              <a:rPr sz="3000" spc="305" dirty="0">
                <a:latin typeface="Trebuchet MS"/>
                <a:cs typeface="Trebuchet MS"/>
              </a:rPr>
              <a:t>So</a:t>
            </a:r>
            <a:r>
              <a:rPr sz="3000" spc="-170" dirty="0">
                <a:latin typeface="Trebuchet MS"/>
                <a:cs typeface="Trebuchet MS"/>
              </a:rPr>
              <a:t> </a:t>
            </a:r>
            <a:r>
              <a:rPr sz="3000" spc="-120" dirty="0">
                <a:latin typeface="Trebuchet MS"/>
                <a:cs typeface="Trebuchet MS"/>
              </a:rPr>
              <a:t>far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35" dirty="0">
                <a:latin typeface="Trebuchet MS"/>
                <a:cs typeface="Trebuchet MS"/>
              </a:rPr>
              <a:t>everything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were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local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operations</a:t>
            </a:r>
            <a:endParaRPr sz="3000">
              <a:latin typeface="Trebuchet MS"/>
              <a:cs typeface="Trebuchet MS"/>
            </a:endParaRPr>
          </a:p>
          <a:p>
            <a:pPr marL="457200" marR="457200" indent="-444500">
              <a:lnSpc>
                <a:spcPct val="100000"/>
              </a:lnSpc>
              <a:spcBef>
                <a:spcPts val="2500"/>
              </a:spcBef>
              <a:buSzPct val="145000"/>
              <a:buChar char="•"/>
              <a:tabLst>
                <a:tab pos="457200" algn="l"/>
              </a:tabLst>
            </a:pPr>
            <a:r>
              <a:rPr sz="3000" dirty="0">
                <a:latin typeface="Trebuchet MS"/>
                <a:cs typeface="Trebuchet MS"/>
              </a:rPr>
              <a:t>Following</a:t>
            </a:r>
            <a:r>
              <a:rPr sz="3000" spc="-120" dirty="0">
                <a:latin typeface="Trebuchet MS"/>
                <a:cs typeface="Trebuchet MS"/>
              </a:rPr>
              <a:t> </a:t>
            </a:r>
            <a:r>
              <a:rPr sz="3000" spc="-35" dirty="0">
                <a:latin typeface="Trebuchet MS"/>
                <a:cs typeface="Trebuchet MS"/>
              </a:rPr>
              <a:t>interactions</a:t>
            </a:r>
            <a:r>
              <a:rPr sz="3000" spc="-120" dirty="0">
                <a:latin typeface="Trebuchet MS"/>
                <a:cs typeface="Trebuchet MS"/>
              </a:rPr>
              <a:t> </a:t>
            </a:r>
            <a:r>
              <a:rPr sz="3000" spc="-95" dirty="0">
                <a:latin typeface="Trebuchet MS"/>
                <a:cs typeface="Trebuchet MS"/>
              </a:rPr>
              <a:t>with</a:t>
            </a:r>
            <a:r>
              <a:rPr sz="3000" spc="-1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</a:t>
            </a:r>
            <a:r>
              <a:rPr sz="3000" spc="-120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remote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repository</a:t>
            </a:r>
            <a:r>
              <a:rPr sz="3000" spc="-120" dirty="0">
                <a:latin typeface="Trebuchet MS"/>
                <a:cs typeface="Trebuchet MS"/>
              </a:rPr>
              <a:t> </a:t>
            </a:r>
            <a:r>
              <a:rPr sz="3000" spc="-55" dirty="0">
                <a:latin typeface="Trebuchet MS"/>
                <a:cs typeface="Trebuchet MS"/>
              </a:rPr>
              <a:t>require </a:t>
            </a:r>
            <a:r>
              <a:rPr sz="3000" spc="-20" dirty="0">
                <a:latin typeface="Trebuchet MS"/>
                <a:cs typeface="Trebuchet MS"/>
              </a:rPr>
              <a:t>network</a:t>
            </a:r>
            <a:r>
              <a:rPr sz="3000" spc="-15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connection</a:t>
            </a:r>
            <a:endParaRPr sz="3000">
              <a:latin typeface="Trebuchet MS"/>
              <a:cs typeface="Trebuchet MS"/>
            </a:endParaRPr>
          </a:p>
          <a:p>
            <a:pPr marL="481965" indent="-469265">
              <a:lnSpc>
                <a:spcPct val="100000"/>
              </a:lnSpc>
              <a:spcBef>
                <a:spcPts val="2600"/>
              </a:spcBef>
              <a:buSzPct val="145000"/>
              <a:buChar char="•"/>
              <a:tabLst>
                <a:tab pos="481965" algn="l"/>
              </a:tabLst>
            </a:pPr>
            <a:r>
              <a:rPr sz="3000" dirty="0">
                <a:latin typeface="Trebuchet MS"/>
                <a:cs typeface="Trebuchet MS"/>
              </a:rPr>
              <a:t>Remote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repositories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enable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b="1" dirty="0">
                <a:latin typeface="Arial"/>
                <a:cs typeface="Arial"/>
              </a:rPr>
              <a:t>collaboration</a:t>
            </a:r>
            <a:r>
              <a:rPr sz="3000" b="1" spc="-35" dirty="0">
                <a:latin typeface="Arial"/>
                <a:cs typeface="Arial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50" dirty="0">
                <a:latin typeface="Trebuchet MS"/>
                <a:cs typeface="Trebuchet MS"/>
              </a:rPr>
              <a:t>backup</a:t>
            </a:r>
            <a:endParaRPr sz="3000">
              <a:latin typeface="Trebuchet MS"/>
              <a:cs typeface="Trebuchet MS"/>
            </a:endParaRPr>
          </a:p>
          <a:p>
            <a:pPr marL="457200" marR="5080" indent="-444500">
              <a:lnSpc>
                <a:spcPct val="100000"/>
              </a:lnSpc>
              <a:spcBef>
                <a:spcPts val="2600"/>
              </a:spcBef>
              <a:buSzPct val="145000"/>
              <a:buChar char="•"/>
              <a:tabLst>
                <a:tab pos="457200" algn="l"/>
              </a:tabLst>
            </a:pPr>
            <a:r>
              <a:rPr sz="3000" dirty="0">
                <a:latin typeface="Trebuchet MS"/>
                <a:cs typeface="Trebuchet MS"/>
              </a:rPr>
              <a:t>Local</a:t>
            </a:r>
            <a:r>
              <a:rPr sz="3000" spc="-12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repository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114" dirty="0">
                <a:latin typeface="Trebuchet MS"/>
                <a:cs typeface="Trebuchet MS"/>
              </a:rPr>
              <a:t>has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be</a:t>
            </a:r>
            <a:r>
              <a:rPr sz="3000" spc="-120" dirty="0">
                <a:latin typeface="Trebuchet MS"/>
                <a:cs typeface="Trebuchet MS"/>
              </a:rPr>
              <a:t> </a:t>
            </a:r>
            <a:r>
              <a:rPr sz="3000" b="1" spc="-10" dirty="0">
                <a:latin typeface="Arial"/>
                <a:cs typeface="Arial"/>
              </a:rPr>
              <a:t>manually</a:t>
            </a:r>
            <a:r>
              <a:rPr sz="3000" b="1" spc="-4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synced</a:t>
            </a:r>
            <a:r>
              <a:rPr sz="3000" b="1" spc="-45" dirty="0">
                <a:latin typeface="Arial"/>
                <a:cs typeface="Arial"/>
              </a:rPr>
              <a:t> </a:t>
            </a:r>
            <a:r>
              <a:rPr sz="3000" spc="-95" dirty="0">
                <a:latin typeface="Trebuchet MS"/>
                <a:cs typeface="Trebuchet MS"/>
              </a:rPr>
              <a:t>with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remote </a:t>
            </a:r>
            <a:r>
              <a:rPr sz="3000" spc="-10" dirty="0">
                <a:latin typeface="Trebuchet MS"/>
                <a:cs typeface="Trebuchet MS"/>
              </a:rPr>
              <a:t>repository</a:t>
            </a:r>
            <a:endParaRPr sz="3000">
              <a:latin typeface="Trebuchet MS"/>
              <a:cs typeface="Trebuchet MS"/>
            </a:endParaRPr>
          </a:p>
          <a:p>
            <a:pPr marL="6604000">
              <a:lnSpc>
                <a:spcPct val="100000"/>
              </a:lnSpc>
              <a:spcBef>
                <a:spcPts val="2500"/>
              </a:spcBef>
            </a:pPr>
            <a:r>
              <a:rPr sz="2400" b="1" spc="-10" dirty="0">
                <a:solidFill>
                  <a:srgbClr val="017100"/>
                </a:solidFill>
                <a:latin typeface="Arial"/>
                <a:cs typeface="Arial"/>
              </a:rPr>
              <a:t>Advanced: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7396" y="7463921"/>
            <a:ext cx="4344670" cy="1880870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117475" rIns="0" bIns="0" rtlCol="0">
            <a:spAutoFit/>
          </a:bodyPr>
          <a:lstStyle/>
          <a:p>
            <a:pPr marL="132080" marR="128270">
              <a:lnSpc>
                <a:spcPct val="100000"/>
              </a:lnSpc>
              <a:spcBef>
                <a:spcPts val="925"/>
              </a:spcBef>
            </a:pPr>
            <a:r>
              <a:rPr sz="2500" dirty="0">
                <a:latin typeface="Arial MT"/>
                <a:cs typeface="Arial MT"/>
              </a:rPr>
              <a:t>Note:</a:t>
            </a:r>
            <a:r>
              <a:rPr sz="2500" spc="5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In</a:t>
            </a:r>
            <a:r>
              <a:rPr sz="2500" spc="60" dirty="0">
                <a:latin typeface="Arial MT"/>
                <a:cs typeface="Arial MT"/>
              </a:rPr>
              <a:t> </a:t>
            </a:r>
            <a:r>
              <a:rPr sz="2500" spc="55" dirty="0">
                <a:latin typeface="Arial MT"/>
                <a:cs typeface="Arial MT"/>
              </a:rPr>
              <a:t>the</a:t>
            </a:r>
            <a:r>
              <a:rPr sz="2500" spc="60" dirty="0">
                <a:latin typeface="Arial MT"/>
                <a:cs typeface="Arial MT"/>
              </a:rPr>
              <a:t> </a:t>
            </a:r>
            <a:r>
              <a:rPr sz="2500" spc="75" dirty="0">
                <a:latin typeface="Arial MT"/>
                <a:cs typeface="Arial MT"/>
              </a:rPr>
              <a:t>following</a:t>
            </a:r>
            <a:r>
              <a:rPr sz="2500" spc="55" dirty="0">
                <a:latin typeface="Arial MT"/>
                <a:cs typeface="Arial MT"/>
              </a:rPr>
              <a:t> </a:t>
            </a:r>
            <a:r>
              <a:rPr sz="2500" spc="35" dirty="0">
                <a:latin typeface="Arial MT"/>
                <a:cs typeface="Arial MT"/>
              </a:rPr>
              <a:t>only </a:t>
            </a:r>
            <a:r>
              <a:rPr sz="2500" spc="65" dirty="0">
                <a:latin typeface="Arial MT"/>
                <a:cs typeface="Arial MT"/>
              </a:rPr>
              <a:t>tracking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50" dirty="0">
                <a:latin typeface="Arial MT"/>
                <a:cs typeface="Arial MT"/>
              </a:rPr>
              <a:t>branches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are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30" dirty="0">
                <a:latin typeface="Arial MT"/>
                <a:cs typeface="Arial MT"/>
              </a:rPr>
              <a:t>used </a:t>
            </a:r>
            <a:r>
              <a:rPr sz="2500" spc="100" dirty="0">
                <a:latin typeface="Arial MT"/>
                <a:cs typeface="Arial MT"/>
              </a:rPr>
              <a:t>to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60" dirty="0">
                <a:latin typeface="Arial MT"/>
                <a:cs typeface="Arial MT"/>
              </a:rPr>
              <a:t>interact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85" dirty="0">
                <a:latin typeface="Arial MT"/>
                <a:cs typeface="Arial MT"/>
              </a:rPr>
              <a:t>with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a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remote </a:t>
            </a:r>
            <a:r>
              <a:rPr sz="2500" spc="60" dirty="0">
                <a:latin typeface="Arial MT"/>
                <a:cs typeface="Arial MT"/>
              </a:rPr>
              <a:t>repository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100" dirty="0">
                <a:latin typeface="Arial MT"/>
                <a:cs typeface="Arial MT"/>
              </a:rPr>
              <a:t>to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50" dirty="0">
                <a:latin typeface="Arial MT"/>
                <a:cs typeface="Arial MT"/>
              </a:rPr>
              <a:t>keep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85" dirty="0">
                <a:latin typeface="Arial MT"/>
                <a:cs typeface="Arial MT"/>
              </a:rPr>
              <a:t>it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simple.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80294" y="8840920"/>
            <a:ext cx="2061845" cy="495934"/>
          </a:xfrm>
          <a:custGeom>
            <a:avLst/>
            <a:gdLst/>
            <a:ahLst/>
            <a:cxnLst/>
            <a:rect l="l" t="t" r="r" b="b"/>
            <a:pathLst>
              <a:path w="2061845" h="495934">
                <a:moveTo>
                  <a:pt x="0" y="0"/>
                </a:moveTo>
                <a:lnTo>
                  <a:pt x="2061768" y="0"/>
                </a:lnTo>
                <a:lnTo>
                  <a:pt x="2061768" y="495480"/>
                </a:lnTo>
                <a:lnTo>
                  <a:pt x="0" y="4954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311" y="825500"/>
            <a:ext cx="5211445" cy="9652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63500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500"/>
              </a:spcBef>
            </a:pP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spc="-20" dirty="0">
                <a:solidFill>
                  <a:srgbClr val="F9F9F9"/>
                </a:solidFill>
                <a:latin typeface="Courier New"/>
                <a:cs typeface="Courier New"/>
              </a:rPr>
              <a:t>clone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73100" y="3073400"/>
            <a:ext cx="67271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Clone</a:t>
            </a:r>
            <a:r>
              <a:rPr sz="3000" b="1" spc="-10" dirty="0">
                <a:latin typeface="Arial"/>
                <a:cs typeface="Arial"/>
              </a:rPr>
              <a:t> </a:t>
            </a:r>
            <a:r>
              <a:rPr sz="3000" b="1" spc="-20" dirty="0">
                <a:latin typeface="Arial"/>
                <a:cs typeface="Arial"/>
              </a:rPr>
              <a:t>(download)</a:t>
            </a:r>
            <a:r>
              <a:rPr sz="3000" b="1" spc="-1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a</a:t>
            </a:r>
            <a:r>
              <a:rPr sz="3000" b="1" spc="-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remote</a:t>
            </a:r>
            <a:r>
              <a:rPr sz="3000" b="1" spc="-10" dirty="0">
                <a:latin typeface="Arial"/>
                <a:cs typeface="Arial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repository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0000" y="3765958"/>
            <a:ext cx="7938770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1115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245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-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clone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10" dirty="0">
                <a:solidFill>
                  <a:srgbClr val="F9F9F9"/>
                </a:solidFill>
                <a:latin typeface="Courier New"/>
                <a:cs typeface="Courier New"/>
              </a:rPr>
              <a:t>&lt;link_to_repository&gt;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100" y="4330700"/>
            <a:ext cx="10191115" cy="29464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800100" marR="5080" algn="just">
              <a:lnSpc>
                <a:spcPct val="151400"/>
              </a:lnSpc>
              <a:spcBef>
                <a:spcPts val="50"/>
              </a:spcBef>
            </a:pPr>
            <a:r>
              <a:rPr sz="3000" dirty="0">
                <a:latin typeface="Trebuchet MS"/>
                <a:cs typeface="Trebuchet MS"/>
              </a:rPr>
              <a:t>Creates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-55" dirty="0">
                <a:latin typeface="Trebuchet MS"/>
                <a:cs typeface="Trebuchet MS"/>
              </a:rPr>
              <a:t>directory</a:t>
            </a:r>
            <a:r>
              <a:rPr sz="3000" spc="-95" dirty="0">
                <a:latin typeface="Trebuchet MS"/>
                <a:cs typeface="Trebuchet MS"/>
              </a:rPr>
              <a:t> with </a:t>
            </a:r>
            <a:r>
              <a:rPr sz="3000" spc="-85" dirty="0">
                <a:latin typeface="Trebuchet MS"/>
                <a:cs typeface="Trebuchet MS"/>
              </a:rPr>
              <a:t>project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name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in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current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directory </a:t>
            </a:r>
            <a:r>
              <a:rPr sz="3000" dirty="0">
                <a:latin typeface="Trebuchet MS"/>
                <a:cs typeface="Trebuchet MS"/>
              </a:rPr>
              <a:t>Remote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repository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50" dirty="0">
                <a:latin typeface="Trebuchet MS"/>
                <a:cs typeface="Trebuchet MS"/>
              </a:rPr>
              <a:t>is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35" dirty="0">
                <a:latin typeface="Trebuchet MS"/>
                <a:cs typeface="Trebuchet MS"/>
              </a:rPr>
              <a:t>(by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120" dirty="0">
                <a:latin typeface="Trebuchet MS"/>
                <a:cs typeface="Trebuchet MS"/>
              </a:rPr>
              <a:t>default)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110" dirty="0">
                <a:latin typeface="Trebuchet MS"/>
                <a:cs typeface="Trebuchet MS"/>
              </a:rPr>
              <a:t>referred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150" dirty="0">
                <a:latin typeface="Trebuchet MS"/>
                <a:cs typeface="Trebuchet MS"/>
              </a:rPr>
              <a:t>as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Courier New"/>
                <a:cs typeface="Courier New"/>
              </a:rPr>
              <a:t>origin </a:t>
            </a:r>
            <a:r>
              <a:rPr sz="3000" dirty="0">
                <a:latin typeface="Trebuchet MS"/>
                <a:cs typeface="Trebuchet MS"/>
              </a:rPr>
              <a:t>You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60" dirty="0">
                <a:latin typeface="Trebuchet MS"/>
                <a:cs typeface="Trebuchet MS"/>
              </a:rPr>
              <a:t>can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50" dirty="0">
                <a:latin typeface="Trebuchet MS"/>
                <a:cs typeface="Trebuchet MS"/>
              </a:rPr>
              <a:t>also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clone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65" dirty="0">
                <a:latin typeface="Trebuchet MS"/>
                <a:cs typeface="Trebuchet MS"/>
              </a:rPr>
              <a:t>on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85" dirty="0">
                <a:latin typeface="Trebuchet MS"/>
                <a:cs typeface="Trebuchet MS"/>
              </a:rPr>
              <a:t>same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machine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locally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00"/>
              </a:spcBef>
            </a:pPr>
            <a:r>
              <a:rPr sz="3000" b="1" dirty="0">
                <a:latin typeface="Arial"/>
                <a:cs typeface="Arial"/>
              </a:rPr>
              <a:t>See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all</a:t>
            </a:r>
            <a:r>
              <a:rPr sz="3000" b="1" spc="-1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remote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branches</a:t>
            </a:r>
            <a:r>
              <a:rPr sz="3000" b="1" spc="-10" dirty="0">
                <a:latin typeface="Arial"/>
                <a:cs typeface="Arial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repository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8191500"/>
            <a:ext cx="737933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5" dirty="0">
                <a:latin typeface="Trebuchet MS"/>
                <a:cs typeface="Trebuchet MS"/>
              </a:rPr>
              <a:t>Branches</a:t>
            </a:r>
            <a:r>
              <a:rPr sz="3000" spc="-180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that</a:t>
            </a:r>
            <a:r>
              <a:rPr sz="3000" spc="-125" dirty="0">
                <a:latin typeface="Trebuchet MS"/>
                <a:cs typeface="Trebuchet MS"/>
              </a:rPr>
              <a:t> </a:t>
            </a:r>
            <a:r>
              <a:rPr sz="3000" spc="-40" dirty="0">
                <a:latin typeface="Trebuchet MS"/>
                <a:cs typeface="Trebuchet MS"/>
              </a:rPr>
              <a:t>are</a:t>
            </a:r>
            <a:r>
              <a:rPr sz="3000" spc="-15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in</a:t>
            </a:r>
            <a:r>
              <a:rPr sz="3000" spc="-150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remote</a:t>
            </a:r>
            <a:r>
              <a:rPr sz="3000" spc="-150" dirty="0">
                <a:latin typeface="Trebuchet MS"/>
                <a:cs typeface="Trebuchet MS"/>
              </a:rPr>
              <a:t> </a:t>
            </a:r>
            <a:r>
              <a:rPr sz="3000" spc="-40" dirty="0">
                <a:latin typeface="Trebuchet MS"/>
                <a:cs typeface="Trebuchet MS"/>
              </a:rPr>
              <a:t>are</a:t>
            </a:r>
            <a:r>
              <a:rPr sz="3000" spc="-150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prefixed</a:t>
            </a:r>
            <a:r>
              <a:rPr sz="3000" spc="-155" dirty="0">
                <a:latin typeface="Trebuchet MS"/>
                <a:cs typeface="Trebuchet MS"/>
              </a:rPr>
              <a:t> </a:t>
            </a:r>
            <a:r>
              <a:rPr sz="3000" spc="35" dirty="0">
                <a:latin typeface="Trebuchet MS"/>
                <a:cs typeface="Trebuchet MS"/>
              </a:rPr>
              <a:t>by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ourier New"/>
                <a:cs typeface="Courier New"/>
              </a:rPr>
              <a:t>origin/</a:t>
            </a:r>
            <a:r>
              <a:rPr sz="3000" spc="-969" dirty="0">
                <a:latin typeface="Courier New"/>
                <a:cs typeface="Courier New"/>
              </a:rPr>
              <a:t> </a:t>
            </a:r>
            <a:r>
              <a:rPr sz="3000" spc="-30" dirty="0">
                <a:latin typeface="Trebuchet MS"/>
                <a:cs typeface="Trebuchet MS"/>
              </a:rPr>
              <a:t>then</a:t>
            </a:r>
            <a:r>
              <a:rPr sz="3000" spc="-195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14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Courier New"/>
                <a:cs typeface="Courier New"/>
              </a:rPr>
              <a:t>&lt;branch_name&gt;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5573" y="7426617"/>
            <a:ext cx="3810000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40640" rIns="0" bIns="0" rtlCol="0">
            <a:spAutoFit/>
          </a:bodyPr>
          <a:lstStyle/>
          <a:p>
            <a:pPr marL="294005">
              <a:lnSpc>
                <a:spcPct val="100000"/>
              </a:lnSpc>
              <a:spcBef>
                <a:spcPts val="320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branch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-</a:t>
            </a:r>
            <a:r>
              <a:rPr sz="3000" spc="-50" dirty="0">
                <a:solidFill>
                  <a:srgbClr val="F9F9F9"/>
                </a:solidFill>
                <a:latin typeface="Courier New"/>
                <a:cs typeface="Courier New"/>
              </a:rPr>
              <a:t>r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311" y="825500"/>
            <a:ext cx="4829175" cy="9652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63500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500"/>
              </a:spcBef>
            </a:pP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spc="-20" dirty="0">
                <a:solidFill>
                  <a:srgbClr val="F9F9F9"/>
                </a:solidFill>
                <a:latin typeface="Courier New"/>
                <a:cs typeface="Courier New"/>
              </a:rPr>
              <a:t>pull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8632825"/>
            <a:ext cx="10837545" cy="480059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3000" b="1" dirty="0">
                <a:latin typeface="Arial"/>
                <a:cs typeface="Arial"/>
              </a:rPr>
              <a:t>in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55" dirty="0">
                <a:latin typeface="Arial"/>
                <a:cs typeface="Arial"/>
              </a:rPr>
              <a:t>sync!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spc="-35" dirty="0">
                <a:latin typeface="Trebuchet MS"/>
                <a:cs typeface="Trebuchet MS"/>
              </a:rPr>
              <a:t>(especially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65" dirty="0">
                <a:latin typeface="Trebuchet MS"/>
                <a:cs typeface="Trebuchet MS"/>
              </a:rPr>
              <a:t>on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90" dirty="0">
                <a:latin typeface="Trebuchet MS"/>
                <a:cs typeface="Trebuchet MS"/>
              </a:rPr>
              <a:t>master,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maybe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65" dirty="0">
                <a:latin typeface="Trebuchet MS"/>
                <a:cs typeface="Trebuchet MS"/>
              </a:rPr>
              <a:t>someone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else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updated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280" dirty="0">
                <a:latin typeface="Trebuchet MS"/>
                <a:cs typeface="Trebuchet MS"/>
              </a:rPr>
              <a:t>it)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82600" y="3149600"/>
            <a:ext cx="79787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Checkout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dirty="0">
                <a:latin typeface="Trebuchet MS"/>
                <a:cs typeface="Trebuchet MS"/>
              </a:rPr>
              <a:t>a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branch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repository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(as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usual)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0000" y="3878089"/>
            <a:ext cx="7021195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3020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260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checkout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10" dirty="0">
                <a:solidFill>
                  <a:srgbClr val="F9F9F9"/>
                </a:solidFill>
                <a:latin typeface="Courier New"/>
                <a:cs typeface="Courier New"/>
              </a:rPr>
              <a:t>&lt;branch_name&gt;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4533900"/>
            <a:ext cx="11175365" cy="137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0">
              <a:lnSpc>
                <a:spcPct val="100000"/>
              </a:lnSpc>
              <a:spcBef>
                <a:spcPts val="100"/>
              </a:spcBef>
            </a:pPr>
            <a:r>
              <a:rPr sz="3000" spc="185" dirty="0">
                <a:latin typeface="Trebuchet MS"/>
                <a:cs typeface="Trebuchet MS"/>
              </a:rPr>
              <a:t>Do</a:t>
            </a:r>
            <a:r>
              <a:rPr sz="3000" spc="-1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not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85" dirty="0">
                <a:latin typeface="Trebuchet MS"/>
                <a:cs typeface="Trebuchet MS"/>
              </a:rPr>
              <a:t>use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dirty="0">
                <a:latin typeface="Courier New"/>
                <a:cs typeface="Courier New"/>
              </a:rPr>
              <a:t>origin/</a:t>
            </a:r>
            <a:r>
              <a:rPr sz="3000" spc="-969" dirty="0">
                <a:latin typeface="Courier New"/>
                <a:cs typeface="Courier New"/>
              </a:rPr>
              <a:t> </a:t>
            </a:r>
            <a:r>
              <a:rPr sz="3000" spc="-85" dirty="0">
                <a:latin typeface="Trebuchet MS"/>
                <a:cs typeface="Trebuchet MS"/>
              </a:rPr>
              <a:t>prefix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here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400"/>
              </a:spcBef>
            </a:pPr>
            <a:r>
              <a:rPr sz="3000" b="1" dirty="0">
                <a:latin typeface="Arial"/>
                <a:cs typeface="Arial"/>
              </a:rPr>
              <a:t>Update</a:t>
            </a:r>
            <a:r>
              <a:rPr sz="3000" b="1" spc="-5" dirty="0">
                <a:latin typeface="Arial"/>
                <a:cs typeface="Arial"/>
              </a:rPr>
              <a:t> </a:t>
            </a:r>
            <a:r>
              <a:rPr sz="3000" dirty="0">
                <a:latin typeface="Trebuchet MS"/>
                <a:cs typeface="Trebuchet MS"/>
              </a:rPr>
              <a:t>a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branch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95" dirty="0">
                <a:latin typeface="Trebuchet MS"/>
                <a:cs typeface="Trebuchet MS"/>
              </a:rPr>
              <a:t>with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new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version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55" dirty="0">
                <a:latin typeface="Trebuchet MS"/>
                <a:cs typeface="Trebuchet MS"/>
              </a:rPr>
              <a:t>from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remote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repository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7885" y="6038565"/>
            <a:ext cx="2892425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175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250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20" dirty="0">
                <a:solidFill>
                  <a:srgbClr val="F9F9F9"/>
                </a:solidFill>
                <a:latin typeface="Courier New"/>
                <a:cs typeface="Courier New"/>
              </a:rPr>
              <a:t>pull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6540500"/>
            <a:ext cx="10610215" cy="209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97730">
              <a:lnSpc>
                <a:spcPct val="150000"/>
              </a:lnSpc>
              <a:spcBef>
                <a:spcPts val="100"/>
              </a:spcBef>
            </a:pPr>
            <a:r>
              <a:rPr sz="3000" spc="790" dirty="0">
                <a:latin typeface="Trebuchet MS"/>
                <a:cs typeface="Trebuchet MS"/>
              </a:rPr>
              <a:t>…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spc="-75" dirty="0">
                <a:latin typeface="Trebuchet MS"/>
                <a:cs typeface="Trebuchet MS"/>
              </a:rPr>
              <a:t>while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branch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spc="50" dirty="0">
                <a:latin typeface="Trebuchet MS"/>
                <a:cs typeface="Trebuchet MS"/>
              </a:rPr>
              <a:t>is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checked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out </a:t>
            </a:r>
            <a:r>
              <a:rPr sz="3000" spc="125" dirty="0">
                <a:latin typeface="Trebuchet MS"/>
                <a:cs typeface="Trebuchet MS"/>
              </a:rPr>
              <a:t>Changes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your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working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directory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3000" b="1" spc="90" dirty="0">
                <a:solidFill>
                  <a:srgbClr val="EE220C"/>
                </a:solidFill>
                <a:latin typeface="Arial"/>
                <a:cs typeface="Arial"/>
              </a:rPr>
              <a:t>Make</a:t>
            </a:r>
            <a:r>
              <a:rPr sz="3000" b="1" spc="-8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EE220C"/>
                </a:solidFill>
                <a:latin typeface="Arial"/>
                <a:cs typeface="Arial"/>
              </a:rPr>
              <a:t>sure</a:t>
            </a:r>
            <a:r>
              <a:rPr sz="3000" b="1" spc="-7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EE220C"/>
                </a:solidFill>
                <a:latin typeface="Arial"/>
                <a:cs typeface="Arial"/>
              </a:rPr>
              <a:t>you</a:t>
            </a:r>
            <a:r>
              <a:rPr sz="3000" b="1" spc="-7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EE220C"/>
                </a:solidFill>
                <a:latin typeface="Arial"/>
                <a:cs typeface="Arial"/>
              </a:rPr>
              <a:t>pull</a:t>
            </a:r>
            <a:r>
              <a:rPr sz="3000" b="1" spc="-7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EE220C"/>
                </a:solidFill>
                <a:latin typeface="Arial"/>
                <a:cs typeface="Arial"/>
              </a:rPr>
              <a:t>before</a:t>
            </a:r>
            <a:r>
              <a:rPr sz="3000" b="1" spc="-7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committing</a:t>
            </a:r>
            <a:r>
              <a:rPr sz="3000" b="1" spc="-8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and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merging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to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spc="-20" dirty="0">
                <a:latin typeface="Arial"/>
                <a:cs typeface="Arial"/>
              </a:rPr>
              <a:t>stay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47600" y="930910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 MT"/>
                <a:cs typeface="Arial MT"/>
              </a:rPr>
              <a:t>38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2616200"/>
          </a:xfrm>
          <a:custGeom>
            <a:avLst/>
            <a:gdLst/>
            <a:ahLst/>
            <a:cxnLst/>
            <a:rect l="l" t="t" r="r" b="b"/>
            <a:pathLst>
              <a:path w="13004800" h="2616200">
                <a:moveTo>
                  <a:pt x="0" y="0"/>
                </a:moveTo>
                <a:lnTo>
                  <a:pt x="13004800" y="0"/>
                </a:lnTo>
                <a:lnTo>
                  <a:pt x="13004800" y="2616200"/>
                </a:lnTo>
                <a:lnTo>
                  <a:pt x="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F8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94311" y="825500"/>
            <a:ext cx="4829175" cy="9652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63500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500"/>
              </a:spcBef>
            </a:pP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5000" spc="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5000" spc="-20" dirty="0">
                <a:solidFill>
                  <a:srgbClr val="F9F9F9"/>
                </a:solidFill>
                <a:latin typeface="Courier New"/>
                <a:cs typeface="Courier New"/>
              </a:rPr>
              <a:t>push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2600" y="3149600"/>
            <a:ext cx="78028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Create</a:t>
            </a:r>
            <a:r>
              <a:rPr sz="3000" b="1" spc="-5" dirty="0">
                <a:latin typeface="Arial"/>
                <a:cs typeface="Arial"/>
              </a:rPr>
              <a:t> </a:t>
            </a:r>
            <a:r>
              <a:rPr sz="3000" dirty="0">
                <a:latin typeface="Trebuchet MS"/>
                <a:cs typeface="Trebuchet MS"/>
              </a:rPr>
              <a:t>a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new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branch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in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remote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repository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0000" y="3878089"/>
            <a:ext cx="8397875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3020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260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push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-u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origin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10" dirty="0">
                <a:solidFill>
                  <a:srgbClr val="F9F9F9"/>
                </a:solidFill>
                <a:latin typeface="Courier New"/>
                <a:cs typeface="Courier New"/>
              </a:rPr>
              <a:t>&lt;branch_name&gt;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900" y="4559300"/>
            <a:ext cx="10426700" cy="144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0">
              <a:lnSpc>
                <a:spcPct val="100000"/>
              </a:lnSpc>
              <a:spcBef>
                <a:spcPts val="100"/>
              </a:spcBef>
            </a:pPr>
            <a:r>
              <a:rPr sz="3000" spc="-55" dirty="0">
                <a:latin typeface="Trebuchet MS"/>
                <a:cs typeface="Trebuchet MS"/>
              </a:rPr>
              <a:t>from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75" dirty="0">
                <a:latin typeface="Trebuchet MS"/>
                <a:cs typeface="Trebuchet MS"/>
              </a:rPr>
              <a:t> currently </a:t>
            </a:r>
            <a:r>
              <a:rPr sz="3000" dirty="0">
                <a:latin typeface="Trebuchet MS"/>
                <a:cs typeface="Trebuchet MS"/>
              </a:rPr>
              <a:t>checked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out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branch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latin typeface="Arial"/>
                <a:cs typeface="Arial"/>
              </a:rPr>
              <a:t>Update</a:t>
            </a:r>
            <a:r>
              <a:rPr sz="3000" b="1" spc="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the</a:t>
            </a:r>
            <a:r>
              <a:rPr sz="3000" b="1" spc="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remote</a:t>
            </a:r>
            <a:r>
              <a:rPr sz="3000" b="1" spc="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branch</a:t>
            </a:r>
            <a:r>
              <a:rPr sz="3000" b="1" spc="20" dirty="0">
                <a:latin typeface="Arial"/>
                <a:cs typeface="Arial"/>
              </a:rPr>
              <a:t> </a:t>
            </a:r>
            <a:r>
              <a:rPr sz="3000" spc="-55" dirty="0">
                <a:latin typeface="Trebuchet MS"/>
                <a:cs typeface="Trebuchet MS"/>
              </a:rPr>
              <a:t>from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local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branch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afterwards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7885" y="6216365"/>
            <a:ext cx="2892425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3175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250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20" dirty="0">
                <a:solidFill>
                  <a:srgbClr val="F9F9F9"/>
                </a:solidFill>
                <a:latin typeface="Courier New"/>
                <a:cs typeface="Courier New"/>
              </a:rPr>
              <a:t>push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2400" y="6870700"/>
            <a:ext cx="9550400" cy="266700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0"/>
              </a:spcBef>
            </a:pPr>
            <a:r>
              <a:rPr sz="3000" dirty="0">
                <a:latin typeface="Trebuchet MS"/>
                <a:cs typeface="Trebuchet MS"/>
              </a:rPr>
              <a:t>Only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90" dirty="0">
                <a:latin typeface="Trebuchet MS"/>
                <a:cs typeface="Trebuchet MS"/>
              </a:rPr>
              <a:t>changes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that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40" dirty="0">
                <a:latin typeface="Trebuchet MS"/>
                <a:cs typeface="Trebuchet MS"/>
              </a:rPr>
              <a:t>are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committed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-40" dirty="0">
                <a:latin typeface="Trebuchet MS"/>
                <a:cs typeface="Trebuchet MS"/>
              </a:rPr>
              <a:t>are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65" dirty="0">
                <a:latin typeface="Trebuchet MS"/>
                <a:cs typeface="Trebuchet MS"/>
              </a:rPr>
              <a:t>pushed</a:t>
            </a:r>
            <a:endParaRPr sz="3000">
              <a:latin typeface="Trebuchet MS"/>
              <a:cs typeface="Trebuchet MS"/>
            </a:endParaRPr>
          </a:p>
          <a:p>
            <a:pPr marL="25400" marR="5080">
              <a:lnSpc>
                <a:spcPct val="100000"/>
              </a:lnSpc>
              <a:spcBef>
                <a:spcPts val="1100"/>
              </a:spcBef>
            </a:pPr>
            <a:r>
              <a:rPr sz="3000" spc="-145" dirty="0">
                <a:latin typeface="Trebuchet MS"/>
                <a:cs typeface="Trebuchet MS"/>
              </a:rPr>
              <a:t>If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160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remote</a:t>
            </a:r>
            <a:r>
              <a:rPr sz="3000" spc="-1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17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local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history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diverge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140" dirty="0">
                <a:latin typeface="Trebuchet MS"/>
                <a:cs typeface="Trebuchet MS"/>
              </a:rPr>
              <a:t>(e.g.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35" dirty="0">
                <a:latin typeface="Trebuchet MS"/>
                <a:cs typeface="Trebuchet MS"/>
              </a:rPr>
              <a:t>forgot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pull </a:t>
            </a:r>
            <a:r>
              <a:rPr sz="3000" spc="-30" dirty="0">
                <a:latin typeface="Trebuchet MS"/>
                <a:cs typeface="Trebuchet MS"/>
              </a:rPr>
              <a:t>before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55" dirty="0">
                <a:latin typeface="Trebuchet MS"/>
                <a:cs typeface="Trebuchet MS"/>
              </a:rPr>
              <a:t>committing)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105" dirty="0">
                <a:latin typeface="Trebuchet MS"/>
                <a:cs typeface="Trebuchet MS"/>
              </a:rPr>
              <a:t>pushes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165" dirty="0">
                <a:latin typeface="Trebuchet MS"/>
                <a:cs typeface="Trebuchet MS"/>
              </a:rPr>
              <a:t>will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be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rejected</a:t>
            </a:r>
            <a:endParaRPr sz="3000">
              <a:latin typeface="Trebuchet MS"/>
              <a:cs typeface="Trebuchet MS"/>
            </a:endParaRPr>
          </a:p>
          <a:p>
            <a:pPr marL="12700" marR="369570">
              <a:lnSpc>
                <a:spcPct val="102800"/>
              </a:lnSpc>
              <a:spcBef>
                <a:spcPts val="400"/>
              </a:spcBef>
            </a:pPr>
            <a:r>
              <a:rPr sz="3000" b="1" spc="90" dirty="0">
                <a:solidFill>
                  <a:srgbClr val="EE220C"/>
                </a:solidFill>
                <a:latin typeface="Arial"/>
                <a:cs typeface="Arial"/>
              </a:rPr>
              <a:t>Make</a:t>
            </a:r>
            <a:r>
              <a:rPr sz="3000" b="1" spc="-6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EE220C"/>
                </a:solidFill>
                <a:latin typeface="Arial"/>
                <a:cs typeface="Arial"/>
              </a:rPr>
              <a:t>sure</a:t>
            </a:r>
            <a:r>
              <a:rPr sz="3000" b="1" spc="-6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EE220C"/>
                </a:solidFill>
                <a:latin typeface="Arial"/>
                <a:cs typeface="Arial"/>
              </a:rPr>
              <a:t>you</a:t>
            </a:r>
            <a:r>
              <a:rPr sz="3000" b="1" spc="-6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EE220C"/>
                </a:solidFill>
                <a:latin typeface="Arial"/>
                <a:cs typeface="Arial"/>
              </a:rPr>
              <a:t>push</a:t>
            </a:r>
            <a:r>
              <a:rPr sz="3000" b="1" spc="-6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EE220C"/>
                </a:solidFill>
                <a:latin typeface="Arial"/>
                <a:cs typeface="Arial"/>
              </a:rPr>
              <a:t>after</a:t>
            </a:r>
            <a:r>
              <a:rPr sz="3000" b="1" spc="-5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committing</a:t>
            </a:r>
            <a:r>
              <a:rPr sz="3000" b="1" spc="-6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and</a:t>
            </a:r>
            <a:r>
              <a:rPr sz="3000" b="1" spc="-60" dirty="0">
                <a:latin typeface="Arial"/>
                <a:cs typeface="Arial"/>
              </a:rPr>
              <a:t> </a:t>
            </a:r>
            <a:r>
              <a:rPr sz="3000" b="1" spc="-10" dirty="0">
                <a:latin typeface="Arial"/>
                <a:cs typeface="Arial"/>
              </a:rPr>
              <a:t>merging </a:t>
            </a:r>
            <a:r>
              <a:rPr sz="3000" b="1" dirty="0">
                <a:latin typeface="Arial"/>
                <a:cs typeface="Arial"/>
              </a:rPr>
              <a:t>to</a:t>
            </a:r>
            <a:r>
              <a:rPr sz="3000" b="1" spc="-6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stay</a:t>
            </a:r>
            <a:r>
              <a:rPr sz="3000" b="1" spc="-5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in</a:t>
            </a:r>
            <a:r>
              <a:rPr sz="3000" b="1" spc="-55" dirty="0">
                <a:latin typeface="Arial"/>
                <a:cs typeface="Arial"/>
              </a:rPr>
              <a:t> </a:t>
            </a:r>
            <a:r>
              <a:rPr sz="3000" b="1" spc="-10" dirty="0">
                <a:latin typeface="Arial"/>
                <a:cs typeface="Arial"/>
              </a:rPr>
              <a:t>sync!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4125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40" dirty="0"/>
              <a:t> </a:t>
            </a:r>
            <a:r>
              <a:rPr spc="60" dirty="0"/>
              <a:t>Rest</a:t>
            </a:r>
          </a:p>
        </p:txBody>
      </p:sp>
      <p:sp>
        <p:nvSpPr>
          <p:cNvPr id="3" name="object 3"/>
          <p:cNvSpPr/>
          <p:nvPr/>
        </p:nvSpPr>
        <p:spPr>
          <a:xfrm>
            <a:off x="1219200" y="4022897"/>
            <a:ext cx="3351529" cy="571500"/>
          </a:xfrm>
          <a:custGeom>
            <a:avLst/>
            <a:gdLst/>
            <a:ahLst/>
            <a:cxnLst/>
            <a:rect l="l" t="t" r="r" b="b"/>
            <a:pathLst>
              <a:path w="3351529" h="571500">
                <a:moveTo>
                  <a:pt x="0" y="0"/>
                </a:moveTo>
                <a:lnTo>
                  <a:pt x="3351038" y="0"/>
                </a:lnTo>
                <a:lnTo>
                  <a:pt x="3351038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19200" y="4022897"/>
          <a:ext cx="10819129" cy="3634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6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8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7120"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000" spc="-50" dirty="0">
                          <a:solidFill>
                            <a:srgbClr val="F9F9F9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000" spc="-25" dirty="0">
                          <a:solidFill>
                            <a:srgbClr val="F9F9F9"/>
                          </a:solidFill>
                          <a:latin typeface="Courier New"/>
                          <a:cs typeface="Courier New"/>
                        </a:rPr>
                        <a:t>git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000" spc="-10" dirty="0">
                          <a:solidFill>
                            <a:srgbClr val="F9F9F9"/>
                          </a:solidFill>
                          <a:latin typeface="Courier New"/>
                          <a:cs typeface="Courier New"/>
                        </a:rPr>
                        <a:t>stash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ts val="2125"/>
                        </a:lnSpc>
                      </a:pPr>
                      <a:r>
                        <a:rPr sz="3000" dirty="0">
                          <a:latin typeface="Trebuchet MS"/>
                          <a:cs typeface="Trebuchet MS"/>
                        </a:rPr>
                        <a:t>Quickly</a:t>
                      </a:r>
                      <a:r>
                        <a:rPr sz="30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spc="65" dirty="0">
                          <a:latin typeface="Trebuchet MS"/>
                          <a:cs typeface="Trebuchet MS"/>
                        </a:rPr>
                        <a:t>stash</a:t>
                      </a:r>
                      <a:r>
                        <a:rPr sz="30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dirty="0">
                          <a:latin typeface="Trebuchet MS"/>
                          <a:cs typeface="Trebuchet MS"/>
                        </a:rPr>
                        <a:t>away</a:t>
                      </a:r>
                      <a:r>
                        <a:rPr sz="30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dirty="0">
                          <a:latin typeface="Trebuchet MS"/>
                          <a:cs typeface="Trebuchet MS"/>
                        </a:rPr>
                        <a:t>your</a:t>
                      </a:r>
                      <a:r>
                        <a:rPr sz="30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spc="90" dirty="0">
                          <a:latin typeface="Trebuchet MS"/>
                          <a:cs typeface="Trebuchet MS"/>
                        </a:rPr>
                        <a:t>changes</a:t>
                      </a:r>
                      <a:r>
                        <a:rPr sz="30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spc="-25" dirty="0">
                          <a:latin typeface="Trebuchet MS"/>
                          <a:cs typeface="Trebuchet MS"/>
                        </a:rPr>
                        <a:t>for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  <a:p>
                      <a:pPr marL="267970">
                        <a:lnSpc>
                          <a:spcPct val="100000"/>
                        </a:lnSpc>
                      </a:pPr>
                      <a:r>
                        <a:rPr sz="3000" spc="-125" dirty="0">
                          <a:latin typeface="Trebuchet MS"/>
                          <a:cs typeface="Trebuchet MS"/>
                        </a:rPr>
                        <a:t>later</a:t>
                      </a:r>
                      <a:r>
                        <a:rPr sz="3000" spc="-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3000" spc="-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spc="-10" dirty="0">
                          <a:latin typeface="Trebuchet MS"/>
                          <a:cs typeface="Trebuchet MS"/>
                        </a:rPr>
                        <a:t>obtain</a:t>
                      </a:r>
                      <a:r>
                        <a:rPr sz="30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dirty="0">
                          <a:latin typeface="Trebuchet MS"/>
                          <a:cs typeface="Trebuchet MS"/>
                        </a:rPr>
                        <a:t>clean</a:t>
                      </a:r>
                      <a:r>
                        <a:rPr sz="3000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dirty="0">
                          <a:latin typeface="Trebuchet MS"/>
                          <a:cs typeface="Trebuchet MS"/>
                        </a:rPr>
                        <a:t>working</a:t>
                      </a:r>
                      <a:r>
                        <a:rPr sz="30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spc="-20" dirty="0">
                          <a:latin typeface="Trebuchet MS"/>
                          <a:cs typeface="Trebuchet MS"/>
                        </a:rPr>
                        <a:t>tree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000" spc="-50" dirty="0">
                          <a:solidFill>
                            <a:srgbClr val="F9F9F9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33020" marB="0"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000" spc="-25" dirty="0">
                          <a:solidFill>
                            <a:srgbClr val="F9F9F9"/>
                          </a:solidFill>
                          <a:latin typeface="Courier New"/>
                          <a:cs typeface="Courier New"/>
                        </a:rPr>
                        <a:t>git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33020" marB="0"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000" spc="-10" dirty="0">
                          <a:solidFill>
                            <a:srgbClr val="F9F9F9"/>
                          </a:solidFill>
                          <a:latin typeface="Courier New"/>
                          <a:cs typeface="Courier New"/>
                        </a:rPr>
                        <a:t>revert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33020" marB="0"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ts val="3525"/>
                        </a:lnSpc>
                        <a:spcBef>
                          <a:spcPts val="360"/>
                        </a:spcBef>
                      </a:pPr>
                      <a:r>
                        <a:rPr sz="3000" spc="60" dirty="0">
                          <a:latin typeface="Trebuchet MS"/>
                          <a:cs typeface="Trebuchet MS"/>
                        </a:rPr>
                        <a:t>Undoing</a:t>
                      </a:r>
                      <a:r>
                        <a:rPr sz="30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spc="90" dirty="0">
                          <a:latin typeface="Trebuchet MS"/>
                          <a:cs typeface="Trebuchet MS"/>
                        </a:rPr>
                        <a:t>changes</a:t>
                      </a:r>
                      <a:r>
                        <a:rPr sz="30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3000" spc="-10" dirty="0">
                          <a:latin typeface="Trebuchet MS"/>
                          <a:cs typeface="Trebuchet MS"/>
                        </a:rPr>
                        <a:t> commits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R="106680" algn="r">
                        <a:lnSpc>
                          <a:spcPts val="3375"/>
                        </a:lnSpc>
                      </a:pPr>
                      <a:r>
                        <a:rPr sz="3000" spc="-50" dirty="0">
                          <a:solidFill>
                            <a:srgbClr val="F9F9F9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75"/>
                        </a:lnSpc>
                      </a:pPr>
                      <a:r>
                        <a:rPr sz="3000" spc="-25" dirty="0">
                          <a:solidFill>
                            <a:srgbClr val="F9F9F9"/>
                          </a:solidFill>
                          <a:latin typeface="Courier New"/>
                          <a:cs typeface="Courier New"/>
                        </a:rPr>
                        <a:t>git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3375"/>
                        </a:lnSpc>
                      </a:pPr>
                      <a:r>
                        <a:rPr sz="3000" spc="-10" dirty="0">
                          <a:solidFill>
                            <a:srgbClr val="F9F9F9"/>
                          </a:solidFill>
                          <a:latin typeface="Courier New"/>
                          <a:cs typeface="Courier New"/>
                        </a:rPr>
                        <a:t>reset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ts val="3575"/>
                        </a:lnSpc>
                      </a:pPr>
                      <a:r>
                        <a:rPr sz="3000" spc="590" dirty="0">
                          <a:latin typeface="Trebuchet MS"/>
                          <a:cs typeface="Trebuchet MS"/>
                        </a:rPr>
                        <a:t>—</a:t>
                      </a:r>
                      <a:r>
                        <a:rPr sz="3000" spc="425" dirty="0">
                          <a:latin typeface="Trebuchet MS"/>
                          <a:cs typeface="Trebuchet MS"/>
                        </a:rPr>
                        <a:t>&gt;</a:t>
                      </a:r>
                      <a:r>
                        <a:rPr sz="3000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spc="125" dirty="0">
                          <a:latin typeface="Trebuchet MS"/>
                          <a:cs typeface="Trebuchet MS"/>
                        </a:rPr>
                        <a:t>good</a:t>
                      </a:r>
                      <a:r>
                        <a:rPr sz="3000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spc="-114" dirty="0">
                          <a:latin typeface="Trebuchet MS"/>
                          <a:cs typeface="Trebuchet MS"/>
                        </a:rPr>
                        <a:t>tutorial</a:t>
                      </a:r>
                      <a:r>
                        <a:rPr sz="3000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dirty="0">
                          <a:latin typeface="Trebuchet MS"/>
                          <a:cs typeface="Trebuchet MS"/>
                        </a:rPr>
                        <a:t>under</a:t>
                      </a:r>
                      <a:r>
                        <a:rPr sz="3000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dirty="0"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3000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spc="-10" dirty="0">
                          <a:solidFill>
                            <a:srgbClr val="0076BA"/>
                          </a:solidFill>
                          <a:latin typeface="Trebuchet MS"/>
                          <a:cs typeface="Trebuchet MS"/>
                        </a:rPr>
                        <a:t>[</a:t>
                      </a:r>
                      <a:r>
                        <a:rPr sz="3000" u="sng" spc="-10" dirty="0">
                          <a:solidFill>
                            <a:srgbClr val="0076BA"/>
                          </a:solidFill>
                          <a:uFill>
                            <a:solidFill>
                              <a:srgbClr val="0076BA"/>
                            </a:solidFill>
                          </a:uFill>
                          <a:latin typeface="Trebuchet MS"/>
                          <a:cs typeface="Trebuchet MS"/>
                        </a:rPr>
                        <a:t>Link</a:t>
                      </a:r>
                      <a:r>
                        <a:rPr sz="3000" spc="-10" dirty="0">
                          <a:solidFill>
                            <a:srgbClr val="0076BA"/>
                          </a:solidFill>
                          <a:latin typeface="Trebuchet MS"/>
                          <a:cs typeface="Trebuchet MS"/>
                        </a:rPr>
                        <a:t>]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000" spc="-50" dirty="0">
                          <a:solidFill>
                            <a:srgbClr val="F9F9F9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38100" marB="0">
                    <a:solidFill>
                      <a:srgbClr val="27272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>
                        <a:lnSpc>
                          <a:spcPts val="3550"/>
                        </a:lnSpc>
                        <a:spcBef>
                          <a:spcPts val="300"/>
                        </a:spcBef>
                      </a:pPr>
                      <a:r>
                        <a:rPr sz="3000" dirty="0">
                          <a:solidFill>
                            <a:srgbClr val="F9F9F9"/>
                          </a:solidFill>
                          <a:latin typeface="Courier New"/>
                          <a:cs typeface="Courier New"/>
                        </a:rPr>
                        <a:t>git</a:t>
                      </a:r>
                      <a:r>
                        <a:rPr sz="3000" spc="5" dirty="0">
                          <a:solidFill>
                            <a:srgbClr val="F9F9F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000" spc="-10" dirty="0">
                          <a:solidFill>
                            <a:srgbClr val="F9F9F9"/>
                          </a:solidFill>
                          <a:latin typeface="Courier New"/>
                          <a:cs typeface="Courier New"/>
                        </a:rPr>
                        <a:t>blame</a:t>
                      </a:r>
                      <a:endParaRPr sz="3000">
                        <a:latin typeface="Courier New"/>
                        <a:cs typeface="Courier New"/>
                      </a:endParaRPr>
                    </a:p>
                    <a:p>
                      <a:pPr marL="114300">
                        <a:lnSpc>
                          <a:spcPts val="3550"/>
                        </a:lnSpc>
                      </a:pPr>
                      <a:r>
                        <a:rPr sz="3000" spc="-10" dirty="0">
                          <a:solidFill>
                            <a:srgbClr val="F9F9F9"/>
                          </a:solidFill>
                          <a:latin typeface="Courier New"/>
                          <a:cs typeface="Courier New"/>
                        </a:rPr>
                        <a:t>&lt;file&gt;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38100" marB="0">
                    <a:solidFill>
                      <a:srgbClr val="27272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670" marR="241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000" spc="140" dirty="0">
                          <a:latin typeface="Trebuchet MS"/>
                          <a:cs typeface="Trebuchet MS"/>
                        </a:rPr>
                        <a:t>See</a:t>
                      </a:r>
                      <a:r>
                        <a:rPr sz="30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spc="-100" dirty="0">
                          <a:latin typeface="Trebuchet MS"/>
                          <a:cs typeface="Trebuchet MS"/>
                        </a:rPr>
                        <a:t>line</a:t>
                      </a:r>
                      <a:r>
                        <a:rPr sz="30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spc="-85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30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spc="-130" dirty="0">
                          <a:latin typeface="Trebuchet MS"/>
                          <a:cs typeface="Trebuchet MS"/>
                        </a:rPr>
                        <a:t>line,</a:t>
                      </a:r>
                      <a:r>
                        <a:rPr sz="30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spc="50" dirty="0">
                          <a:latin typeface="Trebuchet MS"/>
                          <a:cs typeface="Trebuchet MS"/>
                        </a:rPr>
                        <a:t>who</a:t>
                      </a:r>
                      <a:r>
                        <a:rPr sz="30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30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dirty="0">
                          <a:latin typeface="Trebuchet MS"/>
                          <a:cs typeface="Trebuchet MS"/>
                        </a:rPr>
                        <a:t>which</a:t>
                      </a:r>
                      <a:r>
                        <a:rPr sz="30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dirty="0">
                          <a:latin typeface="Trebuchet MS"/>
                          <a:cs typeface="Trebuchet MS"/>
                        </a:rPr>
                        <a:t>commit</a:t>
                      </a:r>
                      <a:r>
                        <a:rPr sz="30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spc="25" dirty="0">
                          <a:latin typeface="Trebuchet MS"/>
                          <a:cs typeface="Trebuchet MS"/>
                        </a:rPr>
                        <a:t>is </a:t>
                      </a:r>
                      <a:r>
                        <a:rPr sz="3000" dirty="0">
                          <a:latin typeface="Trebuchet MS"/>
                          <a:cs typeface="Trebuchet MS"/>
                        </a:rPr>
                        <a:t>responsible</a:t>
                      </a:r>
                      <a:r>
                        <a:rPr sz="30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spc="-85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30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spc="-6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30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dirty="0">
                          <a:latin typeface="Trebuchet MS"/>
                          <a:cs typeface="Trebuchet MS"/>
                        </a:rPr>
                        <a:t>last</a:t>
                      </a:r>
                      <a:r>
                        <a:rPr sz="30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spc="60" dirty="0">
                          <a:latin typeface="Trebuchet MS"/>
                          <a:cs typeface="Trebuchet MS"/>
                        </a:rPr>
                        <a:t>change</a:t>
                      </a:r>
                      <a:r>
                        <a:rPr sz="30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30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dirty="0"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30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0" spc="-20" dirty="0">
                          <a:latin typeface="Trebuchet MS"/>
                          <a:cs typeface="Trebuchet MS"/>
                        </a:rPr>
                        <a:t>line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1219200" y="8173715"/>
            <a:ext cx="3351529" cy="571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43180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340"/>
              </a:spcBef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10" dirty="0">
                <a:solidFill>
                  <a:srgbClr val="F9F9F9"/>
                </a:solidFill>
                <a:latin typeface="Courier New"/>
                <a:cs typeface="Courier New"/>
              </a:rPr>
              <a:t>bisect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6200" y="2971800"/>
            <a:ext cx="91116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Other</a:t>
            </a:r>
            <a:r>
              <a:rPr sz="3000" b="1" spc="-5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useful</a:t>
            </a:r>
            <a:r>
              <a:rPr sz="3000" b="1" spc="-5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commands</a:t>
            </a:r>
            <a:r>
              <a:rPr sz="3000" b="1" spc="-5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worth</a:t>
            </a:r>
            <a:r>
              <a:rPr sz="3000" b="1" spc="-50" dirty="0">
                <a:latin typeface="Arial"/>
                <a:cs typeface="Arial"/>
              </a:rPr>
              <a:t> </a:t>
            </a:r>
            <a:r>
              <a:rPr sz="3000" b="1" spc="-10" dirty="0">
                <a:latin typeface="Arial"/>
                <a:cs typeface="Arial"/>
              </a:rPr>
              <a:t>looking</a:t>
            </a:r>
            <a:r>
              <a:rPr sz="3000" b="1" spc="-5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up</a:t>
            </a:r>
            <a:r>
              <a:rPr sz="3000" b="1" spc="-50" dirty="0">
                <a:latin typeface="Arial"/>
                <a:cs typeface="Arial"/>
              </a:rPr>
              <a:t> </a:t>
            </a:r>
            <a:r>
              <a:rPr sz="3000" b="1" spc="-10" dirty="0">
                <a:latin typeface="Arial"/>
                <a:cs typeface="Arial"/>
              </a:rPr>
              <a:t>yourself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26000" y="7975600"/>
            <a:ext cx="58045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Bisect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35" dirty="0">
                <a:latin typeface="Trebuchet MS"/>
                <a:cs typeface="Trebuchet MS"/>
              </a:rPr>
              <a:t>git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history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60" dirty="0">
                <a:latin typeface="Trebuchet MS"/>
                <a:cs typeface="Trebuchet MS"/>
              </a:rPr>
              <a:t>find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which </a:t>
            </a:r>
            <a:r>
              <a:rPr sz="3000" dirty="0">
                <a:latin typeface="Trebuchet MS"/>
                <a:cs typeface="Trebuchet MS"/>
              </a:rPr>
              <a:t>commit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introduced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85" dirty="0">
                <a:latin typeface="Trebuchet MS"/>
                <a:cs typeface="Trebuchet MS"/>
              </a:rPr>
              <a:t>bug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325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Why</a:t>
            </a:r>
            <a:r>
              <a:rPr spc="5" dirty="0"/>
              <a:t> </a:t>
            </a:r>
            <a:r>
              <a:rPr spc="195" dirty="0"/>
              <a:t>should</a:t>
            </a:r>
            <a:r>
              <a:rPr spc="5" dirty="0"/>
              <a:t> </a:t>
            </a:r>
            <a:r>
              <a:rPr spc="170" dirty="0"/>
              <a:t>you</a:t>
            </a:r>
            <a:r>
              <a:rPr spc="10" dirty="0"/>
              <a:t> </a:t>
            </a:r>
            <a:r>
              <a:rPr spc="85" dirty="0"/>
              <a:t>use</a:t>
            </a:r>
            <a:r>
              <a:rPr spc="5" dirty="0"/>
              <a:t> </a:t>
            </a:r>
            <a:r>
              <a:rPr spc="140" dirty="0"/>
              <a:t>it?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800100" y="2991068"/>
            <a:ext cx="11043285" cy="586486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5"/>
              </a:spcBef>
            </a:pPr>
            <a:r>
              <a:rPr sz="3200" spc="-175" dirty="0">
                <a:latin typeface="Trebuchet MS"/>
                <a:cs typeface="Trebuchet MS"/>
              </a:rPr>
              <a:t>It</a:t>
            </a:r>
            <a:r>
              <a:rPr sz="3200" dirty="0">
                <a:latin typeface="Trebuchet MS"/>
                <a:cs typeface="Trebuchet MS"/>
              </a:rPr>
              <a:t> helps </a:t>
            </a:r>
            <a:r>
              <a:rPr sz="3200" spc="-20" dirty="0">
                <a:latin typeface="Trebuchet MS"/>
                <a:cs typeface="Trebuchet MS"/>
              </a:rPr>
              <a:t>you!</a:t>
            </a:r>
            <a:endParaRPr sz="3200">
              <a:latin typeface="Trebuchet MS"/>
              <a:cs typeface="Trebuchet MS"/>
            </a:endParaRPr>
          </a:p>
          <a:p>
            <a:pPr marL="926465" indent="-443865">
              <a:lnSpc>
                <a:spcPct val="100000"/>
              </a:lnSpc>
              <a:spcBef>
                <a:spcPts val="2960"/>
              </a:spcBef>
              <a:buSzPct val="145312"/>
              <a:buChar char="•"/>
              <a:tabLst>
                <a:tab pos="926465" algn="l"/>
              </a:tabLst>
            </a:pPr>
            <a:r>
              <a:rPr sz="3200" spc="-45" dirty="0">
                <a:latin typeface="Trebuchet MS"/>
                <a:cs typeface="Trebuchet MS"/>
              </a:rPr>
              <a:t>Transparent</a:t>
            </a:r>
            <a:r>
              <a:rPr sz="3200" spc="-20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history</a:t>
            </a:r>
            <a:r>
              <a:rPr sz="3200" spc="-1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of</a:t>
            </a:r>
            <a:r>
              <a:rPr sz="3200" spc="-150" dirty="0">
                <a:latin typeface="Trebuchet MS"/>
                <a:cs typeface="Trebuchet MS"/>
              </a:rPr>
              <a:t> </a:t>
            </a:r>
            <a:r>
              <a:rPr sz="3200" spc="-160" dirty="0">
                <a:latin typeface="Trebuchet MS"/>
                <a:cs typeface="Trebuchet MS"/>
              </a:rPr>
              <a:t>all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changes</a:t>
            </a:r>
            <a:endParaRPr sz="3200">
              <a:latin typeface="Trebuchet MS"/>
              <a:cs typeface="Trebuchet MS"/>
            </a:endParaRPr>
          </a:p>
          <a:p>
            <a:pPr marL="926465" indent="-443865">
              <a:lnSpc>
                <a:spcPct val="100000"/>
              </a:lnSpc>
              <a:spcBef>
                <a:spcPts val="2960"/>
              </a:spcBef>
              <a:buSzPct val="145312"/>
              <a:buChar char="•"/>
              <a:tabLst>
                <a:tab pos="926465" algn="l"/>
              </a:tabLst>
            </a:pPr>
            <a:r>
              <a:rPr sz="3200" spc="110" dirty="0">
                <a:latin typeface="Trebuchet MS"/>
                <a:cs typeface="Trebuchet MS"/>
              </a:rPr>
              <a:t>Moving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65" dirty="0">
                <a:latin typeface="Trebuchet MS"/>
                <a:cs typeface="Trebuchet MS"/>
              </a:rPr>
              <a:t>back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and</a:t>
            </a:r>
            <a:r>
              <a:rPr sz="3200" spc="-105" dirty="0">
                <a:latin typeface="Trebuchet MS"/>
                <a:cs typeface="Trebuchet MS"/>
              </a:rPr>
              <a:t> forth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30" dirty="0">
                <a:latin typeface="Trebuchet MS"/>
                <a:cs typeface="Trebuchet MS"/>
              </a:rPr>
              <a:t>in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time</a:t>
            </a:r>
            <a:endParaRPr sz="3200">
              <a:latin typeface="Trebuchet MS"/>
              <a:cs typeface="Trebuchet MS"/>
            </a:endParaRPr>
          </a:p>
          <a:p>
            <a:pPr marL="38100" marR="30480" indent="888365">
              <a:lnSpc>
                <a:spcPct val="177100"/>
              </a:lnSpc>
              <a:buSzPct val="145312"/>
              <a:buChar char="•"/>
              <a:tabLst>
                <a:tab pos="926465" algn="l"/>
              </a:tabLst>
            </a:pPr>
            <a:r>
              <a:rPr sz="3200" dirty="0">
                <a:latin typeface="Trebuchet MS"/>
                <a:cs typeface="Trebuchet MS"/>
              </a:rPr>
              <a:t>Everything</a:t>
            </a:r>
            <a:r>
              <a:rPr sz="3200" spc="-18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is</a:t>
            </a:r>
            <a:r>
              <a:rPr sz="3200" spc="-1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easily</a:t>
            </a:r>
            <a:r>
              <a:rPr sz="3200" spc="-135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traceable</a:t>
            </a:r>
            <a:r>
              <a:rPr sz="3200" spc="-135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and</a:t>
            </a:r>
            <a:r>
              <a:rPr sz="3200" spc="-130" dirty="0">
                <a:latin typeface="Trebuchet MS"/>
                <a:cs typeface="Trebuchet MS"/>
              </a:rPr>
              <a:t> </a:t>
            </a:r>
            <a:r>
              <a:rPr sz="3200" spc="-55" dirty="0">
                <a:latin typeface="Trebuchet MS"/>
                <a:cs typeface="Trebuchet MS"/>
              </a:rPr>
              <a:t>reversible</a:t>
            </a:r>
            <a:r>
              <a:rPr sz="3200" spc="-135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(e.g.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35" dirty="0">
                <a:latin typeface="Trebuchet MS"/>
                <a:cs typeface="Trebuchet MS"/>
              </a:rPr>
              <a:t>errors) </a:t>
            </a:r>
            <a:r>
              <a:rPr sz="3200" spc="145" dirty="0">
                <a:latin typeface="Trebuchet MS"/>
                <a:cs typeface="Trebuchet MS"/>
              </a:rPr>
              <a:t>Good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-55" dirty="0">
                <a:latin typeface="Trebuchet MS"/>
                <a:cs typeface="Trebuchet MS"/>
              </a:rPr>
              <a:t>scientific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practices:</a:t>
            </a:r>
            <a:endParaRPr sz="3200">
              <a:latin typeface="Trebuchet MS"/>
              <a:cs typeface="Trebuchet MS"/>
            </a:endParaRPr>
          </a:p>
          <a:p>
            <a:pPr marL="926465" indent="-443865">
              <a:lnSpc>
                <a:spcPct val="100000"/>
              </a:lnSpc>
              <a:spcBef>
                <a:spcPts val="2960"/>
              </a:spcBef>
              <a:buSzPct val="145312"/>
              <a:buChar char="•"/>
              <a:tabLst>
                <a:tab pos="926465" algn="l"/>
              </a:tabLst>
            </a:pPr>
            <a:r>
              <a:rPr sz="3200" spc="-30" dirty="0">
                <a:latin typeface="Trebuchet MS"/>
                <a:cs typeface="Trebuchet MS"/>
              </a:rPr>
              <a:t>Reproducibility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and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traceability</a:t>
            </a:r>
            <a:endParaRPr sz="3200">
              <a:latin typeface="Trebuchet MS"/>
              <a:cs typeface="Trebuchet MS"/>
            </a:endParaRPr>
          </a:p>
          <a:p>
            <a:pPr marL="926465" indent="-443865">
              <a:lnSpc>
                <a:spcPct val="100000"/>
              </a:lnSpc>
              <a:spcBef>
                <a:spcPts val="2960"/>
              </a:spcBef>
              <a:buSzPct val="145312"/>
              <a:buChar char="•"/>
              <a:tabLst>
                <a:tab pos="926465" algn="l"/>
              </a:tabLst>
            </a:pPr>
            <a:r>
              <a:rPr sz="3200" spc="60" dirty="0">
                <a:latin typeface="Trebuchet MS"/>
                <a:cs typeface="Trebuchet MS"/>
              </a:rPr>
              <a:t>Enables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collaboration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4425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00" y="2654300"/>
            <a:ext cx="1861185" cy="589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37500"/>
              </a:lnSpc>
              <a:spcBef>
                <a:spcPts val="100"/>
              </a:spcBef>
            </a:pPr>
            <a:r>
              <a:rPr sz="4000" b="1" spc="-10" dirty="0">
                <a:latin typeface="Courier New"/>
                <a:cs typeface="Courier New"/>
              </a:rPr>
              <a:t>config </a:t>
            </a:r>
            <a:r>
              <a:rPr sz="4000" b="1" spc="-20" dirty="0">
                <a:latin typeface="Courier New"/>
                <a:cs typeface="Courier New"/>
              </a:rPr>
              <a:t>init </a:t>
            </a:r>
            <a:r>
              <a:rPr sz="4000" b="1" spc="-10" dirty="0">
                <a:latin typeface="Courier New"/>
                <a:cs typeface="Courier New"/>
              </a:rPr>
              <a:t>status </a:t>
            </a:r>
            <a:r>
              <a:rPr sz="4000" b="1" spc="-25" dirty="0">
                <a:latin typeface="Courier New"/>
                <a:cs typeface="Courier New"/>
              </a:rPr>
              <a:t>add </a:t>
            </a:r>
            <a:r>
              <a:rPr sz="4000" b="1" spc="-10" dirty="0">
                <a:latin typeface="Courier New"/>
                <a:cs typeface="Courier New"/>
              </a:rPr>
              <a:t>commit </a:t>
            </a:r>
            <a:r>
              <a:rPr sz="4000" b="1" spc="-20" dirty="0">
                <a:latin typeface="Courier New"/>
                <a:cs typeface="Courier New"/>
              </a:rPr>
              <a:t>diff </a:t>
            </a:r>
            <a:r>
              <a:rPr sz="4000" b="1" spc="-25" dirty="0">
                <a:latin typeface="Courier New"/>
                <a:cs typeface="Courier New"/>
              </a:rPr>
              <a:t>log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08300" y="3048000"/>
            <a:ext cx="2472690" cy="514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37500"/>
              </a:lnSpc>
              <a:spcBef>
                <a:spcPts val="100"/>
              </a:spcBef>
            </a:pPr>
            <a:r>
              <a:rPr sz="4000" b="1" spc="-10" dirty="0">
                <a:latin typeface="Courier New"/>
                <a:cs typeface="Courier New"/>
              </a:rPr>
              <a:t>branch checkout merge</a:t>
            </a:r>
            <a:endParaRPr sz="4000">
              <a:latin typeface="Courier New"/>
              <a:cs typeface="Courier New"/>
            </a:endParaRPr>
          </a:p>
          <a:p>
            <a:pPr marL="469900" marR="465455" algn="ctr">
              <a:lnSpc>
                <a:spcPct val="137500"/>
              </a:lnSpc>
              <a:spcBef>
                <a:spcPts val="700"/>
              </a:spcBef>
            </a:pPr>
            <a:r>
              <a:rPr sz="4000" b="1" spc="-10" dirty="0">
                <a:latin typeface="Courier New"/>
                <a:cs typeface="Courier New"/>
              </a:rPr>
              <a:t>clone </a:t>
            </a:r>
            <a:r>
              <a:rPr sz="4000" b="1" spc="-20" dirty="0">
                <a:latin typeface="Courier New"/>
                <a:cs typeface="Courier New"/>
              </a:rPr>
              <a:t>push pull</a:t>
            </a:r>
            <a:endParaRPr sz="40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72648" y="2933377"/>
            <a:ext cx="6068695" cy="5715000"/>
            <a:chOff x="6072648" y="2933377"/>
            <a:chExt cx="6068695" cy="57150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9770" y="2933377"/>
              <a:ext cx="6041571" cy="5715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072644" y="6107671"/>
              <a:ext cx="3912235" cy="1628139"/>
            </a:xfrm>
            <a:custGeom>
              <a:avLst/>
              <a:gdLst/>
              <a:ahLst/>
              <a:cxnLst/>
              <a:rect l="l" t="t" r="r" b="b"/>
              <a:pathLst>
                <a:path w="3912234" h="1628140">
                  <a:moveTo>
                    <a:pt x="3685717" y="0"/>
                  </a:moveTo>
                  <a:lnTo>
                    <a:pt x="2865437" y="0"/>
                  </a:lnTo>
                  <a:lnTo>
                    <a:pt x="2865437" y="193916"/>
                  </a:lnTo>
                  <a:lnTo>
                    <a:pt x="3685717" y="193916"/>
                  </a:lnTo>
                  <a:lnTo>
                    <a:pt x="3685717" y="0"/>
                  </a:lnTo>
                  <a:close/>
                </a:path>
                <a:path w="3912234" h="1628140">
                  <a:moveTo>
                    <a:pt x="3911968" y="428599"/>
                  </a:moveTo>
                  <a:lnTo>
                    <a:pt x="0" y="428599"/>
                  </a:lnTo>
                  <a:lnTo>
                    <a:pt x="0" y="1116520"/>
                  </a:lnTo>
                  <a:lnTo>
                    <a:pt x="0" y="1131493"/>
                  </a:lnTo>
                  <a:lnTo>
                    <a:pt x="0" y="1627632"/>
                  </a:lnTo>
                  <a:lnTo>
                    <a:pt x="2213076" y="1627632"/>
                  </a:lnTo>
                  <a:lnTo>
                    <a:pt x="2213076" y="1131493"/>
                  </a:lnTo>
                  <a:lnTo>
                    <a:pt x="3911968" y="1131493"/>
                  </a:lnTo>
                  <a:lnTo>
                    <a:pt x="3911968" y="4285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162771" y="3339406"/>
            <a:ext cx="1424305" cy="2787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1435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405"/>
              </a:spcBef>
            </a:pPr>
            <a:r>
              <a:rPr sz="1300" i="1" dirty="0">
                <a:solidFill>
                  <a:srgbClr val="FFFFFF"/>
                </a:solidFill>
                <a:latin typeface="Arial"/>
                <a:cs typeface="Arial"/>
              </a:rPr>
              <a:t>(Not</a:t>
            </a:r>
            <a:r>
              <a:rPr sz="1300" i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i="1" spc="-10" dirty="0">
                <a:solidFill>
                  <a:srgbClr val="FFFFFF"/>
                </a:solidFill>
                <a:latin typeface="Arial"/>
                <a:cs typeface="Arial"/>
              </a:rPr>
              <a:t>discussed)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95260" y="7418944"/>
            <a:ext cx="1682750" cy="227329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80"/>
              </a:spcBef>
            </a:pPr>
            <a:r>
              <a:rPr sz="1400" dirty="0">
                <a:latin typeface="Courier New"/>
                <a:cs typeface="Courier New"/>
              </a:rPr>
              <a:t>diff --</a:t>
            </a:r>
            <a:r>
              <a:rPr sz="1400" spc="-10" dirty="0">
                <a:latin typeface="Courier New"/>
                <a:cs typeface="Courier New"/>
              </a:rPr>
              <a:t>staged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01833" y="5597108"/>
            <a:ext cx="744855" cy="151130"/>
          </a:xfrm>
          <a:custGeom>
            <a:avLst/>
            <a:gdLst/>
            <a:ahLst/>
            <a:cxnLst/>
            <a:rect l="l" t="t" r="r" b="b"/>
            <a:pathLst>
              <a:path w="744854" h="151129">
                <a:moveTo>
                  <a:pt x="0" y="0"/>
                </a:moveTo>
                <a:lnTo>
                  <a:pt x="744402" y="0"/>
                </a:lnTo>
                <a:lnTo>
                  <a:pt x="744402" y="150797"/>
                </a:lnTo>
                <a:lnTo>
                  <a:pt x="0" y="150797"/>
                </a:lnTo>
                <a:lnTo>
                  <a:pt x="0" y="0"/>
                </a:lnTo>
                <a:close/>
              </a:path>
            </a:pathLst>
          </a:custGeom>
          <a:solidFill>
            <a:srgbClr val="B6F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99400" y="5613400"/>
            <a:ext cx="7435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i="1" dirty="0">
                <a:latin typeface="Arial"/>
                <a:cs typeface="Arial"/>
              </a:rPr>
              <a:t>also</a:t>
            </a:r>
            <a:r>
              <a:rPr sz="700" i="1" spc="5" dirty="0">
                <a:latin typeface="Arial"/>
                <a:cs typeface="Arial"/>
              </a:rPr>
              <a:t> </a:t>
            </a:r>
            <a:r>
              <a:rPr sz="700" b="1" dirty="0">
                <a:latin typeface="Arial"/>
                <a:cs typeface="Arial"/>
              </a:rPr>
              <a:t>staging</a:t>
            </a:r>
            <a:r>
              <a:rPr sz="700" b="1" spc="5" dirty="0">
                <a:latin typeface="Arial"/>
                <a:cs typeface="Arial"/>
              </a:rPr>
              <a:t> </a:t>
            </a:r>
            <a:r>
              <a:rPr sz="700" b="1" spc="-20" dirty="0">
                <a:latin typeface="Arial"/>
                <a:cs typeface="Arial"/>
              </a:rPr>
              <a:t>area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873469" y="5116183"/>
            <a:ext cx="1099820" cy="240029"/>
            <a:chOff x="6873469" y="5116183"/>
            <a:chExt cx="1099820" cy="240029"/>
          </a:xfrm>
        </p:grpSpPr>
        <p:sp>
          <p:nvSpPr>
            <p:cNvPr id="13" name="object 13"/>
            <p:cNvSpPr/>
            <p:nvPr/>
          </p:nvSpPr>
          <p:spPr>
            <a:xfrm>
              <a:off x="6879819" y="5122533"/>
              <a:ext cx="1087120" cy="227329"/>
            </a:xfrm>
            <a:custGeom>
              <a:avLst/>
              <a:gdLst/>
              <a:ahLst/>
              <a:cxnLst/>
              <a:rect l="l" t="t" r="r" b="b"/>
              <a:pathLst>
                <a:path w="1087120" h="227329">
                  <a:moveTo>
                    <a:pt x="0" y="0"/>
                  </a:moveTo>
                  <a:lnTo>
                    <a:pt x="1086788" y="0"/>
                  </a:lnTo>
                  <a:lnTo>
                    <a:pt x="1086788" y="227323"/>
                  </a:lnTo>
                  <a:lnTo>
                    <a:pt x="0" y="2273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79819" y="5122533"/>
              <a:ext cx="1087120" cy="227329"/>
            </a:xfrm>
            <a:custGeom>
              <a:avLst/>
              <a:gdLst/>
              <a:ahLst/>
              <a:cxnLst/>
              <a:rect l="l" t="t" r="r" b="b"/>
              <a:pathLst>
                <a:path w="1087120" h="227329">
                  <a:moveTo>
                    <a:pt x="0" y="0"/>
                  </a:moveTo>
                  <a:lnTo>
                    <a:pt x="1086789" y="0"/>
                  </a:lnTo>
                  <a:lnTo>
                    <a:pt x="1086789" y="227323"/>
                  </a:lnTo>
                  <a:lnTo>
                    <a:pt x="0" y="22732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086600" y="5118100"/>
            <a:ext cx="6661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ourier New"/>
                <a:cs typeface="Courier New"/>
              </a:rPr>
              <a:t>status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414431" y="6904808"/>
            <a:ext cx="1099820" cy="240029"/>
            <a:chOff x="9414431" y="6904808"/>
            <a:chExt cx="1099820" cy="240029"/>
          </a:xfrm>
        </p:grpSpPr>
        <p:sp>
          <p:nvSpPr>
            <p:cNvPr id="17" name="object 17"/>
            <p:cNvSpPr/>
            <p:nvPr/>
          </p:nvSpPr>
          <p:spPr>
            <a:xfrm>
              <a:off x="9420781" y="6911158"/>
              <a:ext cx="1087120" cy="227329"/>
            </a:xfrm>
            <a:custGeom>
              <a:avLst/>
              <a:gdLst/>
              <a:ahLst/>
              <a:cxnLst/>
              <a:rect l="l" t="t" r="r" b="b"/>
              <a:pathLst>
                <a:path w="1087120" h="227329">
                  <a:moveTo>
                    <a:pt x="0" y="0"/>
                  </a:moveTo>
                  <a:lnTo>
                    <a:pt x="1086789" y="0"/>
                  </a:lnTo>
                  <a:lnTo>
                    <a:pt x="1086789" y="227322"/>
                  </a:lnTo>
                  <a:lnTo>
                    <a:pt x="0" y="227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420781" y="6911158"/>
              <a:ext cx="1087120" cy="227329"/>
            </a:xfrm>
            <a:custGeom>
              <a:avLst/>
              <a:gdLst/>
              <a:ahLst/>
              <a:cxnLst/>
              <a:rect l="l" t="t" r="r" b="b"/>
              <a:pathLst>
                <a:path w="1087120" h="227329">
                  <a:moveTo>
                    <a:pt x="0" y="0"/>
                  </a:moveTo>
                  <a:lnTo>
                    <a:pt x="1086789" y="0"/>
                  </a:lnTo>
                  <a:lnTo>
                    <a:pt x="1086789" y="227323"/>
                  </a:lnTo>
                  <a:lnTo>
                    <a:pt x="0" y="22732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420781" y="6911158"/>
            <a:ext cx="1087120" cy="22732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400" spc="-25" dirty="0">
                <a:latin typeface="Courier New"/>
                <a:cs typeface="Courier New"/>
              </a:rPr>
              <a:t>log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943652" y="6372447"/>
            <a:ext cx="1862455" cy="480695"/>
          </a:xfrm>
          <a:custGeom>
            <a:avLst/>
            <a:gdLst/>
            <a:ahLst/>
            <a:cxnLst/>
            <a:rect l="l" t="t" r="r" b="b"/>
            <a:pathLst>
              <a:path w="1862454" h="480695">
                <a:moveTo>
                  <a:pt x="0" y="0"/>
                </a:moveTo>
                <a:lnTo>
                  <a:pt x="1861964" y="0"/>
                </a:lnTo>
                <a:lnTo>
                  <a:pt x="1861964" y="480449"/>
                </a:lnTo>
                <a:lnTo>
                  <a:pt x="0" y="4804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0225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Solutions</a:t>
            </a:r>
            <a:r>
              <a:rPr spc="10" dirty="0"/>
              <a:t> </a:t>
            </a:r>
            <a:r>
              <a:rPr spc="330" dirty="0"/>
              <a:t>to</a:t>
            </a:r>
            <a:r>
              <a:rPr spc="10" dirty="0"/>
              <a:t> </a:t>
            </a:r>
            <a:r>
              <a:rPr spc="60" dirty="0"/>
              <a:t>Exercise</a:t>
            </a:r>
            <a:r>
              <a:rPr spc="10" dirty="0"/>
              <a:t> </a:t>
            </a:r>
            <a:r>
              <a:rPr spc="-50"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558232" y="2930695"/>
            <a:ext cx="7888605" cy="62992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5334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420"/>
              </a:spcBef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# Part 1 </a:t>
            </a:r>
            <a:r>
              <a:rPr sz="1500" spc="-50" dirty="0">
                <a:solidFill>
                  <a:srgbClr val="F9F9F9"/>
                </a:solidFill>
                <a:latin typeface="Courier New"/>
                <a:cs typeface="Courier New"/>
              </a:rPr>
              <a:t>#</a:t>
            </a:r>
            <a:endParaRPr sz="15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config --global user.name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&lt;your_name&gt;</a:t>
            </a:r>
            <a:endParaRPr sz="15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config --global user.email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&lt;your_email&gt;</a:t>
            </a:r>
            <a:endParaRPr sz="15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less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~/.gitconfig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5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# Part 2 </a:t>
            </a:r>
            <a:r>
              <a:rPr sz="1500" spc="-50" dirty="0">
                <a:solidFill>
                  <a:srgbClr val="F9F9F9"/>
                </a:solidFill>
                <a:latin typeface="Courier New"/>
                <a:cs typeface="Courier New"/>
              </a:rPr>
              <a:t>#</a:t>
            </a:r>
            <a:endParaRPr sz="15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mkdir sample_project; cd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sample_project</a:t>
            </a:r>
            <a:endParaRPr sz="15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</a:t>
            </a:r>
            <a:r>
              <a:rPr sz="1500" spc="-20" dirty="0">
                <a:solidFill>
                  <a:srgbClr val="F9F9F9"/>
                </a:solidFill>
                <a:latin typeface="Courier New"/>
                <a:cs typeface="Courier New"/>
              </a:rPr>
              <a:t>init</a:t>
            </a:r>
            <a:endParaRPr sz="15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  <a:tabLst>
                <a:tab pos="1089660" algn="l"/>
              </a:tabLst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ls -</a:t>
            </a:r>
            <a:r>
              <a:rPr sz="1500" spc="-50" dirty="0">
                <a:solidFill>
                  <a:srgbClr val="F9F9F9"/>
                </a:solidFill>
                <a:latin typeface="Courier New"/>
                <a:cs typeface="Courier New"/>
              </a:rPr>
              <a:t>a</a:t>
            </a: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	# see hidden .git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directory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5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# Part 3 </a:t>
            </a:r>
            <a:r>
              <a:rPr sz="1500" spc="-50" dirty="0">
                <a:solidFill>
                  <a:srgbClr val="F9F9F9"/>
                </a:solidFill>
                <a:latin typeface="Courier New"/>
                <a:cs typeface="Courier New"/>
              </a:rPr>
              <a:t>#</a:t>
            </a:r>
            <a:endParaRPr sz="15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  <a:tabLst>
                <a:tab pos="2581275" algn="l"/>
              </a:tabLst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vi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sample_file.cpp</a:t>
            </a: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	# create sample </a:t>
            </a:r>
            <a:r>
              <a:rPr sz="1500" spc="-20" dirty="0">
                <a:solidFill>
                  <a:srgbClr val="F9F9F9"/>
                </a:solidFill>
                <a:latin typeface="Courier New"/>
                <a:cs typeface="Courier New"/>
              </a:rPr>
              <a:t>file</a:t>
            </a:r>
            <a:endParaRPr sz="15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status</a:t>
            </a:r>
            <a:endParaRPr sz="15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add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sample_file.cpp</a:t>
            </a:r>
            <a:endParaRPr sz="15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status</a:t>
            </a:r>
            <a:endParaRPr sz="15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  <a:tabLst>
                <a:tab pos="1663700" algn="l"/>
              </a:tabLst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commit</a:t>
            </a: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	# editor open, type commit message, save and </a:t>
            </a:r>
            <a:r>
              <a:rPr sz="1500" spc="-20" dirty="0">
                <a:solidFill>
                  <a:srgbClr val="F9F9F9"/>
                </a:solidFill>
                <a:latin typeface="Courier New"/>
                <a:cs typeface="Courier New"/>
              </a:rPr>
              <a:t>quit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5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# Part 4 </a:t>
            </a:r>
            <a:r>
              <a:rPr sz="1500" spc="-50" dirty="0">
                <a:solidFill>
                  <a:srgbClr val="F9F9F9"/>
                </a:solidFill>
                <a:latin typeface="Courier New"/>
                <a:cs typeface="Courier New"/>
              </a:rPr>
              <a:t>#</a:t>
            </a:r>
            <a:endParaRPr sz="15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  <a:tabLst>
                <a:tab pos="2581275" algn="l"/>
              </a:tabLst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vi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sample_file.cpp</a:t>
            </a: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	# modify sample </a:t>
            </a:r>
            <a:r>
              <a:rPr sz="1500" spc="-20" dirty="0">
                <a:solidFill>
                  <a:srgbClr val="F9F9F9"/>
                </a:solidFill>
                <a:latin typeface="Courier New"/>
                <a:cs typeface="Courier New"/>
              </a:rPr>
              <a:t>file</a:t>
            </a:r>
            <a:endParaRPr sz="15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</a:t>
            </a:r>
            <a:r>
              <a:rPr sz="1500" spc="-20" dirty="0">
                <a:solidFill>
                  <a:srgbClr val="F9F9F9"/>
                </a:solidFill>
                <a:latin typeface="Courier New"/>
                <a:cs typeface="Courier New"/>
              </a:rPr>
              <a:t>diff</a:t>
            </a:r>
            <a:endParaRPr sz="15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status</a:t>
            </a:r>
            <a:endParaRPr sz="15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add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sample_file.cpp</a:t>
            </a:r>
            <a:endParaRPr sz="15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status</a:t>
            </a:r>
            <a:endParaRPr sz="15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  <a:tabLst>
                <a:tab pos="1663700" algn="l"/>
              </a:tabLst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commit</a:t>
            </a: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	# editor open, type commit message and </a:t>
            </a:r>
            <a:r>
              <a:rPr sz="1500" spc="-20" dirty="0">
                <a:solidFill>
                  <a:srgbClr val="F9F9F9"/>
                </a:solidFill>
                <a:latin typeface="Courier New"/>
                <a:cs typeface="Courier New"/>
              </a:rPr>
              <a:t>save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5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# Part 5 </a:t>
            </a:r>
            <a:r>
              <a:rPr sz="1500" spc="-50" dirty="0">
                <a:solidFill>
                  <a:srgbClr val="F9F9F9"/>
                </a:solidFill>
                <a:latin typeface="Courier New"/>
                <a:cs typeface="Courier New"/>
              </a:rPr>
              <a:t>#</a:t>
            </a:r>
            <a:endParaRPr sz="15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</a:t>
            </a:r>
            <a:r>
              <a:rPr sz="1500" spc="-25" dirty="0">
                <a:solidFill>
                  <a:srgbClr val="F9F9F9"/>
                </a:solidFill>
                <a:latin typeface="Courier New"/>
                <a:cs typeface="Courier New"/>
              </a:rPr>
              <a:t>log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0225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Solutions</a:t>
            </a:r>
            <a:r>
              <a:rPr spc="10" dirty="0"/>
              <a:t> </a:t>
            </a:r>
            <a:r>
              <a:rPr spc="330" dirty="0"/>
              <a:t>to</a:t>
            </a:r>
            <a:r>
              <a:rPr spc="10" dirty="0"/>
              <a:t> </a:t>
            </a:r>
            <a:r>
              <a:rPr spc="60" dirty="0"/>
              <a:t>Exercise</a:t>
            </a:r>
            <a:r>
              <a:rPr spc="10" dirty="0"/>
              <a:t> 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2008538" y="3138387"/>
            <a:ext cx="8987790" cy="5842000"/>
          </a:xfrm>
          <a:custGeom>
            <a:avLst/>
            <a:gdLst/>
            <a:ahLst/>
            <a:cxnLst/>
            <a:rect l="l" t="t" r="r" b="b"/>
            <a:pathLst>
              <a:path w="8987790" h="5842000">
                <a:moveTo>
                  <a:pt x="0" y="0"/>
                </a:moveTo>
                <a:lnTo>
                  <a:pt x="8987723" y="0"/>
                </a:lnTo>
                <a:lnTo>
                  <a:pt x="8987723" y="5842000"/>
                </a:lnTo>
                <a:lnTo>
                  <a:pt x="0" y="5842000"/>
                </a:lnTo>
                <a:lnTo>
                  <a:pt x="0" y="0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57400" y="3187700"/>
            <a:ext cx="26638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# Part 1 </a:t>
            </a:r>
            <a:r>
              <a:rPr sz="1500" spc="-50" dirty="0">
                <a:solidFill>
                  <a:srgbClr val="F9F9F9"/>
                </a:solidFill>
                <a:latin typeface="Courier New"/>
                <a:cs typeface="Courier New"/>
              </a:rPr>
              <a:t>#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branch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new_branch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branch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2057400" y="4102100"/>
            <a:ext cx="3007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# Part 2 </a:t>
            </a:r>
            <a:r>
              <a:rPr sz="1500" spc="-50" dirty="0">
                <a:solidFill>
                  <a:srgbClr val="F9F9F9"/>
                </a:solidFill>
                <a:latin typeface="Courier New"/>
                <a:cs typeface="Courier New"/>
              </a:rPr>
              <a:t>#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branch -d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new_branch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9001" y="4330700"/>
            <a:ext cx="22047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# small d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important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7400" y="4787900"/>
            <a:ext cx="679323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# Part 3 </a:t>
            </a:r>
            <a:r>
              <a:rPr sz="1500" spc="-50" dirty="0">
                <a:solidFill>
                  <a:srgbClr val="F9F9F9"/>
                </a:solidFill>
                <a:latin typeface="Courier New"/>
                <a:cs typeface="Courier New"/>
              </a:rPr>
              <a:t>#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checkout -b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add_readme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617980" algn="l"/>
              </a:tabLst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branch</a:t>
            </a: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	# star marks the currently checked out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branch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2600" y="5930900"/>
            <a:ext cx="23196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# create README </a:t>
            </a:r>
            <a:r>
              <a:rPr sz="1500" spc="-20" dirty="0">
                <a:solidFill>
                  <a:srgbClr val="F9F9F9"/>
                </a:solidFill>
                <a:latin typeface="Courier New"/>
                <a:cs typeface="Courier New"/>
              </a:rPr>
              <a:t>file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7400" y="5702300"/>
            <a:ext cx="163131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# Part 4 </a:t>
            </a:r>
            <a:r>
              <a:rPr sz="1500" spc="-50" dirty="0">
                <a:solidFill>
                  <a:srgbClr val="F9F9F9"/>
                </a:solidFill>
                <a:latin typeface="Courier New"/>
                <a:cs typeface="Courier New"/>
              </a:rPr>
              <a:t>#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vi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README.md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status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7400" y="6388100"/>
            <a:ext cx="874268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add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README.md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commit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617980" algn="l"/>
              </a:tabLst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status</a:t>
            </a: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	# shows working tree clean, so we can check out another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branch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# Part 5 </a:t>
            </a:r>
            <a:r>
              <a:rPr sz="1500" spc="-50" dirty="0">
                <a:solidFill>
                  <a:srgbClr val="F9F9F9"/>
                </a:solidFill>
                <a:latin typeface="Courier New"/>
                <a:cs typeface="Courier New"/>
              </a:rPr>
              <a:t>#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checkout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master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700405" algn="l"/>
              </a:tabLst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</a:t>
            </a:r>
            <a:r>
              <a:rPr sz="1500" spc="-25" dirty="0">
                <a:solidFill>
                  <a:srgbClr val="F9F9F9"/>
                </a:solidFill>
                <a:latin typeface="Courier New"/>
                <a:cs typeface="Courier New"/>
              </a:rPr>
              <a:t>ls</a:t>
            </a: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	# README is gone </a:t>
            </a:r>
            <a:r>
              <a:rPr sz="1500" spc="-20" dirty="0">
                <a:solidFill>
                  <a:srgbClr val="F9F9F9"/>
                </a:solidFill>
                <a:latin typeface="Courier New"/>
                <a:cs typeface="Courier New"/>
              </a:rPr>
              <a:t>again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765425" algn="l"/>
              </a:tabLst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merge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add_readme</a:t>
            </a: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	# notice it says fast-forward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merge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273810" algn="l"/>
              </a:tabLst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</a:t>
            </a:r>
            <a:r>
              <a:rPr sz="1500" spc="-25" dirty="0">
                <a:solidFill>
                  <a:srgbClr val="F9F9F9"/>
                </a:solidFill>
                <a:latin typeface="Courier New"/>
                <a:cs typeface="Courier New"/>
              </a:rPr>
              <a:t>log</a:t>
            </a: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	# has commit from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add_readme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700405" algn="l"/>
              </a:tabLst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</a:t>
            </a:r>
            <a:r>
              <a:rPr sz="1500" spc="-25" dirty="0">
                <a:solidFill>
                  <a:srgbClr val="F9F9F9"/>
                </a:solidFill>
                <a:latin typeface="Courier New"/>
                <a:cs typeface="Courier New"/>
              </a:rPr>
              <a:t>ls</a:t>
            </a: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	# README file now on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master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branch -d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add_readme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88700" y="3175000"/>
            <a:ext cx="1623060" cy="1496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indent="-15240" algn="ctr">
              <a:lnSpc>
                <a:spcPct val="100699"/>
              </a:lnSpc>
              <a:spcBef>
                <a:spcPts val="80"/>
              </a:spcBef>
            </a:pPr>
            <a:r>
              <a:rPr sz="2400" b="1" spc="-20" dirty="0">
                <a:solidFill>
                  <a:srgbClr val="5E5E5E"/>
                </a:solidFill>
                <a:latin typeface="Arial"/>
                <a:cs typeface="Arial"/>
              </a:rPr>
              <a:t>Builds</a:t>
            </a:r>
            <a:r>
              <a:rPr sz="2400" b="1" spc="-10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5E5E5E"/>
                </a:solidFill>
                <a:latin typeface="Arial"/>
                <a:cs typeface="Arial"/>
              </a:rPr>
              <a:t>on </a:t>
            </a:r>
            <a:r>
              <a:rPr sz="2400" b="1" spc="-10" dirty="0">
                <a:solidFill>
                  <a:srgbClr val="5E5E5E"/>
                </a:solidFill>
                <a:latin typeface="Arial"/>
                <a:cs typeface="Arial"/>
              </a:rPr>
              <a:t>repository </a:t>
            </a:r>
            <a:r>
              <a:rPr sz="2400" b="1" dirty="0">
                <a:solidFill>
                  <a:srgbClr val="5E5E5E"/>
                </a:solidFill>
                <a:latin typeface="Arial"/>
                <a:cs typeface="Arial"/>
              </a:rPr>
              <a:t>created</a:t>
            </a:r>
            <a:r>
              <a:rPr sz="2400" b="1" spc="10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5E5E5E"/>
                </a:solidFill>
                <a:latin typeface="Arial"/>
                <a:cs typeface="Arial"/>
              </a:rPr>
              <a:t>for </a:t>
            </a:r>
            <a:r>
              <a:rPr sz="2400" b="1" dirty="0">
                <a:solidFill>
                  <a:srgbClr val="5E5E5E"/>
                </a:solidFill>
                <a:latin typeface="Arial"/>
                <a:cs typeface="Arial"/>
              </a:rPr>
              <a:t>Ex.</a:t>
            </a:r>
            <a:r>
              <a:rPr sz="2400" b="1" spc="-11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5E5E5E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8800" y="3149600"/>
            <a:ext cx="1166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Part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spc="40" dirty="0">
                <a:latin typeface="Arial"/>
                <a:cs typeface="Arial"/>
              </a:rPr>
              <a:t>1/2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0225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Solutions</a:t>
            </a:r>
            <a:r>
              <a:rPr spc="10" dirty="0"/>
              <a:t> </a:t>
            </a:r>
            <a:r>
              <a:rPr spc="330" dirty="0"/>
              <a:t>to</a:t>
            </a:r>
            <a:r>
              <a:rPr spc="10" dirty="0"/>
              <a:t> </a:t>
            </a:r>
            <a:r>
              <a:rPr spc="60" dirty="0"/>
              <a:t>Exercise</a:t>
            </a:r>
            <a:r>
              <a:rPr spc="10" dirty="0"/>
              <a:t> </a:t>
            </a:r>
            <a:r>
              <a:rPr spc="-50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008538" y="3136900"/>
            <a:ext cx="8987790" cy="37846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508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400"/>
              </a:spcBef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# Part 6 </a:t>
            </a:r>
            <a:r>
              <a:rPr sz="1500" spc="-50" dirty="0">
                <a:solidFill>
                  <a:srgbClr val="F9F9F9"/>
                </a:solidFill>
                <a:latin typeface="Courier New"/>
                <a:cs typeface="Courier New"/>
              </a:rPr>
              <a:t>#</a:t>
            </a:r>
            <a:endParaRPr sz="1500">
              <a:latin typeface="Courier New"/>
              <a:cs typeface="Courier New"/>
            </a:endParaRPr>
          </a:p>
          <a:p>
            <a:pPr marL="60960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checkout -b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edit_sample_file</a:t>
            </a:r>
            <a:endParaRPr sz="1500">
              <a:latin typeface="Courier New"/>
              <a:cs typeface="Courier New"/>
            </a:endParaRPr>
          </a:p>
          <a:p>
            <a:pPr marL="60960">
              <a:lnSpc>
                <a:spcPct val="100000"/>
              </a:lnSpc>
              <a:tabLst>
                <a:tab pos="2584450" algn="l"/>
              </a:tabLst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vi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sample_file.cpp</a:t>
            </a: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	#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modify </a:t>
            </a:r>
            <a:r>
              <a:rPr sz="1500" spc="-20" dirty="0">
                <a:solidFill>
                  <a:srgbClr val="F9F9F9"/>
                </a:solidFill>
                <a:latin typeface="Courier New"/>
                <a:cs typeface="Courier New"/>
              </a:rPr>
              <a:t>file</a:t>
            </a:r>
            <a:endParaRPr sz="1500">
              <a:latin typeface="Courier New"/>
              <a:cs typeface="Courier New"/>
            </a:endParaRPr>
          </a:p>
          <a:p>
            <a:pPr marL="60960">
              <a:lnSpc>
                <a:spcPct val="100000"/>
              </a:lnSpc>
              <a:tabLst>
                <a:tab pos="1437640" algn="l"/>
              </a:tabLst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</a:t>
            </a:r>
            <a:r>
              <a:rPr sz="1500" spc="-20" dirty="0">
                <a:solidFill>
                  <a:srgbClr val="F9F9F9"/>
                </a:solidFill>
                <a:latin typeface="Courier New"/>
                <a:cs typeface="Courier New"/>
              </a:rPr>
              <a:t>diff</a:t>
            </a: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	#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always check you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changes</a:t>
            </a:r>
            <a:endParaRPr sz="1500">
              <a:latin typeface="Courier New"/>
              <a:cs typeface="Courier New"/>
            </a:endParaRPr>
          </a:p>
          <a:p>
            <a:pPr marL="60960">
              <a:lnSpc>
                <a:spcPct val="100000"/>
              </a:lnSpc>
              <a:tabLst>
                <a:tab pos="2011045" algn="l"/>
              </a:tabLst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commit -</a:t>
            </a:r>
            <a:r>
              <a:rPr sz="1500" spc="-50" dirty="0">
                <a:solidFill>
                  <a:srgbClr val="F9F9F9"/>
                </a:solidFill>
                <a:latin typeface="Courier New"/>
                <a:cs typeface="Courier New"/>
              </a:rPr>
              <a:t>a</a:t>
            </a: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	#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only small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change</a:t>
            </a:r>
            <a:endParaRPr sz="1500">
              <a:latin typeface="Courier New"/>
              <a:cs typeface="Courier New"/>
            </a:endParaRPr>
          </a:p>
          <a:p>
            <a:pPr marL="60960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checkout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master</a:t>
            </a:r>
            <a:endParaRPr sz="1500">
              <a:latin typeface="Courier New"/>
              <a:cs typeface="Courier New"/>
            </a:endParaRPr>
          </a:p>
          <a:p>
            <a:pPr marL="60960">
              <a:lnSpc>
                <a:spcPct val="100000"/>
              </a:lnSpc>
              <a:tabLst>
                <a:tab pos="2584450" algn="l"/>
              </a:tabLst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vi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sample_file.cpp</a:t>
            </a: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	# modify same part/line of </a:t>
            </a:r>
            <a:r>
              <a:rPr sz="1500" spc="-20" dirty="0">
                <a:solidFill>
                  <a:srgbClr val="F9F9F9"/>
                </a:solidFill>
                <a:latin typeface="Courier New"/>
                <a:cs typeface="Courier New"/>
              </a:rPr>
              <a:t>file</a:t>
            </a:r>
            <a:endParaRPr sz="1500">
              <a:latin typeface="Courier New"/>
              <a:cs typeface="Courier New"/>
            </a:endParaRPr>
          </a:p>
          <a:p>
            <a:pPr marL="60960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</a:t>
            </a:r>
            <a:r>
              <a:rPr sz="1500" spc="-20" dirty="0">
                <a:solidFill>
                  <a:srgbClr val="F9F9F9"/>
                </a:solidFill>
                <a:latin typeface="Courier New"/>
                <a:cs typeface="Courier New"/>
              </a:rPr>
              <a:t>diff</a:t>
            </a:r>
            <a:endParaRPr sz="1500">
              <a:latin typeface="Courier New"/>
              <a:cs typeface="Courier New"/>
            </a:endParaRPr>
          </a:p>
          <a:p>
            <a:pPr marL="60960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commit -</a:t>
            </a:r>
            <a:r>
              <a:rPr sz="1500" spc="-50" dirty="0">
                <a:solidFill>
                  <a:srgbClr val="F9F9F9"/>
                </a:solidFill>
                <a:latin typeface="Courier New"/>
                <a:cs typeface="Courier New"/>
              </a:rPr>
              <a:t>a</a:t>
            </a:r>
            <a:endParaRPr sz="1500">
              <a:latin typeface="Courier New"/>
              <a:cs typeface="Courier New"/>
            </a:endParaRPr>
          </a:p>
          <a:p>
            <a:pPr marL="60960">
              <a:lnSpc>
                <a:spcPct val="100000"/>
              </a:lnSpc>
              <a:tabLst>
                <a:tab pos="3502025" algn="l"/>
              </a:tabLst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merge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edit_sample_file</a:t>
            </a: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	# should have a merge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conflict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500">
              <a:latin typeface="Courier New"/>
              <a:cs typeface="Courier New"/>
            </a:endParaRPr>
          </a:p>
          <a:p>
            <a:pPr marL="60960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# Part7 </a:t>
            </a:r>
            <a:r>
              <a:rPr sz="1500" spc="-50" dirty="0">
                <a:solidFill>
                  <a:srgbClr val="F9F9F9"/>
                </a:solidFill>
                <a:latin typeface="Courier New"/>
                <a:cs typeface="Courier New"/>
              </a:rPr>
              <a:t>#</a:t>
            </a:r>
            <a:endParaRPr sz="1500">
              <a:latin typeface="Courier New"/>
              <a:cs typeface="Courier New"/>
            </a:endParaRPr>
          </a:p>
          <a:p>
            <a:pPr marL="60960">
              <a:lnSpc>
                <a:spcPct val="100000"/>
              </a:lnSpc>
              <a:tabLst>
                <a:tab pos="1666875" algn="l"/>
              </a:tabLst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status</a:t>
            </a: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	# see unmerged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paths</a:t>
            </a:r>
            <a:endParaRPr sz="1500">
              <a:latin typeface="Courier New"/>
              <a:cs typeface="Courier New"/>
            </a:endParaRPr>
          </a:p>
          <a:p>
            <a:pPr marL="60960">
              <a:lnSpc>
                <a:spcPct val="100000"/>
              </a:lnSpc>
              <a:tabLst>
                <a:tab pos="2584450" algn="l"/>
              </a:tabLst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vi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sample_file.cpp</a:t>
            </a: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	# create intended code version + rm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comments</a:t>
            </a:r>
            <a:endParaRPr sz="1500">
              <a:latin typeface="Courier New"/>
              <a:cs typeface="Courier New"/>
            </a:endParaRPr>
          </a:p>
          <a:p>
            <a:pPr marL="60960">
              <a:lnSpc>
                <a:spcPct val="100000"/>
              </a:lnSpc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add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sample_file</a:t>
            </a:r>
            <a:endParaRPr sz="1500">
              <a:latin typeface="Courier New"/>
              <a:cs typeface="Courier New"/>
            </a:endParaRPr>
          </a:p>
          <a:p>
            <a:pPr marL="60960">
              <a:lnSpc>
                <a:spcPct val="100000"/>
              </a:lnSpc>
              <a:tabLst>
                <a:tab pos="1666875" algn="l"/>
              </a:tabLst>
            </a:pP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$ git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commit</a:t>
            </a:r>
            <a:r>
              <a:rPr sz="1500" dirty="0">
                <a:solidFill>
                  <a:srgbClr val="F9F9F9"/>
                </a:solidFill>
                <a:latin typeface="Courier New"/>
                <a:cs typeface="Courier New"/>
              </a:rPr>
              <a:t>	# auto-generated merge commit </a:t>
            </a:r>
            <a:r>
              <a:rPr sz="1500" spc="-10" dirty="0">
                <a:solidFill>
                  <a:srgbClr val="F9F9F9"/>
                </a:solidFill>
                <a:latin typeface="Courier New"/>
                <a:cs typeface="Courier New"/>
              </a:rPr>
              <a:t>message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800" y="3149600"/>
            <a:ext cx="1166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Part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spc="40" dirty="0">
                <a:latin typeface="Arial"/>
                <a:cs typeface="Arial"/>
              </a:rPr>
              <a:t>2/2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0825">
              <a:lnSpc>
                <a:spcPct val="100000"/>
              </a:lnSpc>
              <a:spcBef>
                <a:spcPts val="100"/>
              </a:spcBef>
            </a:pPr>
            <a:r>
              <a:rPr spc="210" dirty="0"/>
              <a:t>How</a:t>
            </a:r>
            <a:r>
              <a:rPr spc="5" dirty="0"/>
              <a:t> </a:t>
            </a:r>
            <a:r>
              <a:rPr spc="215" dirty="0"/>
              <a:t>does</a:t>
            </a:r>
            <a:r>
              <a:rPr spc="5" dirty="0"/>
              <a:t> </a:t>
            </a:r>
            <a:r>
              <a:rPr spc="280" dirty="0"/>
              <a:t>it</a:t>
            </a:r>
            <a:r>
              <a:rPr spc="5" dirty="0"/>
              <a:t> </a:t>
            </a:r>
            <a:r>
              <a:rPr spc="200" dirty="0"/>
              <a:t>work?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3304540"/>
            <a:ext cx="6253480" cy="5549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7830" marR="477520" indent="-379730">
              <a:lnSpc>
                <a:spcPct val="101299"/>
              </a:lnSpc>
              <a:spcBef>
                <a:spcPts val="90"/>
              </a:spcBef>
              <a:buSzPct val="147058"/>
              <a:buChar char="•"/>
              <a:tabLst>
                <a:tab pos="419100" algn="l"/>
              </a:tabLst>
            </a:pPr>
            <a:r>
              <a:rPr sz="2550" dirty="0">
                <a:latin typeface="Trebuchet MS"/>
                <a:cs typeface="Trebuchet MS"/>
              </a:rPr>
              <a:t>Repository</a:t>
            </a:r>
            <a:r>
              <a:rPr sz="2550" spc="130" dirty="0">
                <a:latin typeface="Trebuchet MS"/>
                <a:cs typeface="Trebuchet MS"/>
              </a:rPr>
              <a:t> </a:t>
            </a:r>
            <a:r>
              <a:rPr sz="2550" spc="200" dirty="0">
                <a:latin typeface="Trebuchet MS"/>
                <a:cs typeface="Trebuchet MS"/>
              </a:rPr>
              <a:t>=</a:t>
            </a:r>
            <a:r>
              <a:rPr sz="2550" spc="140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database</a:t>
            </a:r>
            <a:r>
              <a:rPr sz="2550" spc="145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containing</a:t>
            </a:r>
            <a:r>
              <a:rPr sz="2550" spc="145" dirty="0">
                <a:latin typeface="Trebuchet MS"/>
                <a:cs typeface="Trebuchet MS"/>
              </a:rPr>
              <a:t> </a:t>
            </a:r>
            <a:r>
              <a:rPr sz="2550" spc="-45" dirty="0">
                <a:latin typeface="Trebuchet MS"/>
                <a:cs typeface="Trebuchet MS"/>
              </a:rPr>
              <a:t>all 	</a:t>
            </a:r>
            <a:r>
              <a:rPr sz="2550" dirty="0">
                <a:latin typeface="Trebuchet MS"/>
                <a:cs typeface="Trebuchet MS"/>
              </a:rPr>
              <a:t>versions</a:t>
            </a:r>
            <a:r>
              <a:rPr sz="2550" spc="5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of</a:t>
            </a:r>
            <a:r>
              <a:rPr sz="2550" spc="15" dirty="0">
                <a:latin typeface="Trebuchet MS"/>
                <a:cs typeface="Trebuchet MS"/>
              </a:rPr>
              <a:t> </a:t>
            </a:r>
            <a:r>
              <a:rPr sz="2550" spc="-35" dirty="0">
                <a:latin typeface="Trebuchet MS"/>
                <a:cs typeface="Trebuchet MS"/>
              </a:rPr>
              <a:t>the</a:t>
            </a:r>
            <a:r>
              <a:rPr sz="2550" spc="20" dirty="0">
                <a:latin typeface="Trebuchet MS"/>
                <a:cs typeface="Trebuchet MS"/>
              </a:rPr>
              <a:t> </a:t>
            </a:r>
            <a:r>
              <a:rPr sz="2550" spc="-10" dirty="0">
                <a:latin typeface="Trebuchet MS"/>
                <a:cs typeface="Trebuchet MS"/>
              </a:rPr>
              <a:t>files</a:t>
            </a:r>
            <a:endParaRPr sz="2550">
              <a:latin typeface="Trebuchet MS"/>
              <a:cs typeface="Trebuchet MS"/>
            </a:endParaRPr>
          </a:p>
          <a:p>
            <a:pPr marL="417830" indent="-379730">
              <a:lnSpc>
                <a:spcPct val="100000"/>
              </a:lnSpc>
              <a:spcBef>
                <a:spcPts val="2140"/>
              </a:spcBef>
              <a:buSzPct val="147058"/>
              <a:buChar char="•"/>
              <a:tabLst>
                <a:tab pos="417830" algn="l"/>
              </a:tabLst>
            </a:pPr>
            <a:r>
              <a:rPr sz="2550" spc="95" dirty="0">
                <a:latin typeface="Trebuchet MS"/>
                <a:cs typeface="Trebuchet MS"/>
              </a:rPr>
              <a:t>Snapshot-</a:t>
            </a:r>
            <a:r>
              <a:rPr sz="2550" spc="105" dirty="0">
                <a:latin typeface="Trebuchet MS"/>
                <a:cs typeface="Trebuchet MS"/>
              </a:rPr>
              <a:t>based</a:t>
            </a:r>
            <a:r>
              <a:rPr sz="2550" spc="-20" dirty="0">
                <a:latin typeface="Trebuchet MS"/>
                <a:cs typeface="Trebuchet MS"/>
              </a:rPr>
              <a:t> </a:t>
            </a:r>
            <a:r>
              <a:rPr sz="2550" spc="55" dirty="0">
                <a:latin typeface="Trebuchet MS"/>
                <a:cs typeface="Trebuchet MS"/>
              </a:rPr>
              <a:t>system</a:t>
            </a:r>
            <a:endParaRPr sz="2550">
              <a:latin typeface="Trebuchet MS"/>
              <a:cs typeface="Trebuchet MS"/>
            </a:endParaRPr>
          </a:p>
          <a:p>
            <a:pPr marL="862330" lvl="1" indent="-379730">
              <a:lnSpc>
                <a:spcPct val="100000"/>
              </a:lnSpc>
              <a:spcBef>
                <a:spcPts val="2140"/>
              </a:spcBef>
              <a:buSzPct val="147058"/>
              <a:buChar char="•"/>
              <a:tabLst>
                <a:tab pos="862330" algn="l"/>
              </a:tabLst>
            </a:pPr>
            <a:r>
              <a:rPr sz="2550" spc="110" dirty="0">
                <a:latin typeface="Trebuchet MS"/>
                <a:cs typeface="Trebuchet MS"/>
              </a:rPr>
              <a:t>Snapshots</a:t>
            </a:r>
            <a:r>
              <a:rPr sz="2550" spc="-110" dirty="0">
                <a:latin typeface="Trebuchet MS"/>
                <a:cs typeface="Trebuchet MS"/>
              </a:rPr>
              <a:t> </a:t>
            </a:r>
            <a:r>
              <a:rPr sz="2550" spc="-20" dirty="0">
                <a:latin typeface="Trebuchet MS"/>
                <a:cs typeface="Trebuchet MS"/>
              </a:rPr>
              <a:t>are</a:t>
            </a:r>
            <a:r>
              <a:rPr sz="2550" spc="-105" dirty="0">
                <a:latin typeface="Trebuchet MS"/>
                <a:cs typeface="Trebuchet MS"/>
              </a:rPr>
              <a:t> </a:t>
            </a:r>
            <a:r>
              <a:rPr sz="2550" spc="-10" dirty="0">
                <a:latin typeface="Trebuchet MS"/>
                <a:cs typeface="Trebuchet MS"/>
              </a:rPr>
              <a:t>called</a:t>
            </a:r>
            <a:r>
              <a:rPr sz="2550" spc="-110" dirty="0">
                <a:latin typeface="Trebuchet MS"/>
                <a:cs typeface="Trebuchet MS"/>
              </a:rPr>
              <a:t> </a:t>
            </a:r>
            <a:r>
              <a:rPr sz="2550" b="1" i="1" spc="-10" dirty="0">
                <a:latin typeface="Arial"/>
                <a:cs typeface="Arial"/>
              </a:rPr>
              <a:t>commits</a:t>
            </a:r>
            <a:endParaRPr sz="2550">
              <a:latin typeface="Arial"/>
              <a:cs typeface="Arial"/>
            </a:endParaRPr>
          </a:p>
          <a:p>
            <a:pPr marL="862330" marR="203200" lvl="1" indent="-379730">
              <a:lnSpc>
                <a:spcPct val="101299"/>
              </a:lnSpc>
              <a:spcBef>
                <a:spcPts val="2100"/>
              </a:spcBef>
              <a:buSzPct val="147058"/>
              <a:buChar char="•"/>
              <a:tabLst>
                <a:tab pos="863600" algn="l"/>
              </a:tabLst>
            </a:pPr>
            <a:r>
              <a:rPr sz="2550" spc="70" dirty="0">
                <a:latin typeface="Trebuchet MS"/>
                <a:cs typeface="Trebuchet MS"/>
              </a:rPr>
              <a:t>Commits</a:t>
            </a:r>
            <a:r>
              <a:rPr sz="2550" spc="-20" dirty="0">
                <a:latin typeface="Trebuchet MS"/>
                <a:cs typeface="Trebuchet MS"/>
              </a:rPr>
              <a:t> are </a:t>
            </a:r>
            <a:r>
              <a:rPr sz="2550" dirty="0">
                <a:latin typeface="Trebuchet MS"/>
                <a:cs typeface="Trebuchet MS"/>
              </a:rPr>
              <a:t>named</a:t>
            </a:r>
            <a:r>
              <a:rPr sz="2550" spc="-20" dirty="0">
                <a:latin typeface="Trebuchet MS"/>
                <a:cs typeface="Trebuchet MS"/>
              </a:rPr>
              <a:t> </a:t>
            </a:r>
            <a:r>
              <a:rPr sz="2550" spc="50" dirty="0">
                <a:latin typeface="Trebuchet MS"/>
                <a:cs typeface="Trebuchet MS"/>
              </a:rPr>
              <a:t>by</a:t>
            </a:r>
            <a:r>
              <a:rPr sz="2550" spc="-20" dirty="0">
                <a:latin typeface="Trebuchet MS"/>
                <a:cs typeface="Trebuchet MS"/>
              </a:rPr>
              <a:t> </a:t>
            </a:r>
            <a:r>
              <a:rPr sz="2550" spc="95" dirty="0">
                <a:latin typeface="Trebuchet MS"/>
                <a:cs typeface="Trebuchet MS"/>
              </a:rPr>
              <a:t>checksums 	</a:t>
            </a:r>
            <a:r>
              <a:rPr sz="2550" dirty="0">
                <a:latin typeface="Trebuchet MS"/>
                <a:cs typeface="Trebuchet MS"/>
              </a:rPr>
              <a:t>(also</a:t>
            </a:r>
            <a:r>
              <a:rPr sz="2550" spc="-60" dirty="0">
                <a:latin typeface="Trebuchet MS"/>
                <a:cs typeface="Trebuchet MS"/>
              </a:rPr>
              <a:t> </a:t>
            </a:r>
            <a:r>
              <a:rPr sz="2550" spc="90" dirty="0">
                <a:latin typeface="Trebuchet MS"/>
                <a:cs typeface="Trebuchet MS"/>
              </a:rPr>
              <a:t>used</a:t>
            </a:r>
            <a:r>
              <a:rPr sz="2550" spc="-60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to</a:t>
            </a:r>
            <a:r>
              <a:rPr sz="2550" spc="-60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ensure</a:t>
            </a:r>
            <a:r>
              <a:rPr sz="2550" spc="-60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data</a:t>
            </a:r>
            <a:r>
              <a:rPr sz="2550" spc="-60" dirty="0">
                <a:latin typeface="Trebuchet MS"/>
                <a:cs typeface="Trebuchet MS"/>
              </a:rPr>
              <a:t> </a:t>
            </a:r>
            <a:r>
              <a:rPr sz="2550" spc="-10" dirty="0">
                <a:latin typeface="Trebuchet MS"/>
                <a:cs typeface="Trebuchet MS"/>
              </a:rPr>
              <a:t>integrity)</a:t>
            </a:r>
            <a:endParaRPr sz="2550">
              <a:latin typeface="Trebuchet MS"/>
              <a:cs typeface="Trebuchet MS"/>
            </a:endParaRPr>
          </a:p>
          <a:p>
            <a:pPr marL="417830" indent="-379730">
              <a:lnSpc>
                <a:spcPct val="100000"/>
              </a:lnSpc>
              <a:spcBef>
                <a:spcPts val="2140"/>
              </a:spcBef>
              <a:buSzPct val="147058"/>
              <a:buChar char="•"/>
              <a:tabLst>
                <a:tab pos="417830" algn="l"/>
              </a:tabLst>
            </a:pPr>
            <a:r>
              <a:rPr sz="2550" dirty="0">
                <a:latin typeface="Trebuchet MS"/>
                <a:cs typeface="Trebuchet MS"/>
              </a:rPr>
              <a:t>Almost</a:t>
            </a:r>
            <a:r>
              <a:rPr sz="2550" spc="-35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every</a:t>
            </a:r>
            <a:r>
              <a:rPr sz="2550" spc="-35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operation</a:t>
            </a:r>
            <a:r>
              <a:rPr sz="2550" spc="-35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is</a:t>
            </a:r>
            <a:r>
              <a:rPr sz="2550" spc="-30" dirty="0">
                <a:latin typeface="Trebuchet MS"/>
                <a:cs typeface="Trebuchet MS"/>
              </a:rPr>
              <a:t> </a:t>
            </a:r>
            <a:r>
              <a:rPr sz="2550" spc="-10" dirty="0">
                <a:latin typeface="Trebuchet MS"/>
                <a:cs typeface="Trebuchet MS"/>
              </a:rPr>
              <a:t>local</a:t>
            </a:r>
            <a:endParaRPr sz="2550">
              <a:latin typeface="Trebuchet MS"/>
              <a:cs typeface="Trebuchet MS"/>
            </a:endParaRPr>
          </a:p>
          <a:p>
            <a:pPr marL="862330" lvl="1" indent="-379730">
              <a:lnSpc>
                <a:spcPct val="100000"/>
              </a:lnSpc>
              <a:spcBef>
                <a:spcPts val="2039"/>
              </a:spcBef>
              <a:buSzPct val="147058"/>
              <a:buChar char="•"/>
              <a:tabLst>
                <a:tab pos="862330" algn="l"/>
              </a:tabLst>
            </a:pPr>
            <a:r>
              <a:rPr sz="2550" dirty="0">
                <a:latin typeface="Trebuchet MS"/>
                <a:cs typeface="Trebuchet MS"/>
              </a:rPr>
              <a:t>Working</a:t>
            </a:r>
            <a:r>
              <a:rPr sz="2550" spc="-70" dirty="0">
                <a:latin typeface="Trebuchet MS"/>
                <a:cs typeface="Trebuchet MS"/>
              </a:rPr>
              <a:t> </a:t>
            </a:r>
            <a:r>
              <a:rPr sz="2550" spc="-40" dirty="0">
                <a:latin typeface="Trebuchet MS"/>
                <a:cs typeface="Trebuchet MS"/>
              </a:rPr>
              <a:t>without</a:t>
            </a:r>
            <a:r>
              <a:rPr sz="2550" spc="-60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network</a:t>
            </a:r>
            <a:r>
              <a:rPr sz="2550" spc="-55" dirty="0">
                <a:latin typeface="Trebuchet MS"/>
                <a:cs typeface="Trebuchet MS"/>
              </a:rPr>
              <a:t> </a:t>
            </a:r>
            <a:r>
              <a:rPr sz="2550" spc="-10" dirty="0">
                <a:latin typeface="Trebuchet MS"/>
                <a:cs typeface="Trebuchet MS"/>
              </a:rPr>
              <a:t>connecting</a:t>
            </a:r>
            <a:endParaRPr sz="2550">
              <a:latin typeface="Trebuchet MS"/>
              <a:cs typeface="Trebuchet MS"/>
            </a:endParaRPr>
          </a:p>
          <a:p>
            <a:pPr marL="862330" marR="1352550" lvl="1" indent="-379730">
              <a:lnSpc>
                <a:spcPct val="101299"/>
              </a:lnSpc>
              <a:spcBef>
                <a:spcPts val="2100"/>
              </a:spcBef>
              <a:buSzPct val="147058"/>
              <a:buChar char="•"/>
              <a:tabLst>
                <a:tab pos="863600" algn="l"/>
              </a:tabLst>
            </a:pPr>
            <a:r>
              <a:rPr sz="2550" dirty="0">
                <a:latin typeface="Trebuchet MS"/>
                <a:cs typeface="Trebuchet MS"/>
              </a:rPr>
              <a:t>Distributed</a:t>
            </a:r>
            <a:r>
              <a:rPr sz="2550" spc="-185" dirty="0">
                <a:latin typeface="Trebuchet MS"/>
                <a:cs typeface="Trebuchet MS"/>
              </a:rPr>
              <a:t> </a:t>
            </a:r>
            <a:r>
              <a:rPr sz="2550" spc="55" dirty="0">
                <a:latin typeface="Trebuchet MS"/>
                <a:cs typeface="Trebuchet MS"/>
              </a:rPr>
              <a:t>system 	</a:t>
            </a:r>
            <a:r>
              <a:rPr sz="2550" spc="-20" dirty="0">
                <a:latin typeface="Trebuchet MS"/>
                <a:cs typeface="Trebuchet MS"/>
              </a:rPr>
              <a:t>(everyone</a:t>
            </a:r>
            <a:r>
              <a:rPr sz="2550" spc="-60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carries</a:t>
            </a:r>
            <a:r>
              <a:rPr sz="2550" spc="-55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a</a:t>
            </a:r>
            <a:r>
              <a:rPr sz="2550" spc="-60" dirty="0">
                <a:latin typeface="Trebuchet MS"/>
                <a:cs typeface="Trebuchet MS"/>
              </a:rPr>
              <a:t> </a:t>
            </a:r>
            <a:r>
              <a:rPr sz="2550" spc="-10" dirty="0">
                <a:latin typeface="Trebuchet MS"/>
                <a:cs typeface="Trebuchet MS"/>
              </a:rPr>
              <a:t>backup)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2701" y="3457547"/>
            <a:ext cx="5975985" cy="3023235"/>
          </a:xfrm>
          <a:custGeom>
            <a:avLst/>
            <a:gdLst/>
            <a:ahLst/>
            <a:cxnLst/>
            <a:rect l="l" t="t" r="r" b="b"/>
            <a:pathLst>
              <a:path w="5975984" h="3023235">
                <a:moveTo>
                  <a:pt x="0" y="0"/>
                </a:moveTo>
                <a:lnTo>
                  <a:pt x="5975565" y="0"/>
                </a:lnTo>
                <a:lnTo>
                  <a:pt x="5975565" y="3022974"/>
                </a:lnTo>
                <a:lnTo>
                  <a:pt x="0" y="3022974"/>
                </a:lnTo>
                <a:lnTo>
                  <a:pt x="0" y="0"/>
                </a:lnTo>
                <a:close/>
              </a:path>
            </a:pathLst>
          </a:custGeom>
          <a:solidFill>
            <a:srgbClr val="F8BA00">
              <a:alpha val="511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92701" y="3457547"/>
            <a:ext cx="5975985" cy="3023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1400" spc="-25" dirty="0">
                <a:latin typeface="Trebuchet MS"/>
                <a:cs typeface="Trebuchet MS"/>
              </a:rPr>
              <a:t>https://git-</a:t>
            </a:r>
            <a:r>
              <a:rPr sz="1400" spc="-30" dirty="0">
                <a:latin typeface="Trebuchet MS"/>
                <a:cs typeface="Trebuchet MS"/>
              </a:rPr>
              <a:t>scm.com/book/en/v2/Getting-</a:t>
            </a:r>
            <a:r>
              <a:rPr sz="1400" spc="-25" dirty="0">
                <a:latin typeface="Trebuchet MS"/>
                <a:cs typeface="Trebuchet MS"/>
              </a:rPr>
              <a:t>Started-Git-</a:t>
            </a:r>
            <a:r>
              <a:rPr sz="1400" spc="-10" dirty="0">
                <a:latin typeface="Trebuchet MS"/>
                <a:cs typeface="Trebuchet MS"/>
              </a:rPr>
              <a:t>Basics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59894" y="3588076"/>
            <a:ext cx="5641340" cy="2402840"/>
            <a:chOff x="6859894" y="3588076"/>
            <a:chExt cx="5641340" cy="240284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9894" y="3855661"/>
              <a:ext cx="5641013" cy="21347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901509" y="3694756"/>
              <a:ext cx="5370195" cy="0"/>
            </a:xfrm>
            <a:custGeom>
              <a:avLst/>
              <a:gdLst/>
              <a:ahLst/>
              <a:cxnLst/>
              <a:rect l="l" t="t" r="r" b="b"/>
              <a:pathLst>
                <a:path w="5370195">
                  <a:moveTo>
                    <a:pt x="0" y="0"/>
                  </a:moveTo>
                  <a:lnTo>
                    <a:pt x="5344591" y="0"/>
                  </a:lnTo>
                  <a:lnTo>
                    <a:pt x="5369991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46101" y="3588076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0" y="213360"/>
                  </a:lnTo>
                  <a:lnTo>
                    <a:pt x="213359" y="106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4394" y="6860176"/>
            <a:ext cx="5975529" cy="134665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547600" y="8985605"/>
            <a:ext cx="138430" cy="26543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50" dirty="0"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5392" y="3923450"/>
            <a:ext cx="10850880" cy="2616200"/>
            <a:chOff x="805392" y="3923450"/>
            <a:chExt cx="10850880" cy="2616200"/>
          </a:xfrm>
        </p:grpSpPr>
        <p:sp>
          <p:nvSpPr>
            <p:cNvPr id="3" name="object 3"/>
            <p:cNvSpPr/>
            <p:nvPr/>
          </p:nvSpPr>
          <p:spPr>
            <a:xfrm>
              <a:off x="805392" y="3923450"/>
              <a:ext cx="8714740" cy="2616200"/>
            </a:xfrm>
            <a:custGeom>
              <a:avLst/>
              <a:gdLst/>
              <a:ahLst/>
              <a:cxnLst/>
              <a:rect l="l" t="t" r="r" b="b"/>
              <a:pathLst>
                <a:path w="8714740" h="2616200">
                  <a:moveTo>
                    <a:pt x="0" y="0"/>
                  </a:moveTo>
                  <a:lnTo>
                    <a:pt x="8714187" y="0"/>
                  </a:lnTo>
                  <a:lnTo>
                    <a:pt x="8714187" y="2616199"/>
                  </a:lnTo>
                  <a:lnTo>
                    <a:pt x="0" y="2616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9145" y="4757427"/>
              <a:ext cx="10306509" cy="158685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0825">
              <a:lnSpc>
                <a:spcPct val="100000"/>
              </a:lnSpc>
              <a:spcBef>
                <a:spcPts val="100"/>
              </a:spcBef>
            </a:pPr>
            <a:r>
              <a:rPr spc="210" dirty="0"/>
              <a:t>How</a:t>
            </a:r>
            <a:r>
              <a:rPr spc="5" dirty="0"/>
              <a:t> </a:t>
            </a:r>
            <a:r>
              <a:rPr spc="215" dirty="0"/>
              <a:t>does</a:t>
            </a:r>
            <a:r>
              <a:rPr spc="5" dirty="0"/>
              <a:t> </a:t>
            </a:r>
            <a:r>
              <a:rPr spc="280" dirty="0"/>
              <a:t>it</a:t>
            </a:r>
            <a:r>
              <a:rPr spc="5" dirty="0"/>
              <a:t> </a:t>
            </a:r>
            <a:r>
              <a:rPr spc="200" dirty="0"/>
              <a:t>work?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23342" y="5724207"/>
            <a:ext cx="1270000" cy="257810"/>
          </a:xfrm>
          <a:prstGeom prst="rect">
            <a:avLst/>
          </a:prstGeom>
          <a:solidFill>
            <a:srgbClr val="B6FBFC"/>
          </a:solidFill>
        </p:spPr>
        <p:txBody>
          <a:bodyPr vert="horz" wrap="square" lIns="0" tIns="4127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325"/>
              </a:spcBef>
            </a:pPr>
            <a:r>
              <a:rPr sz="1200" i="1" dirty="0">
                <a:latin typeface="Arial"/>
                <a:cs typeface="Arial"/>
              </a:rPr>
              <a:t>also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staging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area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3600" y="3022600"/>
            <a:ext cx="29876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4</a:t>
            </a:r>
            <a:r>
              <a:rPr sz="3000" b="1" spc="-5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distinct</a:t>
            </a:r>
            <a:r>
              <a:rPr sz="3000" b="1" spc="-55" dirty="0">
                <a:latin typeface="Arial"/>
                <a:cs typeface="Arial"/>
              </a:rPr>
              <a:t> </a:t>
            </a:r>
            <a:r>
              <a:rPr sz="3000" b="1" spc="-10" dirty="0">
                <a:latin typeface="Arial"/>
                <a:cs typeface="Arial"/>
              </a:rPr>
              <a:t>places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10100" y="4114800"/>
            <a:ext cx="8921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FFFFFF"/>
                </a:solidFill>
                <a:latin typeface="Arial"/>
                <a:cs typeface="Arial"/>
              </a:rPr>
              <a:t>local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4100" y="7874000"/>
            <a:ext cx="4103370" cy="12750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ctr">
              <a:lnSpc>
                <a:spcPct val="101899"/>
              </a:lnSpc>
              <a:spcBef>
                <a:spcPts val="35"/>
              </a:spcBef>
            </a:pPr>
            <a:r>
              <a:rPr sz="2700" dirty="0">
                <a:latin typeface="Trebuchet MS"/>
                <a:cs typeface="Trebuchet MS"/>
              </a:rPr>
              <a:t>Manually</a:t>
            </a:r>
            <a:r>
              <a:rPr sz="2700" spc="-25" dirty="0">
                <a:latin typeface="Trebuchet MS"/>
                <a:cs typeface="Trebuchet MS"/>
              </a:rPr>
              <a:t> </a:t>
            </a:r>
            <a:r>
              <a:rPr sz="2700" spc="65" dirty="0">
                <a:latin typeface="Trebuchet MS"/>
                <a:cs typeface="Trebuchet MS"/>
              </a:rPr>
              <a:t>synced</a:t>
            </a:r>
            <a:r>
              <a:rPr sz="2700" spc="-20" dirty="0">
                <a:latin typeface="Trebuchet MS"/>
                <a:cs typeface="Trebuchet MS"/>
              </a:rPr>
              <a:t> </a:t>
            </a:r>
            <a:r>
              <a:rPr sz="2700" spc="50" dirty="0">
                <a:latin typeface="Trebuchet MS"/>
                <a:cs typeface="Trebuchet MS"/>
              </a:rPr>
              <a:t>copies</a:t>
            </a:r>
            <a:r>
              <a:rPr sz="2700" spc="-20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of </a:t>
            </a:r>
            <a:r>
              <a:rPr sz="2700" spc="-130" dirty="0">
                <a:latin typeface="Trebuchet MS"/>
                <a:cs typeface="Trebuchet MS"/>
              </a:rPr>
              <a:t>all</a:t>
            </a:r>
            <a:r>
              <a:rPr sz="2700" dirty="0">
                <a:latin typeface="Trebuchet MS"/>
                <a:cs typeface="Trebuchet MS"/>
              </a:rPr>
              <a:t> </a:t>
            </a:r>
            <a:r>
              <a:rPr sz="2700" spc="-20" dirty="0">
                <a:latin typeface="Trebuchet MS"/>
                <a:cs typeface="Trebuchet MS"/>
              </a:rPr>
              <a:t>committed</a:t>
            </a:r>
            <a:r>
              <a:rPr sz="2700" spc="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versions</a:t>
            </a:r>
            <a:r>
              <a:rPr sz="2700" spc="5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of </a:t>
            </a:r>
            <a:r>
              <a:rPr sz="2700" spc="-130" dirty="0">
                <a:latin typeface="Trebuchet MS"/>
                <a:cs typeface="Trebuchet MS"/>
              </a:rPr>
              <a:t>all</a:t>
            </a:r>
            <a:r>
              <a:rPr sz="2700" spc="-75" dirty="0">
                <a:latin typeface="Trebuchet MS"/>
                <a:cs typeface="Trebuchet MS"/>
              </a:rPr>
              <a:t> project</a:t>
            </a:r>
            <a:r>
              <a:rPr sz="2700" spc="-80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files</a:t>
            </a:r>
            <a:endParaRPr sz="27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818063" y="6734429"/>
            <a:ext cx="259079" cy="909955"/>
            <a:chOff x="7818063" y="6734429"/>
            <a:chExt cx="259079" cy="909955"/>
          </a:xfrm>
        </p:grpSpPr>
        <p:sp>
          <p:nvSpPr>
            <p:cNvPr id="11" name="object 11"/>
            <p:cNvSpPr/>
            <p:nvPr/>
          </p:nvSpPr>
          <p:spPr>
            <a:xfrm>
              <a:off x="7947603" y="6961759"/>
              <a:ext cx="0" cy="682625"/>
            </a:xfrm>
            <a:custGeom>
              <a:avLst/>
              <a:gdLst/>
              <a:ahLst/>
              <a:cxnLst/>
              <a:rect l="l" t="t" r="r" b="b"/>
              <a:pathLst>
                <a:path h="682625">
                  <a:moveTo>
                    <a:pt x="0" y="682220"/>
                  </a:moveTo>
                  <a:lnTo>
                    <a:pt x="0" y="31750"/>
                  </a:ln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18063" y="6734429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129540" y="0"/>
                  </a:moveTo>
                  <a:lnTo>
                    <a:pt x="0" y="259080"/>
                  </a:lnTo>
                  <a:lnTo>
                    <a:pt x="259079" y="259080"/>
                  </a:lnTo>
                  <a:lnTo>
                    <a:pt x="1295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0727815" y="6695440"/>
            <a:ext cx="259079" cy="909955"/>
            <a:chOff x="10727815" y="6695440"/>
            <a:chExt cx="259079" cy="909955"/>
          </a:xfrm>
        </p:grpSpPr>
        <p:sp>
          <p:nvSpPr>
            <p:cNvPr id="14" name="object 14"/>
            <p:cNvSpPr/>
            <p:nvPr/>
          </p:nvSpPr>
          <p:spPr>
            <a:xfrm>
              <a:off x="10857355" y="6922771"/>
              <a:ext cx="0" cy="682625"/>
            </a:xfrm>
            <a:custGeom>
              <a:avLst/>
              <a:gdLst/>
              <a:ahLst/>
              <a:cxnLst/>
              <a:rect l="l" t="t" r="r" b="b"/>
              <a:pathLst>
                <a:path h="682625">
                  <a:moveTo>
                    <a:pt x="0" y="682220"/>
                  </a:moveTo>
                  <a:lnTo>
                    <a:pt x="0" y="31750"/>
                  </a:ln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727815" y="669544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129540" y="0"/>
                  </a:moveTo>
                  <a:lnTo>
                    <a:pt x="0" y="259079"/>
                  </a:lnTo>
                  <a:lnTo>
                    <a:pt x="259080" y="259079"/>
                  </a:lnTo>
                  <a:lnTo>
                    <a:pt x="1295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39800" y="7874000"/>
            <a:ext cx="2045335" cy="12750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indent="-635" algn="ctr">
              <a:lnSpc>
                <a:spcPct val="101899"/>
              </a:lnSpc>
              <a:spcBef>
                <a:spcPts val="35"/>
              </a:spcBef>
            </a:pPr>
            <a:r>
              <a:rPr sz="2700" spc="-60" dirty="0">
                <a:latin typeface="Trebuchet MS"/>
                <a:cs typeface="Trebuchet MS"/>
              </a:rPr>
              <a:t>All</a:t>
            </a:r>
            <a:r>
              <a:rPr sz="2700" spc="-14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of</a:t>
            </a:r>
            <a:r>
              <a:rPr sz="2700" spc="-185" dirty="0">
                <a:latin typeface="Trebuchet MS"/>
                <a:cs typeface="Trebuchet MS"/>
              </a:rPr>
              <a:t> </a:t>
            </a:r>
            <a:r>
              <a:rPr sz="2700" spc="-20" dirty="0">
                <a:latin typeface="Trebuchet MS"/>
                <a:cs typeface="Trebuchet MS"/>
              </a:rPr>
              <a:t>your</a:t>
            </a:r>
            <a:r>
              <a:rPr sz="2700" spc="675" dirty="0">
                <a:latin typeface="Trebuchet MS"/>
                <a:cs typeface="Trebuchet MS"/>
              </a:rPr>
              <a:t> </a:t>
            </a:r>
            <a:r>
              <a:rPr sz="2700" spc="-150" dirty="0">
                <a:latin typeface="Trebuchet MS"/>
                <a:cs typeface="Trebuchet MS"/>
              </a:rPr>
              <a:t>(to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spc="-50" dirty="0">
                <a:latin typeface="Trebuchet MS"/>
                <a:cs typeface="Trebuchet MS"/>
              </a:rPr>
              <a:t>be)</a:t>
            </a:r>
            <a:r>
              <a:rPr sz="2700" spc="-125" dirty="0">
                <a:latin typeface="Trebuchet MS"/>
                <a:cs typeface="Trebuchet MS"/>
              </a:rPr>
              <a:t> </a:t>
            </a:r>
            <a:r>
              <a:rPr sz="2700" spc="-50" dirty="0">
                <a:latin typeface="Trebuchet MS"/>
                <a:cs typeface="Trebuchet MS"/>
              </a:rPr>
              <a:t>edited </a:t>
            </a:r>
            <a:r>
              <a:rPr sz="2700" spc="-75" dirty="0">
                <a:latin typeface="Trebuchet MS"/>
                <a:cs typeface="Trebuchet MS"/>
              </a:rPr>
              <a:t>project</a:t>
            </a:r>
            <a:r>
              <a:rPr sz="2700" spc="-85" dirty="0">
                <a:latin typeface="Trebuchet MS"/>
                <a:cs typeface="Trebuchet MS"/>
              </a:rPr>
              <a:t> </a:t>
            </a:r>
            <a:r>
              <a:rPr sz="2700" spc="-20" dirty="0">
                <a:latin typeface="Trebuchet MS"/>
                <a:cs typeface="Trebuchet MS"/>
              </a:rPr>
              <a:t>files</a:t>
            </a:r>
            <a:endParaRPr sz="27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36662" y="6695440"/>
            <a:ext cx="259079" cy="909955"/>
            <a:chOff x="2036662" y="6695440"/>
            <a:chExt cx="259079" cy="909955"/>
          </a:xfrm>
        </p:grpSpPr>
        <p:sp>
          <p:nvSpPr>
            <p:cNvPr id="18" name="object 18"/>
            <p:cNvSpPr/>
            <p:nvPr/>
          </p:nvSpPr>
          <p:spPr>
            <a:xfrm>
              <a:off x="2166202" y="6922771"/>
              <a:ext cx="0" cy="682625"/>
            </a:xfrm>
            <a:custGeom>
              <a:avLst/>
              <a:gdLst/>
              <a:ahLst/>
              <a:cxnLst/>
              <a:rect l="l" t="t" r="r" b="b"/>
              <a:pathLst>
                <a:path h="682625">
                  <a:moveTo>
                    <a:pt x="0" y="682220"/>
                  </a:moveTo>
                  <a:lnTo>
                    <a:pt x="0" y="31750"/>
                  </a:ln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36662" y="669544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80" h="259079">
                  <a:moveTo>
                    <a:pt x="129540" y="0"/>
                  </a:moveTo>
                  <a:lnTo>
                    <a:pt x="0" y="259079"/>
                  </a:lnTo>
                  <a:lnTo>
                    <a:pt x="259080" y="259079"/>
                  </a:lnTo>
                  <a:lnTo>
                    <a:pt x="1295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946413" y="6695440"/>
            <a:ext cx="259079" cy="909955"/>
            <a:chOff x="4946413" y="6695440"/>
            <a:chExt cx="259079" cy="909955"/>
          </a:xfrm>
        </p:grpSpPr>
        <p:sp>
          <p:nvSpPr>
            <p:cNvPr id="21" name="object 21"/>
            <p:cNvSpPr/>
            <p:nvPr/>
          </p:nvSpPr>
          <p:spPr>
            <a:xfrm>
              <a:off x="5075953" y="6922771"/>
              <a:ext cx="0" cy="682625"/>
            </a:xfrm>
            <a:custGeom>
              <a:avLst/>
              <a:gdLst/>
              <a:ahLst/>
              <a:cxnLst/>
              <a:rect l="l" t="t" r="r" b="b"/>
              <a:pathLst>
                <a:path h="682625">
                  <a:moveTo>
                    <a:pt x="0" y="682220"/>
                  </a:moveTo>
                  <a:lnTo>
                    <a:pt x="0" y="31750"/>
                  </a:ln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46413" y="669544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129539" y="0"/>
                  </a:moveTo>
                  <a:lnTo>
                    <a:pt x="0" y="259079"/>
                  </a:lnTo>
                  <a:lnTo>
                    <a:pt x="259079" y="259079"/>
                  </a:lnTo>
                  <a:lnTo>
                    <a:pt x="1295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213100" y="7874000"/>
            <a:ext cx="3727450" cy="14732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algn="ctr">
              <a:lnSpc>
                <a:spcPct val="101899"/>
              </a:lnSpc>
              <a:spcBef>
                <a:spcPts val="35"/>
              </a:spcBef>
            </a:pPr>
            <a:r>
              <a:rPr sz="2700" dirty="0">
                <a:latin typeface="Trebuchet MS"/>
                <a:cs typeface="Trebuchet MS"/>
              </a:rPr>
              <a:t>For</a:t>
            </a:r>
            <a:r>
              <a:rPr sz="2700" spc="-9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now:</a:t>
            </a:r>
            <a:r>
              <a:rPr sz="2700" spc="-90" dirty="0">
                <a:latin typeface="Trebuchet MS"/>
                <a:cs typeface="Trebuchet MS"/>
              </a:rPr>
              <a:t> </a:t>
            </a:r>
            <a:r>
              <a:rPr sz="2700" spc="-60" dirty="0">
                <a:latin typeface="Trebuchet MS"/>
                <a:cs typeface="Trebuchet MS"/>
              </a:rPr>
              <a:t>All</a:t>
            </a:r>
            <a:r>
              <a:rPr sz="2700" spc="-90" dirty="0">
                <a:latin typeface="Trebuchet MS"/>
                <a:cs typeface="Trebuchet MS"/>
              </a:rPr>
              <a:t> </a:t>
            </a:r>
            <a:r>
              <a:rPr sz="2700" spc="80" dirty="0">
                <a:latin typeface="Trebuchet MS"/>
                <a:cs typeface="Trebuchet MS"/>
              </a:rPr>
              <a:t>changes</a:t>
            </a:r>
            <a:r>
              <a:rPr sz="2700" spc="-90" dirty="0">
                <a:latin typeface="Trebuchet MS"/>
                <a:cs typeface="Trebuchet MS"/>
              </a:rPr>
              <a:t> </a:t>
            </a:r>
            <a:r>
              <a:rPr sz="2700" spc="114" dirty="0">
                <a:latin typeface="Trebuchet MS"/>
                <a:cs typeface="Trebuchet MS"/>
              </a:rPr>
              <a:t>go </a:t>
            </a:r>
            <a:r>
              <a:rPr sz="2700" spc="-35" dirty="0">
                <a:latin typeface="Trebuchet MS"/>
                <a:cs typeface="Trebuchet MS"/>
              </a:rPr>
              <a:t>here</a:t>
            </a:r>
            <a:r>
              <a:rPr sz="2700" spc="-165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first</a:t>
            </a:r>
            <a:endParaRPr sz="2700">
              <a:latin typeface="Trebuchet MS"/>
              <a:cs typeface="Trebuchet MS"/>
            </a:endParaRPr>
          </a:p>
          <a:p>
            <a:pPr marL="355600" marR="339090" algn="ctr">
              <a:lnSpc>
                <a:spcPct val="100000"/>
              </a:lnSpc>
              <a:spcBef>
                <a:spcPts val="60"/>
              </a:spcBef>
            </a:pPr>
            <a:r>
              <a:rPr sz="2000" spc="-90" dirty="0">
                <a:latin typeface="Trebuchet MS"/>
                <a:cs typeface="Trebuchet MS"/>
              </a:rPr>
              <a:t>(Later:</a:t>
            </a:r>
            <a:r>
              <a:rPr sz="2000" spc="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Helps</a:t>
            </a:r>
            <a:r>
              <a:rPr sz="2000" spc="5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disentangling changes)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0825">
              <a:lnSpc>
                <a:spcPct val="100000"/>
              </a:lnSpc>
              <a:spcBef>
                <a:spcPts val="100"/>
              </a:spcBef>
            </a:pPr>
            <a:r>
              <a:rPr spc="210" dirty="0"/>
              <a:t>How</a:t>
            </a:r>
            <a:r>
              <a:rPr spc="5" dirty="0"/>
              <a:t> </a:t>
            </a:r>
            <a:r>
              <a:rPr spc="215" dirty="0"/>
              <a:t>does</a:t>
            </a:r>
            <a:r>
              <a:rPr spc="5" dirty="0"/>
              <a:t> </a:t>
            </a:r>
            <a:r>
              <a:rPr spc="280" dirty="0"/>
              <a:t>it</a:t>
            </a:r>
            <a:r>
              <a:rPr spc="5" dirty="0"/>
              <a:t> </a:t>
            </a:r>
            <a:r>
              <a:rPr spc="200" dirty="0"/>
              <a:t>work?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47039" y="2933377"/>
            <a:ext cx="6720205" cy="6328410"/>
            <a:chOff x="5747039" y="2933377"/>
            <a:chExt cx="6720205" cy="63284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7072" y="2933377"/>
              <a:ext cx="6689878" cy="63282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747029" y="6448297"/>
              <a:ext cx="4331970" cy="1802764"/>
            </a:xfrm>
            <a:custGeom>
              <a:avLst/>
              <a:gdLst/>
              <a:ahLst/>
              <a:cxnLst/>
              <a:rect l="l" t="t" r="r" b="b"/>
              <a:pathLst>
                <a:path w="4331970" h="1802765">
                  <a:moveTo>
                    <a:pt x="4081234" y="0"/>
                  </a:moveTo>
                  <a:lnTo>
                    <a:pt x="3172930" y="0"/>
                  </a:lnTo>
                  <a:lnTo>
                    <a:pt x="3172930" y="214731"/>
                  </a:lnTo>
                  <a:lnTo>
                    <a:pt x="4081234" y="214731"/>
                  </a:lnTo>
                  <a:lnTo>
                    <a:pt x="4081234" y="0"/>
                  </a:lnTo>
                  <a:close/>
                </a:path>
                <a:path w="4331970" h="1802765">
                  <a:moveTo>
                    <a:pt x="4331767" y="474586"/>
                  </a:moveTo>
                  <a:lnTo>
                    <a:pt x="0" y="474586"/>
                  </a:lnTo>
                  <a:lnTo>
                    <a:pt x="0" y="1236332"/>
                  </a:lnTo>
                  <a:lnTo>
                    <a:pt x="0" y="1252918"/>
                  </a:lnTo>
                  <a:lnTo>
                    <a:pt x="0" y="1802295"/>
                  </a:lnTo>
                  <a:lnTo>
                    <a:pt x="2450566" y="1802295"/>
                  </a:lnTo>
                  <a:lnTo>
                    <a:pt x="2450566" y="1252918"/>
                  </a:lnTo>
                  <a:lnTo>
                    <a:pt x="4331767" y="1252918"/>
                  </a:lnTo>
                  <a:lnTo>
                    <a:pt x="4331767" y="4745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276064" y="3382976"/>
            <a:ext cx="1576705" cy="30861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572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360"/>
              </a:spcBef>
            </a:pPr>
            <a:r>
              <a:rPr sz="1300" i="1" dirty="0">
                <a:solidFill>
                  <a:srgbClr val="FFFFFF"/>
                </a:solidFill>
                <a:latin typeface="Arial"/>
                <a:cs typeface="Arial"/>
              </a:rPr>
              <a:t>(Not</a:t>
            </a:r>
            <a:r>
              <a:rPr sz="1300" i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i="1" spc="-10" dirty="0">
                <a:solidFill>
                  <a:srgbClr val="FFFFFF"/>
                </a:solidFill>
                <a:latin typeface="Arial"/>
                <a:cs typeface="Arial"/>
              </a:rPr>
              <a:t>discussed)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08154" y="7900281"/>
            <a:ext cx="1863725" cy="252095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236854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latin typeface="Courier New"/>
                <a:cs typeface="Courier New"/>
              </a:rPr>
              <a:t>diff --</a:t>
            </a:r>
            <a:r>
              <a:rPr sz="1400" spc="-10" dirty="0">
                <a:latin typeface="Courier New"/>
                <a:cs typeface="Courier New"/>
              </a:rPr>
              <a:t>staged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72510" y="5882947"/>
            <a:ext cx="824865" cy="167005"/>
          </a:xfrm>
          <a:custGeom>
            <a:avLst/>
            <a:gdLst/>
            <a:ahLst/>
            <a:cxnLst/>
            <a:rect l="l" t="t" r="r" b="b"/>
            <a:pathLst>
              <a:path w="824865" h="167004">
                <a:moveTo>
                  <a:pt x="0" y="0"/>
                </a:moveTo>
                <a:lnTo>
                  <a:pt x="824283" y="0"/>
                </a:lnTo>
                <a:lnTo>
                  <a:pt x="824283" y="166978"/>
                </a:lnTo>
                <a:lnTo>
                  <a:pt x="0" y="166978"/>
                </a:lnTo>
                <a:lnTo>
                  <a:pt x="0" y="0"/>
                </a:lnTo>
                <a:close/>
              </a:path>
            </a:pathLst>
          </a:custGeom>
          <a:solidFill>
            <a:srgbClr val="B6F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10500" y="5905500"/>
            <a:ext cx="7435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i="1" dirty="0">
                <a:latin typeface="Arial"/>
                <a:cs typeface="Arial"/>
              </a:rPr>
              <a:t>also</a:t>
            </a:r>
            <a:r>
              <a:rPr sz="700" i="1" spc="5" dirty="0">
                <a:latin typeface="Arial"/>
                <a:cs typeface="Arial"/>
              </a:rPr>
              <a:t> </a:t>
            </a:r>
            <a:r>
              <a:rPr sz="700" b="1" dirty="0">
                <a:latin typeface="Arial"/>
                <a:cs typeface="Arial"/>
              </a:rPr>
              <a:t>staging</a:t>
            </a:r>
            <a:r>
              <a:rPr sz="700" b="1" spc="5" dirty="0">
                <a:latin typeface="Arial"/>
                <a:cs typeface="Arial"/>
              </a:rPr>
              <a:t> </a:t>
            </a:r>
            <a:r>
              <a:rPr sz="700" b="1" spc="-20" dirty="0">
                <a:latin typeface="Arial"/>
                <a:cs typeface="Arial"/>
              </a:rPr>
              <a:t>area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40826" y="5357448"/>
            <a:ext cx="1203960" cy="252095"/>
          </a:xfrm>
          <a:prstGeom prst="rect">
            <a:avLst/>
          </a:prstGeom>
          <a:solidFill>
            <a:srgbClr val="FF9300"/>
          </a:solidFill>
          <a:ln w="1270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280670">
              <a:lnSpc>
                <a:spcPct val="100000"/>
              </a:lnSpc>
              <a:spcBef>
                <a:spcPts val="15"/>
              </a:spcBef>
            </a:pPr>
            <a:r>
              <a:rPr sz="1400" spc="-10" dirty="0">
                <a:latin typeface="Courier New"/>
                <a:cs typeface="Courier New"/>
              </a:rPr>
              <a:t>status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448103" y="7331654"/>
            <a:ext cx="1216660" cy="264795"/>
            <a:chOff x="9448103" y="7331654"/>
            <a:chExt cx="1216660" cy="264795"/>
          </a:xfrm>
        </p:grpSpPr>
        <p:sp>
          <p:nvSpPr>
            <p:cNvPr id="12" name="object 12"/>
            <p:cNvSpPr/>
            <p:nvPr/>
          </p:nvSpPr>
          <p:spPr>
            <a:xfrm>
              <a:off x="9454453" y="7338004"/>
              <a:ext cx="1203960" cy="252095"/>
            </a:xfrm>
            <a:custGeom>
              <a:avLst/>
              <a:gdLst/>
              <a:ahLst/>
              <a:cxnLst/>
              <a:rect l="l" t="t" r="r" b="b"/>
              <a:pathLst>
                <a:path w="1203959" h="252095">
                  <a:moveTo>
                    <a:pt x="0" y="0"/>
                  </a:moveTo>
                  <a:lnTo>
                    <a:pt x="1203410" y="0"/>
                  </a:lnTo>
                  <a:lnTo>
                    <a:pt x="1203410" y="251717"/>
                  </a:lnTo>
                  <a:lnTo>
                    <a:pt x="0" y="251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454453" y="7338004"/>
              <a:ext cx="1203960" cy="252095"/>
            </a:xfrm>
            <a:custGeom>
              <a:avLst/>
              <a:gdLst/>
              <a:ahLst/>
              <a:cxnLst/>
              <a:rect l="l" t="t" r="r" b="b"/>
              <a:pathLst>
                <a:path w="1203959" h="252095">
                  <a:moveTo>
                    <a:pt x="0" y="0"/>
                  </a:moveTo>
                  <a:lnTo>
                    <a:pt x="1203410" y="0"/>
                  </a:lnTo>
                  <a:lnTo>
                    <a:pt x="1203410" y="251716"/>
                  </a:lnTo>
                  <a:lnTo>
                    <a:pt x="0" y="251716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454453" y="7338004"/>
            <a:ext cx="1203960" cy="25209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400" spc="-25" dirty="0">
                <a:latin typeface="Courier New"/>
                <a:cs typeface="Courier New"/>
              </a:rPr>
              <a:t>log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033433" y="6741486"/>
            <a:ext cx="2061845" cy="532130"/>
          </a:xfrm>
          <a:custGeom>
            <a:avLst/>
            <a:gdLst/>
            <a:ahLst/>
            <a:cxnLst/>
            <a:rect l="l" t="t" r="r" b="b"/>
            <a:pathLst>
              <a:path w="2061845" h="532129">
                <a:moveTo>
                  <a:pt x="0" y="0"/>
                </a:moveTo>
                <a:lnTo>
                  <a:pt x="2061768" y="0"/>
                </a:lnTo>
                <a:lnTo>
                  <a:pt x="2061768" y="532005"/>
                </a:lnTo>
                <a:lnTo>
                  <a:pt x="0" y="53200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778000" y="6172200"/>
            <a:ext cx="2332355" cy="2667000"/>
          </a:xfrm>
          <a:prstGeom prst="rect">
            <a:avLst/>
          </a:prstGeom>
        </p:spPr>
        <p:txBody>
          <a:bodyPr vert="horz" wrap="square" lIns="0" tIns="279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00"/>
              </a:spcBef>
            </a:pPr>
            <a:r>
              <a:rPr sz="3000" b="1" dirty="0">
                <a:latin typeface="Arial"/>
                <a:cs typeface="Arial"/>
              </a:rPr>
              <a:t>Don’t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spc="-10" dirty="0">
                <a:latin typeface="Arial"/>
                <a:cs typeface="Arial"/>
              </a:rPr>
              <a:t>Panic</a:t>
            </a:r>
            <a:endParaRPr sz="3000">
              <a:latin typeface="Arial"/>
              <a:cs typeface="Arial"/>
            </a:endParaRPr>
          </a:p>
          <a:p>
            <a:pPr marL="12700" marR="5080" indent="-1905" algn="ctr">
              <a:lnSpc>
                <a:spcPct val="102800"/>
              </a:lnSpc>
              <a:spcBef>
                <a:spcPts val="2000"/>
              </a:spcBef>
            </a:pPr>
            <a:r>
              <a:rPr sz="3000" b="1" dirty="0">
                <a:latin typeface="Arial"/>
                <a:cs typeface="Arial"/>
              </a:rPr>
              <a:t>This</a:t>
            </a:r>
            <a:r>
              <a:rPr sz="3000" b="1" spc="-16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is</a:t>
            </a:r>
            <a:r>
              <a:rPr sz="3000" b="1" spc="-155" dirty="0">
                <a:latin typeface="Arial"/>
                <a:cs typeface="Arial"/>
              </a:rPr>
              <a:t> </a:t>
            </a:r>
            <a:r>
              <a:rPr sz="3000" b="1" spc="-25" dirty="0">
                <a:latin typeface="Arial"/>
                <a:cs typeface="Arial"/>
              </a:rPr>
              <a:t>an introduction.</a:t>
            </a:r>
            <a:endParaRPr sz="3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100"/>
              </a:spcBef>
            </a:pPr>
            <a:r>
              <a:rPr sz="3000" b="1" dirty="0">
                <a:latin typeface="Arial"/>
                <a:cs typeface="Arial"/>
              </a:rPr>
              <a:t>It</a:t>
            </a:r>
            <a:r>
              <a:rPr sz="3000" b="1" spc="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is</a:t>
            </a:r>
            <a:r>
              <a:rPr sz="3000" b="1" spc="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worth</a:t>
            </a:r>
            <a:r>
              <a:rPr sz="3000" b="1" spc="15" dirty="0">
                <a:latin typeface="Arial"/>
                <a:cs typeface="Arial"/>
              </a:rPr>
              <a:t> </a:t>
            </a:r>
            <a:r>
              <a:rPr sz="3000" b="1" spc="-25" dirty="0">
                <a:latin typeface="Arial"/>
                <a:cs typeface="Arial"/>
              </a:rPr>
              <a:t>it.</a:t>
            </a:r>
            <a:endParaRPr sz="3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17" name="object 17"/>
          <p:cNvSpPr txBox="1"/>
          <p:nvPr/>
        </p:nvSpPr>
        <p:spPr>
          <a:xfrm>
            <a:off x="520700" y="3263900"/>
            <a:ext cx="4382770" cy="24561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82600" marR="142240" indent="-444500">
              <a:lnSpc>
                <a:spcPts val="3800"/>
              </a:lnSpc>
              <a:spcBef>
                <a:spcPts val="260"/>
              </a:spcBef>
              <a:buSzPct val="145312"/>
              <a:buChar char="•"/>
              <a:tabLst>
                <a:tab pos="482600" algn="l"/>
              </a:tabLst>
            </a:pPr>
            <a:r>
              <a:rPr sz="3200" dirty="0">
                <a:latin typeface="Trebuchet MS"/>
                <a:cs typeface="Trebuchet MS"/>
              </a:rPr>
              <a:t>Overview</a:t>
            </a:r>
            <a:r>
              <a:rPr sz="3200" spc="-20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of</a:t>
            </a:r>
            <a:r>
              <a:rPr sz="3200" spc="-200" dirty="0">
                <a:latin typeface="Trebuchet MS"/>
                <a:cs typeface="Trebuchet MS"/>
              </a:rPr>
              <a:t> </a:t>
            </a:r>
            <a:r>
              <a:rPr sz="3200" spc="30" dirty="0">
                <a:latin typeface="Trebuchet MS"/>
                <a:cs typeface="Trebuchet MS"/>
              </a:rPr>
              <a:t>most </a:t>
            </a:r>
            <a:r>
              <a:rPr sz="3200" spc="80" dirty="0">
                <a:latin typeface="Trebuchet MS"/>
                <a:cs typeface="Trebuchet MS"/>
              </a:rPr>
              <a:t>common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80" dirty="0">
                <a:latin typeface="Trebuchet MS"/>
                <a:cs typeface="Trebuchet MS"/>
              </a:rPr>
              <a:t>commands</a:t>
            </a:r>
            <a:endParaRPr sz="3200">
              <a:latin typeface="Trebuchet MS"/>
              <a:cs typeface="Trebuchet MS"/>
            </a:endParaRPr>
          </a:p>
          <a:p>
            <a:pPr marL="482600" marR="30480" indent="-444500">
              <a:lnSpc>
                <a:spcPct val="112000"/>
              </a:lnSpc>
              <a:spcBef>
                <a:spcPts val="2780"/>
              </a:spcBef>
              <a:buSzPct val="145312"/>
              <a:buFont typeface="Trebuchet MS"/>
              <a:buChar char="•"/>
              <a:tabLst>
                <a:tab pos="482600" algn="l"/>
              </a:tabLst>
            </a:pPr>
            <a:r>
              <a:rPr sz="3200" spc="-30" dirty="0">
                <a:latin typeface="Segoe UI Symbol"/>
                <a:cs typeface="Segoe UI Symbol"/>
              </a:rPr>
              <a:t>Most</a:t>
            </a:r>
            <a:r>
              <a:rPr sz="3200" spc="-120" dirty="0">
                <a:latin typeface="Segoe UI Symbol"/>
                <a:cs typeface="Segoe UI Symbol"/>
              </a:rPr>
              <a:t> </a:t>
            </a:r>
            <a:r>
              <a:rPr sz="3200" spc="-25" dirty="0">
                <a:latin typeface="Segoe UI Symbol"/>
                <a:cs typeface="Segoe UI Symbol"/>
              </a:rPr>
              <a:t>common</a:t>
            </a:r>
            <a:r>
              <a:rPr sz="3200" spc="-114" dirty="0">
                <a:latin typeface="Segoe UI Symbol"/>
                <a:cs typeface="Segoe UI Symbol"/>
              </a:rPr>
              <a:t> </a:t>
            </a:r>
            <a:r>
              <a:rPr sz="3200" spc="95" dirty="0">
                <a:latin typeface="Segoe UI Symbol"/>
                <a:cs typeface="Segoe UI Symbol"/>
              </a:rPr>
              <a:t>use</a:t>
            </a:r>
            <a:r>
              <a:rPr sz="3200" spc="-120" dirty="0">
                <a:latin typeface="Segoe UI Symbol"/>
                <a:cs typeface="Segoe UI Symbol"/>
              </a:rPr>
              <a:t> </a:t>
            </a:r>
            <a:r>
              <a:rPr sz="3200" spc="-25" dirty="0">
                <a:latin typeface="Segoe UI Symbol"/>
                <a:cs typeface="Segoe UI Symbol"/>
              </a:rPr>
              <a:t>by </a:t>
            </a:r>
            <a:r>
              <a:rPr sz="3200" spc="-10" dirty="0">
                <a:latin typeface="Segoe UI Symbol"/>
                <a:cs typeface="Segoe UI Symbol"/>
              </a:rPr>
              <a:t>command</a:t>
            </a:r>
            <a:r>
              <a:rPr sz="3200" spc="-160" dirty="0">
                <a:latin typeface="Segoe UI Symbol"/>
                <a:cs typeface="Segoe UI Symbol"/>
              </a:rPr>
              <a:t> </a:t>
            </a:r>
            <a:r>
              <a:rPr sz="3200" spc="-20" dirty="0">
                <a:latin typeface="Segoe UI Symbol"/>
                <a:cs typeface="Segoe UI Symbol"/>
              </a:rPr>
              <a:t>line</a:t>
            </a:r>
            <a:endParaRPr sz="32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28625">
              <a:lnSpc>
                <a:spcPct val="100000"/>
              </a:lnSpc>
              <a:spcBef>
                <a:spcPts val="120"/>
              </a:spcBef>
            </a:pPr>
            <a:r>
              <a:rPr sz="7900" spc="140" dirty="0"/>
              <a:t>Gist</a:t>
            </a:r>
            <a:r>
              <a:rPr sz="7900" spc="-5" dirty="0"/>
              <a:t> </a:t>
            </a:r>
            <a:r>
              <a:rPr sz="7900" spc="295" dirty="0"/>
              <a:t>of</a:t>
            </a:r>
            <a:r>
              <a:rPr sz="7900" spc="5" dirty="0"/>
              <a:t> </a:t>
            </a:r>
            <a:r>
              <a:rPr sz="7900" spc="215" dirty="0"/>
              <a:t>this</a:t>
            </a:r>
            <a:r>
              <a:rPr sz="7900" spc="10" dirty="0"/>
              <a:t> </a:t>
            </a:r>
            <a:r>
              <a:rPr sz="7900" spc="229" dirty="0"/>
              <a:t>Introduction</a:t>
            </a:r>
            <a:endParaRPr sz="79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12800" y="3098800"/>
            <a:ext cx="9713595" cy="470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Command</a:t>
            </a:r>
            <a:r>
              <a:rPr sz="3400" b="1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by</a:t>
            </a:r>
            <a:r>
              <a:rPr sz="3400" b="1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4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command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3400">
              <a:latin typeface="Arial"/>
              <a:cs typeface="Arial"/>
            </a:endParaRPr>
          </a:p>
          <a:p>
            <a:pPr marL="1231900" marR="323215" indent="-635000">
              <a:lnSpc>
                <a:spcPts val="3800"/>
              </a:lnSpc>
              <a:buAutoNum type="arabicPeriod"/>
              <a:tabLst>
                <a:tab pos="1231900" algn="l"/>
              </a:tabLst>
            </a:pP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basic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-70" dirty="0">
                <a:latin typeface="Trebuchet MS"/>
                <a:cs typeface="Trebuchet MS"/>
              </a:rPr>
              <a:t>workflow: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Set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up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local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repository </a:t>
            </a:r>
            <a:r>
              <a:rPr sz="3200" spc="50" dirty="0">
                <a:latin typeface="Trebuchet MS"/>
                <a:cs typeface="Trebuchet MS"/>
              </a:rPr>
              <a:t>and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save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95" dirty="0">
                <a:latin typeface="Trebuchet MS"/>
                <a:cs typeface="Trebuchet MS"/>
              </a:rPr>
              <a:t>changes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to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it</a:t>
            </a:r>
            <a:endParaRPr sz="3200">
              <a:latin typeface="Trebuchet MS"/>
              <a:cs typeface="Trebuchet MS"/>
            </a:endParaRPr>
          </a:p>
          <a:p>
            <a:pPr marL="1231900">
              <a:lnSpc>
                <a:spcPts val="3679"/>
              </a:lnSpc>
            </a:pPr>
            <a:r>
              <a:rPr sz="3200" spc="630" dirty="0">
                <a:latin typeface="Trebuchet MS"/>
                <a:cs typeface="Trebuchet MS"/>
              </a:rPr>
              <a:t>—</a:t>
            </a:r>
            <a:r>
              <a:rPr sz="3200" spc="450" dirty="0">
                <a:latin typeface="Trebuchet MS"/>
                <a:cs typeface="Trebuchet MS"/>
              </a:rPr>
              <a:t>&gt;</a:t>
            </a:r>
            <a:r>
              <a:rPr sz="3200" spc="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Exercise</a:t>
            </a:r>
            <a:r>
              <a:rPr sz="3200" spc="15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1</a:t>
            </a:r>
            <a:endParaRPr sz="3200">
              <a:latin typeface="Trebuchet MS"/>
              <a:cs typeface="Trebuchet MS"/>
            </a:endParaRPr>
          </a:p>
          <a:p>
            <a:pPr marL="1231265" indent="-634365">
              <a:lnSpc>
                <a:spcPts val="3820"/>
              </a:lnSpc>
              <a:spcBef>
                <a:spcPts val="2960"/>
              </a:spcBef>
              <a:buAutoNum type="arabicPeriod" startAt="2"/>
              <a:tabLst>
                <a:tab pos="1231265" algn="l"/>
              </a:tabLst>
            </a:pPr>
            <a:r>
              <a:rPr sz="3200" dirty="0">
                <a:latin typeface="Trebuchet MS"/>
                <a:cs typeface="Trebuchet MS"/>
              </a:rPr>
              <a:t>Branches: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Work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65" dirty="0">
                <a:latin typeface="Trebuchet MS"/>
                <a:cs typeface="Trebuchet MS"/>
              </a:rPr>
              <a:t>on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different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5" dirty="0">
                <a:latin typeface="Trebuchet MS"/>
                <a:cs typeface="Trebuchet MS"/>
              </a:rPr>
              <a:t>features </a:t>
            </a:r>
            <a:r>
              <a:rPr sz="3200" spc="-30" dirty="0">
                <a:latin typeface="Trebuchet MS"/>
                <a:cs typeface="Trebuchet MS"/>
              </a:rPr>
              <a:t>in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parallel</a:t>
            </a:r>
            <a:endParaRPr sz="3200">
              <a:latin typeface="Trebuchet MS"/>
              <a:cs typeface="Trebuchet MS"/>
            </a:endParaRPr>
          </a:p>
          <a:p>
            <a:pPr marL="1231900">
              <a:lnSpc>
                <a:spcPts val="3820"/>
              </a:lnSpc>
            </a:pPr>
            <a:r>
              <a:rPr sz="3200" spc="630" dirty="0">
                <a:latin typeface="Trebuchet MS"/>
                <a:cs typeface="Trebuchet MS"/>
              </a:rPr>
              <a:t>—</a:t>
            </a:r>
            <a:r>
              <a:rPr sz="3200" spc="450" dirty="0">
                <a:latin typeface="Trebuchet MS"/>
                <a:cs typeface="Trebuchet MS"/>
              </a:rPr>
              <a:t>&gt;</a:t>
            </a:r>
            <a:r>
              <a:rPr sz="3200" spc="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Exercise</a:t>
            </a:r>
            <a:r>
              <a:rPr sz="3200" spc="15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2</a:t>
            </a:r>
            <a:endParaRPr sz="3200">
              <a:latin typeface="Trebuchet MS"/>
              <a:cs typeface="Trebuchet MS"/>
            </a:endParaRPr>
          </a:p>
          <a:p>
            <a:pPr marL="1231265" indent="-634365">
              <a:lnSpc>
                <a:spcPct val="100000"/>
              </a:lnSpc>
              <a:spcBef>
                <a:spcPts val="2960"/>
              </a:spcBef>
              <a:buAutoNum type="arabicPeriod" startAt="3"/>
              <a:tabLst>
                <a:tab pos="1231265" algn="l"/>
              </a:tabLst>
            </a:pPr>
            <a:r>
              <a:rPr sz="3200" spc="114" dirty="0">
                <a:latin typeface="Trebuchet MS"/>
                <a:cs typeface="Trebuchet MS"/>
              </a:rPr>
              <a:t>Basic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-35" dirty="0">
                <a:latin typeface="Trebuchet MS"/>
                <a:cs typeface="Trebuchet MS"/>
              </a:rPr>
              <a:t>interactions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with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remote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repository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83025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Notation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93900" y="3251200"/>
            <a:ext cx="101815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latin typeface="Trebuchet MS"/>
                <a:cs typeface="Trebuchet MS"/>
              </a:rPr>
              <a:t>what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follows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40" dirty="0">
                <a:latin typeface="Trebuchet MS"/>
                <a:cs typeface="Trebuchet MS"/>
              </a:rPr>
              <a:t>are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85" dirty="0">
                <a:latin typeface="Trebuchet MS"/>
                <a:cs typeface="Trebuchet MS"/>
              </a:rPr>
              <a:t>commands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be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45" dirty="0">
                <a:latin typeface="Trebuchet MS"/>
                <a:cs typeface="Trebuchet MS"/>
              </a:rPr>
              <a:t>entered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65" dirty="0">
                <a:latin typeface="Trebuchet MS"/>
                <a:cs typeface="Trebuchet MS"/>
              </a:rPr>
              <a:t>on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the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60" dirty="0">
                <a:latin typeface="Trebuchet MS"/>
                <a:cs typeface="Trebuchet MS"/>
              </a:rPr>
              <a:t>command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3900" y="3708400"/>
            <a:ext cx="1352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0" dirty="0">
                <a:latin typeface="Trebuchet MS"/>
                <a:cs typeface="Trebuchet MS"/>
              </a:rPr>
              <a:t>line</a:t>
            </a:r>
            <a:r>
              <a:rPr sz="3000" spc="-125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e.g.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894" y="3357657"/>
            <a:ext cx="1147445" cy="7366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0" rIns="0" bIns="0" rtlCol="0">
            <a:spAutoFit/>
          </a:bodyPr>
          <a:lstStyle/>
          <a:p>
            <a:pPr marL="385445">
              <a:lnSpc>
                <a:spcPts val="5660"/>
              </a:lnSpc>
            </a:pPr>
            <a:r>
              <a:rPr sz="5000" spc="-5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2740" y="3792504"/>
            <a:ext cx="2523490" cy="444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0" rIns="0" bIns="0" rtlCol="0">
            <a:spAutoFit/>
          </a:bodyPr>
          <a:lstStyle/>
          <a:p>
            <a:pPr marL="231775">
              <a:lnSpc>
                <a:spcPts val="3440"/>
              </a:lnSpc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25" dirty="0">
                <a:solidFill>
                  <a:srgbClr val="F9F9F9"/>
                </a:solidFill>
                <a:latin typeface="Courier New"/>
                <a:cs typeface="Courier New"/>
              </a:rPr>
              <a:t>log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4787612"/>
            <a:ext cx="1911985" cy="7366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0" rIns="0" bIns="0" rtlCol="0">
            <a:spAutoFit/>
          </a:bodyPr>
          <a:lstStyle/>
          <a:p>
            <a:pPr marL="382270">
              <a:lnSpc>
                <a:spcPts val="5600"/>
              </a:lnSpc>
            </a:pPr>
            <a:r>
              <a:rPr sz="5000" spc="-25" dirty="0">
                <a:solidFill>
                  <a:srgbClr val="F9F9F9"/>
                </a:solidFill>
                <a:latin typeface="Courier New"/>
                <a:cs typeface="Courier New"/>
              </a:rPr>
              <a:t>&lt;…&gt;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19400" y="4648200"/>
            <a:ext cx="89820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marks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65" dirty="0">
                <a:latin typeface="Trebuchet MS"/>
                <a:cs typeface="Trebuchet MS"/>
              </a:rPr>
              <a:t>names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60" dirty="0">
                <a:latin typeface="Trebuchet MS"/>
                <a:cs typeface="Trebuchet MS"/>
              </a:rPr>
              <a:t>other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variables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that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60" dirty="0">
                <a:latin typeface="Trebuchet MS"/>
                <a:cs typeface="Trebuchet MS"/>
              </a:rPr>
              <a:t>change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during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19400" y="5105400"/>
            <a:ext cx="13735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5" dirty="0">
                <a:latin typeface="Trebuchet MS"/>
                <a:cs typeface="Trebuchet MS"/>
              </a:rPr>
              <a:t>use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-70" dirty="0">
                <a:latin typeface="Trebuchet MS"/>
                <a:cs typeface="Trebuchet MS"/>
              </a:rPr>
              <a:t>e.g.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28458" y="5192305"/>
            <a:ext cx="6423025" cy="444500"/>
          </a:xfrm>
          <a:prstGeom prst="rect">
            <a:avLst/>
          </a:prstGeom>
          <a:solidFill>
            <a:srgbClr val="272727"/>
          </a:solidFill>
        </p:spPr>
        <p:txBody>
          <a:bodyPr vert="horz" wrap="square" lIns="0" tIns="0" rIns="0" bIns="0" rtlCol="0">
            <a:spAutoFit/>
          </a:bodyPr>
          <a:lstStyle/>
          <a:p>
            <a:pPr marL="231140">
              <a:lnSpc>
                <a:spcPts val="3415"/>
              </a:lnSpc>
            </a:pP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$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git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9F9F9"/>
                </a:solidFill>
                <a:latin typeface="Courier New"/>
                <a:cs typeface="Courier New"/>
              </a:rPr>
              <a:t>branch</a:t>
            </a:r>
            <a:r>
              <a:rPr sz="3000" spc="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3000" spc="-10" dirty="0">
                <a:solidFill>
                  <a:srgbClr val="F9F9F9"/>
                </a:solidFill>
                <a:latin typeface="Courier New"/>
                <a:cs typeface="Courier New"/>
              </a:rPr>
              <a:t>&lt;branch_name&gt;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25801" y="7385231"/>
            <a:ext cx="6918325" cy="1262380"/>
          </a:xfrm>
          <a:prstGeom prst="rect">
            <a:avLst/>
          </a:prstGeom>
          <a:solidFill>
            <a:srgbClr val="1DB100"/>
          </a:solidFill>
        </p:spPr>
        <p:txBody>
          <a:bodyPr vert="horz" wrap="square" lIns="0" tIns="107314" rIns="0" bIns="0" rtlCol="0">
            <a:spAutoFit/>
          </a:bodyPr>
          <a:lstStyle/>
          <a:p>
            <a:pPr marL="127000" marR="294005">
              <a:lnSpc>
                <a:spcPct val="100000"/>
              </a:lnSpc>
              <a:spcBef>
                <a:spcPts val="844"/>
              </a:spcBef>
            </a:pPr>
            <a:r>
              <a:rPr sz="2500" dirty="0">
                <a:latin typeface="Arial MT"/>
                <a:cs typeface="Arial MT"/>
              </a:rPr>
              <a:t>Tips</a:t>
            </a:r>
            <a:r>
              <a:rPr sz="2500" spc="75" dirty="0">
                <a:latin typeface="Arial MT"/>
                <a:cs typeface="Arial MT"/>
              </a:rPr>
              <a:t> </a:t>
            </a:r>
            <a:r>
              <a:rPr sz="2500" spc="65" dirty="0">
                <a:latin typeface="Arial MT"/>
                <a:cs typeface="Arial MT"/>
              </a:rPr>
              <a:t>for</a:t>
            </a:r>
            <a:r>
              <a:rPr sz="2500" spc="8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more</a:t>
            </a:r>
            <a:r>
              <a:rPr sz="2500" spc="75" dirty="0">
                <a:latin typeface="Arial MT"/>
                <a:cs typeface="Arial MT"/>
              </a:rPr>
              <a:t> </a:t>
            </a:r>
            <a:r>
              <a:rPr sz="2500" spc="50" dirty="0">
                <a:latin typeface="Arial MT"/>
                <a:cs typeface="Arial MT"/>
              </a:rPr>
              <a:t>advanced</a:t>
            </a:r>
            <a:r>
              <a:rPr sz="2500" spc="8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user</a:t>
            </a:r>
            <a:r>
              <a:rPr sz="2500" spc="75" dirty="0">
                <a:latin typeface="Arial MT"/>
                <a:cs typeface="Arial MT"/>
              </a:rPr>
              <a:t> </a:t>
            </a:r>
            <a:r>
              <a:rPr sz="2500" spc="65" dirty="0">
                <a:latin typeface="Arial MT"/>
                <a:cs typeface="Arial MT"/>
              </a:rPr>
              <a:t>will</a:t>
            </a:r>
            <a:r>
              <a:rPr sz="2500" spc="80" dirty="0">
                <a:latin typeface="Arial MT"/>
                <a:cs typeface="Arial MT"/>
              </a:rPr>
              <a:t> </a:t>
            </a:r>
            <a:r>
              <a:rPr sz="2500" spc="65" dirty="0">
                <a:latin typeface="Arial MT"/>
                <a:cs typeface="Arial MT"/>
              </a:rPr>
              <a:t>be</a:t>
            </a:r>
            <a:r>
              <a:rPr sz="2500" spc="7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in</a:t>
            </a:r>
            <a:r>
              <a:rPr sz="2500" spc="80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green </a:t>
            </a:r>
            <a:r>
              <a:rPr sz="2500" spc="55" dirty="0">
                <a:latin typeface="Arial MT"/>
                <a:cs typeface="Arial MT"/>
              </a:rPr>
              <a:t>boxes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64200" y="6908800"/>
            <a:ext cx="1555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017100"/>
                </a:solidFill>
                <a:latin typeface="Arial"/>
                <a:cs typeface="Arial"/>
              </a:rPr>
              <a:t>Advanced: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2794</Words>
  <Application>Microsoft Office PowerPoint</Application>
  <PresentationFormat>Custom</PresentationFormat>
  <Paragraphs>471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Arial MT</vt:lpstr>
      <vt:lpstr>Calibri</vt:lpstr>
      <vt:lpstr>Courier New</vt:lpstr>
      <vt:lpstr>Segoe UI Symbol</vt:lpstr>
      <vt:lpstr>Times New Roman</vt:lpstr>
      <vt:lpstr>Trebuchet MS</vt:lpstr>
      <vt:lpstr>Office Theme</vt:lpstr>
      <vt:lpstr>git</vt:lpstr>
      <vt:lpstr>What is it?</vt:lpstr>
      <vt:lpstr>PowerPoint Presentation</vt:lpstr>
      <vt:lpstr>Why should you use it?</vt:lpstr>
      <vt:lpstr>How does it work?</vt:lpstr>
      <vt:lpstr>How does it work?</vt:lpstr>
      <vt:lpstr>How does it work?</vt:lpstr>
      <vt:lpstr>Gist of this Introduction</vt:lpstr>
      <vt:lpstr>Notation</vt:lpstr>
      <vt:lpstr>$ git help</vt:lpstr>
      <vt:lpstr>Commands</vt:lpstr>
      <vt:lpstr>$ git config</vt:lpstr>
      <vt:lpstr>$ git init</vt:lpstr>
      <vt:lpstr>$ git status</vt:lpstr>
      <vt:lpstr>$ git add</vt:lpstr>
      <vt:lpstr>$ git commit</vt:lpstr>
      <vt:lpstr>$ git diff</vt:lpstr>
      <vt:lpstr>$ git log</vt:lpstr>
      <vt:lpstr>Exercise 1</vt:lpstr>
      <vt:lpstr>Exercise 1</vt:lpstr>
      <vt:lpstr>Basic Workflow</vt:lpstr>
      <vt:lpstr>$ git commit -a</vt:lpstr>
      <vt:lpstr>Commands</vt:lpstr>
      <vt:lpstr>Branches</vt:lpstr>
      <vt:lpstr>$ git branch</vt:lpstr>
      <vt:lpstr>$ git checkout</vt:lpstr>
      <vt:lpstr>The HEAD</vt:lpstr>
      <vt:lpstr>$ git diff</vt:lpstr>
      <vt:lpstr>$ git merge</vt:lpstr>
      <vt:lpstr>$ git merge</vt:lpstr>
      <vt:lpstr>$ git merge</vt:lpstr>
      <vt:lpstr>Commands</vt:lpstr>
      <vt:lpstr>Exercise 2</vt:lpstr>
      <vt:lpstr>Exercise 2</vt:lpstr>
      <vt:lpstr>Interacting with Remotes</vt:lpstr>
      <vt:lpstr>$ git clone</vt:lpstr>
      <vt:lpstr>$ git pull</vt:lpstr>
      <vt:lpstr>$ git push</vt:lpstr>
      <vt:lpstr>The Rest</vt:lpstr>
      <vt:lpstr>Summary</vt:lpstr>
      <vt:lpstr>Solutions to Exercise 1</vt:lpstr>
      <vt:lpstr>Solutions to Exercise 2</vt:lpstr>
      <vt:lpstr>Solutions to Exercise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sarutigupta</dc:creator>
  <cp:lastModifiedBy>Ravi Payal</cp:lastModifiedBy>
  <cp:revision>3</cp:revision>
  <dcterms:created xsi:type="dcterms:W3CDTF">2025-02-19T11:11:37Z</dcterms:created>
  <dcterms:modified xsi:type="dcterms:W3CDTF">2025-02-23T14:02:39Z</dcterms:modified>
</cp:coreProperties>
</file>