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5" r:id="rId1"/>
  </p:sldMasterIdLst>
  <p:notesMasterIdLst>
    <p:notesMasterId r:id="rId35"/>
  </p:notesMasterIdLst>
  <p:handoutMasterIdLst>
    <p:handoutMasterId r:id="rId36"/>
  </p:handoutMasterIdLst>
  <p:sldIdLst>
    <p:sldId id="341" r:id="rId2"/>
    <p:sldId id="342" r:id="rId3"/>
    <p:sldId id="343" r:id="rId4"/>
    <p:sldId id="344" r:id="rId5"/>
    <p:sldId id="345" r:id="rId6"/>
    <p:sldId id="372" r:id="rId7"/>
    <p:sldId id="361" r:id="rId8"/>
    <p:sldId id="362" r:id="rId9"/>
    <p:sldId id="367" r:id="rId10"/>
    <p:sldId id="368" r:id="rId11"/>
    <p:sldId id="369" r:id="rId12"/>
    <p:sldId id="346" r:id="rId13"/>
    <p:sldId id="357" r:id="rId14"/>
    <p:sldId id="317" r:id="rId15"/>
    <p:sldId id="281" r:id="rId16"/>
    <p:sldId id="390" r:id="rId17"/>
    <p:sldId id="319" r:id="rId18"/>
    <p:sldId id="384" r:id="rId19"/>
    <p:sldId id="386" r:id="rId20"/>
    <p:sldId id="387" r:id="rId21"/>
    <p:sldId id="388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3" d="100"/>
          <a:sy n="83" d="100"/>
        </p:scale>
        <p:origin x="10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8999F5F-AE0C-4EF9-945E-CB374D3103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25974F1-C2FB-4912-8384-7A61ED6133D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BDB2EB-EFC4-4B48-AF5B-788C732FF92E}" type="slidenum">
              <a:rPr lang="en-US"/>
              <a:pPr/>
              <a:t>7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5F7D32-EF25-49C1-8BF3-509474DD4AFD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D2882-B8BE-49E4-AE4F-034FA9DCDA5E}" type="slidenum">
              <a:rPr lang="en-US"/>
              <a:pPr/>
              <a:t>9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3985C-7C0A-4D3D-B792-C84C683711F0}" type="slidenum">
              <a:rPr lang="en-US"/>
              <a:pPr/>
              <a:t>10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2ECE5-817E-49BD-B424-97DB5A509C7C}" type="slidenum">
              <a:rPr lang="en-US"/>
              <a:pPr/>
              <a:t>11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A5A93-7C37-48ED-8C6B-690775ABD30D}" type="slidenum">
              <a:rPr lang="en-US"/>
              <a:pPr/>
              <a:t>13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A43F2-F4FA-4B99-BD43-8A0CA14B81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24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E2D66-3B83-4CFA-A946-C5BD670B44AD}" type="slidenum">
              <a:rPr lang="en-US"/>
              <a:pPr/>
              <a:t>31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78F6C3A-845F-417E-800C-F5D1EC9824C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4118-53EE-4F71-A256-767621C80B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57EF-9E77-43BC-A045-630AA20906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178800" cy="46863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A0C632-B2E1-47B0-BC45-3830D00112B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A8-1D2C-4F77-9094-3563BE3AC51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F6C15EB-CCB0-470E-9807-FFD8445E35D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AB1C-351F-427F-96C9-594D3A0C2B6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8514-5A96-438C-8D0A-4549908623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D30A-5210-445D-8A3B-1BA4E327C3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B115-46A7-42C1-B009-96727B162F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A017-16CE-4082-9D70-CB211254235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5042FC-C1F2-425E-BE89-16C30CC9CF6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0A5366-8F5C-441E-A3D2-4F3FBB2D052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04200" cy="2133600"/>
          </a:xfrm>
        </p:spPr>
        <p:txBody>
          <a:bodyPr/>
          <a:lstStyle/>
          <a:p>
            <a:r>
              <a:rPr lang="en-US" dirty="0" smtClean="0"/>
              <a:t>DATA COMMUNICATION NETWORKS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Mostly used network topologies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10B1-F052-4C08-8AA4-952A2B43A2CB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84325"/>
            <a:ext cx="2801938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524000" y="37179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mesh</a:t>
            </a:r>
            <a:endParaRPr lang="en-GB" sz="2000"/>
          </a:p>
        </p:txBody>
      </p:sp>
      <p:pic>
        <p:nvPicPr>
          <p:cNvPr id="1280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403725"/>
            <a:ext cx="3103563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1981200" y="58515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star</a:t>
            </a:r>
            <a:endParaRPr lang="en-GB" sz="2000"/>
          </a:p>
        </p:txBody>
      </p:sp>
      <p:pic>
        <p:nvPicPr>
          <p:cNvPr id="12800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1889125"/>
            <a:ext cx="525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6096000" y="3108325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bus</a:t>
            </a:r>
            <a:endParaRPr lang="en-GB" sz="2000"/>
          </a:p>
        </p:txBody>
      </p:sp>
      <p:pic>
        <p:nvPicPr>
          <p:cNvPr id="128010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3946525"/>
            <a:ext cx="4572000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6324600" y="569912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ring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/>
              <a:t>A hybrid topology: a star backbone with three bus networks</a:t>
            </a:r>
            <a:br>
              <a:rPr lang="en-US" sz="2600"/>
            </a:br>
            <a:endParaRPr lang="en-US" sz="26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C4CE-A563-41E7-AFCD-B4A53F984869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14541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1524000"/>
            <a:ext cx="7516813" cy="45307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Point to point communication not usually practical</a:t>
            </a:r>
          </a:p>
          <a:p>
            <a:pPr lvl="1"/>
            <a:r>
              <a:rPr lang="en-US"/>
              <a:t>Devices are too far apart</a:t>
            </a:r>
          </a:p>
          <a:p>
            <a:pPr lvl="1"/>
            <a:r>
              <a:rPr lang="en-US"/>
              <a:t>Large set of devices would need impractical number of connections</a:t>
            </a:r>
          </a:p>
          <a:p>
            <a:r>
              <a:rPr lang="en-US"/>
              <a:t>Solution is a communications network</a:t>
            </a:r>
            <a:endParaRPr lang="en-GB"/>
          </a:p>
          <a:p>
            <a:pPr lvl="1"/>
            <a:r>
              <a:rPr lang="en-GB"/>
              <a:t>Wide Area Network (WAN)</a:t>
            </a:r>
          </a:p>
          <a:p>
            <a:pPr lvl="1"/>
            <a:r>
              <a:rPr lang="en-GB"/>
              <a:t>Local Area Network (LAN)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Network Types (based on Scale)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4937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609600" y="1295400"/>
            <a:ext cx="8382000" cy="4800600"/>
          </a:xfrm>
        </p:spPr>
        <p:txBody>
          <a:bodyPr/>
          <a:lstStyle/>
          <a:p>
            <a:r>
              <a:rPr lang="en-US"/>
              <a:t>Local Area Networks (LANs)</a:t>
            </a:r>
            <a:r>
              <a:rPr lang="en-US" sz="2400"/>
              <a:t> - room, building</a:t>
            </a:r>
          </a:p>
          <a:p>
            <a:pPr lvl="1"/>
            <a:r>
              <a:rPr lang="en-US" sz="2000"/>
              <a:t>a group of PCs that share a circuit.</a:t>
            </a:r>
          </a:p>
          <a:p>
            <a:r>
              <a:rPr lang="en-US"/>
              <a:t>Backbone Networks</a:t>
            </a:r>
            <a:r>
              <a:rPr lang="en-US" sz="2400"/>
              <a:t> -  less than few kms</a:t>
            </a:r>
          </a:p>
          <a:p>
            <a:pPr lvl="1"/>
            <a:r>
              <a:rPr lang="en-US" sz="2000"/>
              <a:t>a high speed backbone linking the LANs at various locations.</a:t>
            </a:r>
          </a:p>
          <a:p>
            <a:r>
              <a:rPr lang="en-US"/>
              <a:t>Metropolitan Area Networks (MAN)</a:t>
            </a:r>
            <a:r>
              <a:rPr lang="en-US" sz="2400"/>
              <a:t> - (&lt; few 10 kms)</a:t>
            </a:r>
          </a:p>
          <a:p>
            <a:pPr lvl="1"/>
            <a:r>
              <a:rPr lang="en-US" sz="2000"/>
              <a:t>connects LANs and BNs at different locations </a:t>
            </a:r>
          </a:p>
          <a:p>
            <a:pPr lvl="1"/>
            <a:r>
              <a:rPr lang="en-US" sz="2000"/>
              <a:t>leased lines or other services used to transmit data.</a:t>
            </a:r>
          </a:p>
          <a:p>
            <a:r>
              <a:rPr lang="en-US"/>
              <a:t>Wide Area Networks (WANs)</a:t>
            </a:r>
            <a:r>
              <a:rPr lang="en-US" sz="2400"/>
              <a:t> - (&gt; few 10 kms)</a:t>
            </a:r>
          </a:p>
          <a:p>
            <a:pPr lvl="1"/>
            <a:r>
              <a:rPr lang="en-US" sz="2000"/>
              <a:t>Same as MAN except wider scale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OSI</a:t>
            </a:r>
          </a:p>
        </p:txBody>
      </p:sp>
      <p:sp>
        <p:nvSpPr>
          <p:cNvPr id="11059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Open Systems Interconnection</a:t>
            </a:r>
          </a:p>
          <a:p>
            <a:r>
              <a:rPr lang="en-US" altLang="en-US"/>
              <a:t>Developed by the International Organization for Standardization (ISO)</a:t>
            </a:r>
          </a:p>
          <a:p>
            <a:r>
              <a:rPr lang="en-US" altLang="en-US"/>
              <a:t>Seven layers</a:t>
            </a:r>
          </a:p>
          <a:p>
            <a:r>
              <a:rPr lang="en-US" altLang="en-US"/>
              <a:t>A theoretical system delivered too late!</a:t>
            </a:r>
          </a:p>
          <a:p>
            <a:r>
              <a:rPr lang="en-US" altLang="en-US"/>
              <a:t>TCP/IP is the de facto standard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OSI Environment</a:t>
            </a: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2" cstate="print"/>
          <a:srcRect b="5069"/>
          <a:stretch>
            <a:fillRect/>
          </a:stretch>
        </p:blipFill>
        <p:spPr bwMode="auto">
          <a:xfrm>
            <a:off x="685800" y="1524000"/>
            <a:ext cx="73152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10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990600"/>
            <a:ext cx="56769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 Box 1028"/>
          <p:cNvSpPr txBox="1">
            <a:spLocks noChangeArrowheads="1"/>
          </p:cNvSpPr>
          <p:nvPr/>
        </p:nvSpPr>
        <p:spPr bwMode="auto">
          <a:xfrm>
            <a:off x="2085975" y="76200"/>
            <a:ext cx="4924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TCP/IP and the OSI Model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OSI v TCP/IP</a:t>
            </a:r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2" cstate="print"/>
          <a:srcRect b="11551"/>
          <a:stretch>
            <a:fillRect/>
          </a:stretch>
        </p:blipFill>
        <p:spPr bwMode="auto">
          <a:xfrm>
            <a:off x="674688" y="1427163"/>
            <a:ext cx="7250112" cy="543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en-US"/>
              <a:t>IEEE 802 Focus</a:t>
            </a:r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2800"/>
              <a:t>OSI Reference</a:t>
            </a:r>
          </a:p>
          <a:p>
            <a:pPr lvl="1"/>
            <a:r>
              <a:rPr lang="en-US" sz="2400"/>
              <a:t>Data Link layer</a:t>
            </a:r>
          </a:p>
          <a:p>
            <a:pPr lvl="1"/>
            <a:r>
              <a:rPr lang="en-US" sz="2400"/>
              <a:t>Physical layer</a:t>
            </a:r>
          </a:p>
          <a:p>
            <a:r>
              <a:rPr lang="en-US" sz="2800"/>
              <a:t>Areas</a:t>
            </a:r>
          </a:p>
          <a:p>
            <a:pPr lvl="1"/>
            <a:r>
              <a:rPr lang="en-US" sz="2400"/>
              <a:t>Network cards and cables</a:t>
            </a:r>
          </a:p>
          <a:p>
            <a:pPr lvl="1"/>
            <a:r>
              <a:rPr lang="en-US" sz="2400"/>
              <a:t>Network electronic/optical/ wireless communication standard as they apply to the lower two layers mentioned above </a:t>
            </a:r>
          </a:p>
          <a:p>
            <a:pPr lvl="1"/>
            <a:r>
              <a:rPr lang="en-US" sz="2400"/>
              <a:t>WAN connectivity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>
            <a:normAutofit fontScale="90000"/>
          </a:bodyPr>
          <a:lstStyle/>
          <a:p>
            <a:r>
              <a:rPr lang="en-US"/>
              <a:t>IEEE 802 Committees And Responsibilities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802.1</a:t>
            </a:r>
          </a:p>
          <a:p>
            <a:pPr lvl="1">
              <a:lnSpc>
                <a:spcPct val="90000"/>
              </a:lnSpc>
            </a:pPr>
            <a:r>
              <a:rPr lang="en-US"/>
              <a:t>Internetworking</a:t>
            </a:r>
          </a:p>
          <a:p>
            <a:pPr>
              <a:lnSpc>
                <a:spcPct val="90000"/>
              </a:lnSpc>
            </a:pPr>
            <a:r>
              <a:rPr lang="en-US"/>
              <a:t>802.2</a:t>
            </a:r>
          </a:p>
          <a:p>
            <a:pPr lvl="1">
              <a:lnSpc>
                <a:spcPct val="90000"/>
              </a:lnSpc>
            </a:pPr>
            <a:r>
              <a:rPr lang="en-US"/>
              <a:t>Logical Link Control (LLC)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accent1"/>
                </a:solidFill>
              </a:rPr>
              <a:t>802.3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accent1"/>
                </a:solidFill>
              </a:rPr>
              <a:t>CSMA/CD</a:t>
            </a:r>
          </a:p>
          <a:p>
            <a:pPr>
              <a:lnSpc>
                <a:spcPct val="90000"/>
              </a:lnSpc>
            </a:pPr>
            <a:r>
              <a:rPr lang="en-US"/>
              <a:t>802.4</a:t>
            </a:r>
          </a:p>
          <a:p>
            <a:pPr lvl="1">
              <a:lnSpc>
                <a:spcPct val="90000"/>
              </a:lnSpc>
            </a:pPr>
            <a:r>
              <a:rPr lang="en-US"/>
              <a:t>Token Bus LAN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Communications Model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Source</a:t>
            </a:r>
          </a:p>
          <a:p>
            <a:pPr lvl="1">
              <a:lnSpc>
                <a:spcPct val="90000"/>
              </a:lnSpc>
            </a:pPr>
            <a:r>
              <a:rPr lang="en-US"/>
              <a:t>generates data to be transmitted</a:t>
            </a:r>
          </a:p>
          <a:p>
            <a:pPr>
              <a:lnSpc>
                <a:spcPct val="90000"/>
              </a:lnSpc>
            </a:pPr>
            <a:r>
              <a:rPr lang="en-US"/>
              <a:t>Transmitter</a:t>
            </a:r>
          </a:p>
          <a:p>
            <a:pPr lvl="1">
              <a:lnSpc>
                <a:spcPct val="90000"/>
              </a:lnSpc>
            </a:pPr>
            <a:r>
              <a:rPr lang="en-US"/>
              <a:t>Converts data into transmittable signals</a:t>
            </a:r>
          </a:p>
          <a:p>
            <a:pPr>
              <a:lnSpc>
                <a:spcPct val="90000"/>
              </a:lnSpc>
            </a:pPr>
            <a:r>
              <a:rPr lang="en-US"/>
              <a:t>Transmission System</a:t>
            </a:r>
          </a:p>
          <a:p>
            <a:pPr lvl="1">
              <a:lnSpc>
                <a:spcPct val="90000"/>
              </a:lnSpc>
            </a:pPr>
            <a:r>
              <a:rPr lang="en-US"/>
              <a:t>Carries data</a:t>
            </a:r>
          </a:p>
          <a:p>
            <a:pPr>
              <a:lnSpc>
                <a:spcPct val="90000"/>
              </a:lnSpc>
            </a:pPr>
            <a:r>
              <a:rPr lang="en-US"/>
              <a:t>Receiver</a:t>
            </a:r>
          </a:p>
          <a:p>
            <a:pPr lvl="1">
              <a:lnSpc>
                <a:spcPct val="90000"/>
              </a:lnSpc>
            </a:pPr>
            <a:r>
              <a:rPr lang="en-US"/>
              <a:t>Converts received signal into data</a:t>
            </a:r>
          </a:p>
          <a:p>
            <a:pPr>
              <a:lnSpc>
                <a:spcPct val="90000"/>
              </a:lnSpc>
            </a:pPr>
            <a:r>
              <a:rPr lang="en-US"/>
              <a:t>Destination</a:t>
            </a:r>
          </a:p>
          <a:p>
            <a:pPr lvl="1">
              <a:lnSpc>
                <a:spcPct val="90000"/>
              </a:lnSpc>
            </a:pPr>
            <a:r>
              <a:rPr lang="en-US"/>
              <a:t>Takes incoming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>
            <a:normAutofit fontScale="90000"/>
          </a:bodyPr>
          <a:lstStyle/>
          <a:p>
            <a:r>
              <a:rPr lang="en-US" sz="4000"/>
              <a:t>IEEE 802  Committees and Responsibilities (Cont.)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accent1"/>
                </a:solidFill>
              </a:rPr>
              <a:t>802.5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accent1"/>
                </a:solidFill>
              </a:rPr>
              <a:t>Token Ring LAN</a:t>
            </a:r>
          </a:p>
          <a:p>
            <a:pPr>
              <a:lnSpc>
                <a:spcPct val="90000"/>
              </a:lnSpc>
            </a:pPr>
            <a:r>
              <a:rPr lang="en-US"/>
              <a:t>802.6</a:t>
            </a:r>
          </a:p>
          <a:p>
            <a:pPr lvl="1">
              <a:lnSpc>
                <a:spcPct val="90000"/>
              </a:lnSpc>
            </a:pPr>
            <a:r>
              <a:rPr lang="en-US"/>
              <a:t>Metropolitan Area Network</a:t>
            </a:r>
          </a:p>
          <a:p>
            <a:pPr>
              <a:lnSpc>
                <a:spcPct val="90000"/>
              </a:lnSpc>
            </a:pPr>
            <a:r>
              <a:rPr lang="en-US"/>
              <a:t>802.7</a:t>
            </a:r>
          </a:p>
          <a:p>
            <a:pPr lvl="1">
              <a:lnSpc>
                <a:spcPct val="90000"/>
              </a:lnSpc>
            </a:pPr>
            <a:r>
              <a:rPr lang="en-US"/>
              <a:t>Broadband Technical Advisory Group</a:t>
            </a:r>
          </a:p>
          <a:p>
            <a:pPr>
              <a:lnSpc>
                <a:spcPct val="90000"/>
              </a:lnSpc>
            </a:pPr>
            <a:r>
              <a:rPr lang="en-US"/>
              <a:t>802.8</a:t>
            </a:r>
          </a:p>
          <a:p>
            <a:pPr lvl="1">
              <a:lnSpc>
                <a:spcPct val="90000"/>
              </a:lnSpc>
            </a:pPr>
            <a:r>
              <a:rPr lang="en-US"/>
              <a:t>Fiber-Optic Technical Advisory Group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en-US"/>
              <a:t>IEEE 802 (Cont.)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802.9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Integrated Voice/Data Networks</a:t>
            </a:r>
          </a:p>
          <a:p>
            <a:pPr>
              <a:lnSpc>
                <a:spcPct val="90000"/>
              </a:lnSpc>
            </a:pPr>
            <a:r>
              <a:rPr lang="en-US" sz="2800"/>
              <a:t>802.10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Network Security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1"/>
                </a:solidFill>
              </a:rPr>
              <a:t>802.11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1"/>
                </a:solidFill>
              </a:rPr>
              <a:t>Wireless Networks</a:t>
            </a:r>
          </a:p>
          <a:p>
            <a:pPr>
              <a:lnSpc>
                <a:spcPct val="90000"/>
              </a:lnSpc>
            </a:pPr>
            <a:r>
              <a:rPr lang="en-US" sz="2800"/>
              <a:t>802.12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Demand Priority Access LANs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Ex: 100BaseVG-AnyLAN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1"/>
            <a:ext cx="7239000" cy="518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INTERNETWORKING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6868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</a:t>
            </a:r>
            <a:r>
              <a:rPr lang="en-US" sz="2400" dirty="0"/>
              <a:t>is </a:t>
            </a:r>
            <a:r>
              <a:rPr lang="en-US" sz="2400" u="sng" dirty="0"/>
              <a:t>unreliable and connectionless datagram </a:t>
            </a:r>
            <a:r>
              <a:rPr lang="en-US" sz="2400" dirty="0"/>
              <a:t>protocol.</a:t>
            </a:r>
          </a:p>
          <a:p>
            <a:r>
              <a:rPr lang="en-US" sz="2400" dirty="0"/>
              <a:t>The IP provides </a:t>
            </a:r>
            <a:r>
              <a:rPr lang="en-US" sz="2400" u="sng" dirty="0"/>
              <a:t>no error checking or tracki</a:t>
            </a:r>
            <a:r>
              <a:rPr lang="en-US" sz="2400" dirty="0"/>
              <a:t>ng.</a:t>
            </a:r>
          </a:p>
          <a:p>
            <a:r>
              <a:rPr lang="en-US" sz="2400" dirty="0" smtClean="0"/>
              <a:t>IP </a:t>
            </a:r>
            <a:r>
              <a:rPr lang="en-US" sz="2400" dirty="0"/>
              <a:t>transports data in </a:t>
            </a:r>
            <a:r>
              <a:rPr lang="en-US" sz="2400" u="sng" dirty="0"/>
              <a:t>Packets called datagrams </a:t>
            </a:r>
            <a:r>
              <a:rPr lang="en-US" sz="2400" dirty="0"/>
              <a:t>, each of which transported separately.</a:t>
            </a:r>
          </a:p>
          <a:p>
            <a:r>
              <a:rPr lang="en-US" sz="2400" dirty="0"/>
              <a:t>Datagrams </a:t>
            </a:r>
            <a:r>
              <a:rPr lang="en-US" sz="2400" u="sng" dirty="0"/>
              <a:t>can travel along different routes </a:t>
            </a:r>
            <a:r>
              <a:rPr lang="en-US" sz="2400" dirty="0"/>
              <a:t>and can arrive out of sequence or be duplicated.</a:t>
            </a:r>
          </a:p>
          <a:p>
            <a:r>
              <a:rPr lang="en-US" sz="2400" dirty="0"/>
              <a:t>IP does not keep track of the routes and has </a:t>
            </a:r>
            <a:r>
              <a:rPr lang="en-US" sz="2400" u="sng" dirty="0"/>
              <a:t>no facility for reordering  datagrams</a:t>
            </a:r>
            <a:r>
              <a:rPr lang="en-US" sz="2400" dirty="0"/>
              <a:t> once they arrive at their destination.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81197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1062038"/>
            <a:ext cx="7772400" cy="541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414714" y="152401"/>
            <a:ext cx="2267721" cy="58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IP Datagram</a:t>
            </a:r>
          </a:p>
        </p:txBody>
      </p:sp>
    </p:spTree>
    <p:extLst>
      <p:ext uri="{BB962C8B-B14F-4D97-AF65-F5344CB8AC3E}">
        <p14:creationId xmlns:p14="http://schemas.microsoft.com/office/powerpoint/2010/main" val="15204731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types of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334000"/>
          </a:xfrm>
        </p:spPr>
        <p:txBody>
          <a:bodyPr/>
          <a:lstStyle/>
          <a:p>
            <a:r>
              <a:rPr lang="en-US" dirty="0" smtClean="0"/>
              <a:t>Three different levels of addresses are used in an internet  using TCP/IP protocols:</a:t>
            </a:r>
          </a:p>
          <a:p>
            <a:pPr marL="971464" lvl="1" indent="-514304">
              <a:buAutoNum type="arabicParenBoth"/>
            </a:pPr>
            <a:r>
              <a:rPr lang="en-US" dirty="0" smtClean="0"/>
              <a:t>Physical Address</a:t>
            </a:r>
          </a:p>
          <a:p>
            <a:pPr marL="971464" lvl="1" indent="-514304">
              <a:buAutoNum type="arabicParenBoth"/>
            </a:pPr>
            <a:r>
              <a:rPr lang="en-US" dirty="0" smtClean="0"/>
              <a:t>Logical Address</a:t>
            </a:r>
          </a:p>
          <a:p>
            <a:pPr marL="971464" lvl="1" indent="-514304">
              <a:buAutoNum type="arabicParenBoth"/>
            </a:pPr>
            <a:r>
              <a:rPr lang="en-US" dirty="0" smtClean="0"/>
              <a:t>Port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496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Physical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It is also known as link address.</a:t>
            </a:r>
          </a:p>
          <a:p>
            <a:r>
              <a:rPr lang="en-US" dirty="0" smtClean="0"/>
              <a:t>It is defined  by its LAN or WAN.</a:t>
            </a:r>
          </a:p>
          <a:p>
            <a:r>
              <a:rPr lang="en-US" dirty="0" smtClean="0"/>
              <a:t>It is lowest level address.</a:t>
            </a:r>
          </a:p>
          <a:p>
            <a:r>
              <a:rPr lang="en-US" dirty="0" smtClean="0"/>
              <a:t>It can be either</a:t>
            </a:r>
          </a:p>
          <a:p>
            <a:pPr lvl="1"/>
            <a:r>
              <a:rPr lang="en-US" dirty="0" err="1" smtClean="0"/>
              <a:t>Unicast</a:t>
            </a:r>
            <a:r>
              <a:rPr lang="en-US" dirty="0" smtClean="0"/>
              <a:t> ( One single recipient) </a:t>
            </a:r>
          </a:p>
          <a:p>
            <a:pPr lvl="1"/>
            <a:r>
              <a:rPr lang="en-US" dirty="0" smtClean="0"/>
              <a:t>Multicast (a group of a recipients)</a:t>
            </a:r>
          </a:p>
          <a:p>
            <a:pPr lvl="1"/>
            <a:r>
              <a:rPr lang="en-US" dirty="0" smtClean="0"/>
              <a:t>Broadcast ( To be received by all systems in the network.)</a:t>
            </a:r>
          </a:p>
          <a:p>
            <a:pPr lvl="0"/>
            <a:r>
              <a:rPr lang="en-US" dirty="0" smtClean="0">
                <a:solidFill>
                  <a:prstClr val="white"/>
                </a:solidFill>
              </a:rPr>
              <a:t>Some networks supports all three addresses.</a:t>
            </a:r>
          </a:p>
          <a:p>
            <a:pPr lvl="0"/>
            <a:endParaRPr lang="en-US" dirty="0" smtClean="0">
              <a:solidFill>
                <a:prstClr val="white"/>
              </a:solidFill>
            </a:endParaRP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89666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6019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1752601"/>
            <a:ext cx="8382000" cy="3617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8361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Logical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6019800"/>
          </a:xfrm>
        </p:spPr>
        <p:txBody>
          <a:bodyPr/>
          <a:lstStyle/>
          <a:p>
            <a:r>
              <a:rPr lang="en-US" dirty="0" smtClean="0"/>
              <a:t>The logical addresses are designed for internetwork communication.</a:t>
            </a:r>
          </a:p>
          <a:p>
            <a:r>
              <a:rPr lang="en-US" dirty="0" smtClean="0"/>
              <a:t>It is currently 32-bit address that can uniquely define a host connected to the internet.</a:t>
            </a:r>
          </a:p>
          <a:p>
            <a:r>
              <a:rPr lang="en-US" dirty="0" smtClean="0"/>
              <a:t>It can be either </a:t>
            </a:r>
            <a:r>
              <a:rPr lang="en-US" dirty="0" err="1" smtClean="0"/>
              <a:t>unicast</a:t>
            </a:r>
            <a:r>
              <a:rPr lang="en-US" dirty="0" smtClean="0"/>
              <a:t>, broadcast or multicast.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003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Port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6019800"/>
          </a:xfrm>
        </p:spPr>
        <p:txBody>
          <a:bodyPr/>
          <a:lstStyle/>
          <a:p>
            <a:r>
              <a:rPr lang="en-US" dirty="0" smtClean="0"/>
              <a:t>IP address and physical address are necessary for source to destination host transmission.</a:t>
            </a:r>
          </a:p>
          <a:p>
            <a:r>
              <a:rPr lang="en-US" dirty="0" smtClean="0"/>
              <a:t>The aim of internet communication is a process communicating with the another process.</a:t>
            </a:r>
          </a:p>
          <a:p>
            <a:r>
              <a:rPr lang="en-US" dirty="0" smtClean="0"/>
              <a:t>For example,</a:t>
            </a:r>
          </a:p>
          <a:p>
            <a:pPr lvl="1"/>
            <a:r>
              <a:rPr lang="en-US" dirty="0" smtClean="0"/>
              <a:t>Computer A can communicate with C by TELNET</a:t>
            </a:r>
          </a:p>
          <a:p>
            <a:pPr lvl="1"/>
            <a:r>
              <a:rPr lang="en-US" dirty="0" smtClean="0"/>
              <a:t>Computer A communicate with B by FTP.</a:t>
            </a:r>
          </a:p>
          <a:p>
            <a:pPr lvl="0"/>
            <a:r>
              <a:rPr lang="en-US" dirty="0" smtClean="0">
                <a:solidFill>
                  <a:prstClr val="white"/>
                </a:solidFill>
              </a:rPr>
              <a:t>For </a:t>
            </a:r>
            <a:r>
              <a:rPr lang="en-US" dirty="0" smtClean="0"/>
              <a:t>these  process occur simultaneously, each process should be labeled. They are labeled by an address called port address.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0701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012045"/>
            <a:ext cx="8763000" cy="321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56579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9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Communications Tasks</a:t>
            </a:r>
          </a:p>
        </p:txBody>
      </p:sp>
      <p:graphicFrame>
        <p:nvGraphicFramePr>
          <p:cNvPr id="51264" name="Group 64"/>
          <p:cNvGraphicFramePr>
            <a:graphicFrameLocks noGrp="1"/>
          </p:cNvGraphicFramePr>
          <p:nvPr>
            <p:ph type="tbl" idx="1"/>
          </p:nvPr>
        </p:nvGraphicFramePr>
        <p:xfrm>
          <a:off x="457200" y="1597025"/>
          <a:ext cx="8178800" cy="4579496"/>
        </p:xfrm>
        <a:graphic>
          <a:graphicData uri="http://schemas.openxmlformats.org/drawingml/2006/table">
            <a:tbl>
              <a:tblPr/>
              <a:tblGrid>
                <a:gridCol w="408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Transmission system utilization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Addressing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Interfacing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Routing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Signal generation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Recovery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Synchronization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Message formatting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Exchange management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Security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Error detection and correction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Network management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charset="0"/>
                        </a:rPr>
                        <a:t>Flow control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1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ranges if Internet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6019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728662"/>
            <a:ext cx="8382000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62829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8" name="AutoShape 4"/>
          <p:cNvSpPr>
            <a:spLocks noChangeArrowheads="1"/>
          </p:cNvSpPr>
          <p:nvPr/>
        </p:nvSpPr>
        <p:spPr bwMode="auto">
          <a:xfrm>
            <a:off x="381000" y="304800"/>
            <a:ext cx="7021513" cy="2060575"/>
          </a:xfrm>
          <a:prstGeom prst="verticalScroll">
            <a:avLst>
              <a:gd name="adj" fmla="val 12500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Given the network address 132.21.0.0, find the </a:t>
            </a:r>
          </a:p>
          <a:p>
            <a:pPr algn="ctr"/>
            <a:r>
              <a:rPr lang="en-US" sz="2400"/>
              <a:t>class, the block, and the range of the addresses</a:t>
            </a:r>
            <a:endParaRPr lang="en-GB" sz="2400"/>
          </a:p>
          <a:p>
            <a:pPr algn="ctr"/>
            <a:r>
              <a:rPr lang="en-US" sz="2400" b="1"/>
              <a:t>  </a:t>
            </a:r>
          </a:p>
        </p:txBody>
      </p:sp>
      <p:sp>
        <p:nvSpPr>
          <p:cNvPr id="318469" name="AutoShape 5"/>
          <p:cNvSpPr>
            <a:spLocks noChangeArrowheads="1"/>
          </p:cNvSpPr>
          <p:nvPr/>
        </p:nvSpPr>
        <p:spPr bwMode="auto">
          <a:xfrm>
            <a:off x="1066800" y="3048000"/>
            <a:ext cx="7021512" cy="2492375"/>
          </a:xfrm>
          <a:prstGeom prst="verticalScroll">
            <a:avLst>
              <a:gd name="adj" fmla="val 12500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solidFill>
                <a:schemeClr val="bg2"/>
              </a:solidFill>
            </a:endParaRPr>
          </a:p>
          <a:p>
            <a:pPr algn="ctr"/>
            <a:r>
              <a:rPr lang="en-US" sz="2400">
                <a:solidFill>
                  <a:schemeClr val="bg2"/>
                </a:solidFill>
              </a:rPr>
              <a:t>The 1</a:t>
            </a:r>
            <a:r>
              <a:rPr lang="en-US" sz="2400" baseline="30000">
                <a:solidFill>
                  <a:schemeClr val="bg2"/>
                </a:solidFill>
              </a:rPr>
              <a:t>st</a:t>
            </a:r>
            <a:r>
              <a:rPr lang="en-US" sz="2400">
                <a:solidFill>
                  <a:schemeClr val="bg2"/>
                </a:solidFill>
              </a:rPr>
              <a:t> byte is between 128 and 191. </a:t>
            </a:r>
          </a:p>
          <a:p>
            <a:pPr algn="ctr"/>
            <a:r>
              <a:rPr lang="en-US" sz="2400">
                <a:solidFill>
                  <a:schemeClr val="bg2"/>
                </a:solidFill>
              </a:rPr>
              <a:t>Hence, Class B</a:t>
            </a:r>
          </a:p>
          <a:p>
            <a:pPr algn="ctr"/>
            <a:r>
              <a:rPr lang="en-US" sz="2400">
                <a:solidFill>
                  <a:schemeClr val="bg2"/>
                </a:solidFill>
              </a:rPr>
              <a:t>The block has a netid of 132.21. </a:t>
            </a:r>
          </a:p>
          <a:p>
            <a:pPr algn="ctr"/>
            <a:r>
              <a:rPr lang="en-US" sz="2400">
                <a:solidFill>
                  <a:schemeClr val="bg2"/>
                </a:solidFill>
              </a:rPr>
              <a:t>The addresses range from</a:t>
            </a:r>
          </a:p>
          <a:p>
            <a:pPr algn="ctr"/>
            <a:r>
              <a:rPr lang="en-US" sz="2400">
                <a:solidFill>
                  <a:schemeClr val="bg2"/>
                </a:solidFill>
              </a:rPr>
              <a:t>132.21.0.0 to 132.21.255.255.</a:t>
            </a:r>
          </a:p>
          <a:p>
            <a:pPr algn="ctr"/>
            <a:endParaRPr lang="en-US" sz="2400" b="1" i="1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endParaRPr lang="en-GB" sz="2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0564" y="274168"/>
            <a:ext cx="3064637" cy="710996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I</a:t>
            </a:r>
            <a:r>
              <a:rPr b="1" spc="-10" dirty="0">
                <a:latin typeface="Calibri"/>
                <a:cs typeface="Calibri"/>
              </a:rPr>
              <a:t>P</a:t>
            </a:r>
            <a:r>
              <a:rPr b="1" spc="-5" dirty="0">
                <a:latin typeface="Calibri"/>
                <a:cs typeface="Calibri"/>
              </a:rPr>
              <a:t>v6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1" y="1200659"/>
            <a:ext cx="7656195" cy="3612523"/>
          </a:xfrm>
          <a:prstGeom prst="rect">
            <a:avLst/>
          </a:prstGeom>
        </p:spPr>
        <p:txBody>
          <a:bodyPr vert="horz" wrap="square" lIns="0" tIns="49526" rIns="0" bIns="0" rtlCol="0">
            <a:spAutoFit/>
          </a:bodyPr>
          <a:lstStyle/>
          <a:p>
            <a:pPr marL="184769" marR="5079" indent="-172705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185403" algn="l"/>
              </a:tabLst>
            </a:pPr>
            <a:r>
              <a:rPr lang="en-US" sz="2200" spc="-5" dirty="0" smtClean="0">
                <a:latin typeface="Calibri"/>
                <a:cs typeface="Calibri"/>
              </a:rPr>
              <a:t>I</a:t>
            </a:r>
            <a:r>
              <a:rPr sz="2200" spc="-5" dirty="0" smtClean="0">
                <a:latin typeface="Calibri"/>
                <a:cs typeface="Calibri"/>
              </a:rPr>
              <a:t>Pv6 </a:t>
            </a:r>
            <a:r>
              <a:rPr sz="2200" spc="-10" dirty="0">
                <a:latin typeface="Calibri"/>
                <a:cs typeface="Calibri"/>
              </a:rPr>
              <a:t>(Internet </a:t>
            </a:r>
            <a:r>
              <a:rPr sz="2200" spc="-15" dirty="0">
                <a:latin typeface="Calibri"/>
                <a:cs typeface="Calibri"/>
              </a:rPr>
              <a:t>Protocol </a:t>
            </a:r>
            <a:r>
              <a:rPr sz="2200" spc="-10" dirty="0">
                <a:latin typeface="Calibri"/>
                <a:cs typeface="Calibri"/>
              </a:rPr>
              <a:t>version </a:t>
            </a:r>
            <a:r>
              <a:rPr sz="2200" spc="-5" dirty="0">
                <a:latin typeface="Calibri"/>
                <a:cs typeface="Calibri"/>
              </a:rPr>
              <a:t>6) is a set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specifications from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spc="-10" dirty="0">
                <a:latin typeface="Calibri"/>
                <a:cs typeface="Calibri"/>
              </a:rPr>
              <a:t>Internet Engineering </a:t>
            </a:r>
            <a:r>
              <a:rPr sz="2200" spc="-45" dirty="0">
                <a:latin typeface="Calibri"/>
                <a:cs typeface="Calibri"/>
              </a:rPr>
              <a:t>Task </a:t>
            </a:r>
            <a:r>
              <a:rPr sz="2200" spc="-15" dirty="0">
                <a:latin typeface="Calibri"/>
                <a:cs typeface="Calibri"/>
              </a:rPr>
              <a:t>Force </a:t>
            </a:r>
            <a:r>
              <a:rPr sz="2200" spc="-10" dirty="0">
                <a:latin typeface="Calibri"/>
                <a:cs typeface="Calibri"/>
              </a:rPr>
              <a:t>(IETF) </a:t>
            </a:r>
            <a:r>
              <a:rPr sz="2200" spc="-5" dirty="0">
                <a:latin typeface="Calibri"/>
                <a:cs typeface="Calibri"/>
              </a:rPr>
              <a:t>that's essentially an  </a:t>
            </a:r>
            <a:r>
              <a:rPr sz="2200" spc="-15" dirty="0">
                <a:latin typeface="Calibri"/>
                <a:cs typeface="Calibri"/>
              </a:rPr>
              <a:t>upgrade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IP </a:t>
            </a:r>
            <a:r>
              <a:rPr sz="2200" spc="-10" dirty="0">
                <a:latin typeface="Calibri"/>
                <a:cs typeface="Calibri"/>
              </a:rPr>
              <a:t>version </a:t>
            </a:r>
            <a:r>
              <a:rPr sz="2200" spc="-5" dirty="0">
                <a:latin typeface="Calibri"/>
                <a:cs typeface="Calibri"/>
              </a:rPr>
              <a:t>4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(IPv4).</a:t>
            </a:r>
            <a:endParaRPr sz="2200" dirty="0">
              <a:latin typeface="Calibri"/>
              <a:cs typeface="Calibri"/>
            </a:endParaRPr>
          </a:p>
          <a:p>
            <a:pPr marL="184769" indent="-172705">
              <a:spcBef>
                <a:spcPts val="705"/>
              </a:spcBef>
              <a:buFont typeface="Arial"/>
              <a:buChar char="•"/>
              <a:tabLst>
                <a:tab pos="185403" algn="l"/>
              </a:tabLst>
            </a:pPr>
            <a:r>
              <a:rPr sz="2200" dirty="0">
                <a:latin typeface="Calibri"/>
                <a:cs typeface="Calibri"/>
              </a:rPr>
              <a:t>32 </a:t>
            </a:r>
            <a:r>
              <a:rPr sz="2200" spc="-10" dirty="0">
                <a:latin typeface="Calibri"/>
                <a:cs typeface="Calibri"/>
              </a:rPr>
              <a:t>bits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128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bits.</a:t>
            </a:r>
            <a:endParaRPr sz="2200" dirty="0">
              <a:latin typeface="Calibri"/>
              <a:cs typeface="Calibri"/>
            </a:endParaRPr>
          </a:p>
          <a:p>
            <a:pPr marL="184769" indent="-172705">
              <a:spcBef>
                <a:spcPts val="730"/>
              </a:spcBef>
              <a:buFont typeface="Arial"/>
              <a:buChar char="•"/>
              <a:tabLst>
                <a:tab pos="185403" algn="l"/>
              </a:tabLst>
            </a:pPr>
            <a:r>
              <a:rPr sz="2200" spc="-5" dirty="0">
                <a:latin typeface="Calibri"/>
                <a:cs typeface="Calibri"/>
              </a:rPr>
              <a:t>2^128 =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340,282,366,920,938,463,463,374,607,431,768,211,456</a:t>
            </a:r>
            <a:endParaRPr sz="2200" dirty="0">
              <a:latin typeface="Calibri"/>
              <a:cs typeface="Calibri"/>
            </a:endParaRPr>
          </a:p>
          <a:p>
            <a:pPr marL="184769" indent="-172705">
              <a:lnSpc>
                <a:spcPts val="2509"/>
              </a:lnSpc>
              <a:spcBef>
                <a:spcPts val="730"/>
              </a:spcBef>
              <a:buFont typeface="Arial"/>
              <a:buChar char="•"/>
              <a:tabLst>
                <a:tab pos="185403" algn="l"/>
              </a:tabLst>
            </a:pPr>
            <a:r>
              <a:rPr sz="2200" spc="-5" dirty="0">
                <a:latin typeface="Calibri"/>
                <a:cs typeface="Calibri"/>
              </a:rPr>
              <a:t>And a </a:t>
            </a:r>
            <a:r>
              <a:rPr sz="2200" spc="-10" dirty="0">
                <a:latin typeface="Calibri"/>
                <a:cs typeface="Calibri"/>
              </a:rPr>
              <a:t>new </a:t>
            </a:r>
            <a:r>
              <a:rPr sz="2200" spc="-5" dirty="0">
                <a:latin typeface="Calibri"/>
                <a:cs typeface="Calibri"/>
              </a:rPr>
              <a:t>type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address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25" dirty="0">
                <a:latin typeface="Calibri"/>
                <a:cs typeface="Calibri"/>
              </a:rPr>
              <a:t>"anycast </a:t>
            </a:r>
            <a:r>
              <a:rPr sz="2200" spc="-5" dirty="0">
                <a:latin typeface="Calibri"/>
                <a:cs typeface="Calibri"/>
              </a:rPr>
              <a:t>address" is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defined,</a:t>
            </a:r>
            <a:endParaRPr sz="2200" dirty="0">
              <a:latin typeface="Calibri"/>
              <a:cs typeface="Calibri"/>
            </a:endParaRPr>
          </a:p>
          <a:p>
            <a:pPr marL="184769">
              <a:lnSpc>
                <a:spcPts val="2509"/>
              </a:lnSpc>
            </a:pP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send a </a:t>
            </a:r>
            <a:r>
              <a:rPr sz="2200" spc="-20" dirty="0">
                <a:latin typeface="Calibri"/>
                <a:cs typeface="Calibri"/>
              </a:rPr>
              <a:t>packet to </a:t>
            </a:r>
            <a:r>
              <a:rPr sz="2200" spc="-15" dirty="0">
                <a:latin typeface="Calibri"/>
                <a:cs typeface="Calibri"/>
              </a:rPr>
              <a:t>any </a:t>
            </a:r>
            <a:r>
              <a:rPr sz="2200" spc="-5" dirty="0">
                <a:latin typeface="Calibri"/>
                <a:cs typeface="Calibri"/>
              </a:rPr>
              <a:t>one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group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nodes.</a:t>
            </a:r>
            <a:endParaRPr sz="2200" dirty="0">
              <a:latin typeface="Calibri"/>
              <a:cs typeface="Calibri"/>
            </a:endParaRPr>
          </a:p>
          <a:p>
            <a:pPr marL="184769" marR="185403" indent="-172705">
              <a:lnSpc>
                <a:spcPts val="2380"/>
              </a:lnSpc>
              <a:spcBef>
                <a:spcPts val="1045"/>
              </a:spcBef>
              <a:buFont typeface="Arial"/>
              <a:buChar char="•"/>
              <a:tabLst>
                <a:tab pos="185403" algn="l"/>
              </a:tabLst>
            </a:pPr>
            <a:r>
              <a:rPr sz="2200" spc="-10" dirty="0">
                <a:latin typeface="Calibri"/>
                <a:cs typeface="Calibri"/>
              </a:rPr>
              <a:t>Authentication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Privacy </a:t>
            </a:r>
            <a:r>
              <a:rPr sz="2200" spc="-5" dirty="0">
                <a:latin typeface="Calibri"/>
                <a:cs typeface="Calibri"/>
              </a:rPr>
              <a:t>Capabilities Extensions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support  </a:t>
            </a:r>
            <a:r>
              <a:rPr sz="2200" spc="-10" dirty="0">
                <a:latin typeface="Calibri"/>
                <a:cs typeface="Calibri"/>
              </a:rPr>
              <a:t>authentication,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25" dirty="0">
                <a:latin typeface="Calibri"/>
                <a:cs typeface="Calibri"/>
              </a:rPr>
              <a:t>integrity, </a:t>
            </a:r>
            <a:r>
              <a:rPr sz="2200" spc="-5" dirty="0">
                <a:latin typeface="Calibri"/>
                <a:cs typeface="Calibri"/>
              </a:rPr>
              <a:t>and (optional)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confidentiality  are </a:t>
            </a:r>
            <a:r>
              <a:rPr sz="2200" spc="-5" dirty="0">
                <a:latin typeface="Calibri"/>
                <a:cs typeface="Calibri"/>
              </a:rPr>
              <a:t>specified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IPv6.</a:t>
            </a:r>
          </a:p>
        </p:txBody>
      </p:sp>
    </p:spTree>
    <p:extLst>
      <p:ext uri="{BB962C8B-B14F-4D97-AF65-F5344CB8AC3E}">
        <p14:creationId xmlns:p14="http://schemas.microsoft.com/office/powerpoint/2010/main" val="469148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3" y="461371"/>
            <a:ext cx="3798570" cy="1028486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300" spc="-10" dirty="0"/>
              <a:t>IPv6 Address </a:t>
            </a:r>
            <a:r>
              <a:rPr sz="3300" dirty="0"/>
              <a:t>Scheme</a:t>
            </a:r>
            <a:r>
              <a:rPr sz="3300" spc="-110" dirty="0"/>
              <a:t> </a:t>
            </a:r>
            <a:r>
              <a:rPr sz="3300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2044" y="1479296"/>
            <a:ext cx="6998334" cy="689290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354933" indent="-342869">
              <a:spcBef>
                <a:spcPts val="95"/>
              </a:spcBef>
              <a:buFont typeface="Arial"/>
              <a:buChar char="•"/>
              <a:tabLst>
                <a:tab pos="354933" algn="l"/>
                <a:tab pos="355568" algn="l"/>
              </a:tabLst>
            </a:pPr>
            <a:r>
              <a:rPr sz="2200" spc="-5" dirty="0">
                <a:latin typeface="Tahoma"/>
                <a:cs typeface="Tahoma"/>
              </a:rPr>
              <a:t>An IP </a:t>
            </a:r>
            <a:r>
              <a:rPr sz="2200" spc="-10" dirty="0">
                <a:latin typeface="Tahoma"/>
                <a:cs typeface="Tahoma"/>
              </a:rPr>
              <a:t>packet </a:t>
            </a:r>
            <a:r>
              <a:rPr sz="2200" spc="-5" dirty="0">
                <a:latin typeface="Tahoma"/>
                <a:cs typeface="Tahoma"/>
              </a:rPr>
              <a:t>contains </a:t>
            </a:r>
            <a:r>
              <a:rPr sz="2200" spc="-15" dirty="0">
                <a:latin typeface="Tahoma"/>
                <a:cs typeface="Tahoma"/>
              </a:rPr>
              <a:t>several types </a:t>
            </a:r>
            <a:r>
              <a:rPr sz="2200" spc="-5" dirty="0">
                <a:latin typeface="Tahoma"/>
                <a:cs typeface="Tahoma"/>
              </a:rPr>
              <a:t>of </a:t>
            </a:r>
            <a:r>
              <a:rPr sz="2200" spc="-10" dirty="0">
                <a:latin typeface="Tahoma"/>
                <a:cs typeface="Tahoma"/>
              </a:rPr>
              <a:t>information,</a:t>
            </a:r>
            <a:r>
              <a:rPr sz="2200" spc="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as</a:t>
            </a:r>
            <a:endParaRPr sz="2200" dirty="0">
              <a:latin typeface="Tahoma"/>
              <a:cs typeface="Tahoma"/>
            </a:endParaRPr>
          </a:p>
          <a:p>
            <a:pPr marL="354933"/>
            <a:r>
              <a:rPr sz="2200" spc="-5" dirty="0">
                <a:latin typeface="Tahoma"/>
                <a:cs typeface="Tahoma"/>
              </a:rPr>
              <a:t>illustrated.</a:t>
            </a:r>
            <a:endParaRPr sz="2200" dirty="0">
              <a:latin typeface="Tahoma"/>
              <a:cs typeface="Tahom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1" y="2209801"/>
            <a:ext cx="62484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91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Simplified Communications Model - Diagram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 b="13564"/>
          <a:stretch>
            <a:fillRect/>
          </a:stretch>
        </p:blipFill>
        <p:spPr bwMode="auto">
          <a:xfrm>
            <a:off x="152400" y="1427163"/>
            <a:ext cx="8686800" cy="543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Simplified Data Communications Model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b="37767"/>
          <a:stretch>
            <a:fillRect/>
          </a:stretch>
        </p:blipFill>
        <p:spPr bwMode="auto">
          <a:xfrm>
            <a:off x="76200" y="1987550"/>
            <a:ext cx="9067800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204200" cy="1143000"/>
          </a:xfrm>
        </p:spPr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MODES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1DF7-37A1-4DA3-B08F-D0B7866CA656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712913"/>
            <a:ext cx="37496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389313"/>
            <a:ext cx="5180013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6324600" y="2093913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Simplex</a:t>
            </a:r>
            <a:endParaRPr lang="en-GB" sz="2400"/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6400800" y="35417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Half Duplex</a:t>
            </a:r>
            <a:endParaRPr lang="en-GB" sz="2400"/>
          </a:p>
        </p:txBody>
      </p:sp>
      <p:pic>
        <p:nvPicPr>
          <p:cNvPr id="10138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913313"/>
            <a:ext cx="5256213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6477000" y="50657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Full Duplex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Networks: key issues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0512-0256-43D1-85FB-227519BCE00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Network criteria</a:t>
            </a:r>
          </a:p>
          <a:p>
            <a:pPr lvl="1">
              <a:lnSpc>
                <a:spcPct val="90000"/>
              </a:lnSpc>
            </a:pPr>
            <a:r>
              <a:rPr lang="en-US"/>
              <a:t>Performance</a:t>
            </a:r>
          </a:p>
          <a:p>
            <a:pPr lvl="2">
              <a:lnSpc>
                <a:spcPct val="90000"/>
              </a:lnSpc>
            </a:pPr>
            <a:r>
              <a:rPr lang="en-US" sz="2400"/>
              <a:t>Throughput</a:t>
            </a:r>
          </a:p>
          <a:p>
            <a:pPr lvl="2">
              <a:lnSpc>
                <a:spcPct val="90000"/>
              </a:lnSpc>
            </a:pPr>
            <a:r>
              <a:rPr lang="en-US" sz="2400"/>
              <a:t>Delay</a:t>
            </a:r>
          </a:p>
          <a:p>
            <a:pPr lvl="1">
              <a:lnSpc>
                <a:spcPct val="90000"/>
              </a:lnSpc>
            </a:pPr>
            <a:r>
              <a:rPr lang="en-US"/>
              <a:t>Reliability</a:t>
            </a:r>
          </a:p>
          <a:p>
            <a:pPr lvl="2">
              <a:lnSpc>
                <a:spcPct val="90000"/>
              </a:lnSpc>
            </a:pPr>
            <a:r>
              <a:rPr lang="en-US" sz="2400"/>
              <a:t>Data transmitted are identical to data received.</a:t>
            </a:r>
          </a:p>
          <a:p>
            <a:pPr lvl="2">
              <a:lnSpc>
                <a:spcPct val="90000"/>
              </a:lnSpc>
            </a:pPr>
            <a:r>
              <a:rPr lang="en-US" sz="2400"/>
              <a:t>Measured by the frequency of failure</a:t>
            </a:r>
          </a:p>
          <a:p>
            <a:pPr lvl="2">
              <a:lnSpc>
                <a:spcPct val="90000"/>
              </a:lnSpc>
            </a:pPr>
            <a:r>
              <a:rPr lang="en-US" sz="2400"/>
              <a:t>The time it takes a link to recover from a failure  </a:t>
            </a:r>
          </a:p>
          <a:p>
            <a:pPr lvl="1">
              <a:lnSpc>
                <a:spcPct val="90000"/>
              </a:lnSpc>
            </a:pPr>
            <a:r>
              <a:rPr lang="en-US"/>
              <a:t>Security</a:t>
            </a:r>
          </a:p>
          <a:p>
            <a:pPr lvl="2">
              <a:lnSpc>
                <a:spcPct val="90000"/>
              </a:lnSpc>
            </a:pPr>
            <a:r>
              <a:rPr lang="en-US" sz="2400"/>
              <a:t>Protecting data from unauthorized access</a:t>
            </a:r>
          </a:p>
          <a:p>
            <a:pPr lvl="2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Categories of Topology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87CA-6C45-4E03-ADAD-B48D375759E1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144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4113" y="2317750"/>
            <a:ext cx="6389687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602</TotalTime>
  <Words>858</Words>
  <Application>Microsoft Office PowerPoint</Application>
  <PresentationFormat>On-screen Show (4:3)</PresentationFormat>
  <Paragraphs>182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Franklin Gothic Book</vt:lpstr>
      <vt:lpstr>Perpetua</vt:lpstr>
      <vt:lpstr>Tahoma</vt:lpstr>
      <vt:lpstr>Times New Roman</vt:lpstr>
      <vt:lpstr>Wingdings 2</vt:lpstr>
      <vt:lpstr>Equity</vt:lpstr>
      <vt:lpstr>DATA COMMUNICATION NETWORKS</vt:lpstr>
      <vt:lpstr>A Communications Model </vt:lpstr>
      <vt:lpstr>Communications Tasks</vt:lpstr>
      <vt:lpstr>Simplified Communications Model - Diagram</vt:lpstr>
      <vt:lpstr>Simplified Data Communications Model</vt:lpstr>
      <vt:lpstr>Basic Concepts</vt:lpstr>
      <vt:lpstr>TRANSMISSION MODES</vt:lpstr>
      <vt:lpstr>Networks: key issues</vt:lpstr>
      <vt:lpstr>Categories of Topology</vt:lpstr>
      <vt:lpstr>Mostly used network topologies</vt:lpstr>
      <vt:lpstr>A hybrid topology: a star backbone with three bus networks </vt:lpstr>
      <vt:lpstr>Networking</vt:lpstr>
      <vt:lpstr>Network Types (based on Scale) </vt:lpstr>
      <vt:lpstr>OSI</vt:lpstr>
      <vt:lpstr>The OSI Environment</vt:lpstr>
      <vt:lpstr>PowerPoint Presentation</vt:lpstr>
      <vt:lpstr>OSI v TCP/IP</vt:lpstr>
      <vt:lpstr>IEEE 802 Focus</vt:lpstr>
      <vt:lpstr>IEEE 802 Committees And Responsibilities</vt:lpstr>
      <vt:lpstr>IEEE 802  Committees and Responsibilities (Cont.)</vt:lpstr>
      <vt:lpstr>IEEE 802 (Cont.)</vt:lpstr>
      <vt:lpstr>INTERNETWORKING PROTOCOL</vt:lpstr>
      <vt:lpstr>PowerPoint Presentation</vt:lpstr>
      <vt:lpstr>Different types of address</vt:lpstr>
      <vt:lpstr>Physical Address</vt:lpstr>
      <vt:lpstr>Addressing</vt:lpstr>
      <vt:lpstr>Logical Address</vt:lpstr>
      <vt:lpstr>Port Address</vt:lpstr>
      <vt:lpstr>Addressing</vt:lpstr>
      <vt:lpstr>Class ranges if Internet Addresses</vt:lpstr>
      <vt:lpstr>PowerPoint Presentation</vt:lpstr>
      <vt:lpstr>IPv6</vt:lpstr>
      <vt:lpstr>IPv6 Address Scheme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Protocols and Architecture</dc:title>
  <dc:creator>Adrian J Pullin</dc:creator>
  <cp:lastModifiedBy>sarutigupta</cp:lastModifiedBy>
  <cp:revision>52</cp:revision>
  <dcterms:created xsi:type="dcterms:W3CDTF">1999-09-04T08:45:06Z</dcterms:created>
  <dcterms:modified xsi:type="dcterms:W3CDTF">2025-02-27T05:09:37Z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