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08" r:id="rId7"/>
    <p:sldId id="260" r:id="rId8"/>
    <p:sldId id="309" r:id="rId9"/>
    <p:sldId id="310" r:id="rId10"/>
    <p:sldId id="311" r:id="rId11"/>
    <p:sldId id="312" r:id="rId12"/>
    <p:sldId id="313" r:id="rId13"/>
    <p:sldId id="314" r:id="rId14"/>
    <p:sldId id="315" r:id="rId15"/>
    <p:sldId id="316" r:id="rId16"/>
    <p:sldId id="363" r:id="rId17"/>
    <p:sldId id="317" r:id="rId18"/>
    <p:sldId id="267" r:id="rId19"/>
    <p:sldId id="270" r:id="rId20"/>
    <p:sldId id="268" r:id="rId21"/>
    <p:sldId id="271" r:id="rId22"/>
    <p:sldId id="362" r:id="rId23"/>
    <p:sldId id="304" r:id="rId24"/>
    <p:sldId id="273" r:id="rId25"/>
    <p:sldId id="274" r:id="rId26"/>
    <p:sldId id="275" r:id="rId27"/>
    <p:sldId id="276" r:id="rId28"/>
    <p:sldId id="364" r:id="rId29"/>
    <p:sldId id="381"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35" r:id="rId47"/>
    <p:sldId id="36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a:xfrm>
            <a:off x="533400" y="1066800"/>
            <a:ext cx="8229600" cy="1143000"/>
          </a:xfrm>
        </p:spPr>
        <p:txBody>
          <a:bodyPr rtlCol="0">
            <a:normAutofit/>
          </a:bodyPr>
          <a:lstStyle>
            <a:lvl1pPr>
              <a:defRPr sz="3200">
                <a:latin typeface="Arial" pitchFamily="34" charset="0"/>
                <a:cs typeface="Arial" pitchFamily="34" charset="0"/>
              </a:defRPr>
            </a:lvl1pPr>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pic>
        <p:nvPicPr>
          <p:cNvPr id="11" name="Picture 10" descr="File:C-DAC LogoTransp.png - Wikipedia"/>
          <p:cNvPicPr/>
          <p:nvPr userDrawn="1"/>
        </p:nvPicPr>
        <p:blipFill>
          <a:blip r:embed="rId14" cstate="print"/>
          <a:srcRect/>
          <a:stretch>
            <a:fillRect/>
          </a:stretch>
        </p:blipFill>
        <p:spPr bwMode="auto">
          <a:xfrm>
            <a:off x="7696200" y="40444"/>
            <a:ext cx="1388012" cy="7596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505200"/>
            <a:ext cx="7772400" cy="2155825"/>
          </a:xfrm>
        </p:spPr>
        <p:txBody>
          <a:bodyPr>
            <a:normAutofit/>
          </a:bodyPr>
          <a:lstStyle/>
          <a:p>
            <a:r>
              <a:rPr lang="en-US" sz="2800" dirty="0" smtClean="0"/>
              <a:t>AI TRENDS (BIG DATA ANALYTICS)</a:t>
            </a:r>
            <a:r>
              <a:rPr lang="en-US" dirty="0" smtClean="0"/>
              <a:t/>
            </a:r>
            <a:br>
              <a:rPr lang="en-US" dirty="0" smtClean="0"/>
            </a:br>
            <a:r>
              <a:rPr lang="en-US" sz="2700" b="1" dirty="0" smtClean="0"/>
              <a:t/>
            </a:r>
            <a:br>
              <a:rPr lang="en-US" sz="2700" b="1" dirty="0" smtClean="0"/>
            </a:br>
            <a:endParaRPr lang="en-US" sz="2700" b="1" dirty="0"/>
          </a:p>
        </p:txBody>
      </p:sp>
      <p:pic>
        <p:nvPicPr>
          <p:cNvPr id="4" name="Picture 3" descr="title.png"/>
          <p:cNvPicPr>
            <a:picLocks noChangeAspect="1"/>
          </p:cNvPicPr>
          <p:nvPr/>
        </p:nvPicPr>
        <p:blipFill>
          <a:blip r:embed="rId2" cstate="print"/>
          <a:stretch>
            <a:fillRect/>
          </a:stretch>
        </p:blipFill>
        <p:spPr>
          <a:xfrm>
            <a:off x="304800" y="457200"/>
            <a:ext cx="6702778" cy="3810000"/>
          </a:xfrm>
          <a:prstGeom prst="rect">
            <a:avLst/>
          </a:prstGeom>
        </p:spPr>
      </p:pic>
      <p:pic>
        <p:nvPicPr>
          <p:cNvPr id="6" name="Picture 5" descr="File:C-DAC LogoTransp.png - Wikipedia"/>
          <p:cNvPicPr/>
          <p:nvPr/>
        </p:nvPicPr>
        <p:blipFill>
          <a:blip r:embed="rId3" cstate="print"/>
          <a:srcRect/>
          <a:stretch>
            <a:fillRect/>
          </a:stretch>
        </p:blipFill>
        <p:spPr bwMode="auto">
          <a:xfrm>
            <a:off x="7696200" y="40444"/>
            <a:ext cx="1388012" cy="759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2533650"/>
            <a:ext cx="8229600" cy="3394472"/>
          </a:xfrm>
        </p:spPr>
        <p:txBody>
          <a:bodyPr>
            <a:normAutofit/>
          </a:bodyPr>
          <a:lstStyle/>
          <a:p>
            <a:pPr>
              <a:buFont typeface="Wingdings" panose="05000000000000000000" pitchFamily="2" charset="2"/>
              <a:buChar char="Ø"/>
            </a:pPr>
            <a:r>
              <a:rPr lang="en-US" sz="2000" dirty="0"/>
              <a:t>Education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Automobile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
        <p:nvSpPr>
          <p:cNvPr id="2" name="Title 1"/>
          <p:cNvSpPr>
            <a:spLocks noGrp="1"/>
          </p:cNvSpPr>
          <p:nvPr>
            <p:ph type="title"/>
          </p:nvPr>
        </p:nvSpPr>
        <p:spPr>
          <a:xfrm>
            <a:off x="914400" y="609600"/>
            <a:ext cx="8229600" cy="857250"/>
          </a:xfrm>
        </p:spPr>
        <p:txBody>
          <a:bodyPr/>
          <a:lstStyle/>
          <a:p>
            <a:r>
              <a:rPr lang="en-US" dirty="0" smtClean="0"/>
              <a:t>Big Data Applications</a:t>
            </a:r>
            <a:endParaRPr lang="en-US"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76037" y="2524328"/>
            <a:ext cx="1247775" cy="742950"/>
          </a:xfrm>
          <a:prstGeom prst="rect">
            <a:avLst/>
          </a:prstGeo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876037" y="3867346"/>
            <a:ext cx="1209675" cy="780855"/>
          </a:xfrm>
          <a:prstGeom prst="rect">
            <a:avLst/>
          </a:prstGeom>
        </p:spPr>
      </p:pic>
    </p:spTree>
    <p:extLst>
      <p:ext uri="{BB962C8B-B14F-4D97-AF65-F5344CB8AC3E}">
        <p14:creationId xmlns="" xmlns:p14="http://schemas.microsoft.com/office/powerpoint/2010/main" val="415678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03885"/>
            <a:ext cx="8229600" cy="3394472"/>
          </a:xfrm>
        </p:spPr>
        <p:txBody>
          <a:bodyPr>
            <a:normAutofit/>
          </a:bodyPr>
          <a:lstStyle/>
          <a:p>
            <a:pPr>
              <a:buFont typeface="Wingdings" panose="05000000000000000000" pitchFamily="2" charset="2"/>
              <a:buChar char="Ø"/>
            </a:pPr>
            <a:r>
              <a:rPr lang="en-US" sz="2000" dirty="0"/>
              <a:t>Cyber security &amp; Intelligence                           </a:t>
            </a:r>
          </a:p>
          <a:p>
            <a:pPr>
              <a:buFont typeface="Wingdings" panose="05000000000000000000" pitchFamily="2" charset="2"/>
              <a:buChar char="Ø"/>
            </a:pPr>
            <a:r>
              <a:rPr lang="en-US" sz="2000" dirty="0"/>
              <a:t>Crime Prediction and Prevention</a:t>
            </a:r>
          </a:p>
          <a:p>
            <a:pPr>
              <a:buFont typeface="Wingdings" panose="05000000000000000000" pitchFamily="2" charset="2"/>
              <a:buChar char="Ø"/>
            </a:pPr>
            <a:r>
              <a:rPr lang="en-US" sz="2000" dirty="0"/>
              <a:t>Pharmaceutical Drug Evaluation</a:t>
            </a:r>
          </a:p>
          <a:p>
            <a:pPr>
              <a:buFont typeface="Wingdings" panose="05000000000000000000" pitchFamily="2" charset="2"/>
              <a:buChar char="Ø"/>
            </a:pPr>
            <a:r>
              <a:rPr lang="en-US" sz="2000" dirty="0"/>
              <a:t>Scientific Research</a:t>
            </a:r>
          </a:p>
          <a:p>
            <a:pPr>
              <a:buFont typeface="Wingdings" panose="05000000000000000000" pitchFamily="2" charset="2"/>
              <a:buChar char="Ø"/>
            </a:pPr>
            <a:r>
              <a:rPr lang="en-US" sz="2000" dirty="0"/>
              <a:t>Weather Forecasting</a:t>
            </a:r>
          </a:p>
          <a:p>
            <a:pPr>
              <a:buFont typeface="Wingdings" panose="05000000000000000000" pitchFamily="2" charset="2"/>
              <a:buChar char="Ø"/>
            </a:pPr>
            <a:r>
              <a:rPr lang="en-US" sz="2000" dirty="0"/>
              <a:t>Tax Compliance</a:t>
            </a:r>
          </a:p>
          <a:p>
            <a:pPr>
              <a:buFont typeface="Wingdings" panose="05000000000000000000" pitchFamily="2" charset="2"/>
              <a:buChar char="Ø"/>
            </a:pPr>
            <a:r>
              <a:rPr lang="en-US" sz="2000" dirty="0"/>
              <a:t>Traffic Optimization</a:t>
            </a:r>
          </a:p>
        </p:txBody>
      </p:sp>
      <p:sp>
        <p:nvSpPr>
          <p:cNvPr id="2" name="Title 1"/>
          <p:cNvSpPr>
            <a:spLocks noGrp="1"/>
          </p:cNvSpPr>
          <p:nvPr>
            <p:ph type="title"/>
          </p:nvPr>
        </p:nvSpPr>
        <p:spPr>
          <a:xfrm>
            <a:off x="914400" y="838200"/>
            <a:ext cx="8229600" cy="857250"/>
          </a:xfrm>
        </p:spPr>
        <p:txBody>
          <a:bodyPr/>
          <a:lstStyle/>
          <a:p>
            <a:r>
              <a:rPr lang="en-US" dirty="0"/>
              <a:t>Big </a:t>
            </a:r>
            <a:r>
              <a:rPr lang="en-US" dirty="0" smtClean="0"/>
              <a:t>Data in Government</a:t>
            </a:r>
            <a:endParaRPr lang="en-US"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553200" y="2535095"/>
            <a:ext cx="1333500" cy="781050"/>
          </a:xfrm>
          <a:prstGeom prst="rect">
            <a:avLst/>
          </a:prstGeom>
        </p:spPr>
      </p:pic>
    </p:spTree>
    <p:extLst>
      <p:ext uri="{BB962C8B-B14F-4D97-AF65-F5344CB8AC3E}">
        <p14:creationId xmlns="" xmlns:p14="http://schemas.microsoft.com/office/powerpoint/2010/main" val="25650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928" y="2606278"/>
            <a:ext cx="8229600" cy="3394472"/>
          </a:xfrm>
        </p:spPr>
        <p:txBody>
          <a:bodyPr>
            <a:normAutofit/>
          </a:bodyPr>
          <a:lstStyle/>
          <a:p>
            <a:pPr>
              <a:buFont typeface="Wingdings" panose="05000000000000000000" pitchFamily="2" charset="2"/>
              <a:buChar char="Ø"/>
            </a:pPr>
            <a:r>
              <a:rPr lang="en-US" sz="2000" dirty="0"/>
              <a:t>Facebook: Ad targeting</a:t>
            </a:r>
          </a:p>
          <a:p>
            <a:pPr>
              <a:buFont typeface="Wingdings" panose="05000000000000000000" pitchFamily="2" charset="2"/>
              <a:buChar char="Ø"/>
            </a:pPr>
            <a:r>
              <a:rPr lang="en-US" sz="2000" dirty="0"/>
              <a:t>Air traffic</a:t>
            </a:r>
          </a:p>
          <a:p>
            <a:pPr>
              <a:buFont typeface="Wingdings" panose="05000000000000000000" pitchFamily="2" charset="2"/>
              <a:buChar char="Ø"/>
            </a:pPr>
            <a:r>
              <a:rPr lang="en-US" sz="2000" dirty="0"/>
              <a:t>Electricity grid</a:t>
            </a:r>
          </a:p>
          <a:p>
            <a:pPr>
              <a:buFont typeface="Wingdings" panose="05000000000000000000" pitchFamily="2" charset="2"/>
              <a:buChar char="Ø"/>
            </a:pPr>
            <a:r>
              <a:rPr lang="en-US" sz="2000" dirty="0"/>
              <a:t>Web &amp;e tailing:recommmendations</a:t>
            </a:r>
          </a:p>
          <a:p>
            <a:pPr>
              <a:buFont typeface="Wingdings" panose="05000000000000000000" pitchFamily="2" charset="2"/>
              <a:buChar char="Ø"/>
            </a:pPr>
            <a:r>
              <a:rPr lang="en-US" sz="2000" dirty="0"/>
              <a:t>Twitter</a:t>
            </a:r>
          </a:p>
          <a:p>
            <a:pPr>
              <a:buFont typeface="Wingdings" panose="05000000000000000000" pitchFamily="2" charset="2"/>
              <a:buChar char="Ø"/>
            </a:pPr>
            <a:r>
              <a:rPr lang="en-US" sz="2000" dirty="0"/>
              <a:t>Marketing engine</a:t>
            </a:r>
          </a:p>
          <a:p>
            <a:endParaRPr lang="en-US" dirty="0"/>
          </a:p>
        </p:txBody>
      </p:sp>
      <p:sp>
        <p:nvSpPr>
          <p:cNvPr id="2" name="Title 1"/>
          <p:cNvSpPr>
            <a:spLocks noGrp="1"/>
          </p:cNvSpPr>
          <p:nvPr>
            <p:ph type="title"/>
          </p:nvPr>
        </p:nvSpPr>
        <p:spPr>
          <a:xfrm>
            <a:off x="914400" y="762000"/>
            <a:ext cx="8229600" cy="857250"/>
          </a:xfrm>
        </p:spPr>
        <p:txBody>
          <a:bodyPr/>
          <a:lstStyle/>
          <a:p>
            <a:r>
              <a:rPr lang="en-US" dirty="0" smtClean="0"/>
              <a:t>Real time scenarios</a:t>
            </a:r>
            <a:endParaRPr lang="en-US" dirty="0"/>
          </a:p>
        </p:txBody>
      </p:sp>
    </p:spTree>
    <p:extLst>
      <p:ext uri="{BB962C8B-B14F-4D97-AF65-F5344CB8AC3E}">
        <p14:creationId xmlns="" xmlns:p14="http://schemas.microsoft.com/office/powerpoint/2010/main" val="16509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8.png"/>
          <p:cNvPicPr>
            <a:picLocks noGrp="1" noChangeAspect="1"/>
          </p:cNvPicPr>
          <p:nvPr>
            <p:ph idx="1"/>
          </p:nvPr>
        </p:nvPicPr>
        <p:blipFill>
          <a:blip r:embed="rId2" cstate="print"/>
          <a:stretch>
            <a:fillRect/>
          </a:stretch>
        </p:blipFill>
        <p:spPr>
          <a:xfrm>
            <a:off x="457200" y="1818815"/>
            <a:ext cx="8229600" cy="3850608"/>
          </a:xfrm>
        </p:spPr>
      </p:pic>
      <p:sp>
        <p:nvSpPr>
          <p:cNvPr id="2" name="Title 1"/>
          <p:cNvSpPr>
            <a:spLocks noGrp="1"/>
          </p:cNvSpPr>
          <p:nvPr>
            <p:ph type="title"/>
          </p:nvPr>
        </p:nvSpPr>
        <p:spPr>
          <a:xfrm>
            <a:off x="914400" y="533400"/>
            <a:ext cx="8229600" cy="1143000"/>
          </a:xfrm>
        </p:spPr>
        <p:txBody>
          <a:bodyPr>
            <a:normAutofit/>
          </a:bodyPr>
          <a:lstStyle/>
          <a:p>
            <a:r>
              <a:rPr lang="en-US" dirty="0" smtClean="0"/>
              <a:t>Sears use Hadoop for analysis</a:t>
            </a:r>
            <a:endParaRPr lang="en-US" dirty="0"/>
          </a:p>
        </p:txBody>
      </p:sp>
    </p:spTree>
    <p:extLst>
      <p:ext uri="{BB962C8B-B14F-4D97-AF65-F5344CB8AC3E}">
        <p14:creationId xmlns="" xmlns:p14="http://schemas.microsoft.com/office/powerpoint/2010/main" val="3795992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1.png"/>
          <p:cNvPicPr>
            <a:picLocks noGrp="1" noChangeAspect="1"/>
          </p:cNvPicPr>
          <p:nvPr>
            <p:ph idx="1"/>
          </p:nvPr>
        </p:nvPicPr>
        <p:blipFill>
          <a:blip r:embed="rId2" cstate="print"/>
          <a:stretch>
            <a:fillRect/>
          </a:stretch>
        </p:blipFill>
        <p:spPr>
          <a:xfrm>
            <a:off x="457200" y="1842683"/>
            <a:ext cx="8229600" cy="3802872"/>
          </a:xfrm>
        </p:spPr>
      </p:pic>
      <p:sp>
        <p:nvSpPr>
          <p:cNvPr id="2" name="Title 1"/>
          <p:cNvSpPr>
            <a:spLocks noGrp="1"/>
          </p:cNvSpPr>
          <p:nvPr>
            <p:ph type="title"/>
          </p:nvPr>
        </p:nvSpPr>
        <p:spPr>
          <a:xfrm>
            <a:off x="457200" y="762000"/>
            <a:ext cx="8229600" cy="1143000"/>
          </a:xfrm>
        </p:spPr>
        <p:txBody>
          <a:bodyPr>
            <a:normAutofit/>
          </a:bodyPr>
          <a:lstStyle/>
          <a:p>
            <a:r>
              <a:rPr lang="en-US" dirty="0" smtClean="0"/>
              <a:t>WHY DFS? Distributed file system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2.png"/>
          <p:cNvPicPr>
            <a:picLocks noGrp="1" noChangeAspect="1"/>
          </p:cNvPicPr>
          <p:nvPr>
            <p:ph idx="1"/>
          </p:nvPr>
        </p:nvPicPr>
        <p:blipFill>
          <a:blip r:embed="rId2" cstate="print"/>
          <a:stretch>
            <a:fillRect/>
          </a:stretch>
        </p:blipFill>
        <p:spPr>
          <a:xfrm>
            <a:off x="457200" y="1751546"/>
            <a:ext cx="8229600" cy="398514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3.png"/>
          <p:cNvPicPr>
            <a:picLocks noGrp="1" noChangeAspect="1"/>
          </p:cNvPicPr>
          <p:nvPr>
            <p:ph idx="1"/>
          </p:nvPr>
        </p:nvPicPr>
        <p:blipFill>
          <a:blip r:embed="rId2" cstate="print"/>
          <a:stretch>
            <a:fillRect/>
          </a:stretch>
        </p:blipFill>
        <p:spPr>
          <a:xfrm>
            <a:off x="457200" y="1845500"/>
            <a:ext cx="8229600" cy="3797238"/>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4.png"/>
          <p:cNvPicPr>
            <a:picLocks noGrp="1" noChangeAspect="1"/>
          </p:cNvPicPr>
          <p:nvPr>
            <p:ph idx="1"/>
          </p:nvPr>
        </p:nvPicPr>
        <p:blipFill>
          <a:blip r:embed="rId2" cstate="print"/>
          <a:stretch>
            <a:fillRect/>
          </a:stretch>
        </p:blipFill>
        <p:spPr>
          <a:xfrm>
            <a:off x="457200" y="1883908"/>
            <a:ext cx="8229600" cy="3720421"/>
          </a:xfrm>
        </p:spPr>
      </p:pic>
      <p:sp>
        <p:nvSpPr>
          <p:cNvPr id="2" name="Title 1"/>
          <p:cNvSpPr>
            <a:spLocks noGrp="1"/>
          </p:cNvSpPr>
          <p:nvPr>
            <p:ph type="title"/>
          </p:nvPr>
        </p:nvSpPr>
        <p:spPr>
          <a:xfrm>
            <a:off x="914400" y="685800"/>
            <a:ext cx="8229600" cy="1143000"/>
          </a:xfrm>
        </p:spPr>
        <p:txBody>
          <a:bodyPr/>
          <a:lstStyle/>
          <a:p>
            <a:r>
              <a:rPr lang="en-US" dirty="0" smtClean="0"/>
              <a:t>What is Hadoop?</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doop_history.jpg"/>
          <p:cNvPicPr>
            <a:picLocks noGrp="1" noChangeAspect="1"/>
          </p:cNvPicPr>
          <p:nvPr>
            <p:ph idx="1"/>
          </p:nvPr>
        </p:nvPicPr>
        <p:blipFill>
          <a:blip r:embed="rId2" cstate="print"/>
          <a:stretch>
            <a:fillRect/>
          </a:stretch>
        </p:blipFill>
        <p:spPr>
          <a:xfrm>
            <a:off x="838200" y="1481138"/>
            <a:ext cx="7848600" cy="4919662"/>
          </a:xfrm>
        </p:spPr>
      </p:pic>
      <p:sp>
        <p:nvSpPr>
          <p:cNvPr id="3" name="Title 2"/>
          <p:cNvSpPr>
            <a:spLocks noGrp="1"/>
          </p:cNvSpPr>
          <p:nvPr>
            <p:ph type="title"/>
          </p:nvPr>
        </p:nvSpPr>
        <p:spPr>
          <a:xfrm>
            <a:off x="457200" y="381000"/>
            <a:ext cx="8229600" cy="1143000"/>
          </a:xfrm>
        </p:spPr>
        <p:txBody>
          <a:bodyPr/>
          <a:lstStyle/>
          <a:p>
            <a:r>
              <a:rPr lang="en-IN" dirty="0" smtClean="0"/>
              <a:t>     Hadoop History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png"/>
          <p:cNvPicPr>
            <a:picLocks noGrp="1" noChangeAspect="1"/>
          </p:cNvPicPr>
          <p:nvPr>
            <p:ph idx="1"/>
          </p:nvPr>
        </p:nvPicPr>
        <p:blipFill>
          <a:blip r:embed="rId2" cstate="print"/>
          <a:stretch>
            <a:fillRect/>
          </a:stretch>
        </p:blipFill>
        <p:spPr>
          <a:xfrm>
            <a:off x="457200" y="1371600"/>
            <a:ext cx="8229600" cy="4953000"/>
          </a:xfrm>
        </p:spPr>
      </p:pic>
      <p:sp>
        <p:nvSpPr>
          <p:cNvPr id="2" name="Title 1"/>
          <p:cNvSpPr>
            <a:spLocks noGrp="1"/>
          </p:cNvSpPr>
          <p:nvPr>
            <p:ph type="title"/>
          </p:nvPr>
        </p:nvSpPr>
        <p:spPr>
          <a:xfrm>
            <a:off x="533400" y="304800"/>
            <a:ext cx="8229600" cy="1143000"/>
          </a:xfrm>
        </p:spPr>
        <p:txBody>
          <a:bodyPr/>
          <a:lstStyle/>
          <a:p>
            <a:r>
              <a:rPr lang="en-US" dirty="0" smtClean="0"/>
              <a:t>      What is big data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cs typeface="Times New Roman" pitchFamily="18" charset="0"/>
              </a:rPr>
              <a:t>Hadoop was created by Doug Cutting and Mike Cafarella in 2005. Cutting, who was working at Yahoo! at the time, named it after his son's toy elephant. It was originally developed to support distribution for the Nutch search engine project.</a:t>
            </a:r>
            <a:endParaRPr lang="en-US" sz="2000" dirty="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5.png"/>
          <p:cNvPicPr>
            <a:picLocks noGrp="1" noChangeAspect="1"/>
          </p:cNvPicPr>
          <p:nvPr>
            <p:ph idx="1"/>
          </p:nvPr>
        </p:nvPicPr>
        <p:blipFill>
          <a:blip r:embed="rId2" cstate="print"/>
          <a:stretch>
            <a:fillRect/>
          </a:stretch>
        </p:blipFill>
        <p:spPr>
          <a:xfrm>
            <a:off x="832977" y="1481138"/>
            <a:ext cx="7478046" cy="4525962"/>
          </a:xfrm>
        </p:spPr>
      </p:pic>
      <p:sp>
        <p:nvSpPr>
          <p:cNvPr id="2" name="Title 1"/>
          <p:cNvSpPr>
            <a:spLocks noGrp="1"/>
          </p:cNvSpPr>
          <p:nvPr>
            <p:ph type="title"/>
          </p:nvPr>
        </p:nvSpPr>
        <p:spPr>
          <a:xfrm>
            <a:off x="914400" y="609600"/>
            <a:ext cx="8229600" cy="1143000"/>
          </a:xfrm>
        </p:spPr>
        <p:txBody>
          <a:bodyPr/>
          <a:lstStyle/>
          <a:p>
            <a:r>
              <a:rPr lang="en-US" dirty="0" err="1" smtClean="0"/>
              <a:t>Characterstics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6.png"/>
          <p:cNvPicPr>
            <a:picLocks noGrp="1" noChangeAspect="1"/>
          </p:cNvPicPr>
          <p:nvPr>
            <p:ph idx="1"/>
          </p:nvPr>
        </p:nvPicPr>
        <p:blipFill>
          <a:blip r:embed="rId2" cstate="print"/>
          <a:stretch>
            <a:fillRect/>
          </a:stretch>
        </p:blipFill>
        <p:spPr>
          <a:xfrm>
            <a:off x="457200" y="1955365"/>
            <a:ext cx="8229600" cy="3577507"/>
          </a:xfrm>
        </p:spPr>
      </p:pic>
      <p:sp>
        <p:nvSpPr>
          <p:cNvPr id="2" name="Title 1"/>
          <p:cNvSpPr>
            <a:spLocks noGrp="1"/>
          </p:cNvSpPr>
          <p:nvPr>
            <p:ph type="title"/>
          </p:nvPr>
        </p:nvSpPr>
        <p:spPr>
          <a:xfrm>
            <a:off x="685800" y="685800"/>
            <a:ext cx="8229600" cy="1143000"/>
          </a:xfrm>
        </p:spPr>
        <p:txBody>
          <a:bodyPr>
            <a:normAutofit/>
          </a:bodyPr>
          <a:lstStyle/>
          <a:p>
            <a:r>
              <a:rPr lang="en-US" dirty="0" smtClean="0"/>
              <a:t>Hadoop-its about scale and structure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8229600" cy="1143000"/>
          </a:xfrm>
        </p:spPr>
        <p:txBody>
          <a:bodyPr/>
          <a:lstStyle/>
          <a:p>
            <a:r>
              <a:rPr lang="en-US" dirty="0" smtClean="0"/>
              <a:t>Hadoop ecosystem</a:t>
            </a:r>
            <a:endParaRPr lang="en-US" dirty="0"/>
          </a:p>
        </p:txBody>
      </p:sp>
      <p:pic>
        <p:nvPicPr>
          <p:cNvPr id="6" name="Content Placeholder 5" descr="hadoop ecosystem.png"/>
          <p:cNvPicPr>
            <a:picLocks noGrp="1" noChangeAspect="1"/>
          </p:cNvPicPr>
          <p:nvPr>
            <p:ph idx="1"/>
          </p:nvPr>
        </p:nvPicPr>
        <p:blipFill>
          <a:blip r:embed="rId2" cstate="print"/>
          <a:stretch>
            <a:fillRect/>
          </a:stretch>
        </p:blipFill>
        <p:spPr>
          <a:xfrm>
            <a:off x="1371600" y="1676400"/>
            <a:ext cx="6934199" cy="44196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8.png"/>
          <p:cNvPicPr>
            <a:picLocks noGrp="1" noChangeAspect="1"/>
          </p:cNvPicPr>
          <p:nvPr>
            <p:ph idx="1"/>
          </p:nvPr>
        </p:nvPicPr>
        <p:blipFill>
          <a:blip r:embed="rId2" cstate="print"/>
          <a:stretch>
            <a:fillRect/>
          </a:stretch>
        </p:blipFill>
        <p:spPr>
          <a:xfrm>
            <a:off x="457200" y="1621520"/>
            <a:ext cx="8229600" cy="4245198"/>
          </a:xfrm>
        </p:spPr>
      </p:pic>
      <p:sp>
        <p:nvSpPr>
          <p:cNvPr id="2" name="Title 1"/>
          <p:cNvSpPr>
            <a:spLocks noGrp="1"/>
          </p:cNvSpPr>
          <p:nvPr>
            <p:ph type="title"/>
          </p:nvPr>
        </p:nvSpPr>
        <p:spPr>
          <a:xfrm>
            <a:off x="762000" y="838200"/>
            <a:ext cx="8229600" cy="1143000"/>
          </a:xfrm>
        </p:spPr>
        <p:txBody>
          <a:bodyPr>
            <a:normAutofit/>
          </a:bodyPr>
          <a:lstStyle/>
          <a:p>
            <a:r>
              <a:rPr lang="en-US" dirty="0" smtClean="0"/>
              <a:t>Hadoop 2.X core components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18.png"/>
          <p:cNvPicPr>
            <a:picLocks noGrp="1" noChangeAspect="1"/>
          </p:cNvPicPr>
          <p:nvPr>
            <p:ph idx="1"/>
          </p:nvPr>
        </p:nvPicPr>
        <p:blipFill>
          <a:blip r:embed="rId2" cstate="print"/>
          <a:stretch>
            <a:fillRect/>
          </a:stretch>
        </p:blipFill>
        <p:spPr>
          <a:xfrm>
            <a:off x="457200" y="1621520"/>
            <a:ext cx="8229600" cy="4245198"/>
          </a:xfrm>
        </p:spPr>
      </p:pic>
      <p:sp>
        <p:nvSpPr>
          <p:cNvPr id="2" name="Title 1"/>
          <p:cNvSpPr>
            <a:spLocks noGrp="1"/>
          </p:cNvSpPr>
          <p:nvPr>
            <p:ph type="title"/>
          </p:nvPr>
        </p:nvSpPr>
        <p:spPr>
          <a:xfrm>
            <a:off x="762000" y="838200"/>
            <a:ext cx="8229600" cy="1143000"/>
          </a:xfrm>
        </p:spPr>
        <p:txBody>
          <a:bodyPr>
            <a:normAutofit/>
          </a:bodyPr>
          <a:lstStyle/>
          <a:p>
            <a:r>
              <a:rPr lang="en-US" dirty="0" smtClean="0"/>
              <a:t>Hadoop 2.X core components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40.png"/>
          <p:cNvPicPr>
            <a:picLocks noGrp="1" noChangeAspect="1"/>
          </p:cNvPicPr>
          <p:nvPr>
            <p:ph idx="1"/>
          </p:nvPr>
        </p:nvPicPr>
        <p:blipFill>
          <a:blip r:embed="rId2" cstate="print"/>
          <a:stretch>
            <a:fillRect/>
          </a:stretch>
        </p:blipFill>
        <p:spPr>
          <a:xfrm>
            <a:off x="711216" y="1600200"/>
            <a:ext cx="7721567" cy="4525963"/>
          </a:xfrm>
        </p:spPr>
      </p:pic>
    </p:spTree>
    <p:extLst>
      <p:ext uri="{BB962C8B-B14F-4D97-AF65-F5344CB8AC3E}">
        <p14:creationId xmlns="" xmlns:p14="http://schemas.microsoft.com/office/powerpoint/2010/main" val="1099736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0.png"/>
          <p:cNvPicPr>
            <a:picLocks noGrp="1" noChangeAspect="1"/>
          </p:cNvPicPr>
          <p:nvPr>
            <p:ph idx="1"/>
          </p:nvPr>
        </p:nvPicPr>
        <p:blipFill>
          <a:blip r:embed="rId2" cstate="print"/>
          <a:stretch>
            <a:fillRect/>
          </a:stretch>
        </p:blipFill>
        <p:spPr>
          <a:xfrm>
            <a:off x="457200" y="1881741"/>
            <a:ext cx="8229600" cy="3724755"/>
          </a:xfrm>
        </p:spPr>
      </p:pic>
      <p:sp>
        <p:nvSpPr>
          <p:cNvPr id="2" name="Title 1"/>
          <p:cNvSpPr>
            <a:spLocks noGrp="1"/>
          </p:cNvSpPr>
          <p:nvPr>
            <p:ph type="title"/>
          </p:nvPr>
        </p:nvSpPr>
        <p:spPr>
          <a:xfrm>
            <a:off x="685800" y="762000"/>
            <a:ext cx="8229600" cy="1143000"/>
          </a:xfrm>
        </p:spPr>
        <p:txBody>
          <a:bodyPr/>
          <a:lstStyle/>
          <a:p>
            <a:r>
              <a:rPr lang="en-US" dirty="0" smtClean="0"/>
              <a:t>Main components of HDFS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8229600" cy="857250"/>
          </a:xfrm>
        </p:spPr>
        <p:txBody>
          <a:bodyPr/>
          <a:lstStyle/>
          <a:p>
            <a:r>
              <a:rPr lang="en-US" dirty="0" smtClean="0"/>
              <a:t>Secondary </a:t>
            </a:r>
            <a:r>
              <a:rPr lang="en-US" dirty="0" err="1" smtClean="0"/>
              <a:t>namenode</a:t>
            </a:r>
            <a:endParaRPr lang="en-US" dirty="0"/>
          </a:p>
        </p:txBody>
      </p:sp>
      <p:sp>
        <p:nvSpPr>
          <p:cNvPr id="5" name="Rectangle 4"/>
          <p:cNvSpPr/>
          <p:nvPr/>
        </p:nvSpPr>
        <p:spPr>
          <a:xfrm>
            <a:off x="975527" y="2765820"/>
            <a:ext cx="1524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Secondary NameNode</a:t>
            </a:r>
          </a:p>
        </p:txBody>
      </p:sp>
      <p:sp>
        <p:nvSpPr>
          <p:cNvPr id="7" name="Rectangle 6"/>
          <p:cNvSpPr/>
          <p:nvPr/>
        </p:nvSpPr>
        <p:spPr>
          <a:xfrm>
            <a:off x="6172200" y="2765820"/>
            <a:ext cx="1752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NameNode</a:t>
            </a:r>
          </a:p>
        </p:txBody>
      </p:sp>
      <p:sp>
        <p:nvSpPr>
          <p:cNvPr id="8" name="Rectangle 7"/>
          <p:cNvSpPr/>
          <p:nvPr/>
        </p:nvSpPr>
        <p:spPr>
          <a:xfrm>
            <a:off x="942870" y="4419600"/>
            <a:ext cx="149553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FsImage</a:t>
            </a:r>
          </a:p>
        </p:txBody>
      </p:sp>
      <p:cxnSp>
        <p:nvCxnSpPr>
          <p:cNvPr id="10" name="Straight Arrow Connector 9"/>
          <p:cNvCxnSpPr>
            <a:stCxn id="5" idx="3"/>
            <a:endCxn id="7" idx="1"/>
          </p:cNvCxnSpPr>
          <p:nvPr/>
        </p:nvCxnSpPr>
        <p:spPr>
          <a:xfrm>
            <a:off x="2499527" y="3032520"/>
            <a:ext cx="3672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79979" y="2709355"/>
            <a:ext cx="3048000" cy="646331"/>
          </a:xfrm>
          <a:prstGeom prst="rect">
            <a:avLst/>
          </a:prstGeom>
          <a:noFill/>
        </p:spPr>
        <p:txBody>
          <a:bodyPr wrap="square" rtlCol="0">
            <a:spAutoFit/>
          </a:bodyPr>
          <a:lstStyle/>
          <a:p>
            <a:pPr algn="ctr"/>
            <a:r>
              <a:rPr lang="en-US" dirty="0"/>
              <a:t>Query for EditLogs at regular intervals</a:t>
            </a:r>
          </a:p>
        </p:txBody>
      </p:sp>
      <p:sp>
        <p:nvSpPr>
          <p:cNvPr id="14" name="Rectangle 13"/>
          <p:cNvSpPr/>
          <p:nvPr/>
        </p:nvSpPr>
        <p:spPr>
          <a:xfrm>
            <a:off x="6172200" y="4419600"/>
            <a:ext cx="1752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FsImage</a:t>
            </a:r>
          </a:p>
        </p:txBody>
      </p:sp>
      <p:cxnSp>
        <p:nvCxnSpPr>
          <p:cNvPr id="17" name="Straight Arrow Connector 16"/>
          <p:cNvCxnSpPr/>
          <p:nvPr/>
        </p:nvCxnSpPr>
        <p:spPr>
          <a:xfrm flipH="1">
            <a:off x="1613181" y="3305292"/>
            <a:ext cx="4187" cy="1114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14" idx="0"/>
          </p:cNvCxnSpPr>
          <p:nvPr/>
        </p:nvCxnSpPr>
        <p:spPr>
          <a:xfrm>
            <a:off x="7048500" y="3299220"/>
            <a:ext cx="0" cy="112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4" idx="1"/>
          </p:cNvCxnSpPr>
          <p:nvPr/>
        </p:nvCxnSpPr>
        <p:spPr>
          <a:xfrm>
            <a:off x="2438400" y="47244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89479" y="4382870"/>
            <a:ext cx="3429000" cy="646331"/>
          </a:xfrm>
          <a:prstGeom prst="rect">
            <a:avLst/>
          </a:prstGeom>
          <a:noFill/>
        </p:spPr>
        <p:txBody>
          <a:bodyPr wrap="square" rtlCol="0">
            <a:spAutoFit/>
          </a:bodyPr>
          <a:lstStyle/>
          <a:p>
            <a:pPr algn="ctr"/>
            <a:r>
              <a:rPr lang="en-US" dirty="0"/>
              <a:t>Copy updated FsImage back to NameNode</a:t>
            </a:r>
          </a:p>
        </p:txBody>
      </p:sp>
      <p:sp>
        <p:nvSpPr>
          <p:cNvPr id="25" name="TextBox 24"/>
          <p:cNvSpPr txBox="1"/>
          <p:nvPr/>
        </p:nvSpPr>
        <p:spPr>
          <a:xfrm>
            <a:off x="685801" y="3530794"/>
            <a:ext cx="2146579" cy="646331"/>
          </a:xfrm>
          <a:prstGeom prst="rect">
            <a:avLst/>
          </a:prstGeom>
          <a:noFill/>
        </p:spPr>
        <p:txBody>
          <a:bodyPr wrap="square" rtlCol="0">
            <a:spAutoFit/>
          </a:bodyPr>
          <a:lstStyle/>
          <a:p>
            <a:r>
              <a:rPr lang="en-US" dirty="0"/>
              <a:t>Updates FsImage image with EditLogs  </a:t>
            </a:r>
          </a:p>
        </p:txBody>
      </p:sp>
    </p:spTree>
    <p:extLst>
      <p:ext uri="{BB962C8B-B14F-4D97-AF65-F5344CB8AC3E}">
        <p14:creationId xmlns="" xmlns:p14="http://schemas.microsoft.com/office/powerpoint/2010/main" val="2838936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1.png"/>
          <p:cNvPicPr>
            <a:picLocks noGrp="1" noChangeAspect="1"/>
          </p:cNvPicPr>
          <p:nvPr>
            <p:ph idx="1"/>
          </p:nvPr>
        </p:nvPicPr>
        <p:blipFill>
          <a:blip r:embed="rId2" cstate="print"/>
          <a:stretch>
            <a:fillRect/>
          </a:stretch>
        </p:blipFill>
        <p:spPr>
          <a:xfrm>
            <a:off x="457200" y="1524000"/>
            <a:ext cx="8229600" cy="4495800"/>
          </a:xfrm>
        </p:spPr>
      </p:pic>
      <p:sp>
        <p:nvSpPr>
          <p:cNvPr id="2" name="Title 1"/>
          <p:cNvSpPr>
            <a:spLocks noGrp="1"/>
          </p:cNvSpPr>
          <p:nvPr>
            <p:ph type="title"/>
          </p:nvPr>
        </p:nvSpPr>
        <p:spPr>
          <a:xfrm>
            <a:off x="914400" y="609600"/>
            <a:ext cx="8229600" cy="1143000"/>
          </a:xfrm>
        </p:spPr>
        <p:txBody>
          <a:bodyPr/>
          <a:lstStyle/>
          <a:p>
            <a:r>
              <a:rPr lang="en-US" dirty="0" smtClean="0"/>
              <a:t>Name Node Metadata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    Unstructured data is exploding</a:t>
            </a:r>
            <a:endParaRPr lang="en-US" dirty="0"/>
          </a:p>
        </p:txBody>
      </p:sp>
      <p:pic>
        <p:nvPicPr>
          <p:cNvPr id="6" name="Content Placeholder 5" descr="unstructured data.png"/>
          <p:cNvPicPr>
            <a:picLocks noGrp="1" noChangeAspect="1"/>
          </p:cNvPicPr>
          <p:nvPr>
            <p:ph idx="1"/>
          </p:nvPr>
        </p:nvPicPr>
        <p:blipFill>
          <a:blip r:embed="rId2" cstate="print"/>
          <a:stretch>
            <a:fillRect/>
          </a:stretch>
        </p:blipFill>
        <p:spPr>
          <a:xfrm>
            <a:off x="762000" y="1481138"/>
            <a:ext cx="7619999" cy="4525962"/>
          </a:xfrm>
        </p:spPr>
      </p:pic>
    </p:spTree>
    <p:extLst>
      <p:ext uri="{BB962C8B-B14F-4D97-AF65-F5344CB8AC3E}">
        <p14:creationId xmlns="" xmlns:p14="http://schemas.microsoft.com/office/powerpoint/2010/main" val="1591979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2.png"/>
          <p:cNvPicPr>
            <a:picLocks noGrp="1" noChangeAspect="1"/>
          </p:cNvPicPr>
          <p:nvPr>
            <p:ph idx="1"/>
          </p:nvPr>
        </p:nvPicPr>
        <p:blipFill>
          <a:blip r:embed="rId2" cstate="print"/>
          <a:stretch>
            <a:fillRect/>
          </a:stretch>
        </p:blipFill>
        <p:spPr>
          <a:xfrm>
            <a:off x="457200" y="1829055"/>
            <a:ext cx="8229600" cy="3830128"/>
          </a:xfrm>
        </p:spPr>
      </p:pic>
      <p:sp>
        <p:nvSpPr>
          <p:cNvPr id="2" name="Title 1"/>
          <p:cNvSpPr>
            <a:spLocks noGrp="1"/>
          </p:cNvSpPr>
          <p:nvPr>
            <p:ph type="title"/>
          </p:nvPr>
        </p:nvSpPr>
        <p:spPr>
          <a:xfrm>
            <a:off x="1143000" y="762000"/>
            <a:ext cx="8229600" cy="1143000"/>
          </a:xfrm>
        </p:spPr>
        <p:txBody>
          <a:bodyPr/>
          <a:lstStyle/>
          <a:p>
            <a:r>
              <a:rPr lang="en-US" dirty="0" smtClean="0"/>
              <a:t>File Blocks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23.png"/>
          <p:cNvPicPr>
            <a:picLocks noGrp="1" noChangeAspect="1"/>
          </p:cNvPicPr>
          <p:nvPr>
            <p:ph idx="1"/>
          </p:nvPr>
        </p:nvPicPr>
        <p:blipFill>
          <a:blip r:embed="rId2" cstate="print"/>
          <a:stretch>
            <a:fillRect/>
          </a:stretch>
        </p:blipFill>
        <p:spPr>
          <a:xfrm>
            <a:off x="457200" y="1822537"/>
            <a:ext cx="8229600" cy="3843163"/>
          </a:xfrm>
        </p:spPr>
      </p:pic>
      <p:sp>
        <p:nvSpPr>
          <p:cNvPr id="2" name="Title 1"/>
          <p:cNvSpPr>
            <a:spLocks noGrp="1"/>
          </p:cNvSpPr>
          <p:nvPr>
            <p:ph type="title"/>
          </p:nvPr>
        </p:nvSpPr>
        <p:spPr>
          <a:xfrm>
            <a:off x="914400" y="914400"/>
            <a:ext cx="8229600" cy="1143000"/>
          </a:xfrm>
        </p:spPr>
        <p:txBody>
          <a:bodyPr/>
          <a:lstStyle/>
          <a:p>
            <a:r>
              <a:rPr lang="en-US" dirty="0" smtClean="0"/>
              <a:t>HDFS Architecture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5.png"/>
          <p:cNvPicPr>
            <a:picLocks noGrp="1" noChangeAspect="1"/>
          </p:cNvPicPr>
          <p:nvPr>
            <p:ph idx="1"/>
          </p:nvPr>
        </p:nvPicPr>
        <p:blipFill>
          <a:blip r:embed="rId2" cstate="print"/>
          <a:stretch>
            <a:fillRect/>
          </a:stretch>
        </p:blipFill>
        <p:spPr>
          <a:xfrm>
            <a:off x="457200" y="1831004"/>
            <a:ext cx="8229600" cy="3826230"/>
          </a:xfrm>
        </p:spPr>
      </p:pic>
      <p:sp>
        <p:nvSpPr>
          <p:cNvPr id="2" name="Title 1"/>
          <p:cNvSpPr>
            <a:spLocks noGrp="1"/>
          </p:cNvSpPr>
          <p:nvPr>
            <p:ph type="title"/>
          </p:nvPr>
        </p:nvSpPr>
        <p:spPr>
          <a:xfrm>
            <a:off x="914400" y="685800"/>
            <a:ext cx="8229600" cy="1143000"/>
          </a:xfrm>
        </p:spPr>
        <p:txBody>
          <a:bodyPr/>
          <a:lstStyle/>
          <a:p>
            <a:r>
              <a:rPr lang="en-US" dirty="0" smtClean="0"/>
              <a:t>Anatomy of a file write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4.png"/>
          <p:cNvPicPr>
            <a:picLocks noGrp="1" noChangeAspect="1"/>
          </p:cNvPicPr>
          <p:nvPr>
            <p:ph idx="1"/>
          </p:nvPr>
        </p:nvPicPr>
        <p:blipFill>
          <a:blip r:embed="rId2" cstate="print"/>
          <a:stretch>
            <a:fillRect/>
          </a:stretch>
        </p:blipFill>
        <p:spPr>
          <a:xfrm>
            <a:off x="457200" y="1807306"/>
            <a:ext cx="8229600" cy="3873626"/>
          </a:xfrm>
        </p:spPr>
      </p:pic>
      <p:sp>
        <p:nvSpPr>
          <p:cNvPr id="2" name="Title 1"/>
          <p:cNvSpPr>
            <a:spLocks noGrp="1"/>
          </p:cNvSpPr>
          <p:nvPr>
            <p:ph type="title"/>
          </p:nvPr>
        </p:nvSpPr>
        <p:spPr>
          <a:xfrm>
            <a:off x="914400" y="762000"/>
            <a:ext cx="8229600" cy="1143000"/>
          </a:xfrm>
        </p:spPr>
        <p:txBody>
          <a:bodyPr/>
          <a:lstStyle/>
          <a:p>
            <a:r>
              <a:rPr lang="en-US" dirty="0" smtClean="0"/>
              <a:t>Anatomy of a file read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6.png"/>
          <p:cNvPicPr>
            <a:picLocks noGrp="1" noChangeAspect="1"/>
          </p:cNvPicPr>
          <p:nvPr>
            <p:ph idx="1"/>
          </p:nvPr>
        </p:nvPicPr>
        <p:blipFill>
          <a:blip r:embed="rId2" cstate="print"/>
          <a:stretch>
            <a:fillRect/>
          </a:stretch>
        </p:blipFill>
        <p:spPr>
          <a:xfrm>
            <a:off x="1066800" y="1905000"/>
            <a:ext cx="7590589" cy="4525962"/>
          </a:xfrm>
        </p:spPr>
      </p:pic>
      <p:sp>
        <p:nvSpPr>
          <p:cNvPr id="2" name="Title 1"/>
          <p:cNvSpPr>
            <a:spLocks noGrp="1"/>
          </p:cNvSpPr>
          <p:nvPr>
            <p:ph type="title"/>
          </p:nvPr>
        </p:nvSpPr>
        <p:spPr>
          <a:xfrm>
            <a:off x="914400" y="838200"/>
            <a:ext cx="8229600" cy="1143000"/>
          </a:xfrm>
        </p:spPr>
        <p:txBody>
          <a:bodyPr/>
          <a:lstStyle/>
          <a:p>
            <a:r>
              <a:rPr lang="en-US" dirty="0" smtClean="0"/>
              <a:t>Replication and rack awareness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buNone/>
            </a:pPr>
            <a:r>
              <a:rPr lang="en-US" sz="2000" dirty="0" smtClean="0"/>
              <a:t>How namenode should select datanodes?</a:t>
            </a:r>
          </a:p>
          <a:p>
            <a:r>
              <a:rPr lang="en-US" sz="2000" u="sng" dirty="0" smtClean="0"/>
              <a:t>Two factors:</a:t>
            </a:r>
          </a:p>
          <a:p>
            <a:pPr>
              <a:buNone/>
            </a:pPr>
            <a:r>
              <a:rPr lang="en-US" sz="2000" dirty="0" smtClean="0"/>
              <a:t>1. Data nodes should be as close as possible.</a:t>
            </a:r>
          </a:p>
          <a:p>
            <a:pPr>
              <a:buNone/>
            </a:pPr>
            <a:r>
              <a:rPr lang="en-US" sz="2000" dirty="0" smtClean="0"/>
              <a:t>2. Data node should be selected such that if there occurs a fault minimum impact should be there.</a:t>
            </a:r>
          </a:p>
          <a:p>
            <a:pPr>
              <a:buNone/>
            </a:pPr>
            <a:r>
              <a:rPr lang="en-US" sz="2000" dirty="0" smtClean="0"/>
              <a:t>If we have huge file divided into blocks, the idea is that :</a:t>
            </a:r>
            <a:r>
              <a:rPr lang="en-US" sz="2000" dirty="0" smtClean="0">
                <a:solidFill>
                  <a:schemeClr val="accent2"/>
                </a:solidFill>
              </a:rPr>
              <a:t>Ist copy of blocks should be at one rack and rest two copies at different rack.</a:t>
            </a:r>
            <a:endParaRPr lang="en-US" sz="2000" dirty="0">
              <a:solidFill>
                <a:schemeClr val="accent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7.png"/>
          <p:cNvPicPr>
            <a:picLocks noGrp="1" noChangeAspect="1"/>
          </p:cNvPicPr>
          <p:nvPr>
            <p:ph idx="1"/>
          </p:nvPr>
        </p:nvPicPr>
        <p:blipFill>
          <a:blip r:embed="rId2" cstate="print"/>
          <a:stretch>
            <a:fillRect/>
          </a:stretch>
        </p:blipFill>
        <p:spPr>
          <a:xfrm>
            <a:off x="644688" y="1481138"/>
            <a:ext cx="7854624" cy="4525962"/>
          </a:xfrm>
        </p:spPr>
      </p:pic>
      <p:sp>
        <p:nvSpPr>
          <p:cNvPr id="2" name="Title 1"/>
          <p:cNvSpPr>
            <a:spLocks noGrp="1"/>
          </p:cNvSpPr>
          <p:nvPr>
            <p:ph type="title"/>
          </p:nvPr>
        </p:nvSpPr>
        <p:spPr>
          <a:xfrm>
            <a:off x="914400" y="685800"/>
            <a:ext cx="8229600" cy="1143000"/>
          </a:xfrm>
        </p:spPr>
        <p:txBody>
          <a:bodyPr>
            <a:normAutofit/>
          </a:bodyPr>
          <a:lstStyle/>
          <a:p>
            <a:r>
              <a:rPr lang="en-US" sz="3200" dirty="0" smtClean="0"/>
              <a:t>Block A is kept at rack 1</a:t>
            </a:r>
            <a:endParaRPr lang="en-US"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8.png"/>
          <p:cNvPicPr>
            <a:picLocks noGrp="1" noChangeAspect="1"/>
          </p:cNvPicPr>
          <p:nvPr>
            <p:ph idx="1"/>
          </p:nvPr>
        </p:nvPicPr>
        <p:blipFill>
          <a:blip r:embed="rId2" cstate="print"/>
          <a:stretch>
            <a:fillRect/>
          </a:stretch>
        </p:blipFill>
        <p:spPr>
          <a:xfrm>
            <a:off x="832794" y="1481138"/>
            <a:ext cx="7478412" cy="4525962"/>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29.png"/>
          <p:cNvPicPr>
            <a:picLocks noGrp="1" noChangeAspect="1"/>
          </p:cNvPicPr>
          <p:nvPr>
            <p:ph idx="1"/>
          </p:nvPr>
        </p:nvPicPr>
        <p:blipFill>
          <a:blip r:embed="rId2" cstate="print"/>
          <a:stretch>
            <a:fillRect/>
          </a:stretch>
        </p:blipFill>
        <p:spPr>
          <a:xfrm>
            <a:off x="1027368" y="1481138"/>
            <a:ext cx="7089264" cy="4525962"/>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30.png"/>
          <p:cNvPicPr>
            <a:picLocks noGrp="1" noChangeAspect="1"/>
          </p:cNvPicPr>
          <p:nvPr>
            <p:ph idx="1"/>
          </p:nvPr>
        </p:nvPicPr>
        <p:blipFill>
          <a:blip r:embed="rId2" cstate="print"/>
          <a:stretch>
            <a:fillRect/>
          </a:stretch>
        </p:blipFill>
        <p:spPr>
          <a:xfrm>
            <a:off x="1104055" y="1481138"/>
            <a:ext cx="6935890" cy="4525962"/>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4.png"/>
          <p:cNvPicPr>
            <a:picLocks noGrp="1" noChangeAspect="1"/>
          </p:cNvPicPr>
          <p:nvPr>
            <p:ph idx="1"/>
          </p:nvPr>
        </p:nvPicPr>
        <p:blipFill>
          <a:blip r:embed="rId2" cstate="print"/>
          <a:stretch>
            <a:fillRect/>
          </a:stretch>
        </p:blipFill>
        <p:spPr>
          <a:xfrm>
            <a:off x="457200" y="1676400"/>
            <a:ext cx="8229600" cy="4267200"/>
          </a:xfrm>
        </p:spPr>
      </p:pic>
      <p:sp>
        <p:nvSpPr>
          <p:cNvPr id="2" name="Title 1"/>
          <p:cNvSpPr>
            <a:spLocks noGrp="1"/>
          </p:cNvSpPr>
          <p:nvPr>
            <p:ph type="title"/>
          </p:nvPr>
        </p:nvSpPr>
        <p:spPr>
          <a:xfrm>
            <a:off x="533400" y="304800"/>
            <a:ext cx="8229600" cy="1143000"/>
          </a:xfrm>
        </p:spPr>
        <p:txBody>
          <a:bodyPr/>
          <a:lstStyle/>
          <a:p>
            <a:r>
              <a:rPr lang="en-US" dirty="0" smtClean="0"/>
              <a:t>    IBM Definition of big data</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31.png"/>
          <p:cNvPicPr>
            <a:picLocks noGrp="1" noChangeAspect="1"/>
          </p:cNvPicPr>
          <p:nvPr>
            <p:ph idx="1"/>
          </p:nvPr>
        </p:nvPicPr>
        <p:blipFill>
          <a:blip r:embed="rId2" cstate="print"/>
          <a:stretch>
            <a:fillRect/>
          </a:stretch>
        </p:blipFill>
        <p:spPr>
          <a:xfrm>
            <a:off x="1061640" y="1481138"/>
            <a:ext cx="7020720" cy="4525962"/>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32.png"/>
          <p:cNvPicPr>
            <a:picLocks noGrp="1" noChangeAspect="1"/>
          </p:cNvPicPr>
          <p:nvPr>
            <p:ph idx="1"/>
          </p:nvPr>
        </p:nvPicPr>
        <p:blipFill>
          <a:blip r:embed="rId2" cstate="print"/>
          <a:stretch>
            <a:fillRect/>
          </a:stretch>
        </p:blipFill>
        <p:spPr>
          <a:xfrm>
            <a:off x="1084990" y="1481138"/>
            <a:ext cx="6974019" cy="4525962"/>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Distributed Storage</a:t>
            </a:r>
          </a:p>
          <a:p>
            <a:r>
              <a:rPr lang="en-US" sz="2000" dirty="0"/>
              <a:t>Distributed &amp; Parallel Computation</a:t>
            </a:r>
          </a:p>
          <a:p>
            <a:r>
              <a:rPr lang="en-US" sz="2000" dirty="0"/>
              <a:t>Horizontal Scalability</a:t>
            </a:r>
          </a:p>
          <a:p>
            <a:endParaRPr lang="en-US" dirty="0"/>
          </a:p>
        </p:txBody>
      </p:sp>
      <p:sp>
        <p:nvSpPr>
          <p:cNvPr id="2" name="Title 1"/>
          <p:cNvSpPr>
            <a:spLocks noGrp="1"/>
          </p:cNvSpPr>
          <p:nvPr>
            <p:ph type="title"/>
          </p:nvPr>
        </p:nvSpPr>
        <p:spPr>
          <a:xfrm>
            <a:off x="914400" y="533400"/>
            <a:ext cx="8229600" cy="1143000"/>
          </a:xfrm>
        </p:spPr>
        <p:txBody>
          <a:bodyPr/>
          <a:lstStyle/>
          <a:p>
            <a:r>
              <a:rPr lang="en-US" dirty="0"/>
              <a:t>Advantages Of HDFS</a:t>
            </a:r>
          </a:p>
        </p:txBody>
      </p:sp>
      <p:pic>
        <p:nvPicPr>
          <p:cNvPr id="5" name="Picture 4"/>
          <p:cNvPicPr>
            <a:picLocks noChangeAspect="1"/>
          </p:cNvPicPr>
          <p:nvPr/>
        </p:nvPicPr>
        <p:blipFill>
          <a:blip r:embed="rId2" cstate="print"/>
          <a:stretch>
            <a:fillRect/>
          </a:stretch>
        </p:blipFill>
        <p:spPr>
          <a:xfrm>
            <a:off x="3505200" y="3551635"/>
            <a:ext cx="4572000" cy="1666875"/>
          </a:xfrm>
          <a:prstGeom prst="rect">
            <a:avLst/>
          </a:prstGeom>
        </p:spPr>
      </p:pic>
    </p:spTree>
    <p:extLst>
      <p:ext uri="{BB962C8B-B14F-4D97-AF65-F5344CB8AC3E}">
        <p14:creationId xmlns="" xmlns:p14="http://schemas.microsoft.com/office/powerpoint/2010/main" val="405068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Low Latency data access : Quick access to small parts of data</a:t>
            </a:r>
          </a:p>
          <a:p>
            <a:r>
              <a:rPr lang="en-US" sz="2000" dirty="0"/>
              <a:t>Multiple data modification : Hadoop is a better fit only if we are primarily concerned about reading data and not modifying data.</a:t>
            </a:r>
          </a:p>
          <a:p>
            <a:r>
              <a:rPr lang="en-US" sz="2000" dirty="0"/>
              <a:t>Lots of small files : Hadoop is suitable for scenarios, where we have few but large files.</a:t>
            </a:r>
          </a:p>
        </p:txBody>
      </p:sp>
      <p:sp>
        <p:nvSpPr>
          <p:cNvPr id="2" name="Title 1"/>
          <p:cNvSpPr>
            <a:spLocks noGrp="1"/>
          </p:cNvSpPr>
          <p:nvPr>
            <p:ph type="title"/>
          </p:nvPr>
        </p:nvSpPr>
        <p:spPr>
          <a:xfrm>
            <a:off x="914400" y="304800"/>
            <a:ext cx="8229600" cy="1143000"/>
          </a:xfrm>
        </p:spPr>
        <p:txBody>
          <a:bodyPr/>
          <a:lstStyle/>
          <a:p>
            <a:r>
              <a:rPr lang="en-US" dirty="0"/>
              <a:t>When not to use Hadoop ?</a:t>
            </a:r>
          </a:p>
        </p:txBody>
      </p:sp>
    </p:spTree>
    <p:extLst>
      <p:ext uri="{BB962C8B-B14F-4D97-AF65-F5344CB8AC3E}">
        <p14:creationId xmlns="" xmlns:p14="http://schemas.microsoft.com/office/powerpoint/2010/main" val="4207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 xmlns:a16="http://schemas.microsoft.com/office/drawing/2014/main" id="{F3A33085-E899-45AF-8C5B-C9AAD047A767}"/>
              </a:ext>
            </a:extLst>
          </p:cNvPr>
          <p:cNvSpPr/>
          <p:nvPr/>
        </p:nvSpPr>
        <p:spPr>
          <a:xfrm>
            <a:off x="1981200" y="2514600"/>
            <a:ext cx="5638800" cy="1549709"/>
          </a:xfrm>
          <a:prstGeom prst="ellipse">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sz="495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pic>
        <p:nvPicPr>
          <p:cNvPr id="7" name="Picture 3" descr="File:C-DAC LogoTransp.png - Wikipedia"/>
          <p:cNvPicPr>
            <a:picLocks noChangeAspect="1" noChangeArrowheads="1"/>
          </p:cNvPicPr>
          <p:nvPr/>
        </p:nvPicPr>
        <p:blipFill>
          <a:blip r:embed="rId2" cstate="print"/>
          <a:srcRect/>
          <a:stretch>
            <a:fillRect/>
          </a:stretch>
        </p:blipFill>
        <p:spPr bwMode="auto">
          <a:xfrm>
            <a:off x="7677150" y="50800"/>
            <a:ext cx="1390650" cy="1346200"/>
          </a:xfrm>
          <a:prstGeom prst="rect">
            <a:avLst/>
          </a:prstGeom>
          <a:noFill/>
          <a:ln w="9525">
            <a:noFill/>
            <a:miter lim="800000"/>
            <a:headEnd/>
            <a:tailEnd/>
          </a:ln>
        </p:spPr>
      </p:pic>
    </p:spTree>
    <p:extLst>
      <p:ext uri="{BB962C8B-B14F-4D97-AF65-F5344CB8AC3E}">
        <p14:creationId xmlns="" xmlns:p14="http://schemas.microsoft.com/office/powerpoint/2010/main" val="46108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a:t>Big Data could be of three types</a:t>
            </a:r>
            <a:r>
              <a:rPr lang="en-US" sz="2000" dirty="0" smtClean="0"/>
              <a:t>:</a:t>
            </a:r>
          </a:p>
          <a:p>
            <a:r>
              <a:rPr lang="en-US" sz="2000" dirty="0"/>
              <a:t>Structured</a:t>
            </a:r>
          </a:p>
          <a:p>
            <a:r>
              <a:rPr lang="en-US" sz="2000" dirty="0"/>
              <a:t>Semi-Structured</a:t>
            </a:r>
          </a:p>
          <a:p>
            <a:r>
              <a:rPr lang="en-US" sz="2000" dirty="0"/>
              <a:t>Unstructured</a:t>
            </a:r>
          </a:p>
          <a:p>
            <a:endParaRPr lang="en-US" dirty="0"/>
          </a:p>
        </p:txBody>
      </p:sp>
      <p:sp>
        <p:nvSpPr>
          <p:cNvPr id="2" name="Title 1"/>
          <p:cNvSpPr>
            <a:spLocks noGrp="1"/>
          </p:cNvSpPr>
          <p:nvPr>
            <p:ph type="title"/>
          </p:nvPr>
        </p:nvSpPr>
        <p:spPr>
          <a:xfrm>
            <a:off x="914400" y="304800"/>
            <a:ext cx="8229600" cy="1143000"/>
          </a:xfrm>
        </p:spPr>
        <p:txBody>
          <a:bodyPr/>
          <a:lstStyle/>
          <a:p>
            <a:r>
              <a:rPr lang="en-US" dirty="0" smtClean="0"/>
              <a:t>Types of Big Data</a:t>
            </a:r>
            <a:endParaRPr lang="en-US"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14400" y="4191000"/>
            <a:ext cx="7467600" cy="1304925"/>
          </a:xfrm>
          <a:prstGeom prst="rect">
            <a:avLst/>
          </a:prstGeom>
        </p:spPr>
      </p:pic>
    </p:spTree>
    <p:extLst>
      <p:ext uri="{BB962C8B-B14F-4D97-AF65-F5344CB8AC3E}">
        <p14:creationId xmlns="" xmlns:p14="http://schemas.microsoft.com/office/powerpoint/2010/main" val="54608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Walmart handles more than </a:t>
            </a:r>
            <a:r>
              <a:rPr lang="en-US" b="1" dirty="0"/>
              <a:t>1 million</a:t>
            </a:r>
            <a:r>
              <a:rPr lang="en-US" dirty="0"/>
              <a:t> customer transactions every hour.</a:t>
            </a:r>
          </a:p>
          <a:p>
            <a:r>
              <a:rPr lang="en-US" dirty="0"/>
              <a:t>Facebook stores, accesses, and analyzes </a:t>
            </a:r>
            <a:r>
              <a:rPr lang="en-US" b="1" dirty="0"/>
              <a:t>30+ Petabytes</a:t>
            </a:r>
            <a:r>
              <a:rPr lang="en-US" dirty="0"/>
              <a:t> of user generated data.</a:t>
            </a:r>
          </a:p>
          <a:p>
            <a:r>
              <a:rPr lang="en-US" b="1" dirty="0"/>
              <a:t>230+ millions</a:t>
            </a:r>
            <a:r>
              <a:rPr lang="en-US" dirty="0"/>
              <a:t> of tweets are created every day.</a:t>
            </a:r>
          </a:p>
          <a:p>
            <a:r>
              <a:rPr lang="en-US" dirty="0"/>
              <a:t>More than </a:t>
            </a:r>
            <a:r>
              <a:rPr lang="en-US" b="1" dirty="0"/>
              <a:t>5 billion</a:t>
            </a:r>
            <a:r>
              <a:rPr lang="en-US" dirty="0"/>
              <a:t> people are calling, texting, tweeting and browsing on mobile phones worldwide.</a:t>
            </a:r>
          </a:p>
          <a:p>
            <a:r>
              <a:rPr lang="en-US" dirty="0"/>
              <a:t>YouTube users upload </a:t>
            </a:r>
            <a:r>
              <a:rPr lang="en-US" b="1" dirty="0"/>
              <a:t>48 hours</a:t>
            </a:r>
            <a:r>
              <a:rPr lang="en-US" dirty="0"/>
              <a:t> of new video every minute of the day.</a:t>
            </a:r>
          </a:p>
          <a:p>
            <a:r>
              <a:rPr lang="en-US" dirty="0"/>
              <a:t>Amazon handles </a:t>
            </a:r>
            <a:r>
              <a:rPr lang="en-US" b="1" dirty="0"/>
              <a:t>15 million</a:t>
            </a:r>
            <a:r>
              <a:rPr lang="en-US" dirty="0"/>
              <a:t> customer click stream user data per day to recommend products.</a:t>
            </a:r>
          </a:p>
          <a:p>
            <a:r>
              <a:rPr lang="en-US" b="1" dirty="0"/>
              <a:t>294 billion</a:t>
            </a:r>
            <a:r>
              <a:rPr lang="en-US" dirty="0"/>
              <a:t> emails are sent every day. Services analyses this data to find the spams.</a:t>
            </a:r>
          </a:p>
          <a:p>
            <a:r>
              <a:rPr lang="en-US" dirty="0"/>
              <a:t>Modern cars have close to </a:t>
            </a:r>
            <a:r>
              <a:rPr lang="en-US" b="1" dirty="0"/>
              <a:t>100 sensors</a:t>
            </a:r>
            <a:r>
              <a:rPr lang="en-US" dirty="0"/>
              <a:t> which monitors fuel level, tire pressure etc. , each vehicle generates a lot of sensor data.</a:t>
            </a:r>
          </a:p>
          <a:p>
            <a:endParaRPr lang="en-US" dirty="0"/>
          </a:p>
        </p:txBody>
      </p:sp>
      <p:sp>
        <p:nvSpPr>
          <p:cNvPr id="2" name="Title 1"/>
          <p:cNvSpPr>
            <a:spLocks noGrp="1"/>
          </p:cNvSpPr>
          <p:nvPr>
            <p:ph type="title"/>
          </p:nvPr>
        </p:nvSpPr>
        <p:spPr>
          <a:xfrm>
            <a:off x="914400" y="457200"/>
            <a:ext cx="8229600" cy="1143000"/>
          </a:xfrm>
        </p:spPr>
        <p:txBody>
          <a:bodyPr>
            <a:normAutofit/>
          </a:bodyPr>
          <a:lstStyle/>
          <a:p>
            <a:r>
              <a:rPr lang="en-US" b="1" dirty="0"/>
              <a:t>Examples of Big Data</a:t>
            </a:r>
            <a:br>
              <a:rPr lang="en-US" b="1" dirty="0"/>
            </a:br>
            <a:endParaRPr lang="en-US" dirty="0"/>
          </a:p>
        </p:txBody>
      </p:sp>
    </p:spTree>
    <p:extLst>
      <p:ext uri="{BB962C8B-B14F-4D97-AF65-F5344CB8AC3E}">
        <p14:creationId xmlns="" xmlns:p14="http://schemas.microsoft.com/office/powerpoint/2010/main" val="956241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Data Quality</a:t>
            </a:r>
          </a:p>
          <a:p>
            <a:r>
              <a:rPr lang="en-US" sz="2000" dirty="0"/>
              <a:t>Discovery </a:t>
            </a:r>
          </a:p>
          <a:p>
            <a:r>
              <a:rPr lang="en-US" sz="2000" dirty="0"/>
              <a:t>Storage</a:t>
            </a:r>
          </a:p>
          <a:p>
            <a:r>
              <a:rPr lang="en-US" sz="2000" dirty="0"/>
              <a:t>Analytics </a:t>
            </a:r>
          </a:p>
          <a:p>
            <a:r>
              <a:rPr lang="en-US" sz="2000" dirty="0"/>
              <a:t>Security </a:t>
            </a:r>
          </a:p>
          <a:p>
            <a:r>
              <a:rPr lang="en-US" sz="2000" dirty="0"/>
              <a:t>Lack of Talent</a:t>
            </a:r>
          </a:p>
          <a:p>
            <a:endParaRPr lang="en-US" dirty="0"/>
          </a:p>
        </p:txBody>
      </p:sp>
      <p:sp>
        <p:nvSpPr>
          <p:cNvPr id="2" name="Title 1"/>
          <p:cNvSpPr>
            <a:spLocks noGrp="1"/>
          </p:cNvSpPr>
          <p:nvPr>
            <p:ph type="title"/>
          </p:nvPr>
        </p:nvSpPr>
        <p:spPr>
          <a:xfrm>
            <a:off x="914400" y="381000"/>
            <a:ext cx="8229600" cy="1143000"/>
          </a:xfrm>
        </p:spPr>
        <p:txBody>
          <a:bodyPr/>
          <a:lstStyle/>
          <a:p>
            <a:r>
              <a:rPr lang="en-US" dirty="0"/>
              <a:t>Challenges with Big Data</a:t>
            </a:r>
          </a:p>
        </p:txBody>
      </p:sp>
    </p:spTree>
    <p:extLst>
      <p:ext uri="{BB962C8B-B14F-4D97-AF65-F5344CB8AC3E}">
        <p14:creationId xmlns="" xmlns:p14="http://schemas.microsoft.com/office/powerpoint/2010/main" val="2027871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2533650"/>
            <a:ext cx="8229600" cy="3394472"/>
          </a:xfrm>
        </p:spPr>
        <p:txBody>
          <a:bodyPr>
            <a:normAutofit/>
          </a:bodyPr>
          <a:lstStyle/>
          <a:p>
            <a:pPr>
              <a:buFont typeface="Wingdings" panose="05000000000000000000" pitchFamily="2" charset="2"/>
              <a:buChar char="Ø"/>
            </a:pPr>
            <a:r>
              <a:rPr lang="en-US" sz="2000" dirty="0"/>
              <a:t>Healthcare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Telecommunication                                                               </a:t>
            </a:r>
          </a:p>
        </p:txBody>
      </p:sp>
      <p:sp>
        <p:nvSpPr>
          <p:cNvPr id="2" name="Title 1"/>
          <p:cNvSpPr>
            <a:spLocks noGrp="1"/>
          </p:cNvSpPr>
          <p:nvPr>
            <p:ph type="title"/>
          </p:nvPr>
        </p:nvSpPr>
        <p:spPr>
          <a:xfrm>
            <a:off x="914400" y="533400"/>
            <a:ext cx="8229600" cy="857250"/>
          </a:xfrm>
        </p:spPr>
        <p:txBody>
          <a:bodyPr/>
          <a:lstStyle/>
          <a:p>
            <a:r>
              <a:rPr lang="en-US" dirty="0" smtClean="0"/>
              <a:t>Big Data Applications</a:t>
            </a:r>
            <a:endParaRPr lang="en-US" dirty="0"/>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41787" y="2533650"/>
            <a:ext cx="1295400" cy="800100"/>
          </a:xfrm>
          <a:prstGeom prst="rect">
            <a:avLst/>
          </a:prstGeom>
        </p:spPr>
      </p:pic>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841787" y="4038601"/>
            <a:ext cx="1295400" cy="828675"/>
          </a:xfrm>
          <a:prstGeom prst="rect">
            <a:avLst/>
          </a:prstGeom>
        </p:spPr>
      </p:pic>
    </p:spTree>
    <p:extLst>
      <p:ext uri="{BB962C8B-B14F-4D97-AF65-F5344CB8AC3E}">
        <p14:creationId xmlns="" xmlns:p14="http://schemas.microsoft.com/office/powerpoint/2010/main" val="268866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2533650"/>
            <a:ext cx="8229600" cy="3394472"/>
          </a:xfrm>
        </p:spPr>
        <p:txBody>
          <a:bodyPr>
            <a:normAutofit/>
          </a:bodyPr>
          <a:lstStyle/>
          <a:p>
            <a:pPr>
              <a:buFont typeface="Wingdings" panose="05000000000000000000" pitchFamily="2" charset="2"/>
              <a:buChar char="Ø"/>
            </a:pPr>
            <a:r>
              <a:rPr lang="en-US" sz="2000" dirty="0"/>
              <a:t>Finance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Retail                                                             </a:t>
            </a:r>
          </a:p>
        </p:txBody>
      </p:sp>
      <p:sp>
        <p:nvSpPr>
          <p:cNvPr id="2" name="Title 1"/>
          <p:cNvSpPr>
            <a:spLocks noGrp="1"/>
          </p:cNvSpPr>
          <p:nvPr>
            <p:ph type="title"/>
          </p:nvPr>
        </p:nvSpPr>
        <p:spPr>
          <a:xfrm>
            <a:off x="1143000" y="609600"/>
            <a:ext cx="8229600" cy="857250"/>
          </a:xfrm>
        </p:spPr>
        <p:txBody>
          <a:bodyPr/>
          <a:lstStyle/>
          <a:p>
            <a:r>
              <a:rPr lang="en-US" dirty="0" smtClean="0"/>
              <a:t>Big Data Applications</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10375" y="2498388"/>
            <a:ext cx="1276350" cy="828675"/>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841179" y="3894166"/>
            <a:ext cx="1276350" cy="830234"/>
          </a:xfrm>
          <a:prstGeom prst="rect">
            <a:avLst/>
          </a:prstGeom>
        </p:spPr>
      </p:pic>
    </p:spTree>
    <p:extLst>
      <p:ext uri="{BB962C8B-B14F-4D97-AF65-F5344CB8AC3E}">
        <p14:creationId xmlns="" xmlns:p14="http://schemas.microsoft.com/office/powerpoint/2010/main" val="193799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a48d65c-488b-40f3-bfca-8ec0544224e8">
      <Terms xmlns="http://schemas.microsoft.com/office/infopath/2007/PartnerControls"/>
    </lcf76f155ced4ddcb4097134ff3c332f>
    <TaxCatchAll xmlns="0f0b5f46-0ea9-40f4-a01f-2a01ec9df38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60A097DE78448BA6DFD5D0AEC0127" ma:contentTypeVersion="14" ma:contentTypeDescription="Create a new document." ma:contentTypeScope="" ma:versionID="d689e8c1f7e8dd0eb0244179feefb6bb">
  <xsd:schema xmlns:xsd="http://www.w3.org/2001/XMLSchema" xmlns:xs="http://www.w3.org/2001/XMLSchema" xmlns:p="http://schemas.microsoft.com/office/2006/metadata/properties" xmlns:ns2="3a48d65c-488b-40f3-bfca-8ec0544224e8" xmlns:ns3="0f0b5f46-0ea9-40f4-a01f-2a01ec9df389" targetNamespace="http://schemas.microsoft.com/office/2006/metadata/properties" ma:root="true" ma:fieldsID="24e2b1d8b4a7fe43d9090dce88d1e9f4" ns2:_="" ns3:_="">
    <xsd:import namespace="3a48d65c-488b-40f3-bfca-8ec0544224e8"/>
    <xsd:import namespace="0f0b5f46-0ea9-40f4-a01f-2a01ec9df3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48d65c-488b-40f3-bfca-8ec054422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0b5f46-0ea9-40f4-a01f-2a01ec9df389"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f8d81c9-d777-4229-9c17-0475d51dc10a}" ma:internalName="TaxCatchAll" ma:showField="CatchAllData" ma:web="0f0b5f46-0ea9-40f4-a01f-2a01ec9df389">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A2842D-2DE8-4E24-A335-F1AACE11968D}">
  <ds:schemaRefs>
    <ds:schemaRef ds:uri="http://schemas.microsoft.com/office/2006/metadata/properties"/>
    <ds:schemaRef ds:uri="http://schemas.microsoft.com/office/infopath/2007/PartnerControls"/>
    <ds:schemaRef ds:uri="3a48d65c-488b-40f3-bfca-8ec0544224e8"/>
    <ds:schemaRef ds:uri="0f0b5f46-0ea9-40f4-a01f-2a01ec9df389"/>
  </ds:schemaRefs>
</ds:datastoreItem>
</file>

<file path=customXml/itemProps2.xml><?xml version="1.0" encoding="utf-8"?>
<ds:datastoreItem xmlns:ds="http://schemas.openxmlformats.org/officeDocument/2006/customXml" ds:itemID="{67A8FEF5-3795-41D9-AC86-5DE2C00A1FE6}">
  <ds:schemaRefs>
    <ds:schemaRef ds:uri="http://schemas.microsoft.com/sharepoint/v3/contenttype/forms"/>
  </ds:schemaRefs>
</ds:datastoreItem>
</file>

<file path=customXml/itemProps3.xml><?xml version="1.0" encoding="utf-8"?>
<ds:datastoreItem xmlns:ds="http://schemas.openxmlformats.org/officeDocument/2006/customXml" ds:itemID="{01F5A64E-FDCE-4B1F-B4E0-2129486678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48d65c-488b-40f3-bfca-8ec0544224e8"/>
    <ds:schemaRef ds:uri="0f0b5f46-0ea9-40f4-a01f-2a01ec9df3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Concourse</Template>
  <TotalTime>2296</TotalTime>
  <Words>517</Words>
  <Application>Microsoft Office PowerPoint</Application>
  <PresentationFormat>On-screen Show (4:3)</PresentationFormat>
  <Paragraphs>98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Concourse</vt:lpstr>
      <vt:lpstr>AI TRENDS (BIG DATA ANALYTICS)  </vt:lpstr>
      <vt:lpstr>      What is big data</vt:lpstr>
      <vt:lpstr>    Unstructured data is exploding</vt:lpstr>
      <vt:lpstr>    IBM Definition of big data</vt:lpstr>
      <vt:lpstr>Types of Big Data</vt:lpstr>
      <vt:lpstr>Examples of Big Data </vt:lpstr>
      <vt:lpstr>Challenges with Big Data</vt:lpstr>
      <vt:lpstr>Big Data Applications</vt:lpstr>
      <vt:lpstr>Big Data Applications</vt:lpstr>
      <vt:lpstr>Big Data Applications</vt:lpstr>
      <vt:lpstr>Big Data in Government</vt:lpstr>
      <vt:lpstr>Real time scenarios</vt:lpstr>
      <vt:lpstr>Slide 13</vt:lpstr>
      <vt:lpstr>Sears use Hadoop for analysis</vt:lpstr>
      <vt:lpstr>WHY DFS? Distributed file system</vt:lpstr>
      <vt:lpstr>Slide 16</vt:lpstr>
      <vt:lpstr>Slide 17</vt:lpstr>
      <vt:lpstr>What is Hadoop?</vt:lpstr>
      <vt:lpstr>     Hadoop History</vt:lpstr>
      <vt:lpstr>Slide 20</vt:lpstr>
      <vt:lpstr>Characterstics</vt:lpstr>
      <vt:lpstr>Hadoop-its about scale and structure</vt:lpstr>
      <vt:lpstr>Hadoop ecosystem</vt:lpstr>
      <vt:lpstr>Hadoop 2.X core components</vt:lpstr>
      <vt:lpstr>Hadoop 2.X core components</vt:lpstr>
      <vt:lpstr>Slide 26</vt:lpstr>
      <vt:lpstr>Main components of HDFS</vt:lpstr>
      <vt:lpstr>Secondary namenode</vt:lpstr>
      <vt:lpstr>Name Node Metadata</vt:lpstr>
      <vt:lpstr>File Blocks</vt:lpstr>
      <vt:lpstr>HDFS Architecture</vt:lpstr>
      <vt:lpstr>Anatomy of a file write</vt:lpstr>
      <vt:lpstr>Anatomy of a file read</vt:lpstr>
      <vt:lpstr>Replication and rack awareness</vt:lpstr>
      <vt:lpstr>Slide 35</vt:lpstr>
      <vt:lpstr>Block A is kept at rack 1</vt:lpstr>
      <vt:lpstr>Slide 37</vt:lpstr>
      <vt:lpstr>Slide 38</vt:lpstr>
      <vt:lpstr>Slide 39</vt:lpstr>
      <vt:lpstr>Slide 40</vt:lpstr>
      <vt:lpstr>Slide 41</vt:lpstr>
      <vt:lpstr>Advantages Of HDFS</vt:lpstr>
      <vt:lpstr>When not to use Hadoop ?</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BIG DATA AND HADOOP</dc:title>
  <dc:creator>PRITI</dc:creator>
  <cp:lastModifiedBy>cdac</cp:lastModifiedBy>
  <cp:revision>145</cp:revision>
  <dcterms:created xsi:type="dcterms:W3CDTF">2006-08-16T00:00:00Z</dcterms:created>
  <dcterms:modified xsi:type="dcterms:W3CDTF">2023-05-09T11:32:15Z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0x0101005DD60A097DE78448BA6DFD5D0AEC0127</vt:lpwstr>
  </property>
</Properties>
</file>