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6" r:id="rId28"/>
    <p:sldId id="282" r:id="rId29"/>
    <p:sldId id="284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51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17</a:t>
            </a:fld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20</a:t>
            </a:fld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21</a:t>
            </a:fld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22</a:t>
            </a:fld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23</a:t>
            </a:fld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24</a:t>
            </a:fld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26</a:t>
            </a:fld>
            <a:endParaRPr/>
          </a:p>
        </p:txBody>
      </p:sp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27</a:t>
            </a:fld>
            <a:endParaRPr/>
          </a:p>
        </p:txBody>
      </p:sp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First-Order Logic in Artificial intelligence</a:t>
            </a:r>
            <a:br>
              <a:rPr lang="en-US"/>
            </a:b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2"/>
          <p:cNvGrpSpPr/>
          <p:nvPr/>
        </p:nvGrpSpPr>
        <p:grpSpPr>
          <a:xfrm>
            <a:off x="5151120" y="1446276"/>
            <a:ext cx="830579" cy="687323"/>
            <a:chOff x="3627120" y="1446275"/>
            <a:chExt cx="830579" cy="687323"/>
          </a:xfrm>
        </p:grpSpPr>
        <p:sp>
          <p:nvSpPr>
            <p:cNvPr id="144" name="Google Shape;144;p22"/>
            <p:cNvSpPr/>
            <p:nvPr/>
          </p:nvSpPr>
          <p:spPr>
            <a:xfrm>
              <a:off x="3723132" y="1868423"/>
              <a:ext cx="551688" cy="548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3627120" y="1453895"/>
              <a:ext cx="509015" cy="67970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730752" y="1446275"/>
              <a:ext cx="624839" cy="67970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950208" y="1453895"/>
              <a:ext cx="507491" cy="67970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2"/>
          <p:cNvSpPr txBox="1"/>
          <p:nvPr/>
        </p:nvSpPr>
        <p:spPr>
          <a:xfrm>
            <a:off x="818867" y="134621"/>
            <a:ext cx="10645252" cy="442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quantifier </a:t>
            </a: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i="0" u="sng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 means “for all” 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to represent phrase “ for all”.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says that something is true for all possible values of  a variable.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universal quantifier we use implication "→".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“ John loves everyone”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8572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x: loves(John , x)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 descr="First-Order Logic in Artificial intellig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64" y="1643050"/>
            <a:ext cx="48768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5381620" y="4357694"/>
            <a:ext cx="25234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∀x man(x) → drink (x, milk).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095868" y="714356"/>
            <a:ext cx="17780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man drink milk.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Existential quantifiers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Existential quantifiers are the type of quantifiers, which express that the statement within its scope is true for at least one instance of something.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denoted by the logical operator ∃, which resembles as inverted E.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Existential quantifier we always use AND or Conjunction symbol (∧).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“some people like reading and hence they gain good  knowledge”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12700" lvl="0" indent="-16446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1866"/>
              </a:buClr>
              <a:buSzPct val="100000"/>
              <a:buChar char="•"/>
            </a:pPr>
            <a:r>
              <a:rPr lang="en-US" b="1">
                <a:solidFill>
                  <a:srgbClr val="1818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 b="1">
                <a:solidFill>
                  <a:srgbClr val="1818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>
                <a:solidFill>
                  <a:srgbClr val="181866"/>
                </a:solidFill>
                <a:latin typeface="Arial"/>
                <a:ea typeface="Arial"/>
                <a:cs typeface="Arial"/>
                <a:sym typeface="Arial"/>
              </a:rPr>
              <a:t>x: {</a:t>
            </a: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[person(x)	</a:t>
            </a:r>
            <a:r>
              <a:rPr lang="en-US" b="1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like (x , reading)]  -&gt;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gain(x, knowledge) </a:t>
            </a:r>
            <a:r>
              <a:rPr lang="en-US" b="1">
                <a:solidFill>
                  <a:srgbClr val="18186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 descr="First-Order Logic in Artificial intellig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158" y="1714488"/>
            <a:ext cx="5191125" cy="328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5095868" y="5286388"/>
            <a:ext cx="23968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∃x: boys(x) ∧ intelligent(x)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4881554" y="857232"/>
            <a:ext cx="24016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boys are intelligent.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838199" y="859810"/>
            <a:ext cx="11103591" cy="599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birds fly. "fly(bird).“        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man respects his parent.</a:t>
            </a:r>
            <a:br>
              <a:rPr lang="en-US"/>
            </a:br>
            <a:r>
              <a:rPr lang="en-US"/>
              <a:t>"respect(x, y)," where x=man, and y= parent.</a:t>
            </a:r>
            <a:br>
              <a:rPr lang="en-US"/>
            </a:br>
            <a:r>
              <a:rPr lang="en-US"/>
              <a:t>           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boys play cricket.</a:t>
            </a:r>
            <a:br>
              <a:rPr lang="en-US"/>
            </a:br>
            <a:r>
              <a:rPr lang="en-US"/>
              <a:t>"play(x, y)," where x= boys, and y= game. </a:t>
            </a:r>
            <a:br>
              <a:rPr lang="en-US"/>
            </a:br>
            <a:r>
              <a:rPr lang="en-US"/>
              <a:t>         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Not all students like both Mathematics and Science.</a:t>
            </a:r>
            <a:br>
              <a:rPr lang="en-US"/>
            </a:br>
            <a:r>
              <a:rPr lang="en-US"/>
              <a:t>"like(x, y)," where x= student, and y= subject.</a:t>
            </a:r>
            <a:br>
              <a:rPr lang="en-US"/>
            </a:br>
            <a:r>
              <a:rPr lang="en-US"/>
              <a:t>           </a:t>
            </a:r>
            <a:endParaRPr/>
          </a:p>
          <a:p>
            <a:pPr marL="228600" lvl="0" indent="-7747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838199" y="859810"/>
            <a:ext cx="11103591" cy="599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birds fly. "fly(bird).“        ∀x bird(x) →fly(x).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man respects his parent.</a:t>
            </a:r>
            <a:br>
              <a:rPr lang="en-US"/>
            </a:br>
            <a:r>
              <a:rPr lang="en-US"/>
              <a:t>"respect(x, y)," where x=man, and y= parent.</a:t>
            </a:r>
            <a:br>
              <a:rPr lang="en-US"/>
            </a:br>
            <a:r>
              <a:rPr lang="en-US"/>
              <a:t>              ∀x man(x) → respects (x, parent).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boys play cricket.</a:t>
            </a:r>
            <a:br>
              <a:rPr lang="en-US"/>
            </a:br>
            <a:r>
              <a:rPr lang="en-US"/>
              <a:t>"play(x, y)," where x= boys, and y= game. </a:t>
            </a:r>
            <a:br>
              <a:rPr lang="en-US"/>
            </a:br>
            <a:r>
              <a:rPr lang="en-US"/>
              <a:t>              ∃x boys(x) → play(x, cricket).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Not all students like both Mathematics and Science.</a:t>
            </a:r>
            <a:br>
              <a:rPr lang="en-US"/>
            </a:br>
            <a:r>
              <a:rPr lang="en-US"/>
              <a:t>"like(x, y)," where x= student, and y= subject.</a:t>
            </a:r>
            <a:br>
              <a:rPr lang="en-US"/>
            </a:br>
            <a:r>
              <a:rPr lang="en-US"/>
              <a:t>              ¬∀ (x) [ student(x) → like(x, Mathematics) ∧ like(x, Science)].</a:t>
            </a:r>
            <a:endParaRPr/>
          </a:p>
          <a:p>
            <a:pPr marL="228600" lvl="0" indent="-7747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body" idx="4294967295"/>
          </p:nvPr>
        </p:nvSpPr>
        <p:spPr>
          <a:xfrm>
            <a:off x="1064526" y="174246"/>
            <a:ext cx="10515600" cy="568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39419" lvl="0" indent="-4267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 can use both 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and	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seperately</a:t>
            </a:r>
            <a:endParaRPr/>
          </a:p>
          <a:p>
            <a:pPr marL="228600" lvl="0" indent="-9525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450"/>
              <a:buNone/>
            </a:pP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Ex:	“ everybody	loves	somebody ”</a:t>
            </a:r>
            <a:endParaRPr/>
          </a:p>
          <a:p>
            <a:pPr marL="228600" lvl="0" indent="-635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marL="3114675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x: 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y:	loves ( x , y)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1905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Connection between </a:t>
            </a:r>
            <a:r>
              <a:rPr lang="en-US" sz="2400" b="1" u="sng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	</a:t>
            </a:r>
            <a:r>
              <a:rPr lang="en-US" sz="2400" b="1" u="sng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endParaRPr sz="24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 everyone dislikes garlic”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941955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x:	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like ( x , garlic 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This can be also said as: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225550" lvl="0" indent="-228600" algn="ctr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“there does not exists someone who likes garlic”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22174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x: like (x, garlic)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Quantifier Scope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Switching the order of universal quantifiers </a:t>
            </a:r>
            <a:r>
              <a:rPr lang="en-US" i="1"/>
              <a:t>does not</a:t>
            </a:r>
            <a:r>
              <a:rPr lang="en-US"/>
              <a:t> change the meaning: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(∀x)(∀y)P(x,y) ↔ (∀y)(∀x) P(x,y)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Similarly, you can switch the order of existential quantifiers: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(∃x)(∃y)P(x,y) ↔ (∃y)(∃x) P(x,y)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Switching the order of universals and existentials </a:t>
            </a:r>
            <a:r>
              <a:rPr lang="en-US" i="1"/>
              <a:t>does</a:t>
            </a:r>
            <a:r>
              <a:rPr lang="en-US"/>
              <a:t> change meaning: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Everyone likes someone: (∀x)(∃y) likes(x,y)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Someone is liked by everyone: (∃y)(∀x) likes(x,y)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9786" y="1643050"/>
            <a:ext cx="6940916" cy="373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44" y="1071546"/>
            <a:ext cx="8963061" cy="539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362449" y="4030"/>
            <a:ext cx="723814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Inference rules: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4575" y="1085850"/>
            <a:ext cx="75628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Connections between All and Exists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2819400" y="1905000"/>
            <a:ext cx="6781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can relate sentences involving ∀ and ∃ using De Morgan’s laws: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(∀x) ¬P(x) ↔ ¬(∃x) P(x)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¬(∀x) P ↔ (∃x) ¬P(x)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(∀x) P(x) ↔ ¬ (∃x) ¬P(x)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(∃x) P(x) ↔ ¬(∀x) ¬P(x)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Quantified inference rules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Universal instantiation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∀x P(x) ∴ P(A)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Universal generalization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P(A) ∧ P(B) … ∴ ∀x P(x)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Existential instantiation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∃x P(x) ∴P(F)     		← </a:t>
            </a:r>
            <a:r>
              <a:rPr lang="en-US" b="1">
                <a:solidFill>
                  <a:schemeClr val="accent2"/>
                </a:solidFill>
              </a:rPr>
              <a:t>skolem constant 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Existential generalization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P(A) ∴ ∃x P(x)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Universal instantiation</a:t>
            </a:r>
            <a:br>
              <a:rPr lang="en-US" sz="3600"/>
            </a:br>
            <a:r>
              <a:rPr lang="en-US" sz="3600"/>
              <a:t>(a.k.a. universal elimination)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68" y="2071678"/>
            <a:ext cx="78105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Existential instantiation</a:t>
            </a:r>
            <a:br>
              <a:rPr lang="en-US" sz="3600"/>
            </a:br>
            <a:r>
              <a:rPr lang="en-US" sz="3600"/>
              <a:t>(a.k.a. existential elimination)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44" y="2000240"/>
            <a:ext cx="76771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Existential generalization</a:t>
            </a:r>
            <a:br>
              <a:rPr lang="en-US" sz="3600"/>
            </a:br>
            <a:r>
              <a:rPr lang="en-US" sz="3600"/>
              <a:t>(a.k.a. existential introduction)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P(c) is true, then (∃x) P(x) is inferred.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Example: Let's say that,</a:t>
            </a:r>
            <a:r>
              <a:rPr lang="en-US"/>
              <a:t/>
            </a:r>
            <a:br>
              <a:rPr lang="en-US"/>
            </a:br>
            <a:r>
              <a:rPr lang="en-US"/>
              <a:t>"Priyanka got good marks in English."</a:t>
            </a:r>
            <a:br>
              <a:rPr lang="en-US"/>
            </a:br>
            <a:r>
              <a:rPr lang="en-US"/>
              <a:t>"Therefore, someone got good marks in English."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instances of the given constant symbol are replaced by the new variable symbol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 that the variable symbol cannot already exist anywhere in the expression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Universal Generalization: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Universal generalization is a valid inference rule which states that if premise P(c) is true for any arbitrary element c in the universe of discourse, then we can have a conclusion as ∀ x P(x).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 Let's represent, P(c):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"A byte contains 8 bits", so for ∀ x P(x)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"All bytes contain 8 bits.",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also be true.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Translating English to FOL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xfrm>
            <a:off x="1839686" y="1970315"/>
            <a:ext cx="8229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Every gardener likes the sun.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You </a:t>
            </a:r>
            <a:r>
              <a:rPr lang="en-US" sz="1800" b="1" dirty="0"/>
              <a:t>can fool some of the people all of the time.</a:t>
            </a:r>
            <a:endParaRPr sz="1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You </a:t>
            </a:r>
            <a:r>
              <a:rPr lang="en-US" sz="1800" b="1" dirty="0"/>
              <a:t>can fool all of the people some of the time.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All </a:t>
            </a:r>
            <a:r>
              <a:rPr lang="en-US" sz="1800" b="1" dirty="0"/>
              <a:t>purple mushrooms are poisonous</a:t>
            </a:r>
            <a:r>
              <a:rPr lang="en-US" sz="1800" dirty="0"/>
              <a:t>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No </a:t>
            </a:r>
            <a:r>
              <a:rPr lang="en-US" sz="1800" b="1" dirty="0"/>
              <a:t>purple mushroom is poisonous.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Clinton </a:t>
            </a:r>
            <a:r>
              <a:rPr lang="en-US" sz="1800" b="1" dirty="0"/>
              <a:t>is not tall.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Translating English to FOL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xfrm>
            <a:off x="2133600" y="12954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Every gardener likes the sun.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∀x gardener(x) → likes(</a:t>
            </a:r>
            <a:r>
              <a:rPr lang="en-US" sz="1800" dirty="0" err="1"/>
              <a:t>x,Sun</a:t>
            </a:r>
            <a:r>
              <a:rPr lang="en-US" sz="1800" dirty="0"/>
              <a:t>)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You can fool some of the people all of the time.</a:t>
            </a:r>
            <a:endParaRPr sz="1800"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∃x ∀t  person(x) ∧time(t) → can-fool(</a:t>
            </a:r>
            <a:r>
              <a:rPr lang="en-US" sz="1800" dirty="0" err="1"/>
              <a:t>x,t</a:t>
            </a:r>
            <a:r>
              <a:rPr lang="en-US" sz="1800" dirty="0"/>
              <a:t>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You can fool all of the people some of the time.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/>
              <a:t>∀</a:t>
            </a:r>
            <a:r>
              <a:rPr lang="en-US" sz="1800" dirty="0"/>
              <a:t>x (person(x) → ∃t (time(t) ∧can-fool(</a:t>
            </a:r>
            <a:r>
              <a:rPr lang="en-US" sz="1800" dirty="0" err="1"/>
              <a:t>x,t</a:t>
            </a:r>
            <a:r>
              <a:rPr lang="en-US" sz="1800" dirty="0"/>
              <a:t>)))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All purple mushrooms are poisonous</a:t>
            </a:r>
            <a:r>
              <a:rPr lang="en-US" sz="1800" dirty="0"/>
              <a:t>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∀x (mushroom(x) ∧ purple(x)) → poisonous(x)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No purple mushroom is poisonous.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/>
              <a:t>∀</a:t>
            </a:r>
            <a:r>
              <a:rPr lang="en-US" sz="1800" dirty="0"/>
              <a:t>x  (mushroom(x) ∧ purple(x)) → ¬poisonous(x)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Clinton is not tall.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¬tall(Clinton)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/>
          </a:p>
        </p:txBody>
      </p:sp>
      <p:sp>
        <p:nvSpPr>
          <p:cNvPr id="251" name="Google Shape;251;p38"/>
          <p:cNvSpPr txBox="1"/>
          <p:nvPr/>
        </p:nvSpPr>
        <p:spPr>
          <a:xfrm>
            <a:off x="7696200" y="2667000"/>
            <a:ext cx="11664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38"/>
          <p:cNvCxnSpPr/>
          <p:nvPr/>
        </p:nvCxnSpPr>
        <p:spPr>
          <a:xfrm rot="10800000">
            <a:off x="6858000" y="2819400"/>
            <a:ext cx="838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38"/>
          <p:cNvCxnSpPr/>
          <p:nvPr/>
        </p:nvCxnSpPr>
        <p:spPr>
          <a:xfrm flipH="1">
            <a:off x="6858000" y="2971800"/>
            <a:ext cx="838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4" name="Google Shape;254;p38"/>
          <p:cNvSpPr txBox="1"/>
          <p:nvPr/>
        </p:nvSpPr>
        <p:spPr>
          <a:xfrm>
            <a:off x="8153400" y="4114800"/>
            <a:ext cx="11664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8"/>
          <p:cNvCxnSpPr/>
          <p:nvPr/>
        </p:nvCxnSpPr>
        <p:spPr>
          <a:xfrm rot="10800000">
            <a:off x="7315200" y="4267200"/>
            <a:ext cx="838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38"/>
          <p:cNvCxnSpPr/>
          <p:nvPr/>
        </p:nvCxnSpPr>
        <p:spPr>
          <a:xfrm flipH="1">
            <a:off x="7315200" y="4419600"/>
            <a:ext cx="838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Unification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273627" y="1971096"/>
            <a:ext cx="9122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lvl="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It’s a matching procedure that compares two </a:t>
            </a:r>
            <a:r>
              <a:rPr lang="en-US" sz="2400" dirty="0" smtClean="0">
                <a:solidFill>
                  <a:schemeClr val="dk1"/>
                </a:solidFill>
              </a:rPr>
              <a:t>literals and </a:t>
            </a:r>
            <a:r>
              <a:rPr lang="en-US" sz="2400" dirty="0" smtClean="0">
                <a:solidFill>
                  <a:schemeClr val="dk1"/>
                </a:solidFill>
              </a:rPr>
              <a:t>discovers  whether there exists a set of substitutions that can make them  identical.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459" y="4375377"/>
            <a:ext cx="59150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2621" y="3555546"/>
            <a:ext cx="3952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Resolution</a:t>
            </a:r>
            <a:br>
              <a:rPr lang="en-US"/>
            </a:b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Resolution is used, if there are various statements are given, and we need to prove a conclusion of those statements. Unification is a key concept in proofs by resolutions. Resolution is a single inference rule which can efficiently operate on the </a:t>
            </a:r>
            <a:r>
              <a:rPr lang="en-US" b="1"/>
              <a:t>conjunctive normal form or clausal form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Clause</a:t>
            </a:r>
            <a:r>
              <a:rPr lang="en-US"/>
              <a:t>: Disjunction of literals (an atomic sentence) is called a </a:t>
            </a:r>
            <a:r>
              <a:rPr lang="en-US" b="1"/>
              <a:t>clause</a:t>
            </a:r>
            <a:r>
              <a:rPr lang="en-US"/>
              <a:t>. It is also known as a unit clause.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Conjunctive Normal Form</a:t>
            </a:r>
            <a:r>
              <a:rPr lang="en-US"/>
              <a:t>: A sentence represented as a conjunction of clauses is said to be </a:t>
            </a:r>
            <a:r>
              <a:rPr lang="en-US" b="1"/>
              <a:t>conjunctive normal form</a:t>
            </a:r>
            <a:r>
              <a:rPr lang="en-US"/>
              <a:t> or </a:t>
            </a:r>
            <a:r>
              <a:rPr lang="en-US" b="1"/>
              <a:t>CNF</a:t>
            </a:r>
            <a:r>
              <a:rPr lang="en-US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2423160" y="620268"/>
            <a:ext cx="6912864" cy="5329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>
            <a:spLocks noGrp="1"/>
          </p:cNvSpPr>
          <p:nvPr>
            <p:ph type="title"/>
          </p:nvPr>
        </p:nvSpPr>
        <p:spPr>
          <a:xfrm>
            <a:off x="4069208" y="-18195"/>
            <a:ext cx="600284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Resolution algorithm</a:t>
            </a:r>
            <a:endParaRPr/>
          </a:p>
        </p:txBody>
      </p:sp>
      <p:sp>
        <p:nvSpPr>
          <p:cNvPr id="324" name="Google Shape;324;p47"/>
          <p:cNvSpPr/>
          <p:nvPr/>
        </p:nvSpPr>
        <p:spPr>
          <a:xfrm>
            <a:off x="551384" y="2060848"/>
            <a:ext cx="1108923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of facts into first-order logic.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FOL statements into CNF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Negate the statement which needs to prove (proof by contradiction)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resolution graph (unification).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/>
          <p:nvPr/>
        </p:nvSpPr>
        <p:spPr>
          <a:xfrm>
            <a:off x="767408" y="892458"/>
            <a:ext cx="60960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likes all kind of food.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 and vegetable are food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Anything anyone eats and not killed is food.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Anil eats peanuts and still alive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Harry eats everything that Anil eats.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 by resolution that: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likes peanuts.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8" descr="Resolution in F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8128" y="2492896"/>
            <a:ext cx="4248472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0648"/>
            <a:ext cx="5159896" cy="33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2144" y="2780928"/>
            <a:ext cx="37623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480" y="980728"/>
            <a:ext cx="4731555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480" y="1844824"/>
            <a:ext cx="7021513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5480" y="476672"/>
            <a:ext cx="6735763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24892" y="0"/>
            <a:ext cx="35147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2" descr="Resolution in F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536" y="764704"/>
            <a:ext cx="4896544" cy="505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First-Order Logic in Artificial intelligence</a:t>
            </a:r>
            <a:br>
              <a:rPr lang="en-US"/>
            </a:b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 is not sufficient to represent the complex sentences or natural language statements. The propositional logic has very limited expressive power. Consider the following sentence, which we cannot represent using PL logic.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"Some humans are intelligent", 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"Sachin likes cricket."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represent the above statements, PL logic is not sufficient, so we required some more powerful logic, such as first-order logic.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FOL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83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First-order logic is another way of knowledge representation in artificial intelligence.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First-order logic is also known as </a:t>
            </a:r>
            <a:r>
              <a:rPr lang="en-US" b="1"/>
              <a:t>Predicate logic or First-order predicate logic</a:t>
            </a:r>
            <a:r>
              <a:rPr lang="en-US"/>
              <a:t>. First-order logic is a powerful language that develops information about the objects in a more easy way and can also express the relationship between those objects.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First-order logic (like natural language) does not only assume that the world contains facts like propositional logic but also assumes the following things in the world: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b="1"/>
              <a:t>Objects:</a:t>
            </a:r>
            <a:r>
              <a:rPr lang="en-US" sz="2800"/>
              <a:t> A, B, people, numbers, colors, wars, theories, squares, pits, wumpus, ......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b="1"/>
              <a:t>Relations:</a:t>
            </a:r>
            <a:r>
              <a:rPr lang="en-US" sz="2800"/>
              <a:t> </a:t>
            </a:r>
            <a:r>
              <a:rPr lang="en-US" sz="2800" b="1"/>
              <a:t>It can be unary relation such as:</a:t>
            </a:r>
            <a:r>
              <a:rPr lang="en-US" sz="2800"/>
              <a:t> red, round, is adjacent, </a:t>
            </a:r>
            <a:r>
              <a:rPr lang="en-US" sz="2800" b="1"/>
              <a:t>or n-any relation such as:</a:t>
            </a:r>
            <a:r>
              <a:rPr lang="en-US" sz="2800"/>
              <a:t> the sister of, brother of, has color, comes between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b="1"/>
              <a:t>Function:</a:t>
            </a:r>
            <a:r>
              <a:rPr lang="en-US" sz="2800"/>
              <a:t> Father of, best friend, third inning of, end of, ......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first-order logic also has two main parts:</a:t>
            </a:r>
            <a:r>
              <a:rPr lang="en-US" b="1"/>
              <a:t>Syntax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Semantics</a:t>
            </a:r>
            <a:endParaRPr/>
          </a:p>
          <a:p>
            <a:pPr marL="685800" lvl="1" indent="-9080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228600" lvl="0" indent="-90804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 of First-Order logic:</a:t>
            </a:r>
            <a:br>
              <a:rPr lang="en-US"/>
            </a:b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Elements of First-order logic: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140" y="2780440"/>
            <a:ext cx="5801535" cy="315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727878" y="1236640"/>
            <a:ext cx="11282152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sentences: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sentences are the most basic sentences of first-order logic. These sentences are formed from a predicate symbol followed by a parenthesis with a sequence of terms.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represent atomic sentences as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Predicate (term1, term2, ......, term n)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Ravi and Ajay are brothers: =&gt; Brothers(Ravi, Ajay).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Sentences: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sentences are made by combining atomic sentences using connectives.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4294967295"/>
          </p:nvPr>
        </p:nvSpPr>
        <p:spPr>
          <a:xfrm>
            <a:off x="764275" y="13070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First-order logic statements can be divided into two parts: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Subject:</a:t>
            </a:r>
            <a:r>
              <a:rPr lang="en-US"/>
              <a:t> Subject is the main part of the statement.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Predicate:</a:t>
            </a:r>
            <a:r>
              <a:rPr lang="en-US"/>
              <a:t> A predicate can be defined as a relation, which binds two atoms together in a statement.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211" y="3777867"/>
            <a:ext cx="2905530" cy="10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133029" y="5003841"/>
            <a:ext cx="3677087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Marcus was a man.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man(Marcus)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476698" y="4860560"/>
            <a:ext cx="4715302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Marcus was a Pompeian.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Pompeian(Marcus)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Quantifiers in First-order logic:</a:t>
            </a:r>
            <a:br>
              <a:rPr lang="en-US"/>
            </a:b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quantifier is a language element which generates quantification, and quantification specifies the quantity of specimen in the universe of discourse.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the symbols that permit to determine or identify the range and scope of the variable in the logical expression. There are two types of quantifier: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Universal Quantifier, (for all, everyone, everything)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Existential quantifier, (for some, at least one).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1006</Words>
  <Application>Microsoft Office PowerPoint</Application>
  <PresentationFormat>Custom</PresentationFormat>
  <Paragraphs>179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Noto Sans Symbols</vt:lpstr>
      <vt:lpstr>Times New Roman</vt:lpstr>
      <vt:lpstr>Office Theme</vt:lpstr>
      <vt:lpstr>First-Order Logic in Artificial intelligence </vt:lpstr>
      <vt:lpstr>Inference rules:</vt:lpstr>
      <vt:lpstr>Slide 3</vt:lpstr>
      <vt:lpstr>First-Order Logic in Artificial intelligence </vt:lpstr>
      <vt:lpstr>FOL</vt:lpstr>
      <vt:lpstr>Syntax of First-Order logic: </vt:lpstr>
      <vt:lpstr>Slide 7</vt:lpstr>
      <vt:lpstr>Slide 8</vt:lpstr>
      <vt:lpstr>Quantifiers in First-order logic: </vt:lpstr>
      <vt:lpstr>Slide 10</vt:lpstr>
      <vt:lpstr>Slide 11</vt:lpstr>
      <vt:lpstr>Existential quantifiers</vt:lpstr>
      <vt:lpstr>Slide 13</vt:lpstr>
      <vt:lpstr>EXAMPLES</vt:lpstr>
      <vt:lpstr>EXAMPLES</vt:lpstr>
      <vt:lpstr>Slide 16</vt:lpstr>
      <vt:lpstr>Quantifier Scope</vt:lpstr>
      <vt:lpstr>Slide 18</vt:lpstr>
      <vt:lpstr>Slide 19</vt:lpstr>
      <vt:lpstr>Connections between All and Exists</vt:lpstr>
      <vt:lpstr>Quantified inference rules</vt:lpstr>
      <vt:lpstr>Universal instantiation (a.k.a. universal elimination)</vt:lpstr>
      <vt:lpstr>Existential instantiation (a.k.a. existential elimination)</vt:lpstr>
      <vt:lpstr>Existential generalization (a.k.a. existential introduction)</vt:lpstr>
      <vt:lpstr>Universal Generalization: </vt:lpstr>
      <vt:lpstr>Translating English to FOL</vt:lpstr>
      <vt:lpstr>Translating English to FOL</vt:lpstr>
      <vt:lpstr>Unification</vt:lpstr>
      <vt:lpstr>Resolution </vt:lpstr>
      <vt:lpstr>Resolution algorithm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 in Artificial intelligence </dc:title>
  <cp:lastModifiedBy>sarutigupta</cp:lastModifiedBy>
  <cp:revision>14</cp:revision>
  <dcterms:modified xsi:type="dcterms:W3CDTF">2022-06-17T06:44:21Z</dcterms:modified>
</cp:coreProperties>
</file>