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9"/>
  </p:notesMasterIdLst>
  <p:sldIdLst>
    <p:sldId id="368" r:id="rId3"/>
    <p:sldId id="369" r:id="rId4"/>
    <p:sldId id="370" r:id="rId5"/>
    <p:sldId id="371" r:id="rId6"/>
    <p:sldId id="372" r:id="rId7"/>
    <p:sldId id="373" r:id="rId8"/>
    <p:sldId id="374" r:id="rId9"/>
    <p:sldId id="375" r:id="rId10"/>
    <p:sldId id="376" r:id="rId11"/>
    <p:sldId id="377" r:id="rId12"/>
    <p:sldId id="378" r:id="rId13"/>
    <p:sldId id="379" r:id="rId14"/>
    <p:sldId id="356" r:id="rId15"/>
    <p:sldId id="257" r:id="rId16"/>
    <p:sldId id="258" r:id="rId17"/>
    <p:sldId id="260" r:id="rId18"/>
    <p:sldId id="261" r:id="rId19"/>
    <p:sldId id="262" r:id="rId20"/>
    <p:sldId id="263" r:id="rId21"/>
    <p:sldId id="264" r:id="rId22"/>
    <p:sldId id="265" r:id="rId23"/>
    <p:sldId id="266" r:id="rId24"/>
    <p:sldId id="267" r:id="rId25"/>
    <p:sldId id="268" r:id="rId26"/>
    <p:sldId id="269" r:id="rId27"/>
    <p:sldId id="270" r:id="rId28"/>
  </p:sldIdLst>
  <p:sldSz cx="9144000" cy="5149850"/>
  <p:notesSz cx="9144000" cy="5149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101" d="100"/>
          <a:sy n="101" d="100"/>
        </p:scale>
        <p:origin x="-486"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46338"/>
            <a:ext cx="7315200" cy="23177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91088"/>
            <a:ext cx="3962400" cy="257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91088"/>
            <a:ext cx="3962400" cy="257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572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4: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4: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5: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35: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7: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7: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6: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6: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txBox="1">
            <a:spLocks noGrp="1"/>
          </p:cNvSpPr>
          <p:nvPr>
            <p:ph type="body" idx="1"/>
          </p:nvPr>
        </p:nvSpPr>
        <p:spPr>
          <a:xfrm>
            <a:off x="914400" y="2446338"/>
            <a:ext cx="7315200" cy="2317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5: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7: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7: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8: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8: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9: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9: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0: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0: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1: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31: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2: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2: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3:notes"/>
          <p:cNvSpPr txBox="1">
            <a:spLocks noGrp="1"/>
          </p:cNvSpPr>
          <p:nvPr>
            <p:ph type="body" idx="1"/>
          </p:nvPr>
        </p:nvSpPr>
        <p:spPr>
          <a:xfrm>
            <a:off x="914400" y="2446179"/>
            <a:ext cx="7315200" cy="231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33:notes"/>
          <p:cNvSpPr>
            <a:spLocks noGrp="1" noRot="1" noChangeAspect="1"/>
          </p:cNvSpPr>
          <p:nvPr>
            <p:ph type="sldImg" idx="2"/>
          </p:nvPr>
        </p:nvSpPr>
        <p:spPr>
          <a:xfrm>
            <a:off x="1524000" y="386239"/>
            <a:ext cx="6096000" cy="193119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599792"/>
            <a:ext cx="7772400" cy="110388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2918248"/>
            <a:ext cx="6400800" cy="1316073"/>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872672" y="-1213836"/>
            <a:ext cx="33986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6008243" y="776131"/>
            <a:ext cx="3299719"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817241" y="-1205068"/>
            <a:ext cx="3299719"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599792"/>
            <a:ext cx="7772400" cy="110388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2918248"/>
            <a:ext cx="6400800" cy="1316073"/>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033633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201632"/>
            <a:ext cx="8229600" cy="33986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71717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654457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3309256"/>
            <a:ext cx="7772400" cy="1022817"/>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182727"/>
            <a:ext cx="7772400" cy="1126529"/>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646356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201632"/>
            <a:ext cx="4038600" cy="33986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201632"/>
            <a:ext cx="4038600" cy="33986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500803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152756"/>
            <a:ext cx="4040188" cy="480414"/>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1633170"/>
            <a:ext cx="4040188" cy="296712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6" y="1152756"/>
            <a:ext cx="4041775" cy="480414"/>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6" y="1633170"/>
            <a:ext cx="4041775" cy="296712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755298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554828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1" y="205041"/>
            <a:ext cx="3008313" cy="8726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05041"/>
            <a:ext cx="5111750" cy="439525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1" y="1077654"/>
            <a:ext cx="3008313" cy="352264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94412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4895"/>
            <a:ext cx="5486400" cy="42557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460149"/>
            <a:ext cx="5486400" cy="3089910"/>
          </a:xfrm>
          <a:prstGeom prst="rect">
            <a:avLst/>
          </a:prstGeom>
          <a:noFill/>
          <a:ln>
            <a:noFill/>
          </a:ln>
        </p:spPr>
      </p:sp>
      <p:sp>
        <p:nvSpPr>
          <p:cNvPr id="64" name="Google Shape;64;p10"/>
          <p:cNvSpPr txBox="1">
            <a:spLocks noGrp="1"/>
          </p:cNvSpPr>
          <p:nvPr>
            <p:ph type="body" idx="1"/>
          </p:nvPr>
        </p:nvSpPr>
        <p:spPr>
          <a:xfrm>
            <a:off x="1792288" y="4030473"/>
            <a:ext cx="5486400" cy="60439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963529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872669" y="-1213837"/>
            <a:ext cx="33986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46872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461069" y="1374563"/>
            <a:ext cx="4394062"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270070" y="-606636"/>
            <a:ext cx="4394062"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33821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201636"/>
            <a:ext cx="8229600" cy="33986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2313" y="3309258"/>
            <a:ext cx="7772400" cy="1022817"/>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722313" y="2182731"/>
            <a:ext cx="7772400" cy="1126529"/>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6"/>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457200" y="902421"/>
            <a:ext cx="4038600" cy="25522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7"/>
          <p:cNvSpPr txBox="1">
            <a:spLocks noGrp="1"/>
          </p:cNvSpPr>
          <p:nvPr>
            <p:ph type="body" idx="2"/>
          </p:nvPr>
        </p:nvSpPr>
        <p:spPr>
          <a:xfrm>
            <a:off x="4648200" y="902421"/>
            <a:ext cx="4038600" cy="25522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7"/>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457200" y="1152756"/>
            <a:ext cx="4040188" cy="480414"/>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457200" y="1633174"/>
            <a:ext cx="4040188" cy="296712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8"/>
          <p:cNvSpPr txBox="1">
            <a:spLocks noGrp="1"/>
          </p:cNvSpPr>
          <p:nvPr>
            <p:ph type="body" idx="3"/>
          </p:nvPr>
        </p:nvSpPr>
        <p:spPr>
          <a:xfrm>
            <a:off x="4645033" y="1152756"/>
            <a:ext cx="4041775" cy="480414"/>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4645033" y="1633174"/>
            <a:ext cx="4041775" cy="296712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8"/>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2" y="205045"/>
            <a:ext cx="3008313" cy="8726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05042"/>
            <a:ext cx="5111750" cy="439525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2" y="1077658"/>
            <a:ext cx="3008313" cy="352264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3604895"/>
            <a:ext cx="5486400" cy="42557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460149"/>
            <a:ext cx="5486400" cy="3089910"/>
          </a:xfrm>
          <a:prstGeom prst="rect">
            <a:avLst/>
          </a:prstGeom>
          <a:noFill/>
          <a:ln>
            <a:noFill/>
          </a:ln>
        </p:spPr>
      </p:sp>
      <p:sp>
        <p:nvSpPr>
          <p:cNvPr id="68" name="Google Shape;68;p10"/>
          <p:cNvSpPr txBox="1">
            <a:spLocks noGrp="1"/>
          </p:cNvSpPr>
          <p:nvPr>
            <p:ph type="body" idx="1"/>
          </p:nvPr>
        </p:nvSpPr>
        <p:spPr>
          <a:xfrm>
            <a:off x="1792288" y="4030473"/>
            <a:ext cx="5486400" cy="60439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1636"/>
            <a:ext cx="8229600" cy="33986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1632"/>
            <a:ext cx="8229600" cy="33986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5848800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599792"/>
            <a:ext cx="7772400" cy="110388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Introduction to </a:t>
            </a:r>
            <a:r>
              <a:rPr lang="en-US" dirty="0" err="1" smtClean="0"/>
              <a:t>Devops</a:t>
            </a:r>
            <a:r>
              <a:rPr lang="en-US" dirty="0"/>
              <a:t/>
            </a:r>
            <a:br>
              <a:rPr lang="en-US" dirty="0"/>
            </a:br>
            <a:endParaRPr dirty="0"/>
          </a:p>
        </p:txBody>
      </p:sp>
      <p:sp>
        <p:nvSpPr>
          <p:cNvPr id="85" name="Google Shape;85;p13"/>
          <p:cNvSpPr txBox="1">
            <a:spLocks noGrp="1"/>
          </p:cNvSpPr>
          <p:nvPr>
            <p:ph type="subTitle" idx="1"/>
          </p:nvPr>
        </p:nvSpPr>
        <p:spPr>
          <a:xfrm>
            <a:off x="1371600" y="2918248"/>
            <a:ext cx="6400800" cy="131607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extLst>
      <p:ext uri="{BB962C8B-B14F-4D97-AF65-F5344CB8AC3E}">
        <p14:creationId xmlns:p14="http://schemas.microsoft.com/office/powerpoint/2010/main" val="293101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38" name="Google Shape;138;p22"/>
          <p:cNvSpPr txBox="1">
            <a:spLocks noGrp="1"/>
          </p:cNvSpPr>
          <p:nvPr>
            <p:ph type="body" idx="1"/>
          </p:nvPr>
        </p:nvSpPr>
        <p:spPr>
          <a:xfrm>
            <a:off x="152400" y="1087192"/>
            <a:ext cx="8839200" cy="4062659"/>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None/>
            </a:pPr>
            <a:r>
              <a:rPr lang="en-US" b="1"/>
              <a:t>6. Configure</a:t>
            </a:r>
            <a:endParaRPr/>
          </a:p>
          <a:p>
            <a:pPr marL="342900" lvl="0" indent="-342900" algn="just" rtl="0">
              <a:spcBef>
                <a:spcPts val="448"/>
              </a:spcBef>
              <a:spcAft>
                <a:spcPts val="0"/>
              </a:spcAft>
              <a:buClr>
                <a:schemeClr val="dk1"/>
              </a:buClr>
              <a:buSzPct val="100000"/>
              <a:buNone/>
            </a:pPr>
            <a:r>
              <a:rPr lang="en-US"/>
              <a:t>	Configure comes under the operation side of DevOps. Once the software is deployed, you need additional IT infrastructure and configuration. Configuration tools aim to allow the creation of better applications with flexibility, less downtime, and enhancing an overall cost effectiveness for the business. This approach is intended to reduce as many things creating complexity as possible by removing manual configurations. Automation and collaboration are the epicenters in DevOps and this is the reason why configuration is also widely automated across development flows. Specific configuration activities include;</a:t>
            </a:r>
            <a:endParaRPr/>
          </a:p>
          <a:p>
            <a:pPr marL="342900" lvl="0" indent="-342900" algn="l" rtl="0">
              <a:spcBef>
                <a:spcPts val="448"/>
              </a:spcBef>
              <a:spcAft>
                <a:spcPts val="0"/>
              </a:spcAft>
              <a:buClr>
                <a:schemeClr val="dk1"/>
              </a:buClr>
              <a:buSzPct val="100000"/>
              <a:buNone/>
            </a:pPr>
            <a:r>
              <a:rPr lang="en-US"/>
              <a:t>Infrastructure storage, database and network provisioning and configuring</a:t>
            </a:r>
            <a:endParaRPr/>
          </a:p>
          <a:p>
            <a:pPr marL="342900" lvl="0" indent="-342900" algn="l" rtl="0">
              <a:spcBef>
                <a:spcPts val="448"/>
              </a:spcBef>
              <a:spcAft>
                <a:spcPts val="0"/>
              </a:spcAft>
              <a:buClr>
                <a:schemeClr val="dk1"/>
              </a:buClr>
              <a:buSzPct val="100000"/>
              <a:buNone/>
            </a:pPr>
            <a:r>
              <a:rPr lang="en-US"/>
              <a:t>Application provision and configuration</a:t>
            </a:r>
            <a:endParaRPr/>
          </a:p>
          <a:p>
            <a:pPr marL="342900" lvl="0" indent="-342900" algn="l" rtl="0">
              <a:spcBef>
                <a:spcPts val="448"/>
              </a:spcBef>
              <a:spcAft>
                <a:spcPts val="0"/>
              </a:spcAft>
              <a:buClr>
                <a:schemeClr val="dk1"/>
              </a:buClr>
              <a:buSzPct val="100000"/>
              <a:buNone/>
            </a:pPr>
            <a:r>
              <a:rPr lang="en-US"/>
              <a:t>Tools used: </a:t>
            </a:r>
            <a:r>
              <a:rPr lang="en-US" b="1"/>
              <a:t>Dockers, Jenkins, Kubernetes CI/CD, consul.io, Ansible</a:t>
            </a:r>
            <a:r>
              <a:rPr lang="en-US"/>
              <a:t>, </a:t>
            </a:r>
            <a:r>
              <a:rPr lang="en-US" b="1"/>
              <a:t>SaltStack</a:t>
            </a:r>
            <a:r>
              <a:rPr lang="en-US"/>
              <a:t>, </a:t>
            </a:r>
            <a:r>
              <a:rPr lang="en-US" b="1"/>
              <a:t>Puppet, Chef</a:t>
            </a:r>
            <a:endParaRPr/>
          </a:p>
          <a:p>
            <a:pPr marL="342900" lvl="0" indent="-342900" algn="l" rtl="0">
              <a:spcBef>
                <a:spcPts val="448"/>
              </a:spcBef>
              <a:spcAft>
                <a:spcPts val="0"/>
              </a:spcAft>
              <a:buClr>
                <a:schemeClr val="dk1"/>
              </a:buClr>
              <a:buSzPct val="100000"/>
              <a:buNone/>
            </a:pPr>
            <a:endParaRPr/>
          </a:p>
        </p:txBody>
      </p:sp>
    </p:spTree>
    <p:extLst>
      <p:ext uri="{BB962C8B-B14F-4D97-AF65-F5344CB8AC3E}">
        <p14:creationId xmlns:p14="http://schemas.microsoft.com/office/powerpoint/2010/main" val="420028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4" name="Google Shape;144;p23"/>
          <p:cNvSpPr txBox="1">
            <a:spLocks noGrp="1"/>
          </p:cNvSpPr>
          <p:nvPr>
            <p:ph type="body" idx="1"/>
          </p:nvPr>
        </p:nvSpPr>
        <p:spPr>
          <a:xfrm>
            <a:off x="228600" y="1087192"/>
            <a:ext cx="8763000" cy="4062659"/>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None/>
            </a:pPr>
            <a:r>
              <a:rPr lang="en-US" b="1"/>
              <a:t>7. Monitor</a:t>
            </a:r>
            <a:endParaRPr/>
          </a:p>
          <a:p>
            <a:pPr marL="342900" lvl="0" indent="-342900" algn="l" rtl="0">
              <a:spcBef>
                <a:spcPts val="448"/>
              </a:spcBef>
              <a:spcAft>
                <a:spcPts val="0"/>
              </a:spcAft>
              <a:buClr>
                <a:schemeClr val="dk1"/>
              </a:buClr>
              <a:buSzPct val="100000"/>
              <a:buNone/>
            </a:pPr>
            <a:r>
              <a:rPr lang="en-US"/>
              <a:t>Monitoring is an essential section in a DevOps process. It allows IT team to identify specific issues of specific releases and to know the impact on end-users. There is also an important aspect of making sure organization gets (only) valid data about the process, results in each step, and the outcome.</a:t>
            </a:r>
            <a:endParaRPr/>
          </a:p>
          <a:p>
            <a:pPr marL="342900" lvl="0" indent="-342900" algn="l" rtl="0">
              <a:spcBef>
                <a:spcPts val="448"/>
              </a:spcBef>
              <a:spcAft>
                <a:spcPts val="0"/>
              </a:spcAft>
              <a:buClr>
                <a:schemeClr val="dk1"/>
              </a:buClr>
              <a:buSzPct val="100000"/>
              <a:buNone/>
            </a:pPr>
            <a:r>
              <a:rPr lang="en-US"/>
              <a:t>Monitor related activities are:</a:t>
            </a:r>
            <a:endParaRPr/>
          </a:p>
          <a:p>
            <a:pPr marL="342900" lvl="0" indent="-342900" algn="l" rtl="0">
              <a:spcBef>
                <a:spcPts val="448"/>
              </a:spcBef>
              <a:spcAft>
                <a:spcPts val="0"/>
              </a:spcAft>
              <a:buClr>
                <a:schemeClr val="dk1"/>
              </a:buClr>
              <a:buSzPct val="100000"/>
              <a:buNone/>
            </a:pPr>
            <a:r>
              <a:rPr lang="en-US"/>
              <a:t>Performance of IT infrastructure</a:t>
            </a:r>
            <a:endParaRPr/>
          </a:p>
          <a:p>
            <a:pPr marL="342900" lvl="0" indent="-342900" algn="l" rtl="0">
              <a:spcBef>
                <a:spcPts val="448"/>
              </a:spcBef>
              <a:spcAft>
                <a:spcPts val="0"/>
              </a:spcAft>
              <a:buClr>
                <a:schemeClr val="dk1"/>
              </a:buClr>
              <a:buSzPct val="100000"/>
              <a:buNone/>
            </a:pPr>
            <a:r>
              <a:rPr lang="en-US"/>
              <a:t>End-user response and experience</a:t>
            </a:r>
            <a:endParaRPr/>
          </a:p>
          <a:p>
            <a:pPr marL="342900" lvl="0" indent="-342900" algn="l" rtl="0">
              <a:spcBef>
                <a:spcPts val="448"/>
              </a:spcBef>
              <a:spcAft>
                <a:spcPts val="0"/>
              </a:spcAft>
              <a:buClr>
                <a:schemeClr val="dk1"/>
              </a:buClr>
              <a:buSzPct val="100000"/>
              <a:buNone/>
            </a:pPr>
            <a:r>
              <a:rPr lang="en-US"/>
              <a:t>Production metrics and statistics</a:t>
            </a:r>
            <a:endParaRPr/>
          </a:p>
          <a:p>
            <a:pPr marL="342900" lvl="0" indent="-342900" algn="l" rtl="0">
              <a:spcBef>
                <a:spcPts val="448"/>
              </a:spcBef>
              <a:spcAft>
                <a:spcPts val="0"/>
              </a:spcAft>
              <a:buClr>
                <a:schemeClr val="dk1"/>
              </a:buClr>
              <a:buSzPct val="100000"/>
              <a:buNone/>
            </a:pPr>
            <a:r>
              <a:rPr lang="en-US"/>
              <a:t>Tools: </a:t>
            </a:r>
            <a:r>
              <a:rPr lang="en-US" b="1"/>
              <a:t>New Relic</a:t>
            </a:r>
            <a:endParaRPr/>
          </a:p>
          <a:p>
            <a:pPr marL="342900" lvl="0" indent="-342900" algn="l" rtl="0">
              <a:spcBef>
                <a:spcPts val="448"/>
              </a:spcBef>
              <a:spcAft>
                <a:spcPts val="0"/>
              </a:spcAft>
              <a:buClr>
                <a:schemeClr val="dk1"/>
              </a:buClr>
              <a:buSzPct val="100000"/>
              <a:buNone/>
            </a:pPr>
            <a:r>
              <a:rPr lang="en-US"/>
              <a:t>New Relic is SaaS web and mobile application performance monitoring tool that gives analytics from the customer experience perspective. It monitors availability, alerting, and notifications in real time for applications running in the cloud, on-premise, or hybrid environments.</a:t>
            </a:r>
            <a:endParaRPr/>
          </a:p>
          <a:p>
            <a:pPr marL="342900" lvl="0" indent="-342900" algn="l" rtl="0">
              <a:spcBef>
                <a:spcPts val="448"/>
              </a:spcBef>
              <a:spcAft>
                <a:spcPts val="0"/>
              </a:spcAft>
              <a:buClr>
                <a:schemeClr val="dk1"/>
              </a:buClr>
              <a:buSzPct val="100000"/>
              <a:buNone/>
            </a:pPr>
            <a:r>
              <a:rPr lang="en-US"/>
              <a:t>Other tools used: </a:t>
            </a:r>
            <a:r>
              <a:rPr lang="en-US" b="1"/>
              <a:t>Firebase Analytics, crashlytics</a:t>
            </a:r>
            <a:r>
              <a:rPr lang="en-US"/>
              <a:t>, </a:t>
            </a:r>
            <a:r>
              <a:rPr lang="en-US" b="1"/>
              <a:t>ELK stack — Data/BI analytics, Sumologic</a:t>
            </a:r>
            <a:r>
              <a:rPr lang="en-US"/>
              <a:t>, </a:t>
            </a:r>
            <a:r>
              <a:rPr lang="en-US" b="1"/>
              <a:t>Nagios, JIRA, Telegram, Slack</a:t>
            </a:r>
            <a:endParaRPr/>
          </a:p>
          <a:p>
            <a:pPr marL="342900" lvl="0" indent="-342900" algn="l" rtl="0">
              <a:spcBef>
                <a:spcPts val="448"/>
              </a:spcBef>
              <a:spcAft>
                <a:spcPts val="0"/>
              </a:spcAft>
              <a:buClr>
                <a:schemeClr val="dk1"/>
              </a:buClr>
              <a:buSzPct val="100000"/>
              <a:buNone/>
            </a:pPr>
            <a:endParaRPr/>
          </a:p>
        </p:txBody>
      </p:sp>
    </p:spTree>
    <p:extLst>
      <p:ext uri="{BB962C8B-B14F-4D97-AF65-F5344CB8AC3E}">
        <p14:creationId xmlns:p14="http://schemas.microsoft.com/office/powerpoint/2010/main" val="287340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DevOps ecosystem</a:t>
            </a:r>
            <a:endParaRPr/>
          </a:p>
        </p:txBody>
      </p:sp>
      <p:pic>
        <p:nvPicPr>
          <p:cNvPr id="150" name="Google Shape;150;p24" descr="DevOps Tutorial for Beginners, Devops Free Training Online"/>
          <p:cNvPicPr preferRelativeResize="0"/>
          <p:nvPr/>
        </p:nvPicPr>
        <p:blipFill rotWithShape="1">
          <a:blip r:embed="rId3">
            <a:alphaModFix/>
          </a:blip>
          <a:srcRect/>
          <a:stretch/>
        </p:blipFill>
        <p:spPr>
          <a:xfrm>
            <a:off x="241280" y="1201633"/>
            <a:ext cx="8902721" cy="3547674"/>
          </a:xfrm>
          <a:prstGeom prst="rect">
            <a:avLst/>
          </a:prstGeom>
          <a:noFill/>
          <a:ln>
            <a:noFill/>
          </a:ln>
        </p:spPr>
      </p:pic>
    </p:spTree>
    <p:extLst>
      <p:ext uri="{BB962C8B-B14F-4D97-AF65-F5344CB8AC3E}">
        <p14:creationId xmlns:p14="http://schemas.microsoft.com/office/powerpoint/2010/main" val="908822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599792"/>
            <a:ext cx="7772400" cy="110388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Introduction to </a:t>
            </a:r>
            <a:r>
              <a:rPr lang="en-US" dirty="0" err="1" smtClean="0"/>
              <a:t>Devops</a:t>
            </a:r>
            <a:r>
              <a:rPr lang="en-US" dirty="0"/>
              <a:t/>
            </a:r>
            <a:br>
              <a:rPr lang="en-US" dirty="0"/>
            </a:br>
            <a:endParaRPr dirty="0"/>
          </a:p>
        </p:txBody>
      </p:sp>
      <p:sp>
        <p:nvSpPr>
          <p:cNvPr id="85" name="Google Shape;85;p13"/>
          <p:cNvSpPr txBox="1">
            <a:spLocks noGrp="1"/>
          </p:cNvSpPr>
          <p:nvPr>
            <p:ph type="subTitle" idx="1"/>
          </p:nvPr>
        </p:nvSpPr>
        <p:spPr>
          <a:xfrm>
            <a:off x="1371600" y="2918248"/>
            <a:ext cx="6400800" cy="131607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extLst>
      <p:ext uri="{BB962C8B-B14F-4D97-AF65-F5344CB8AC3E}">
        <p14:creationId xmlns:p14="http://schemas.microsoft.com/office/powerpoint/2010/main" val="136736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558551" y="178729"/>
            <a:ext cx="4416712" cy="686247"/>
          </a:xfrm>
          <a:prstGeom prst="rect">
            <a:avLst/>
          </a:prstGeom>
          <a:noFill/>
          <a:ln>
            <a:noFill/>
          </a:ln>
        </p:spPr>
        <p:txBody>
          <a:bodyPr spcFirstLastPara="1" wrap="square" lIns="0" tIns="9050" rIns="0" bIns="0" anchor="ctr" anchorCtr="0">
            <a:spAutoFit/>
          </a:bodyPr>
          <a:lstStyle/>
          <a:p>
            <a:pPr marL="9536" lvl="0" indent="0" algn="ctr" rtl="0">
              <a:spcBef>
                <a:spcPts val="0"/>
              </a:spcBef>
              <a:spcAft>
                <a:spcPts val="0"/>
              </a:spcAft>
              <a:buClr>
                <a:schemeClr val="dk1"/>
              </a:buClr>
              <a:buSzPts val="4400"/>
              <a:buFont typeface="Calibri"/>
              <a:buNone/>
            </a:pPr>
            <a:r>
              <a:rPr lang="en-US"/>
              <a:t>Docker containers</a:t>
            </a:r>
            <a:endParaRPr/>
          </a:p>
        </p:txBody>
      </p:sp>
      <p:sp>
        <p:nvSpPr>
          <p:cNvPr id="95" name="Google Shape;95;p14"/>
          <p:cNvSpPr/>
          <p:nvPr/>
        </p:nvSpPr>
        <p:spPr>
          <a:xfrm>
            <a:off x="2311215" y="1201632"/>
            <a:ext cx="4515696" cy="339106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2">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01" name="Google Shape;101;p15"/>
          <p:cNvPicPr preferRelativeResize="0"/>
          <p:nvPr/>
        </p:nvPicPr>
        <p:blipFill rotWithShape="1">
          <a:blip r:embed="rId3">
            <a:alphaModFix/>
          </a:blip>
          <a:srcRect/>
          <a:stretch/>
        </p:blipFill>
        <p:spPr>
          <a:xfrm>
            <a:off x="1750313" y="228885"/>
            <a:ext cx="5643377" cy="42235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11684" y="64060"/>
            <a:ext cx="664845"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FFFF"/>
              </a:buClr>
              <a:buSzPts val="1800"/>
              <a:buFont typeface="Calibri"/>
              <a:buNone/>
            </a:pPr>
            <a:r>
              <a:rPr lang="en-US" sz="1800">
                <a:solidFill>
                  <a:srgbClr val="FFFFFF"/>
                </a:solidFill>
              </a:rPr>
              <a:t>Docker</a:t>
            </a:r>
            <a:endParaRPr sz="1800"/>
          </a:p>
        </p:txBody>
      </p:sp>
      <p:sp>
        <p:nvSpPr>
          <p:cNvPr id="112" name="Google Shape;112;p17"/>
          <p:cNvSpPr txBox="1"/>
          <p:nvPr/>
        </p:nvSpPr>
        <p:spPr>
          <a:xfrm>
            <a:off x="293627" y="616432"/>
            <a:ext cx="6359525" cy="4342214"/>
          </a:xfrm>
          <a:prstGeom prst="rect">
            <a:avLst/>
          </a:prstGeom>
          <a:noFill/>
          <a:ln>
            <a:noFill/>
          </a:ln>
        </p:spPr>
        <p:txBody>
          <a:bodyPr spcFirstLastPara="1" wrap="square" lIns="0" tIns="114300" rIns="0" bIns="0" anchor="t" anchorCtr="0">
            <a:spAutoFit/>
          </a:bodyPr>
          <a:lstStyle/>
          <a:p>
            <a:pPr marL="356870" marR="0" lvl="0" indent="-344805"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Docker is a very light-weight software container and containerization platform</a:t>
            </a:r>
            <a:endParaRPr sz="1600">
              <a:solidFill>
                <a:schemeClr val="dk1"/>
              </a:solidFill>
              <a:latin typeface="Calibri"/>
              <a:ea typeface="Calibri"/>
              <a:cs typeface="Calibri"/>
              <a:sym typeface="Calibri"/>
            </a:endParaRPr>
          </a:p>
          <a:p>
            <a:pPr marL="356870" marR="0" lvl="0" indent="-344805" algn="l" rtl="0">
              <a:lnSpc>
                <a:spcPct val="100000"/>
              </a:lnSpc>
              <a:spcBef>
                <a:spcPts val="805"/>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Docker containers provide a way to run software in isolation</a:t>
            </a:r>
            <a:endParaRPr sz="1600">
              <a:solidFill>
                <a:schemeClr val="dk1"/>
              </a:solidFill>
              <a:latin typeface="Calibri"/>
              <a:ea typeface="Calibri"/>
              <a:cs typeface="Calibri"/>
              <a:sym typeface="Calibri"/>
            </a:endParaRPr>
          </a:p>
          <a:p>
            <a:pPr marL="356870" marR="0" lvl="0" indent="-344805" algn="l" rtl="0">
              <a:lnSpc>
                <a:spcPct val="100000"/>
              </a:lnSpc>
              <a:spcBef>
                <a:spcPts val="805"/>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What does a Docker Container contain and provide?</a:t>
            </a:r>
            <a:endParaRPr sz="1600">
              <a:solidFill>
                <a:schemeClr val="dk1"/>
              </a:solidFill>
              <a:latin typeface="Calibri"/>
              <a:ea typeface="Calibri"/>
              <a:cs typeface="Calibri"/>
              <a:sym typeface="Calibri"/>
            </a:endParaRPr>
          </a:p>
          <a:p>
            <a:pPr marL="980439" marR="0" lvl="1" indent="-343534" algn="l" rtl="0">
              <a:lnSpc>
                <a:spcPct val="100000"/>
              </a:lnSpc>
              <a:spcBef>
                <a:spcPts val="79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Initially – only a base Linux operating system</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boundary or a “jail” to contain running software</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Like a good jail, there are no unauthorized entries or exits</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79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Docker Image is the foundation for any particular Docker container</a:t>
            </a:r>
            <a:endParaRPr sz="1600" b="0" i="0" u="none" strike="noStrike" cap="none">
              <a:solidFill>
                <a:schemeClr val="dk1"/>
              </a:solidFill>
              <a:latin typeface="Calibri"/>
              <a:ea typeface="Calibri"/>
              <a:cs typeface="Calibri"/>
              <a:sym typeface="Calibri"/>
            </a:endParaRPr>
          </a:p>
          <a:p>
            <a:pPr marL="356870" marR="0" lvl="0" indent="-344805" algn="l" rtl="0">
              <a:lnSpc>
                <a:spcPct val="100000"/>
              </a:lnSpc>
              <a:spcBef>
                <a:spcPts val="805"/>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What is outside of Docker?</a:t>
            </a:r>
            <a:endParaRPr sz="1600">
              <a:solidFill>
                <a:schemeClr val="dk1"/>
              </a:solidFill>
              <a:latin typeface="Calibri"/>
              <a:ea typeface="Calibri"/>
              <a:cs typeface="Calibri"/>
              <a:sym typeface="Calibri"/>
            </a:endParaRPr>
          </a:p>
          <a:p>
            <a:pPr marL="980439" marR="0" lvl="1" indent="-343534"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Other Docker containers</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79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The operating system, kernel</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Any other operating software</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Docker</a:t>
            </a:r>
            <a:endParaRPr/>
          </a:p>
        </p:txBody>
      </p:sp>
      <p:sp>
        <p:nvSpPr>
          <p:cNvPr id="118" name="Google Shape;118;p18"/>
          <p:cNvSpPr txBox="1">
            <a:spLocks noGrp="1"/>
          </p:cNvSpPr>
          <p:nvPr>
            <p:ph type="body" idx="1"/>
          </p:nvPr>
        </p:nvSpPr>
        <p:spPr>
          <a:xfrm>
            <a:off x="457200" y="1201636"/>
            <a:ext cx="8229600" cy="33986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t>Docker is computer software used for Virtualization in order to have multiple Operating systems running on the same host. Unlike Hypervisors which are used for creating VM (Virtual machines), virtualization in Docker is performed on system-level in so-called Docker containers.</a:t>
            </a:r>
            <a:endParaRPr/>
          </a:p>
          <a:p>
            <a:pPr marL="342900" lvl="0" indent="-342900" algn="l" rtl="0">
              <a:spcBef>
                <a:spcPts val="320"/>
              </a:spcBef>
              <a:spcAft>
                <a:spcPts val="0"/>
              </a:spcAft>
              <a:buClr>
                <a:schemeClr val="dk1"/>
              </a:buClr>
              <a:buSzPts val="1600"/>
              <a:buChar char="•"/>
            </a:pPr>
            <a:r>
              <a:rPr lang="en-US" sz="1600"/>
              <a:t>Docker containers run on top of the host's Operation system. This helps you to improves efficiency. Moreover, we can run more containers on the same infrastructure than we can run Virtual machines because containers use fewer resources.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p:nvPr/>
        </p:nvSpPr>
        <p:spPr>
          <a:xfrm>
            <a:off x="113792" y="197943"/>
            <a:ext cx="1501140"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FFFF"/>
                </a:solidFill>
                <a:latin typeface="Calibri"/>
                <a:ea typeface="Calibri"/>
                <a:cs typeface="Calibri"/>
                <a:sym typeface="Calibri"/>
              </a:rPr>
              <a:t>Docker for Linux</a:t>
            </a:r>
            <a:endParaRPr sz="1800">
              <a:solidFill>
                <a:schemeClr val="dk1"/>
              </a:solidFill>
              <a:latin typeface="Calibri"/>
              <a:ea typeface="Calibri"/>
              <a:cs typeface="Calibri"/>
              <a:sym typeface="Calibri"/>
            </a:endParaRPr>
          </a:p>
        </p:txBody>
      </p:sp>
      <p:sp>
        <p:nvSpPr>
          <p:cNvPr id="124" name="Google Shape;124;p19"/>
          <p:cNvSpPr/>
          <p:nvPr/>
        </p:nvSpPr>
        <p:spPr>
          <a:xfrm>
            <a:off x="1082045" y="792480"/>
            <a:ext cx="786765" cy="363220"/>
          </a:xfrm>
          <a:custGeom>
            <a:avLst/>
            <a:gdLst/>
            <a:ahLst/>
            <a:cxnLst/>
            <a:rect l="l" t="t" r="r" b="b"/>
            <a:pathLst>
              <a:path w="786764" h="363219" extrusionOk="0">
                <a:moveTo>
                  <a:pt x="605028" y="0"/>
                </a:moveTo>
                <a:lnTo>
                  <a:pt x="0" y="0"/>
                </a:lnTo>
                <a:lnTo>
                  <a:pt x="0" y="362712"/>
                </a:lnTo>
                <a:lnTo>
                  <a:pt x="605028" y="362712"/>
                </a:lnTo>
                <a:lnTo>
                  <a:pt x="786384" y="181355"/>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9"/>
          <p:cNvSpPr/>
          <p:nvPr/>
        </p:nvSpPr>
        <p:spPr>
          <a:xfrm>
            <a:off x="1091189" y="1621536"/>
            <a:ext cx="786765" cy="363220"/>
          </a:xfrm>
          <a:custGeom>
            <a:avLst/>
            <a:gdLst/>
            <a:ahLst/>
            <a:cxnLst/>
            <a:rect l="l" t="t" r="r" b="b"/>
            <a:pathLst>
              <a:path w="786764" h="363219" extrusionOk="0">
                <a:moveTo>
                  <a:pt x="605028" y="0"/>
                </a:moveTo>
                <a:lnTo>
                  <a:pt x="0" y="0"/>
                </a:lnTo>
                <a:lnTo>
                  <a:pt x="0" y="362712"/>
                </a:lnTo>
                <a:lnTo>
                  <a:pt x="605028" y="362712"/>
                </a:lnTo>
                <a:lnTo>
                  <a:pt x="786384" y="181356"/>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9"/>
          <p:cNvSpPr/>
          <p:nvPr/>
        </p:nvSpPr>
        <p:spPr>
          <a:xfrm>
            <a:off x="1100333" y="2450592"/>
            <a:ext cx="786765" cy="363220"/>
          </a:xfrm>
          <a:custGeom>
            <a:avLst/>
            <a:gdLst/>
            <a:ahLst/>
            <a:cxnLst/>
            <a:rect l="l" t="t" r="r" b="b"/>
            <a:pathLst>
              <a:path w="786764" h="363219" extrusionOk="0">
                <a:moveTo>
                  <a:pt x="605028" y="0"/>
                </a:moveTo>
                <a:lnTo>
                  <a:pt x="0" y="0"/>
                </a:lnTo>
                <a:lnTo>
                  <a:pt x="0" y="362712"/>
                </a:lnTo>
                <a:lnTo>
                  <a:pt x="605028" y="362712"/>
                </a:lnTo>
                <a:lnTo>
                  <a:pt x="786384" y="181356"/>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9"/>
          <p:cNvSpPr/>
          <p:nvPr/>
        </p:nvSpPr>
        <p:spPr>
          <a:xfrm>
            <a:off x="1109478" y="3279648"/>
            <a:ext cx="786765" cy="363220"/>
          </a:xfrm>
          <a:custGeom>
            <a:avLst/>
            <a:gdLst/>
            <a:ahLst/>
            <a:cxnLst/>
            <a:rect l="l" t="t" r="r" b="b"/>
            <a:pathLst>
              <a:path w="786764" h="363220" extrusionOk="0">
                <a:moveTo>
                  <a:pt x="605028" y="0"/>
                </a:moveTo>
                <a:lnTo>
                  <a:pt x="0" y="0"/>
                </a:lnTo>
                <a:lnTo>
                  <a:pt x="0" y="362712"/>
                </a:lnTo>
                <a:lnTo>
                  <a:pt x="605028" y="362712"/>
                </a:lnTo>
                <a:lnTo>
                  <a:pt x="786384" y="181356"/>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9"/>
          <p:cNvSpPr/>
          <p:nvPr/>
        </p:nvSpPr>
        <p:spPr>
          <a:xfrm>
            <a:off x="1118620" y="4108704"/>
            <a:ext cx="786765" cy="363220"/>
          </a:xfrm>
          <a:custGeom>
            <a:avLst/>
            <a:gdLst/>
            <a:ahLst/>
            <a:cxnLst/>
            <a:rect l="l" t="t" r="r" b="b"/>
            <a:pathLst>
              <a:path w="786764" h="363220" extrusionOk="0">
                <a:moveTo>
                  <a:pt x="605028" y="0"/>
                </a:moveTo>
                <a:lnTo>
                  <a:pt x="0" y="0"/>
                </a:lnTo>
                <a:lnTo>
                  <a:pt x="0" y="362711"/>
                </a:lnTo>
                <a:lnTo>
                  <a:pt x="605028" y="362711"/>
                </a:lnTo>
                <a:lnTo>
                  <a:pt x="786384" y="181355"/>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9"/>
          <p:cNvSpPr txBox="1">
            <a:spLocks noGrp="1"/>
          </p:cNvSpPr>
          <p:nvPr>
            <p:ph type="title"/>
          </p:nvPr>
        </p:nvSpPr>
        <p:spPr>
          <a:xfrm>
            <a:off x="2612263" y="614212"/>
            <a:ext cx="4574540" cy="689276"/>
          </a:xfrm>
          <a:prstGeom prst="rect">
            <a:avLst/>
          </a:prstGeom>
          <a:noFill/>
          <a:ln>
            <a:noFill/>
          </a:ln>
        </p:spPr>
        <p:txBody>
          <a:bodyPr spcFirstLastPara="1" wrap="square" lIns="0" tIns="12050" rIns="0" bIns="0" anchor="ctr" anchorCtr="0">
            <a:spAutoFit/>
          </a:bodyPr>
          <a:lstStyle/>
          <a:p>
            <a:pPr marL="12700" lvl="0" indent="0" algn="ctr" rtl="0">
              <a:lnSpc>
                <a:spcPct val="100000"/>
              </a:lnSpc>
              <a:spcBef>
                <a:spcPts val="0"/>
              </a:spcBef>
              <a:spcAft>
                <a:spcPts val="0"/>
              </a:spcAft>
              <a:buClr>
                <a:schemeClr val="dk1"/>
              </a:buClr>
              <a:buSzPts val="2200"/>
              <a:buFont typeface="Calibri"/>
              <a:buNone/>
            </a:pPr>
            <a:r>
              <a:rPr lang="en-US" sz="2200"/>
              <a:t>Docker was originally a Linux application</a:t>
            </a:r>
            <a:endParaRPr sz="2200"/>
          </a:p>
        </p:txBody>
      </p:sp>
      <p:sp>
        <p:nvSpPr>
          <p:cNvPr id="130" name="Google Shape;130;p19"/>
          <p:cNvSpPr/>
          <p:nvPr/>
        </p:nvSpPr>
        <p:spPr>
          <a:xfrm>
            <a:off x="667518" y="643129"/>
            <a:ext cx="597535" cy="661670"/>
          </a:xfrm>
          <a:custGeom>
            <a:avLst/>
            <a:gdLst/>
            <a:ahLst/>
            <a:cxnLst/>
            <a:rect l="l" t="t" r="r" b="b"/>
            <a:pathLst>
              <a:path w="597535" h="661669" extrusionOk="0">
                <a:moveTo>
                  <a:pt x="497840" y="0"/>
                </a:moveTo>
                <a:lnTo>
                  <a:pt x="99567" y="0"/>
                </a:lnTo>
                <a:lnTo>
                  <a:pt x="60807" y="7873"/>
                </a:lnTo>
                <a:lnTo>
                  <a:pt x="29159" y="29209"/>
                </a:lnTo>
                <a:lnTo>
                  <a:pt x="7823" y="60832"/>
                </a:lnTo>
                <a:lnTo>
                  <a:pt x="0" y="99567"/>
                </a:lnTo>
                <a:lnTo>
                  <a:pt x="0" y="561847"/>
                </a:lnTo>
                <a:lnTo>
                  <a:pt x="7823" y="600582"/>
                </a:lnTo>
                <a:lnTo>
                  <a:pt x="29159" y="632205"/>
                </a:lnTo>
                <a:lnTo>
                  <a:pt x="60807" y="653541"/>
                </a:lnTo>
                <a:lnTo>
                  <a:pt x="99567" y="661415"/>
                </a:lnTo>
                <a:lnTo>
                  <a:pt x="497840" y="661415"/>
                </a:lnTo>
                <a:lnTo>
                  <a:pt x="536600" y="653541"/>
                </a:lnTo>
                <a:lnTo>
                  <a:pt x="568248" y="632205"/>
                </a:lnTo>
                <a:lnTo>
                  <a:pt x="589584" y="600582"/>
                </a:lnTo>
                <a:lnTo>
                  <a:pt x="597407" y="561847"/>
                </a:lnTo>
                <a:lnTo>
                  <a:pt x="597407" y="99567"/>
                </a:lnTo>
                <a:lnTo>
                  <a:pt x="589584" y="60832"/>
                </a:lnTo>
                <a:lnTo>
                  <a:pt x="568248" y="29209"/>
                </a:lnTo>
                <a:lnTo>
                  <a:pt x="536600" y="7873"/>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9"/>
          <p:cNvSpPr/>
          <p:nvPr/>
        </p:nvSpPr>
        <p:spPr>
          <a:xfrm>
            <a:off x="676661" y="1472185"/>
            <a:ext cx="597535" cy="661670"/>
          </a:xfrm>
          <a:custGeom>
            <a:avLst/>
            <a:gdLst/>
            <a:ahLst/>
            <a:cxnLst/>
            <a:rect l="l" t="t" r="r" b="b"/>
            <a:pathLst>
              <a:path w="597535" h="661669" extrusionOk="0">
                <a:moveTo>
                  <a:pt x="497840" y="0"/>
                </a:moveTo>
                <a:lnTo>
                  <a:pt x="99567" y="0"/>
                </a:lnTo>
                <a:lnTo>
                  <a:pt x="60807" y="7874"/>
                </a:lnTo>
                <a:lnTo>
                  <a:pt x="29159" y="29210"/>
                </a:lnTo>
                <a:lnTo>
                  <a:pt x="7823" y="60833"/>
                </a:lnTo>
                <a:lnTo>
                  <a:pt x="0" y="99567"/>
                </a:lnTo>
                <a:lnTo>
                  <a:pt x="0" y="561848"/>
                </a:lnTo>
                <a:lnTo>
                  <a:pt x="7823" y="600582"/>
                </a:lnTo>
                <a:lnTo>
                  <a:pt x="29159" y="632206"/>
                </a:lnTo>
                <a:lnTo>
                  <a:pt x="60807" y="653542"/>
                </a:lnTo>
                <a:lnTo>
                  <a:pt x="99567" y="661416"/>
                </a:lnTo>
                <a:lnTo>
                  <a:pt x="497840" y="661416"/>
                </a:lnTo>
                <a:lnTo>
                  <a:pt x="536600" y="653542"/>
                </a:lnTo>
                <a:lnTo>
                  <a:pt x="568248" y="632206"/>
                </a:lnTo>
                <a:lnTo>
                  <a:pt x="589584" y="600582"/>
                </a:lnTo>
                <a:lnTo>
                  <a:pt x="597407" y="561848"/>
                </a:lnTo>
                <a:lnTo>
                  <a:pt x="597407" y="99567"/>
                </a:lnTo>
                <a:lnTo>
                  <a:pt x="589584" y="60833"/>
                </a:lnTo>
                <a:lnTo>
                  <a:pt x="568248" y="29210"/>
                </a:lnTo>
                <a:lnTo>
                  <a:pt x="536600" y="7874"/>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9"/>
          <p:cNvSpPr/>
          <p:nvPr/>
        </p:nvSpPr>
        <p:spPr>
          <a:xfrm>
            <a:off x="685800" y="2304291"/>
            <a:ext cx="597535" cy="658495"/>
          </a:xfrm>
          <a:custGeom>
            <a:avLst/>
            <a:gdLst/>
            <a:ahLst/>
            <a:cxnLst/>
            <a:rect l="l" t="t" r="r" b="b"/>
            <a:pathLst>
              <a:path w="597535" h="658494" extrusionOk="0">
                <a:moveTo>
                  <a:pt x="497840" y="0"/>
                </a:moveTo>
                <a:lnTo>
                  <a:pt x="99568" y="0"/>
                </a:lnTo>
                <a:lnTo>
                  <a:pt x="60807" y="7874"/>
                </a:lnTo>
                <a:lnTo>
                  <a:pt x="29159" y="29209"/>
                </a:lnTo>
                <a:lnTo>
                  <a:pt x="7823" y="60832"/>
                </a:lnTo>
                <a:lnTo>
                  <a:pt x="0" y="99568"/>
                </a:lnTo>
                <a:lnTo>
                  <a:pt x="0" y="558800"/>
                </a:lnTo>
                <a:lnTo>
                  <a:pt x="7823" y="597534"/>
                </a:lnTo>
                <a:lnTo>
                  <a:pt x="29159" y="629157"/>
                </a:lnTo>
                <a:lnTo>
                  <a:pt x="60807" y="650494"/>
                </a:lnTo>
                <a:lnTo>
                  <a:pt x="99568" y="658368"/>
                </a:lnTo>
                <a:lnTo>
                  <a:pt x="497840" y="658368"/>
                </a:lnTo>
                <a:lnTo>
                  <a:pt x="536600" y="650494"/>
                </a:lnTo>
                <a:lnTo>
                  <a:pt x="568248" y="629157"/>
                </a:lnTo>
                <a:lnTo>
                  <a:pt x="589534" y="597534"/>
                </a:lnTo>
                <a:lnTo>
                  <a:pt x="597408" y="558800"/>
                </a:lnTo>
                <a:lnTo>
                  <a:pt x="597408" y="99568"/>
                </a:lnTo>
                <a:lnTo>
                  <a:pt x="589534" y="60832"/>
                </a:lnTo>
                <a:lnTo>
                  <a:pt x="568248" y="29209"/>
                </a:lnTo>
                <a:lnTo>
                  <a:pt x="536600" y="7874"/>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9"/>
          <p:cNvSpPr/>
          <p:nvPr/>
        </p:nvSpPr>
        <p:spPr>
          <a:xfrm>
            <a:off x="694950" y="3133347"/>
            <a:ext cx="597535" cy="658495"/>
          </a:xfrm>
          <a:custGeom>
            <a:avLst/>
            <a:gdLst/>
            <a:ahLst/>
            <a:cxnLst/>
            <a:rect l="l" t="t" r="r" b="b"/>
            <a:pathLst>
              <a:path w="597535" h="658495" extrusionOk="0">
                <a:moveTo>
                  <a:pt x="497840" y="0"/>
                </a:moveTo>
                <a:lnTo>
                  <a:pt x="99568" y="0"/>
                </a:lnTo>
                <a:lnTo>
                  <a:pt x="60807" y="7874"/>
                </a:lnTo>
                <a:lnTo>
                  <a:pt x="29159" y="29209"/>
                </a:lnTo>
                <a:lnTo>
                  <a:pt x="7823" y="60832"/>
                </a:lnTo>
                <a:lnTo>
                  <a:pt x="0" y="99568"/>
                </a:lnTo>
                <a:lnTo>
                  <a:pt x="0" y="558799"/>
                </a:lnTo>
                <a:lnTo>
                  <a:pt x="7823" y="597535"/>
                </a:lnTo>
                <a:lnTo>
                  <a:pt x="29159" y="629157"/>
                </a:lnTo>
                <a:lnTo>
                  <a:pt x="60807" y="650493"/>
                </a:lnTo>
                <a:lnTo>
                  <a:pt x="99568" y="658367"/>
                </a:lnTo>
                <a:lnTo>
                  <a:pt x="497840" y="658367"/>
                </a:lnTo>
                <a:lnTo>
                  <a:pt x="536600" y="650493"/>
                </a:lnTo>
                <a:lnTo>
                  <a:pt x="568248" y="629157"/>
                </a:lnTo>
                <a:lnTo>
                  <a:pt x="589534" y="597535"/>
                </a:lnTo>
                <a:lnTo>
                  <a:pt x="597408" y="558799"/>
                </a:lnTo>
                <a:lnTo>
                  <a:pt x="597408" y="99568"/>
                </a:lnTo>
                <a:lnTo>
                  <a:pt x="589534" y="60832"/>
                </a:lnTo>
                <a:lnTo>
                  <a:pt x="568248" y="29209"/>
                </a:lnTo>
                <a:lnTo>
                  <a:pt x="536600" y="7874"/>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9"/>
          <p:cNvSpPr txBox="1"/>
          <p:nvPr/>
        </p:nvSpPr>
        <p:spPr>
          <a:xfrm>
            <a:off x="2644520" y="1621663"/>
            <a:ext cx="4927600" cy="307454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a:solidFill>
                  <a:srgbClr val="404040"/>
                </a:solidFill>
                <a:latin typeface="Arial"/>
                <a:ea typeface="Arial"/>
                <a:cs typeface="Arial"/>
                <a:sym typeface="Arial"/>
              </a:rPr>
              <a:t>It uses the kernel container functionality</a:t>
            </a:r>
            <a:endParaRPr sz="220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2250">
              <a:solidFill>
                <a:schemeClr val="dk1"/>
              </a:solidFill>
              <a:latin typeface="Times New Roman"/>
              <a:ea typeface="Times New Roman"/>
              <a:cs typeface="Times New Roman"/>
              <a:sym typeface="Times New Roman"/>
            </a:endParaRPr>
          </a:p>
          <a:p>
            <a:pPr marL="21590" marR="0" lvl="0" indent="0" algn="l" rtl="0">
              <a:lnSpc>
                <a:spcPct val="100000"/>
              </a:lnSpc>
              <a:spcBef>
                <a:spcPts val="0"/>
              </a:spcBef>
              <a:spcAft>
                <a:spcPts val="0"/>
              </a:spcAft>
              <a:buNone/>
            </a:pPr>
            <a:r>
              <a:rPr lang="en-US" sz="2200">
                <a:solidFill>
                  <a:srgbClr val="404040"/>
                </a:solidFill>
                <a:latin typeface="Arial"/>
                <a:ea typeface="Arial"/>
                <a:cs typeface="Arial"/>
                <a:sym typeface="Arial"/>
              </a:rPr>
              <a:t>It requires a 64 bit installation using a</a:t>
            </a:r>
            <a:endParaRPr sz="2200">
              <a:solidFill>
                <a:schemeClr val="dk1"/>
              </a:solidFill>
              <a:latin typeface="Arial"/>
              <a:ea typeface="Arial"/>
              <a:cs typeface="Arial"/>
              <a:sym typeface="Arial"/>
            </a:endParaRPr>
          </a:p>
          <a:p>
            <a:pPr marL="21590" marR="0" lvl="0" indent="0" algn="l" rtl="0">
              <a:lnSpc>
                <a:spcPct val="100000"/>
              </a:lnSpc>
              <a:spcBef>
                <a:spcPts val="5"/>
              </a:spcBef>
              <a:spcAft>
                <a:spcPts val="0"/>
              </a:spcAft>
              <a:buNone/>
            </a:pPr>
            <a:r>
              <a:rPr lang="en-US" sz="2200">
                <a:solidFill>
                  <a:srgbClr val="404040"/>
                </a:solidFill>
                <a:latin typeface="Arial"/>
                <a:ea typeface="Arial"/>
                <a:cs typeface="Arial"/>
                <a:sym typeface="Arial"/>
              </a:rPr>
              <a:t>kernel version 3.10 or later</a:t>
            </a:r>
            <a:endParaRPr sz="2200">
              <a:solidFill>
                <a:schemeClr val="dk1"/>
              </a:solidFill>
              <a:latin typeface="Arial"/>
              <a:ea typeface="Arial"/>
              <a:cs typeface="Arial"/>
              <a:sym typeface="Arial"/>
            </a:endParaRPr>
          </a:p>
          <a:p>
            <a:pPr marL="30480" marR="474344" lvl="0" indent="0" algn="l" rtl="0">
              <a:lnSpc>
                <a:spcPct val="100000"/>
              </a:lnSpc>
              <a:spcBef>
                <a:spcPts val="1305"/>
              </a:spcBef>
              <a:spcAft>
                <a:spcPts val="0"/>
              </a:spcAft>
              <a:buNone/>
            </a:pPr>
            <a:r>
              <a:rPr lang="en-US" sz="2200">
                <a:solidFill>
                  <a:srgbClr val="404040"/>
                </a:solidFill>
                <a:latin typeface="Arial"/>
                <a:ea typeface="Arial"/>
                <a:cs typeface="Arial"/>
                <a:sym typeface="Arial"/>
              </a:rPr>
              <a:t>Docker runs on many popular Linux  distributions</a:t>
            </a:r>
            <a:endParaRPr sz="2200">
              <a:solidFill>
                <a:schemeClr val="dk1"/>
              </a:solidFill>
              <a:latin typeface="Arial"/>
              <a:ea typeface="Arial"/>
              <a:cs typeface="Arial"/>
              <a:sym typeface="Arial"/>
            </a:endParaRPr>
          </a:p>
          <a:p>
            <a:pPr marL="40005" marR="0" lvl="0" indent="0" algn="l" rtl="0">
              <a:lnSpc>
                <a:spcPct val="100000"/>
              </a:lnSpc>
              <a:spcBef>
                <a:spcPts val="1300"/>
              </a:spcBef>
              <a:spcAft>
                <a:spcPts val="0"/>
              </a:spcAft>
              <a:buNone/>
            </a:pPr>
            <a:r>
              <a:rPr lang="en-US" sz="2200">
                <a:solidFill>
                  <a:srgbClr val="404040"/>
                </a:solidFill>
                <a:latin typeface="Arial"/>
                <a:ea typeface="Arial"/>
                <a:cs typeface="Arial"/>
                <a:sym typeface="Arial"/>
              </a:rPr>
              <a:t>It is available as RPM, APT, or binary</a:t>
            </a:r>
            <a:endParaRPr sz="2200">
              <a:solidFill>
                <a:schemeClr val="dk1"/>
              </a:solidFill>
              <a:latin typeface="Arial"/>
              <a:ea typeface="Arial"/>
              <a:cs typeface="Arial"/>
              <a:sym typeface="Arial"/>
            </a:endParaRPr>
          </a:p>
          <a:p>
            <a:pPr marL="40005" marR="0" lvl="0" indent="0" algn="l" rtl="0">
              <a:lnSpc>
                <a:spcPct val="100000"/>
              </a:lnSpc>
              <a:spcBef>
                <a:spcPts val="0"/>
              </a:spcBef>
              <a:spcAft>
                <a:spcPts val="0"/>
              </a:spcAft>
              <a:buNone/>
            </a:pPr>
            <a:r>
              <a:rPr lang="en-US" sz="2200">
                <a:solidFill>
                  <a:srgbClr val="404040"/>
                </a:solidFill>
                <a:latin typeface="Arial"/>
                <a:ea typeface="Arial"/>
                <a:cs typeface="Arial"/>
                <a:sym typeface="Arial"/>
              </a:rPr>
              <a:t>versions</a:t>
            </a:r>
            <a:endParaRPr sz="2200">
              <a:solidFill>
                <a:schemeClr val="dk1"/>
              </a:solidFill>
              <a:latin typeface="Arial"/>
              <a:ea typeface="Arial"/>
              <a:cs typeface="Arial"/>
              <a:sym typeface="Arial"/>
            </a:endParaRPr>
          </a:p>
        </p:txBody>
      </p:sp>
      <p:sp>
        <p:nvSpPr>
          <p:cNvPr id="135" name="Google Shape;135;p19"/>
          <p:cNvSpPr/>
          <p:nvPr/>
        </p:nvSpPr>
        <p:spPr>
          <a:xfrm>
            <a:off x="704093" y="3962403"/>
            <a:ext cx="597535" cy="658495"/>
          </a:xfrm>
          <a:custGeom>
            <a:avLst/>
            <a:gdLst/>
            <a:ahLst/>
            <a:cxnLst/>
            <a:rect l="l" t="t" r="r" b="b"/>
            <a:pathLst>
              <a:path w="597535" h="658495" extrusionOk="0">
                <a:moveTo>
                  <a:pt x="497840" y="0"/>
                </a:moveTo>
                <a:lnTo>
                  <a:pt x="99568" y="0"/>
                </a:lnTo>
                <a:lnTo>
                  <a:pt x="60807" y="7823"/>
                </a:lnTo>
                <a:lnTo>
                  <a:pt x="29159" y="29159"/>
                </a:lnTo>
                <a:lnTo>
                  <a:pt x="7823" y="60807"/>
                </a:lnTo>
                <a:lnTo>
                  <a:pt x="0" y="99568"/>
                </a:lnTo>
                <a:lnTo>
                  <a:pt x="0" y="558800"/>
                </a:lnTo>
                <a:lnTo>
                  <a:pt x="7823" y="597560"/>
                </a:lnTo>
                <a:lnTo>
                  <a:pt x="29159" y="629208"/>
                </a:lnTo>
                <a:lnTo>
                  <a:pt x="60807" y="650544"/>
                </a:lnTo>
                <a:lnTo>
                  <a:pt x="99568" y="658368"/>
                </a:lnTo>
                <a:lnTo>
                  <a:pt x="497840" y="658368"/>
                </a:lnTo>
                <a:lnTo>
                  <a:pt x="536600" y="650544"/>
                </a:lnTo>
                <a:lnTo>
                  <a:pt x="568198" y="629208"/>
                </a:lnTo>
                <a:lnTo>
                  <a:pt x="589534" y="597560"/>
                </a:lnTo>
                <a:lnTo>
                  <a:pt x="597408" y="558800"/>
                </a:lnTo>
                <a:lnTo>
                  <a:pt x="597408" y="99568"/>
                </a:lnTo>
                <a:lnTo>
                  <a:pt x="589534" y="60807"/>
                </a:lnTo>
                <a:lnTo>
                  <a:pt x="568198" y="29159"/>
                </a:lnTo>
                <a:lnTo>
                  <a:pt x="536600" y="7823"/>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p:nvPr/>
        </p:nvSpPr>
        <p:spPr>
          <a:xfrm>
            <a:off x="113793" y="197943"/>
            <a:ext cx="1443355"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FFFF"/>
                </a:solidFill>
                <a:latin typeface="Calibri"/>
                <a:ea typeface="Calibri"/>
                <a:cs typeface="Calibri"/>
                <a:sym typeface="Calibri"/>
              </a:rPr>
              <a:t>Docker for OS X</a:t>
            </a:r>
            <a:endParaRPr sz="1800">
              <a:solidFill>
                <a:schemeClr val="dk1"/>
              </a:solidFill>
              <a:latin typeface="Calibri"/>
              <a:ea typeface="Calibri"/>
              <a:cs typeface="Calibri"/>
              <a:sym typeface="Calibri"/>
            </a:endParaRPr>
          </a:p>
        </p:txBody>
      </p:sp>
      <p:sp>
        <p:nvSpPr>
          <p:cNvPr id="141" name="Google Shape;141;p20"/>
          <p:cNvSpPr/>
          <p:nvPr/>
        </p:nvSpPr>
        <p:spPr>
          <a:xfrm>
            <a:off x="935736" y="734568"/>
            <a:ext cx="866140" cy="363220"/>
          </a:xfrm>
          <a:custGeom>
            <a:avLst/>
            <a:gdLst/>
            <a:ahLst/>
            <a:cxnLst/>
            <a:rect l="l" t="t" r="r" b="b"/>
            <a:pathLst>
              <a:path w="866139" h="363219" extrusionOk="0">
                <a:moveTo>
                  <a:pt x="684276" y="0"/>
                </a:moveTo>
                <a:lnTo>
                  <a:pt x="0" y="0"/>
                </a:lnTo>
                <a:lnTo>
                  <a:pt x="0" y="362712"/>
                </a:lnTo>
                <a:lnTo>
                  <a:pt x="684276" y="362712"/>
                </a:lnTo>
                <a:lnTo>
                  <a:pt x="865632" y="181355"/>
                </a:lnTo>
                <a:lnTo>
                  <a:pt x="684276"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0"/>
          <p:cNvSpPr/>
          <p:nvPr/>
        </p:nvSpPr>
        <p:spPr>
          <a:xfrm>
            <a:off x="944880" y="1423416"/>
            <a:ext cx="866140" cy="363220"/>
          </a:xfrm>
          <a:custGeom>
            <a:avLst/>
            <a:gdLst/>
            <a:ahLst/>
            <a:cxnLst/>
            <a:rect l="l" t="t" r="r" b="b"/>
            <a:pathLst>
              <a:path w="866139" h="363219" extrusionOk="0">
                <a:moveTo>
                  <a:pt x="684276" y="0"/>
                </a:moveTo>
                <a:lnTo>
                  <a:pt x="0" y="0"/>
                </a:lnTo>
                <a:lnTo>
                  <a:pt x="0" y="362712"/>
                </a:lnTo>
                <a:lnTo>
                  <a:pt x="684276" y="362712"/>
                </a:lnTo>
                <a:lnTo>
                  <a:pt x="865632" y="181355"/>
                </a:lnTo>
                <a:lnTo>
                  <a:pt x="684276"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0"/>
          <p:cNvSpPr/>
          <p:nvPr/>
        </p:nvSpPr>
        <p:spPr>
          <a:xfrm>
            <a:off x="954024" y="2142744"/>
            <a:ext cx="866140" cy="363220"/>
          </a:xfrm>
          <a:custGeom>
            <a:avLst/>
            <a:gdLst/>
            <a:ahLst/>
            <a:cxnLst/>
            <a:rect l="l" t="t" r="r" b="b"/>
            <a:pathLst>
              <a:path w="866139" h="363219" extrusionOk="0">
                <a:moveTo>
                  <a:pt x="684276" y="0"/>
                </a:moveTo>
                <a:lnTo>
                  <a:pt x="0" y="0"/>
                </a:lnTo>
                <a:lnTo>
                  <a:pt x="0" y="362712"/>
                </a:lnTo>
                <a:lnTo>
                  <a:pt x="684276" y="362712"/>
                </a:lnTo>
                <a:lnTo>
                  <a:pt x="865632" y="181356"/>
                </a:lnTo>
                <a:lnTo>
                  <a:pt x="684276"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0"/>
          <p:cNvSpPr/>
          <p:nvPr/>
        </p:nvSpPr>
        <p:spPr>
          <a:xfrm>
            <a:off x="935736" y="2862072"/>
            <a:ext cx="866140" cy="365760"/>
          </a:xfrm>
          <a:custGeom>
            <a:avLst/>
            <a:gdLst/>
            <a:ahLst/>
            <a:cxnLst/>
            <a:rect l="l" t="t" r="r" b="b"/>
            <a:pathLst>
              <a:path w="866139" h="365760" extrusionOk="0">
                <a:moveTo>
                  <a:pt x="682751" y="0"/>
                </a:moveTo>
                <a:lnTo>
                  <a:pt x="0" y="0"/>
                </a:lnTo>
                <a:lnTo>
                  <a:pt x="0" y="365760"/>
                </a:lnTo>
                <a:lnTo>
                  <a:pt x="682751" y="365760"/>
                </a:lnTo>
                <a:lnTo>
                  <a:pt x="865632" y="182880"/>
                </a:lnTo>
                <a:lnTo>
                  <a:pt x="682751"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0"/>
          <p:cNvSpPr/>
          <p:nvPr/>
        </p:nvSpPr>
        <p:spPr>
          <a:xfrm>
            <a:off x="539501" y="585219"/>
            <a:ext cx="658495" cy="658495"/>
          </a:xfrm>
          <a:custGeom>
            <a:avLst/>
            <a:gdLst/>
            <a:ahLst/>
            <a:cxnLst/>
            <a:rect l="l" t="t" r="r" b="b"/>
            <a:pathLst>
              <a:path w="658494" h="658494" extrusionOk="0">
                <a:moveTo>
                  <a:pt x="548640" y="0"/>
                </a:moveTo>
                <a:lnTo>
                  <a:pt x="109728" y="0"/>
                </a:lnTo>
                <a:lnTo>
                  <a:pt x="67017" y="8635"/>
                </a:lnTo>
                <a:lnTo>
                  <a:pt x="32131" y="32130"/>
                </a:lnTo>
                <a:lnTo>
                  <a:pt x="8623" y="67055"/>
                </a:lnTo>
                <a:lnTo>
                  <a:pt x="0" y="109727"/>
                </a:lnTo>
                <a:lnTo>
                  <a:pt x="0" y="548639"/>
                </a:lnTo>
                <a:lnTo>
                  <a:pt x="8623" y="591312"/>
                </a:lnTo>
                <a:lnTo>
                  <a:pt x="32131" y="626237"/>
                </a:lnTo>
                <a:lnTo>
                  <a:pt x="67017" y="649731"/>
                </a:lnTo>
                <a:lnTo>
                  <a:pt x="109728" y="658367"/>
                </a:lnTo>
                <a:lnTo>
                  <a:pt x="548640" y="658367"/>
                </a:lnTo>
                <a:lnTo>
                  <a:pt x="591350" y="649731"/>
                </a:lnTo>
                <a:lnTo>
                  <a:pt x="626224" y="626237"/>
                </a:lnTo>
                <a:lnTo>
                  <a:pt x="649744" y="591312"/>
                </a:lnTo>
                <a:lnTo>
                  <a:pt x="658368" y="548639"/>
                </a:lnTo>
                <a:lnTo>
                  <a:pt x="658368" y="109727"/>
                </a:lnTo>
                <a:lnTo>
                  <a:pt x="649744" y="67055"/>
                </a:lnTo>
                <a:lnTo>
                  <a:pt x="626224" y="32130"/>
                </a:lnTo>
                <a:lnTo>
                  <a:pt x="591350" y="8635"/>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0"/>
          <p:cNvSpPr/>
          <p:nvPr/>
        </p:nvSpPr>
        <p:spPr>
          <a:xfrm>
            <a:off x="548641" y="1277115"/>
            <a:ext cx="658495" cy="658495"/>
          </a:xfrm>
          <a:custGeom>
            <a:avLst/>
            <a:gdLst/>
            <a:ahLst/>
            <a:cxnLst/>
            <a:rect l="l" t="t" r="r" b="b"/>
            <a:pathLst>
              <a:path w="658494" h="658494" extrusionOk="0">
                <a:moveTo>
                  <a:pt x="548640" y="0"/>
                </a:moveTo>
                <a:lnTo>
                  <a:pt x="109728" y="0"/>
                </a:lnTo>
                <a:lnTo>
                  <a:pt x="67017" y="8636"/>
                </a:lnTo>
                <a:lnTo>
                  <a:pt x="32130" y="32131"/>
                </a:lnTo>
                <a:lnTo>
                  <a:pt x="8623" y="67056"/>
                </a:lnTo>
                <a:lnTo>
                  <a:pt x="0" y="109728"/>
                </a:lnTo>
                <a:lnTo>
                  <a:pt x="0" y="548639"/>
                </a:lnTo>
                <a:lnTo>
                  <a:pt x="8623" y="591312"/>
                </a:lnTo>
                <a:lnTo>
                  <a:pt x="32130" y="626237"/>
                </a:lnTo>
                <a:lnTo>
                  <a:pt x="67017" y="649732"/>
                </a:lnTo>
                <a:lnTo>
                  <a:pt x="109728" y="658368"/>
                </a:lnTo>
                <a:lnTo>
                  <a:pt x="548640" y="658368"/>
                </a:lnTo>
                <a:lnTo>
                  <a:pt x="591350" y="649732"/>
                </a:lnTo>
                <a:lnTo>
                  <a:pt x="626224" y="626237"/>
                </a:lnTo>
                <a:lnTo>
                  <a:pt x="649744" y="591312"/>
                </a:lnTo>
                <a:lnTo>
                  <a:pt x="658368" y="548639"/>
                </a:lnTo>
                <a:lnTo>
                  <a:pt x="658368" y="109728"/>
                </a:lnTo>
                <a:lnTo>
                  <a:pt x="649744" y="67056"/>
                </a:lnTo>
                <a:lnTo>
                  <a:pt x="626224" y="32131"/>
                </a:lnTo>
                <a:lnTo>
                  <a:pt x="591350" y="8636"/>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20"/>
          <p:cNvSpPr/>
          <p:nvPr/>
        </p:nvSpPr>
        <p:spPr>
          <a:xfrm>
            <a:off x="557789" y="1996443"/>
            <a:ext cx="658495" cy="658495"/>
          </a:xfrm>
          <a:custGeom>
            <a:avLst/>
            <a:gdLst/>
            <a:ahLst/>
            <a:cxnLst/>
            <a:rect l="l" t="t" r="r" b="b"/>
            <a:pathLst>
              <a:path w="658494" h="658494" extrusionOk="0">
                <a:moveTo>
                  <a:pt x="548640" y="0"/>
                </a:moveTo>
                <a:lnTo>
                  <a:pt x="109728" y="0"/>
                </a:lnTo>
                <a:lnTo>
                  <a:pt x="67017" y="8636"/>
                </a:lnTo>
                <a:lnTo>
                  <a:pt x="32131" y="32131"/>
                </a:lnTo>
                <a:lnTo>
                  <a:pt x="8623" y="67056"/>
                </a:lnTo>
                <a:lnTo>
                  <a:pt x="0" y="109728"/>
                </a:lnTo>
                <a:lnTo>
                  <a:pt x="0" y="548639"/>
                </a:lnTo>
                <a:lnTo>
                  <a:pt x="8623" y="591312"/>
                </a:lnTo>
                <a:lnTo>
                  <a:pt x="32131" y="626237"/>
                </a:lnTo>
                <a:lnTo>
                  <a:pt x="67017" y="649732"/>
                </a:lnTo>
                <a:lnTo>
                  <a:pt x="109728" y="658368"/>
                </a:lnTo>
                <a:lnTo>
                  <a:pt x="548640" y="658368"/>
                </a:lnTo>
                <a:lnTo>
                  <a:pt x="591350" y="649732"/>
                </a:lnTo>
                <a:lnTo>
                  <a:pt x="626224" y="626237"/>
                </a:lnTo>
                <a:lnTo>
                  <a:pt x="649744" y="591312"/>
                </a:lnTo>
                <a:lnTo>
                  <a:pt x="658368" y="548639"/>
                </a:lnTo>
                <a:lnTo>
                  <a:pt x="658368" y="109728"/>
                </a:lnTo>
                <a:lnTo>
                  <a:pt x="649744" y="67056"/>
                </a:lnTo>
                <a:lnTo>
                  <a:pt x="626224" y="32131"/>
                </a:lnTo>
                <a:lnTo>
                  <a:pt x="591350" y="8636"/>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20"/>
          <p:cNvSpPr/>
          <p:nvPr/>
        </p:nvSpPr>
        <p:spPr>
          <a:xfrm>
            <a:off x="539501" y="2715771"/>
            <a:ext cx="658495" cy="658495"/>
          </a:xfrm>
          <a:custGeom>
            <a:avLst/>
            <a:gdLst/>
            <a:ahLst/>
            <a:cxnLst/>
            <a:rect l="l" t="t" r="r" b="b"/>
            <a:pathLst>
              <a:path w="658494" h="658495" extrusionOk="0">
                <a:moveTo>
                  <a:pt x="548640" y="0"/>
                </a:moveTo>
                <a:lnTo>
                  <a:pt x="109728" y="0"/>
                </a:lnTo>
                <a:lnTo>
                  <a:pt x="67017" y="8635"/>
                </a:lnTo>
                <a:lnTo>
                  <a:pt x="32131" y="32130"/>
                </a:lnTo>
                <a:lnTo>
                  <a:pt x="8623" y="67055"/>
                </a:lnTo>
                <a:lnTo>
                  <a:pt x="0" y="109727"/>
                </a:lnTo>
                <a:lnTo>
                  <a:pt x="0" y="548639"/>
                </a:lnTo>
                <a:lnTo>
                  <a:pt x="8623" y="591311"/>
                </a:lnTo>
                <a:lnTo>
                  <a:pt x="32131" y="626236"/>
                </a:lnTo>
                <a:lnTo>
                  <a:pt x="67017" y="649732"/>
                </a:lnTo>
                <a:lnTo>
                  <a:pt x="109728" y="658367"/>
                </a:lnTo>
                <a:lnTo>
                  <a:pt x="548640" y="658367"/>
                </a:lnTo>
                <a:lnTo>
                  <a:pt x="591350" y="649732"/>
                </a:lnTo>
                <a:lnTo>
                  <a:pt x="626224" y="626236"/>
                </a:lnTo>
                <a:lnTo>
                  <a:pt x="649744" y="591311"/>
                </a:lnTo>
                <a:lnTo>
                  <a:pt x="658368" y="548639"/>
                </a:lnTo>
                <a:lnTo>
                  <a:pt x="658368" y="109727"/>
                </a:lnTo>
                <a:lnTo>
                  <a:pt x="649744" y="67055"/>
                </a:lnTo>
                <a:lnTo>
                  <a:pt x="626224" y="32130"/>
                </a:lnTo>
                <a:lnTo>
                  <a:pt x="591350" y="8635"/>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20"/>
          <p:cNvSpPr txBox="1">
            <a:spLocks noGrp="1"/>
          </p:cNvSpPr>
          <p:nvPr>
            <p:ph type="title"/>
          </p:nvPr>
        </p:nvSpPr>
        <p:spPr>
          <a:xfrm>
            <a:off x="2183637" y="732143"/>
            <a:ext cx="4811051" cy="321232"/>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chemeClr val="dk1"/>
              </a:buClr>
              <a:buSzPts val="2000"/>
              <a:buFont typeface="Arial"/>
              <a:buNone/>
            </a:pPr>
            <a:r>
              <a:rPr lang="en-US" sz="2000" dirty="0" err="1">
                <a:latin typeface="Arial"/>
                <a:ea typeface="Arial"/>
                <a:cs typeface="Arial"/>
                <a:sym typeface="Arial"/>
              </a:rPr>
              <a:t>Docker</a:t>
            </a:r>
            <a:r>
              <a:rPr lang="en-US" sz="2000" dirty="0">
                <a:latin typeface="Arial"/>
                <a:ea typeface="Arial"/>
                <a:cs typeface="Arial"/>
                <a:sym typeface="Arial"/>
              </a:rPr>
              <a:t> runs natively on OS X</a:t>
            </a:r>
            <a:endParaRPr sz="2000" dirty="0">
              <a:latin typeface="Arial"/>
              <a:ea typeface="Arial"/>
              <a:cs typeface="Arial"/>
              <a:sym typeface="Arial"/>
            </a:endParaRPr>
          </a:p>
        </p:txBody>
      </p:sp>
      <p:sp>
        <p:nvSpPr>
          <p:cNvPr id="150" name="Google Shape;150;p20"/>
          <p:cNvSpPr txBox="1"/>
          <p:nvPr/>
        </p:nvSpPr>
        <p:spPr>
          <a:xfrm>
            <a:off x="2165099" y="1554228"/>
            <a:ext cx="5739765" cy="233203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Calibri"/>
                <a:ea typeface="Calibri"/>
                <a:cs typeface="Calibri"/>
                <a:sym typeface="Calibri"/>
              </a:rPr>
              <a:t>DMG install application running in user space</a:t>
            </a:r>
            <a:endParaRPr/>
          </a:p>
          <a:p>
            <a:pPr marL="12700" marR="0" lvl="0" indent="0" algn="l" rtl="0">
              <a:lnSpc>
                <a:spcPct val="100000"/>
              </a:lnSpc>
              <a:spcBef>
                <a:spcPts val="105"/>
              </a:spcBef>
              <a:spcAft>
                <a:spcPts val="0"/>
              </a:spcAft>
              <a:buNone/>
            </a:pPr>
            <a:endParaRPr sz="1600">
              <a:solidFill>
                <a:schemeClr val="dk1"/>
              </a:solidFill>
              <a:latin typeface="Calibri"/>
              <a:ea typeface="Calibri"/>
              <a:cs typeface="Calibri"/>
              <a:sym typeface="Calibri"/>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Is built on the xhyve hypervisor</a:t>
            </a:r>
            <a:endParaRPr/>
          </a:p>
          <a:p>
            <a:pPr marL="12700" marR="0" lvl="0" indent="0" algn="l" rtl="0">
              <a:lnSpc>
                <a:spcPct val="100000"/>
              </a:lnSpc>
              <a:spcBef>
                <a:spcPts val="105"/>
              </a:spcBef>
              <a:spcAft>
                <a:spcPts val="0"/>
              </a:spcAft>
              <a:buNone/>
            </a:pPr>
            <a:endParaRPr sz="1600">
              <a:solidFill>
                <a:schemeClr val="dk1"/>
              </a:solidFill>
              <a:latin typeface="Calibri"/>
              <a:ea typeface="Calibri"/>
              <a:cs typeface="Calibri"/>
              <a:sym typeface="Calibri"/>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Requires a 2010 or newer Mac with Intel MMU and</a:t>
            </a:r>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EPT support</a:t>
            </a:r>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Requires OS X 10.10.3 Yosemite or newer</a:t>
            </a:r>
            <a:endParaRPr/>
          </a:p>
          <a:p>
            <a:pPr marL="12700" marR="0" lvl="0" indent="0" algn="l" rtl="0">
              <a:lnSpc>
                <a:spcPct val="100000"/>
              </a:lnSpc>
              <a:spcBef>
                <a:spcPts val="105"/>
              </a:spcBef>
              <a:spcAft>
                <a:spcPts val="0"/>
              </a:spcAft>
              <a:buNone/>
            </a:pPr>
            <a:endParaRPr sz="1600">
              <a:solidFill>
                <a:schemeClr val="dk1"/>
              </a:solidFill>
              <a:latin typeface="Calibri"/>
              <a:ea typeface="Calibri"/>
              <a:cs typeface="Calibri"/>
              <a:sym typeface="Calibri"/>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Requires at least 4GB of RAM</a:t>
            </a:r>
            <a:endParaRPr sz="1600">
              <a:solidFill>
                <a:schemeClr val="dk1"/>
              </a:solidFill>
              <a:latin typeface="Calibri"/>
              <a:ea typeface="Calibri"/>
              <a:cs typeface="Calibri"/>
              <a:sym typeface="Calibri"/>
            </a:endParaRPr>
          </a:p>
        </p:txBody>
      </p:sp>
      <p:sp>
        <p:nvSpPr>
          <p:cNvPr id="151" name="Google Shape;151;p20"/>
          <p:cNvSpPr/>
          <p:nvPr/>
        </p:nvSpPr>
        <p:spPr>
          <a:xfrm>
            <a:off x="954024" y="3619246"/>
            <a:ext cx="866140" cy="363220"/>
          </a:xfrm>
          <a:custGeom>
            <a:avLst/>
            <a:gdLst/>
            <a:ahLst/>
            <a:cxnLst/>
            <a:rect l="l" t="t" r="r" b="b"/>
            <a:pathLst>
              <a:path w="866139" h="363220" extrusionOk="0">
                <a:moveTo>
                  <a:pt x="684276" y="0"/>
                </a:moveTo>
                <a:lnTo>
                  <a:pt x="0" y="0"/>
                </a:lnTo>
                <a:lnTo>
                  <a:pt x="0" y="362712"/>
                </a:lnTo>
                <a:lnTo>
                  <a:pt x="684276" y="362712"/>
                </a:lnTo>
                <a:lnTo>
                  <a:pt x="865632" y="181356"/>
                </a:lnTo>
                <a:lnTo>
                  <a:pt x="684276"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20"/>
          <p:cNvSpPr/>
          <p:nvPr/>
        </p:nvSpPr>
        <p:spPr>
          <a:xfrm>
            <a:off x="539501" y="3471548"/>
            <a:ext cx="658495" cy="658495"/>
          </a:xfrm>
          <a:custGeom>
            <a:avLst/>
            <a:gdLst/>
            <a:ahLst/>
            <a:cxnLst/>
            <a:rect l="l" t="t" r="r" b="b"/>
            <a:pathLst>
              <a:path w="658494" h="658495" extrusionOk="0">
                <a:moveTo>
                  <a:pt x="548640" y="0"/>
                </a:moveTo>
                <a:lnTo>
                  <a:pt x="109728" y="0"/>
                </a:lnTo>
                <a:lnTo>
                  <a:pt x="67017" y="8636"/>
                </a:lnTo>
                <a:lnTo>
                  <a:pt x="32131" y="32257"/>
                </a:lnTo>
                <a:lnTo>
                  <a:pt x="8623" y="67056"/>
                </a:lnTo>
                <a:lnTo>
                  <a:pt x="0" y="109728"/>
                </a:lnTo>
                <a:lnTo>
                  <a:pt x="0" y="548703"/>
                </a:lnTo>
                <a:lnTo>
                  <a:pt x="8623" y="591413"/>
                </a:lnTo>
                <a:lnTo>
                  <a:pt x="32131" y="626287"/>
                </a:lnTo>
                <a:lnTo>
                  <a:pt x="67017" y="649808"/>
                </a:lnTo>
                <a:lnTo>
                  <a:pt x="109728" y="658431"/>
                </a:lnTo>
                <a:lnTo>
                  <a:pt x="548640" y="658431"/>
                </a:lnTo>
                <a:lnTo>
                  <a:pt x="591350" y="649808"/>
                </a:lnTo>
                <a:lnTo>
                  <a:pt x="626224" y="626287"/>
                </a:lnTo>
                <a:lnTo>
                  <a:pt x="649744" y="591413"/>
                </a:lnTo>
                <a:lnTo>
                  <a:pt x="658368" y="548703"/>
                </a:lnTo>
                <a:lnTo>
                  <a:pt x="658368" y="109728"/>
                </a:lnTo>
                <a:lnTo>
                  <a:pt x="649744" y="67056"/>
                </a:lnTo>
                <a:lnTo>
                  <a:pt x="626224" y="32257"/>
                </a:lnTo>
                <a:lnTo>
                  <a:pt x="591350" y="8636"/>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20"/>
          <p:cNvSpPr/>
          <p:nvPr/>
        </p:nvSpPr>
        <p:spPr>
          <a:xfrm>
            <a:off x="944880" y="4325112"/>
            <a:ext cx="866140" cy="365760"/>
          </a:xfrm>
          <a:custGeom>
            <a:avLst/>
            <a:gdLst/>
            <a:ahLst/>
            <a:cxnLst/>
            <a:rect l="l" t="t" r="r" b="b"/>
            <a:pathLst>
              <a:path w="866139" h="365760" extrusionOk="0">
                <a:moveTo>
                  <a:pt x="682751" y="0"/>
                </a:moveTo>
                <a:lnTo>
                  <a:pt x="0" y="0"/>
                </a:lnTo>
                <a:lnTo>
                  <a:pt x="0" y="365760"/>
                </a:lnTo>
                <a:lnTo>
                  <a:pt x="682751" y="365760"/>
                </a:lnTo>
                <a:lnTo>
                  <a:pt x="865632" y="182880"/>
                </a:lnTo>
                <a:lnTo>
                  <a:pt x="682751"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20"/>
          <p:cNvSpPr/>
          <p:nvPr/>
        </p:nvSpPr>
        <p:spPr>
          <a:xfrm>
            <a:off x="560685" y="4178747"/>
            <a:ext cx="658495" cy="658495"/>
          </a:xfrm>
          <a:custGeom>
            <a:avLst/>
            <a:gdLst/>
            <a:ahLst/>
            <a:cxnLst/>
            <a:rect l="l" t="t" r="r" b="b"/>
            <a:pathLst>
              <a:path w="658494" h="658495" extrusionOk="0">
                <a:moveTo>
                  <a:pt x="548640" y="0"/>
                </a:moveTo>
                <a:lnTo>
                  <a:pt x="109727" y="0"/>
                </a:lnTo>
                <a:lnTo>
                  <a:pt x="67017" y="8623"/>
                </a:lnTo>
                <a:lnTo>
                  <a:pt x="32143" y="32130"/>
                </a:lnTo>
                <a:lnTo>
                  <a:pt x="8623" y="67017"/>
                </a:lnTo>
                <a:lnTo>
                  <a:pt x="0" y="109727"/>
                </a:lnTo>
                <a:lnTo>
                  <a:pt x="0" y="548640"/>
                </a:lnTo>
                <a:lnTo>
                  <a:pt x="8623" y="591350"/>
                </a:lnTo>
                <a:lnTo>
                  <a:pt x="32143" y="626224"/>
                </a:lnTo>
                <a:lnTo>
                  <a:pt x="67017" y="649744"/>
                </a:lnTo>
                <a:lnTo>
                  <a:pt x="109727" y="658367"/>
                </a:lnTo>
                <a:lnTo>
                  <a:pt x="548640" y="658367"/>
                </a:lnTo>
                <a:lnTo>
                  <a:pt x="591350" y="649744"/>
                </a:lnTo>
                <a:lnTo>
                  <a:pt x="626236" y="626224"/>
                </a:lnTo>
                <a:lnTo>
                  <a:pt x="649744" y="591350"/>
                </a:lnTo>
                <a:lnTo>
                  <a:pt x="658368" y="548640"/>
                </a:lnTo>
                <a:lnTo>
                  <a:pt x="658368" y="109727"/>
                </a:lnTo>
                <a:lnTo>
                  <a:pt x="649744" y="67017"/>
                </a:lnTo>
                <a:lnTo>
                  <a:pt x="626236" y="32130"/>
                </a:lnTo>
                <a:lnTo>
                  <a:pt x="591350" y="8623"/>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4"/>
          <p:cNvPicPr preferRelativeResize="0"/>
          <p:nvPr/>
        </p:nvPicPr>
        <p:blipFill rotWithShape="1">
          <a:blip r:embed="rId3">
            <a:alphaModFix/>
          </a:blip>
          <a:srcRect/>
          <a:stretch/>
        </p:blipFill>
        <p:spPr>
          <a:xfrm>
            <a:off x="1004889" y="922682"/>
            <a:ext cx="7134225" cy="3304487"/>
          </a:xfrm>
          <a:prstGeom prst="rect">
            <a:avLst/>
          </a:prstGeom>
          <a:noFill/>
          <a:ln>
            <a:noFill/>
          </a:ln>
        </p:spPr>
      </p:pic>
    </p:spTree>
    <p:extLst>
      <p:ext uri="{BB962C8B-B14F-4D97-AF65-F5344CB8AC3E}">
        <p14:creationId xmlns:p14="http://schemas.microsoft.com/office/powerpoint/2010/main" val="13377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1" descr="Docker Images, Docker Hub, Docker File and Docker Container - Docker Tutorial - Edureka"/>
          <p:cNvPicPr preferRelativeResize="0"/>
          <p:nvPr/>
        </p:nvPicPr>
        <p:blipFill rotWithShape="1">
          <a:blip r:embed="rId3">
            <a:alphaModFix/>
          </a:blip>
          <a:srcRect/>
          <a:stretch/>
        </p:blipFill>
        <p:spPr>
          <a:xfrm>
            <a:off x="1219200" y="1355725"/>
            <a:ext cx="6981371" cy="281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p:nvPr/>
        </p:nvSpPr>
        <p:spPr>
          <a:xfrm>
            <a:off x="3413762" y="771144"/>
            <a:ext cx="5730239" cy="30540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2"/>
          <p:cNvSpPr txBox="1">
            <a:spLocks noGrp="1"/>
          </p:cNvSpPr>
          <p:nvPr>
            <p:ph type="title"/>
          </p:nvPr>
        </p:nvSpPr>
        <p:spPr>
          <a:xfrm>
            <a:off x="20828" y="64060"/>
            <a:ext cx="1842135"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FFFF"/>
              </a:buClr>
              <a:buSzPts val="1800"/>
              <a:buFont typeface="Calibri"/>
              <a:buNone/>
            </a:pPr>
            <a:r>
              <a:rPr lang="en-US" sz="1800">
                <a:solidFill>
                  <a:srgbClr val="FFFFFF"/>
                </a:solidFill>
              </a:rPr>
              <a:t>Docker Architecture</a:t>
            </a:r>
            <a:endParaRPr sz="1800"/>
          </a:p>
        </p:txBody>
      </p:sp>
      <p:sp>
        <p:nvSpPr>
          <p:cNvPr id="166" name="Google Shape;166;p22"/>
          <p:cNvSpPr txBox="1"/>
          <p:nvPr/>
        </p:nvSpPr>
        <p:spPr>
          <a:xfrm>
            <a:off x="257962" y="2221233"/>
            <a:ext cx="74930" cy="1821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a:solidFill>
                  <a:srgbClr val="404040"/>
                </a:solidFill>
                <a:latin typeface="Arial"/>
                <a:ea typeface="Arial"/>
                <a:cs typeface="Arial"/>
                <a:sym typeface="Arial"/>
              </a:rPr>
              <a:t>•</a:t>
            </a:r>
            <a:endParaRPr sz="1100">
              <a:solidFill>
                <a:schemeClr val="dk1"/>
              </a:solidFill>
              <a:latin typeface="Arial"/>
              <a:ea typeface="Arial"/>
              <a:cs typeface="Arial"/>
              <a:sym typeface="Arial"/>
            </a:endParaRPr>
          </a:p>
        </p:txBody>
      </p:sp>
      <p:sp>
        <p:nvSpPr>
          <p:cNvPr id="167" name="Google Shape;167;p22"/>
          <p:cNvSpPr txBox="1"/>
          <p:nvPr/>
        </p:nvSpPr>
        <p:spPr>
          <a:xfrm>
            <a:off x="257963" y="623417"/>
            <a:ext cx="3084195" cy="1710068"/>
          </a:xfrm>
          <a:prstGeom prst="rect">
            <a:avLst/>
          </a:prstGeom>
          <a:noFill/>
          <a:ln>
            <a:noFill/>
          </a:ln>
        </p:spPr>
        <p:txBody>
          <a:bodyPr spcFirstLastPara="1" wrap="square" lIns="0" tIns="100950" rIns="0" bIns="0" anchor="t" anchorCtr="0">
            <a:spAutoFit/>
          </a:bodyPr>
          <a:lstStyle/>
          <a:p>
            <a:pPr marL="356870" marR="0" lvl="0" indent="-344805" algn="l" rtl="0">
              <a:lnSpc>
                <a:spcPct val="100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Docker uses a client-server architecture</a:t>
            </a:r>
            <a:endParaRPr/>
          </a:p>
          <a:p>
            <a:pPr marL="356870" marR="0" lvl="0" indent="-344805" algn="l" rtl="0">
              <a:lnSpc>
                <a:spcPct val="100000"/>
              </a:lnSpc>
              <a:spcBef>
                <a:spcPts val="695"/>
              </a:spcBef>
              <a:spcAft>
                <a:spcPts val="0"/>
              </a:spcAft>
              <a:buClr>
                <a:schemeClr val="dk1"/>
              </a:buClr>
              <a:buSzPts val="1100"/>
              <a:buFont typeface="Arial"/>
              <a:buChar char="•"/>
            </a:pPr>
            <a:r>
              <a:rPr lang="en-US" sz="1100">
                <a:solidFill>
                  <a:schemeClr val="dk1"/>
                </a:solidFill>
                <a:latin typeface="Arial"/>
                <a:ea typeface="Arial"/>
                <a:cs typeface="Arial"/>
                <a:sym typeface="Arial"/>
              </a:rPr>
              <a:t>Client</a:t>
            </a:r>
            <a:endParaRPr sz="1100">
              <a:solidFill>
                <a:schemeClr val="dk1"/>
              </a:solidFill>
              <a:latin typeface="Arial"/>
              <a:ea typeface="Arial"/>
              <a:cs typeface="Arial"/>
              <a:sym typeface="Arial"/>
            </a:endParaRPr>
          </a:p>
          <a:p>
            <a:pPr marL="979169" marR="0" lvl="1" indent="-342265" algn="l" rtl="0">
              <a:lnSpc>
                <a:spcPct val="100000"/>
              </a:lnSpc>
              <a:spcBef>
                <a:spcPts val="625"/>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Is the primary user interface which</a:t>
            </a:r>
            <a:endParaRPr sz="1100" b="0" i="0" u="none" strike="noStrike" cap="none">
              <a:solidFill>
                <a:schemeClr val="dk1"/>
              </a:solidFill>
              <a:latin typeface="Arial"/>
              <a:ea typeface="Arial"/>
              <a:cs typeface="Arial"/>
              <a:sym typeface="Arial"/>
            </a:endParaRPr>
          </a:p>
          <a:p>
            <a:pPr marL="979169" marR="0" lvl="0" indent="0" algn="l" rtl="0">
              <a:lnSpc>
                <a:spcPct val="100000"/>
              </a:lnSpc>
              <a:spcBef>
                <a:spcPts val="700"/>
              </a:spcBef>
              <a:spcAft>
                <a:spcPts val="0"/>
              </a:spcAft>
              <a:buNone/>
            </a:pPr>
            <a:r>
              <a:rPr lang="en-US" sz="1100">
                <a:solidFill>
                  <a:schemeClr val="dk1"/>
                </a:solidFill>
                <a:latin typeface="Arial"/>
                <a:ea typeface="Arial"/>
                <a:cs typeface="Arial"/>
                <a:sym typeface="Arial"/>
              </a:rPr>
              <a:t>communicates using a REST API</a:t>
            </a:r>
            <a:endParaRPr sz="1100">
              <a:solidFill>
                <a:schemeClr val="dk1"/>
              </a:solidFill>
              <a:latin typeface="Arial"/>
              <a:ea typeface="Arial"/>
              <a:cs typeface="Arial"/>
              <a:sym typeface="Arial"/>
            </a:endParaRPr>
          </a:p>
          <a:p>
            <a:pPr marL="979169" marR="0" lvl="1" indent="-342265" algn="l" rtl="0">
              <a:lnSpc>
                <a:spcPct val="100000"/>
              </a:lnSpc>
              <a:spcBef>
                <a:spcPts val="710"/>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Over HTTP</a:t>
            </a:r>
            <a:endParaRPr/>
          </a:p>
          <a:p>
            <a:pPr marL="979169" marR="0" lvl="1" indent="-342265" algn="l" rtl="0">
              <a:lnSpc>
                <a:spcPct val="100000"/>
              </a:lnSpc>
              <a:spcBef>
                <a:spcPts val="600"/>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Over local Unix socket</a:t>
            </a:r>
            <a:endParaRPr/>
          </a:p>
        </p:txBody>
      </p:sp>
      <p:sp>
        <p:nvSpPr>
          <p:cNvPr id="168" name="Google Shape;168;p22"/>
          <p:cNvSpPr txBox="1"/>
          <p:nvPr/>
        </p:nvSpPr>
        <p:spPr>
          <a:xfrm>
            <a:off x="615391" y="2228218"/>
            <a:ext cx="411480" cy="182101"/>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100">
                <a:solidFill>
                  <a:schemeClr val="dk1"/>
                </a:solidFill>
                <a:latin typeface="Arial"/>
                <a:ea typeface="Arial"/>
                <a:cs typeface="Arial"/>
                <a:sym typeface="Arial"/>
              </a:rPr>
              <a:t>Server</a:t>
            </a:r>
            <a:endParaRPr/>
          </a:p>
        </p:txBody>
      </p:sp>
      <p:sp>
        <p:nvSpPr>
          <p:cNvPr id="169" name="Google Shape;169;p22"/>
          <p:cNvSpPr txBox="1"/>
          <p:nvPr/>
        </p:nvSpPr>
        <p:spPr>
          <a:xfrm>
            <a:off x="257962" y="2394756"/>
            <a:ext cx="3868420" cy="2411666"/>
          </a:xfrm>
          <a:prstGeom prst="rect">
            <a:avLst/>
          </a:prstGeom>
          <a:noFill/>
          <a:ln>
            <a:noFill/>
          </a:ln>
        </p:spPr>
        <p:txBody>
          <a:bodyPr spcFirstLastPara="1" wrap="square" lIns="0" tIns="102850" rIns="0" bIns="0" anchor="t" anchorCtr="0">
            <a:spAutoFit/>
          </a:bodyPr>
          <a:lstStyle/>
          <a:p>
            <a:pPr marL="979169" marR="0" lvl="0" indent="-342265" algn="l" rtl="0">
              <a:lnSpc>
                <a:spcPct val="100000"/>
              </a:lnSpc>
              <a:spcBef>
                <a:spcPts val="0"/>
              </a:spcBef>
              <a:spcAft>
                <a:spcPts val="0"/>
              </a:spcAft>
              <a:buClr>
                <a:schemeClr val="dk1"/>
              </a:buClr>
              <a:buSzPts val="1100"/>
              <a:buFont typeface="Courier New"/>
              <a:buChar char="o"/>
            </a:pPr>
            <a:r>
              <a:rPr lang="en-US" sz="1100">
                <a:solidFill>
                  <a:schemeClr val="dk1"/>
                </a:solidFill>
                <a:latin typeface="Arial"/>
                <a:ea typeface="Arial"/>
                <a:cs typeface="Arial"/>
                <a:sym typeface="Arial"/>
              </a:rPr>
              <a:t>Is the Docker daemon</a:t>
            </a:r>
            <a:endParaRPr/>
          </a:p>
          <a:p>
            <a:pPr marL="979169" marR="562610" lvl="0" indent="-341630" algn="l" rtl="0">
              <a:lnSpc>
                <a:spcPct val="145500"/>
              </a:lnSpc>
              <a:spcBef>
                <a:spcPts val="105"/>
              </a:spcBef>
              <a:spcAft>
                <a:spcPts val="0"/>
              </a:spcAft>
              <a:buClr>
                <a:schemeClr val="dk1"/>
              </a:buClr>
              <a:buSzPts val="1100"/>
              <a:buFont typeface="Courier New"/>
              <a:buChar char="o"/>
            </a:pPr>
            <a:r>
              <a:rPr lang="en-US" sz="1100">
                <a:solidFill>
                  <a:schemeClr val="dk1"/>
                </a:solidFill>
                <a:latin typeface="Arial"/>
                <a:ea typeface="Arial"/>
                <a:cs typeface="Arial"/>
                <a:sym typeface="Arial"/>
              </a:rPr>
              <a:t>Responsible for building, running, and  distributing containers</a:t>
            </a:r>
            <a:endParaRPr sz="1100">
              <a:solidFill>
                <a:schemeClr val="dk1"/>
              </a:solidFill>
              <a:latin typeface="Arial"/>
              <a:ea typeface="Arial"/>
              <a:cs typeface="Arial"/>
              <a:sym typeface="Arial"/>
            </a:endParaRPr>
          </a:p>
          <a:p>
            <a:pPr marL="356870" marR="0" lvl="0" indent="-344805" algn="l" rtl="0">
              <a:lnSpc>
                <a:spcPct val="100000"/>
              </a:lnSpc>
              <a:spcBef>
                <a:spcPts val="590"/>
              </a:spcBef>
              <a:spcAft>
                <a:spcPts val="0"/>
              </a:spcAft>
              <a:buClr>
                <a:schemeClr val="dk1"/>
              </a:buClr>
              <a:buSzPts val="1100"/>
              <a:buFont typeface="Arial"/>
              <a:buChar char="•"/>
            </a:pPr>
            <a:r>
              <a:rPr lang="en-US" sz="1100">
                <a:solidFill>
                  <a:schemeClr val="dk1"/>
                </a:solidFill>
                <a:latin typeface="Arial"/>
                <a:ea typeface="Arial"/>
                <a:cs typeface="Arial"/>
                <a:sym typeface="Arial"/>
              </a:rPr>
              <a:t>Registry</a:t>
            </a:r>
            <a:endParaRPr sz="1100">
              <a:solidFill>
                <a:schemeClr val="dk1"/>
              </a:solidFill>
              <a:latin typeface="Arial"/>
              <a:ea typeface="Arial"/>
              <a:cs typeface="Arial"/>
              <a:sym typeface="Arial"/>
            </a:endParaRPr>
          </a:p>
          <a:p>
            <a:pPr marL="979169" marR="5080" lvl="1" indent="-341630" algn="l" rtl="0">
              <a:lnSpc>
                <a:spcPct val="190909"/>
              </a:lnSpc>
              <a:spcBef>
                <a:spcPts val="45"/>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Responsible for the storage, management, and  delivery of Docker Images</a:t>
            </a:r>
            <a:endParaRPr sz="1100" b="0" i="0" u="none" strike="noStrike" cap="none">
              <a:solidFill>
                <a:schemeClr val="dk1"/>
              </a:solidFill>
              <a:latin typeface="Arial"/>
              <a:ea typeface="Arial"/>
              <a:cs typeface="Arial"/>
              <a:sym typeface="Arial"/>
            </a:endParaRPr>
          </a:p>
          <a:p>
            <a:pPr marL="1604010" marR="0" lvl="2" indent="-342265" algn="l" rtl="0">
              <a:lnSpc>
                <a:spcPct val="100000"/>
              </a:lnSpc>
              <a:spcBef>
                <a:spcPts val="365"/>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Docker Hub</a:t>
            </a:r>
            <a:endParaRPr sz="1100" b="0" i="0" u="none" strike="noStrike" cap="none">
              <a:solidFill>
                <a:schemeClr val="dk1"/>
              </a:solidFill>
              <a:latin typeface="Arial"/>
              <a:ea typeface="Arial"/>
              <a:cs typeface="Arial"/>
              <a:sym typeface="Arial"/>
            </a:endParaRPr>
          </a:p>
          <a:p>
            <a:pPr marL="1604010" marR="0" lvl="2" indent="-342265" algn="l" rtl="0">
              <a:lnSpc>
                <a:spcPct val="100000"/>
              </a:lnSpc>
              <a:spcBef>
                <a:spcPts val="695"/>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Private</a:t>
            </a:r>
            <a:endParaRPr sz="1100" b="0" i="0" u="none" strike="noStrike" cap="none">
              <a:solidFill>
                <a:schemeClr val="dk1"/>
              </a:solidFill>
              <a:latin typeface="Arial"/>
              <a:ea typeface="Arial"/>
              <a:cs typeface="Arial"/>
              <a:sym typeface="Arial"/>
            </a:endParaRPr>
          </a:p>
          <a:p>
            <a:pPr marL="1604010" marR="0" lvl="2" indent="-342265" algn="l" rtl="0">
              <a:lnSpc>
                <a:spcPct val="100000"/>
              </a:lnSpc>
              <a:spcBef>
                <a:spcPts val="710"/>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Other vendors</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14732" y="64060"/>
            <a:ext cx="1818639"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FFFF"/>
              </a:buClr>
              <a:buSzPts val="1800"/>
              <a:buFont typeface="Calibri"/>
              <a:buNone/>
            </a:pPr>
            <a:r>
              <a:rPr lang="en-US" sz="1800">
                <a:solidFill>
                  <a:srgbClr val="FFFFFF"/>
                </a:solidFill>
              </a:rPr>
              <a:t>Running Containers</a:t>
            </a:r>
            <a:endParaRPr sz="1800"/>
          </a:p>
        </p:txBody>
      </p:sp>
      <p:sp>
        <p:nvSpPr>
          <p:cNvPr id="175" name="Google Shape;175;p23"/>
          <p:cNvSpPr txBox="1"/>
          <p:nvPr/>
        </p:nvSpPr>
        <p:spPr>
          <a:xfrm>
            <a:off x="228600" y="365127"/>
            <a:ext cx="6628130" cy="4227429"/>
          </a:xfrm>
          <a:prstGeom prst="rect">
            <a:avLst/>
          </a:prstGeom>
          <a:noFill/>
          <a:ln>
            <a:noFill/>
          </a:ln>
        </p:spPr>
        <p:txBody>
          <a:bodyPr spcFirstLastPara="1" wrap="square" lIns="0" tIns="114925" rIns="0" bIns="0" anchor="t" anchorCtr="0">
            <a:spAutoFit/>
          </a:bodyPr>
          <a:lstStyle/>
          <a:p>
            <a:pPr marL="356870" marR="0" lvl="0" indent="-344805"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docker `run` command starts a container based on a named Docker Image</a:t>
            </a:r>
            <a:endParaRPr/>
          </a:p>
          <a:p>
            <a:pPr marL="980439" marR="0" lvl="1" indent="-342899"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Docker first looks for a local copy of the image</a:t>
            </a:r>
            <a:endParaRPr/>
          </a:p>
          <a:p>
            <a:pPr marL="1261745" marR="0" lvl="0" indent="0" algn="l" rtl="0">
              <a:lnSpc>
                <a:spcPct val="100000"/>
              </a:lnSpc>
              <a:spcBef>
                <a:spcPts val="710"/>
              </a:spcBef>
              <a:spcAft>
                <a:spcPts val="0"/>
              </a:spcAft>
              <a:buNone/>
            </a:pPr>
            <a:r>
              <a:rPr lang="en-US" sz="1600">
                <a:solidFill>
                  <a:schemeClr val="dk1"/>
                </a:solidFill>
                <a:latin typeface="Calibri"/>
                <a:ea typeface="Calibri"/>
                <a:cs typeface="Calibri"/>
                <a:sym typeface="Calibri"/>
              </a:rPr>
              <a:t>o	If it does not exist it is pulled from a Docker Registry</a:t>
            </a:r>
            <a:endParaRPr/>
          </a:p>
          <a:p>
            <a:pPr marL="1885950" marR="0" lvl="0" indent="0" algn="l" rtl="0">
              <a:lnSpc>
                <a:spcPct val="100000"/>
              </a:lnSpc>
              <a:spcBef>
                <a:spcPts val="800"/>
              </a:spcBef>
              <a:spcAft>
                <a:spcPts val="0"/>
              </a:spcAft>
              <a:buNone/>
            </a:pPr>
            <a:r>
              <a:rPr lang="en-US" sz="1600">
                <a:solidFill>
                  <a:schemeClr val="dk1"/>
                </a:solidFill>
                <a:latin typeface="Calibri"/>
                <a:ea typeface="Calibri"/>
                <a:cs typeface="Calibri"/>
                <a:sym typeface="Calibri"/>
              </a:rPr>
              <a:t>o	The default Registry is the Docker Hub Registry</a:t>
            </a:r>
            <a:endParaRPr/>
          </a:p>
          <a:p>
            <a:pPr marL="980439" marR="0" lvl="1" indent="-342899" algn="l" rtl="0">
              <a:lnSpc>
                <a:spcPct val="100000"/>
              </a:lnSpc>
              <a:spcBef>
                <a:spcPts val="89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new container is created using the file system from the image</a:t>
            </a:r>
            <a:endParaRPr/>
          </a:p>
          <a:p>
            <a:pPr marL="980439" marR="0" lvl="1" indent="-342899"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read-write layer is added to the top of the file system</a:t>
            </a:r>
            <a:endParaRPr/>
          </a:p>
          <a:p>
            <a:pPr marL="980439" marR="0" lvl="1" indent="-342899" algn="l" rtl="0">
              <a:lnSpc>
                <a:spcPct val="100000"/>
              </a:lnSpc>
              <a:spcBef>
                <a:spcPts val="79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network interface is created and an IP address is assigned from a pool</a:t>
            </a:r>
            <a:endParaRPr/>
          </a:p>
          <a:p>
            <a:pPr marL="980439" marR="0" lvl="1" indent="-342899" algn="l" rtl="0">
              <a:lnSpc>
                <a:spcPct val="100000"/>
              </a:lnSpc>
              <a:spcBef>
                <a:spcPts val="80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Standard input, output, and error streams are connected</a:t>
            </a:r>
            <a:endParaRPr/>
          </a:p>
          <a:p>
            <a:pPr marL="980439" marR="0" lvl="1" indent="-342899" algn="l" rtl="0">
              <a:lnSpc>
                <a:spcPct val="100000"/>
              </a:lnSpc>
              <a:spcBef>
                <a:spcPts val="81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specified application is executed</a:t>
            </a:r>
            <a:endParaRPr/>
          </a:p>
          <a:p>
            <a:pPr marL="12700" marR="0" lvl="0" indent="0" algn="l" rtl="0">
              <a:lnSpc>
                <a:spcPct val="100000"/>
              </a:lnSpc>
              <a:spcBef>
                <a:spcPts val="705"/>
              </a:spcBef>
              <a:spcAft>
                <a:spcPts val="0"/>
              </a:spcAft>
              <a:buNone/>
            </a:pPr>
            <a:r>
              <a:rPr lang="en-US" sz="1600">
                <a:solidFill>
                  <a:schemeClr val="dk1"/>
                </a:solidFill>
                <a:latin typeface="Calibri"/>
                <a:ea typeface="Calibri"/>
                <a:cs typeface="Calibri"/>
                <a:sym typeface="Calibri"/>
              </a:rPr>
              <a:t>o	Docker container appears as a child of the daemon process, ms are connected</a:t>
            </a:r>
            <a:endParaRPr sz="1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p:nvPr/>
        </p:nvSpPr>
        <p:spPr>
          <a:xfrm>
            <a:off x="6074670" y="1088137"/>
            <a:ext cx="3069335" cy="37094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4"/>
          <p:cNvSpPr txBox="1">
            <a:spLocks noGrp="1"/>
          </p:cNvSpPr>
          <p:nvPr>
            <p:ph type="title"/>
          </p:nvPr>
        </p:nvSpPr>
        <p:spPr>
          <a:xfrm>
            <a:off x="20828" y="64060"/>
            <a:ext cx="2605405"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FFFF"/>
              </a:buClr>
              <a:buSzPts val="1800"/>
              <a:buFont typeface="Calibri"/>
              <a:buNone/>
            </a:pPr>
            <a:r>
              <a:rPr lang="en-US" sz="1800">
                <a:solidFill>
                  <a:srgbClr val="FFFFFF"/>
                </a:solidFill>
              </a:rPr>
              <a:t>Docker Images &amp; Containers</a:t>
            </a:r>
            <a:endParaRPr sz="1800"/>
          </a:p>
        </p:txBody>
      </p:sp>
      <p:sp>
        <p:nvSpPr>
          <p:cNvPr id="182" name="Google Shape;182;p24"/>
          <p:cNvSpPr txBox="1"/>
          <p:nvPr/>
        </p:nvSpPr>
        <p:spPr>
          <a:xfrm>
            <a:off x="228600" y="212725"/>
            <a:ext cx="5380990" cy="4761560"/>
          </a:xfrm>
          <a:prstGeom prst="rect">
            <a:avLst/>
          </a:prstGeom>
          <a:noFill/>
          <a:ln>
            <a:noFill/>
          </a:ln>
        </p:spPr>
        <p:txBody>
          <a:bodyPr spcFirstLastPara="1" wrap="square" lIns="0" tIns="114300" rIns="0" bIns="0" anchor="t" anchorCtr="0">
            <a:spAutoFit/>
          </a:bodyPr>
          <a:lstStyle/>
          <a:p>
            <a:pPr marL="356870" marR="0" lvl="0" indent="-344805"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Docker images are read-only templates</a:t>
            </a:r>
            <a:endParaRPr/>
          </a:p>
          <a:p>
            <a:pPr marL="980439" marR="46990" lvl="1" indent="-342899" algn="l" rtl="0">
              <a:lnSpc>
                <a:spcPct val="155625"/>
              </a:lnSpc>
              <a:spcBef>
                <a:spcPts val="21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Foundation is a simplified version of the Linux operating  system</a:t>
            </a:r>
            <a:endParaRPr/>
          </a:p>
          <a:p>
            <a:pPr marL="980439" marR="0" lvl="1" indent="-342899" algn="l" rtl="0">
              <a:lnSpc>
                <a:spcPct val="100000"/>
              </a:lnSpc>
              <a:spcBef>
                <a:spcPts val="3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Changes to foundation, such as application installations</a:t>
            </a:r>
            <a:endParaRPr/>
          </a:p>
          <a:p>
            <a:pPr marL="980439" marR="0" lvl="0" indent="0" algn="l" rtl="0">
              <a:lnSpc>
                <a:spcPct val="100000"/>
              </a:lnSpc>
              <a:spcBef>
                <a:spcPts val="840"/>
              </a:spcBef>
              <a:spcAft>
                <a:spcPts val="0"/>
              </a:spcAft>
              <a:buNone/>
            </a:pPr>
            <a:r>
              <a:rPr lang="en-US" sz="1600">
                <a:solidFill>
                  <a:schemeClr val="dk1"/>
                </a:solidFill>
                <a:latin typeface="Calibri"/>
                <a:ea typeface="Calibri"/>
                <a:cs typeface="Calibri"/>
                <a:sym typeface="Calibri"/>
              </a:rPr>
              <a:t>added to the Image</a:t>
            </a:r>
            <a:endParaRPr/>
          </a:p>
          <a:p>
            <a:pPr marL="980439" marR="0" lvl="1" indent="-342899" algn="l" rtl="0">
              <a:lnSpc>
                <a:spcPct val="100000"/>
              </a:lnSpc>
              <a:spcBef>
                <a:spcPts val="11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Images are the templates or build commands for Docker</a:t>
            </a:r>
            <a:endParaRPr sz="1600" b="0" i="0" u="none" strike="noStrike" cap="none">
              <a:solidFill>
                <a:schemeClr val="dk1"/>
              </a:solidFill>
              <a:latin typeface="Calibri"/>
              <a:ea typeface="Calibri"/>
              <a:cs typeface="Calibri"/>
              <a:sym typeface="Calibri"/>
            </a:endParaRPr>
          </a:p>
          <a:p>
            <a:pPr marL="356870" marR="0" lvl="0" indent="-344805" algn="l" rtl="0">
              <a:lnSpc>
                <a:spcPct val="100000"/>
              </a:lnSpc>
              <a:spcBef>
                <a:spcPts val="805"/>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Docker containers are running environments</a:t>
            </a:r>
            <a:endParaRPr/>
          </a:p>
          <a:p>
            <a:pPr marL="980439" marR="0" lvl="1" indent="-342899"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Has OS, environment, program, network, etc.</a:t>
            </a:r>
            <a:endParaRPr/>
          </a:p>
          <a:p>
            <a:pPr marL="980439" marR="0" lvl="1" indent="-342899" algn="l" rtl="0">
              <a:lnSpc>
                <a:spcPct val="100000"/>
              </a:lnSpc>
              <a:spcBef>
                <a:spcPts val="79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Runs (probably one) application</a:t>
            </a:r>
            <a:endParaRPr/>
          </a:p>
          <a:p>
            <a:pPr marL="980439" marR="0" lvl="1" indent="-342899" algn="l" rtl="0">
              <a:lnSpc>
                <a:spcPct val="100000"/>
              </a:lnSpc>
              <a:spcBef>
                <a:spcPts val="81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All required software contained in image</a:t>
            </a:r>
            <a:endParaRPr/>
          </a:p>
          <a:p>
            <a:pPr marL="980439" marR="0" lvl="1" indent="-342899" algn="l" rtl="0">
              <a:lnSpc>
                <a:spcPct val="100000"/>
              </a:lnSpc>
              <a:spcBef>
                <a:spcPts val="80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Can have boot-up configuration</a:t>
            </a:r>
            <a:endParaRPr/>
          </a:p>
          <a:p>
            <a:pPr marL="980439" marR="0" lvl="1" indent="-342899" algn="l" rtl="0">
              <a:lnSpc>
                <a:spcPct val="100000"/>
              </a:lnSpc>
              <a:spcBef>
                <a:spcPts val="79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They can be run, started, stopped, and deleted</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5"/>
          <p:cNvPicPr preferRelativeResize="0"/>
          <p:nvPr/>
        </p:nvPicPr>
        <p:blipFill rotWithShape="1">
          <a:blip r:embed="rId3">
            <a:alphaModFix/>
          </a:blip>
          <a:srcRect/>
          <a:stretch/>
        </p:blipFill>
        <p:spPr>
          <a:xfrm>
            <a:off x="1981200" y="78581"/>
            <a:ext cx="5318023" cy="48402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a:stretch/>
        </p:blipFill>
        <p:spPr>
          <a:xfrm>
            <a:off x="2209800" y="593725"/>
            <a:ext cx="3972172" cy="375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7"/>
          <p:cNvPicPr preferRelativeResize="0"/>
          <p:nvPr/>
        </p:nvPicPr>
        <p:blipFill rotWithShape="1">
          <a:blip r:embed="rId3">
            <a:alphaModFix/>
          </a:blip>
          <a:srcRect/>
          <a:stretch/>
        </p:blipFill>
        <p:spPr>
          <a:xfrm>
            <a:off x="1298575" y="717552"/>
            <a:ext cx="6545264" cy="371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5"/>
          <p:cNvPicPr preferRelativeResize="0"/>
          <p:nvPr/>
        </p:nvPicPr>
        <p:blipFill rotWithShape="1">
          <a:blip r:embed="rId3">
            <a:alphaModFix/>
          </a:blip>
          <a:srcRect/>
          <a:stretch/>
        </p:blipFill>
        <p:spPr>
          <a:xfrm>
            <a:off x="838200" y="1258852"/>
            <a:ext cx="7772400" cy="3433233"/>
          </a:xfrm>
          <a:prstGeom prst="rect">
            <a:avLst/>
          </a:prstGeom>
          <a:noFill/>
          <a:ln>
            <a:noFill/>
          </a:ln>
        </p:spPr>
      </p:pic>
      <p:sp>
        <p:nvSpPr>
          <p:cNvPr id="96" name="Google Shape;96;p15"/>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Why You Need DevOps?</a:t>
            </a:r>
            <a:endParaRPr/>
          </a:p>
        </p:txBody>
      </p:sp>
      <p:sp>
        <p:nvSpPr>
          <p:cNvPr id="97" name="Google Shape;97;p15"/>
          <p:cNvSpPr txBox="1">
            <a:spLocks noGrp="1"/>
          </p:cNvSpPr>
          <p:nvPr>
            <p:ph type="body" idx="1"/>
          </p:nvPr>
        </p:nvSpPr>
        <p:spPr>
          <a:xfrm>
            <a:off x="457200" y="1201633"/>
            <a:ext cx="8229600" cy="33986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extLst>
      <p:ext uri="{BB962C8B-B14F-4D97-AF65-F5344CB8AC3E}">
        <p14:creationId xmlns:p14="http://schemas.microsoft.com/office/powerpoint/2010/main" val="247491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6" descr="devops phases - devops tools - edureka"/>
          <p:cNvPicPr preferRelativeResize="0"/>
          <p:nvPr/>
        </p:nvPicPr>
        <p:blipFill rotWithShape="1">
          <a:blip r:embed="rId3">
            <a:alphaModFix/>
          </a:blip>
          <a:srcRect/>
          <a:stretch/>
        </p:blipFill>
        <p:spPr>
          <a:xfrm>
            <a:off x="-4549" y="972750"/>
            <a:ext cx="8769806" cy="3147131"/>
          </a:xfrm>
          <a:prstGeom prst="rect">
            <a:avLst/>
          </a:prstGeom>
          <a:noFill/>
          <a:ln>
            <a:noFill/>
          </a:ln>
        </p:spPr>
      </p:pic>
    </p:spTree>
    <p:extLst>
      <p:ext uri="{BB962C8B-B14F-4D97-AF65-F5344CB8AC3E}">
        <p14:creationId xmlns:p14="http://schemas.microsoft.com/office/powerpoint/2010/main" val="335747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DevOps ecosystem</a:t>
            </a:r>
            <a:endParaRPr/>
          </a:p>
        </p:txBody>
      </p:sp>
      <p:sp>
        <p:nvSpPr>
          <p:cNvPr id="108" name="Google Shape;108;p17"/>
          <p:cNvSpPr txBox="1">
            <a:spLocks noGrp="1"/>
          </p:cNvSpPr>
          <p:nvPr>
            <p:ph type="body" idx="1"/>
          </p:nvPr>
        </p:nvSpPr>
        <p:spPr>
          <a:xfrm>
            <a:off x="457200" y="972751"/>
            <a:ext cx="8458200" cy="3627545"/>
          </a:xfrm>
          <a:prstGeom prst="rect">
            <a:avLst/>
          </a:prstGeom>
          <a:noFill/>
          <a:ln>
            <a:noFill/>
          </a:ln>
        </p:spPr>
        <p:txBody>
          <a:bodyPr spcFirstLastPara="1" wrap="square" lIns="91425" tIns="45700" rIns="91425" bIns="45700" anchor="t" anchorCtr="0">
            <a:normAutofit fontScale="47500" lnSpcReduction="20000"/>
          </a:bodyPr>
          <a:lstStyle/>
          <a:p>
            <a:pPr marL="514350" lvl="0" indent="-514350" algn="l" rtl="0">
              <a:spcBef>
                <a:spcPts val="0"/>
              </a:spcBef>
              <a:spcAft>
                <a:spcPts val="0"/>
              </a:spcAft>
              <a:buClr>
                <a:schemeClr val="dk1"/>
              </a:buClr>
              <a:buSzPct val="100000"/>
              <a:buAutoNum type="arabicPeriod"/>
            </a:pPr>
            <a:r>
              <a:rPr lang="en-US" b="1"/>
              <a:t>Plan</a:t>
            </a:r>
            <a:endParaRPr/>
          </a:p>
          <a:p>
            <a:pPr marL="514350" lvl="0" indent="-514350" algn="l" rtl="0">
              <a:spcBef>
                <a:spcPts val="400"/>
              </a:spcBef>
              <a:spcAft>
                <a:spcPts val="0"/>
              </a:spcAft>
              <a:buClr>
                <a:schemeClr val="dk1"/>
              </a:buClr>
              <a:buSzPct val="100000"/>
              <a:buNone/>
            </a:pPr>
            <a:endParaRPr/>
          </a:p>
          <a:p>
            <a:pPr marL="342900" lvl="0" indent="-342900" algn="just" rtl="0">
              <a:spcBef>
                <a:spcPts val="400"/>
              </a:spcBef>
              <a:spcAft>
                <a:spcPts val="0"/>
              </a:spcAft>
              <a:buClr>
                <a:schemeClr val="dk1"/>
              </a:buClr>
              <a:buSzPct val="100000"/>
              <a:buNone/>
            </a:pPr>
            <a:r>
              <a:rPr lang="en-US"/>
              <a:t>	This stage is composed of two phases: Define and Plan. This stage refers to the business value and application requirements. Considering agile process, you should use tools that allow your development team to plan in iterations. You can learn from the users at an early stage and can optimize the product. Always consider tools that offer sprint planning features. During this stage, it is necessary that everyone can share and discuss anything: ideas, strategies, goals, requirements, roadmaps, and documentation. This phase includes:</a:t>
            </a:r>
            <a:endParaRPr/>
          </a:p>
          <a:p>
            <a:pPr marL="342900" lvl="0" indent="-342900" algn="just" rtl="0">
              <a:spcBef>
                <a:spcPts val="400"/>
              </a:spcBef>
              <a:spcAft>
                <a:spcPts val="0"/>
              </a:spcAft>
              <a:buClr>
                <a:schemeClr val="dk1"/>
              </a:buClr>
              <a:buSzPct val="100000"/>
              <a:buChar char="•"/>
            </a:pPr>
            <a:r>
              <a:rPr lang="en-US"/>
              <a:t>Production metrics, objects and feedback</a:t>
            </a:r>
            <a:endParaRPr/>
          </a:p>
          <a:p>
            <a:pPr marL="342900" lvl="0" indent="-342900" algn="just" rtl="0">
              <a:spcBef>
                <a:spcPts val="400"/>
              </a:spcBef>
              <a:spcAft>
                <a:spcPts val="0"/>
              </a:spcAft>
              <a:buClr>
                <a:schemeClr val="dk1"/>
              </a:buClr>
              <a:buSzPct val="100000"/>
              <a:buChar char="•"/>
            </a:pPr>
            <a:r>
              <a:rPr lang="en-US"/>
              <a:t>Requirements</a:t>
            </a:r>
            <a:endParaRPr/>
          </a:p>
          <a:p>
            <a:pPr marL="342900" lvl="0" indent="-342900" algn="just" rtl="0">
              <a:spcBef>
                <a:spcPts val="400"/>
              </a:spcBef>
              <a:spcAft>
                <a:spcPts val="0"/>
              </a:spcAft>
              <a:buClr>
                <a:schemeClr val="dk1"/>
              </a:buClr>
              <a:buSzPct val="100000"/>
              <a:buChar char="•"/>
            </a:pPr>
            <a:r>
              <a:rPr lang="en-US"/>
              <a:t>Business metrics</a:t>
            </a:r>
            <a:endParaRPr/>
          </a:p>
          <a:p>
            <a:pPr marL="342900" lvl="0" indent="-342900" algn="just" rtl="0">
              <a:spcBef>
                <a:spcPts val="400"/>
              </a:spcBef>
              <a:spcAft>
                <a:spcPts val="0"/>
              </a:spcAft>
              <a:buClr>
                <a:schemeClr val="dk1"/>
              </a:buClr>
              <a:buSzPct val="100000"/>
              <a:buChar char="•"/>
            </a:pPr>
            <a:r>
              <a:rPr lang="en-US"/>
              <a:t>Update release metrics</a:t>
            </a:r>
            <a:endParaRPr/>
          </a:p>
          <a:p>
            <a:pPr marL="342900" lvl="0" indent="-342900" algn="just" rtl="0">
              <a:spcBef>
                <a:spcPts val="400"/>
              </a:spcBef>
              <a:spcAft>
                <a:spcPts val="0"/>
              </a:spcAft>
              <a:buClr>
                <a:schemeClr val="dk1"/>
              </a:buClr>
              <a:buSzPct val="100000"/>
              <a:buChar char="•"/>
            </a:pPr>
            <a:r>
              <a:rPr lang="en-US"/>
              <a:t>Release plan, timing and business case</a:t>
            </a:r>
            <a:endParaRPr/>
          </a:p>
          <a:p>
            <a:pPr marL="342900" lvl="0" indent="-342900" algn="just" rtl="0">
              <a:spcBef>
                <a:spcPts val="400"/>
              </a:spcBef>
              <a:spcAft>
                <a:spcPts val="0"/>
              </a:spcAft>
              <a:buClr>
                <a:schemeClr val="dk1"/>
              </a:buClr>
              <a:buSzPct val="100000"/>
              <a:buChar char="•"/>
            </a:pPr>
            <a:r>
              <a:rPr lang="en-US"/>
              <a:t>Security policy and requirement</a:t>
            </a:r>
            <a:endParaRPr/>
          </a:p>
          <a:p>
            <a:pPr marL="342900" lvl="0" indent="-342900" algn="just" rtl="0">
              <a:spcBef>
                <a:spcPts val="400"/>
              </a:spcBef>
              <a:spcAft>
                <a:spcPts val="0"/>
              </a:spcAft>
              <a:buClr>
                <a:schemeClr val="dk1"/>
              </a:buClr>
              <a:buSzPct val="100000"/>
              <a:buNone/>
            </a:pPr>
            <a:r>
              <a:rPr lang="en-US"/>
              <a:t>Tools used: </a:t>
            </a:r>
            <a:r>
              <a:rPr lang="en-US" b="1"/>
              <a:t>JIRA ,Rally, Trac, Redmine</a:t>
            </a:r>
            <a:endParaRPr/>
          </a:p>
        </p:txBody>
      </p:sp>
    </p:spTree>
    <p:extLst>
      <p:ext uri="{BB962C8B-B14F-4D97-AF65-F5344CB8AC3E}">
        <p14:creationId xmlns:p14="http://schemas.microsoft.com/office/powerpoint/2010/main" val="148913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4" name="Google Shape;114;p18"/>
          <p:cNvSpPr txBox="1">
            <a:spLocks noGrp="1"/>
          </p:cNvSpPr>
          <p:nvPr>
            <p:ph type="body" idx="1"/>
          </p:nvPr>
        </p:nvSpPr>
        <p:spPr>
          <a:xfrm>
            <a:off x="457200" y="1087191"/>
            <a:ext cx="8229600" cy="3833777"/>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None/>
            </a:pPr>
            <a:r>
              <a:rPr lang="en-US" b="1"/>
              <a:t>2. Create</a:t>
            </a:r>
            <a:endParaRPr/>
          </a:p>
          <a:p>
            <a:pPr marL="342900" lvl="0" indent="-342900" algn="just" rtl="0">
              <a:spcBef>
                <a:spcPts val="544"/>
              </a:spcBef>
              <a:spcAft>
                <a:spcPts val="0"/>
              </a:spcAft>
              <a:buClr>
                <a:schemeClr val="dk1"/>
              </a:buClr>
              <a:buSzPct val="100000"/>
              <a:buNone/>
            </a:pPr>
            <a:r>
              <a:rPr lang="en-US"/>
              <a:t>    The second phase of DevOps is create. This is comprised of building, coding, and configuring the development process. Tools used in this category often overlap with other categories. As DevOps is breaking silos down, this impact the activities and solutions. Activities which comes under this stage are:</a:t>
            </a:r>
            <a:endParaRPr/>
          </a:p>
          <a:p>
            <a:pPr marL="342900" lvl="0" indent="-342900" algn="l" rtl="0">
              <a:spcBef>
                <a:spcPts val="544"/>
              </a:spcBef>
              <a:spcAft>
                <a:spcPts val="0"/>
              </a:spcAft>
              <a:buClr>
                <a:schemeClr val="dk1"/>
              </a:buClr>
              <a:buSzPct val="100000"/>
              <a:buNone/>
            </a:pPr>
            <a:r>
              <a:rPr lang="en-US"/>
              <a:t>Design of the software and configuration</a:t>
            </a:r>
            <a:endParaRPr/>
          </a:p>
          <a:p>
            <a:pPr marL="342900" lvl="0" indent="-342900" algn="l" rtl="0">
              <a:spcBef>
                <a:spcPts val="544"/>
              </a:spcBef>
              <a:spcAft>
                <a:spcPts val="0"/>
              </a:spcAft>
              <a:buClr>
                <a:schemeClr val="dk1"/>
              </a:buClr>
              <a:buSzPct val="100000"/>
              <a:buNone/>
            </a:pPr>
            <a:r>
              <a:rPr lang="en-US"/>
              <a:t>Coding including code quality and performance</a:t>
            </a:r>
            <a:endParaRPr/>
          </a:p>
          <a:p>
            <a:pPr marL="342900" lvl="0" indent="-342900" algn="l" rtl="0">
              <a:spcBef>
                <a:spcPts val="544"/>
              </a:spcBef>
              <a:spcAft>
                <a:spcPts val="0"/>
              </a:spcAft>
              <a:buClr>
                <a:schemeClr val="dk1"/>
              </a:buClr>
              <a:buSzPct val="100000"/>
              <a:buNone/>
            </a:pPr>
            <a:r>
              <a:rPr lang="en-US"/>
              <a:t>Software build and build performance</a:t>
            </a:r>
            <a:endParaRPr/>
          </a:p>
          <a:p>
            <a:pPr marL="342900" lvl="0" indent="-342900" algn="l" rtl="0">
              <a:spcBef>
                <a:spcPts val="544"/>
              </a:spcBef>
              <a:spcAft>
                <a:spcPts val="0"/>
              </a:spcAft>
              <a:buClr>
                <a:schemeClr val="dk1"/>
              </a:buClr>
              <a:buSzPct val="100000"/>
              <a:buNone/>
            </a:pPr>
            <a:r>
              <a:rPr lang="en-US"/>
              <a:t>Release candidate</a:t>
            </a:r>
            <a:endParaRPr/>
          </a:p>
          <a:p>
            <a:pPr marL="342900" lvl="0" indent="-342900" algn="l" rtl="0">
              <a:spcBef>
                <a:spcPts val="544"/>
              </a:spcBef>
              <a:spcAft>
                <a:spcPts val="0"/>
              </a:spcAft>
              <a:buClr>
                <a:schemeClr val="dk1"/>
              </a:buClr>
              <a:buSzPct val="100000"/>
              <a:buNone/>
            </a:pPr>
            <a:r>
              <a:rPr lang="en-US"/>
              <a:t>Tools used: </a:t>
            </a:r>
            <a:r>
              <a:rPr lang="en-US" b="1"/>
              <a:t>Gradle</a:t>
            </a:r>
            <a:r>
              <a:rPr lang="en-US"/>
              <a:t>, </a:t>
            </a:r>
            <a:r>
              <a:rPr lang="en-US" b="1"/>
              <a:t>Apache Maven, Grunt, WebPack, Github, Bitbucket, Docker, BuildMaster, Slack</a:t>
            </a:r>
            <a:endParaRPr/>
          </a:p>
          <a:p>
            <a:pPr marL="342900" lvl="0" indent="-170180" algn="l" rtl="0">
              <a:spcBef>
                <a:spcPts val="544"/>
              </a:spcBef>
              <a:spcAft>
                <a:spcPts val="0"/>
              </a:spcAft>
              <a:buClr>
                <a:schemeClr val="dk1"/>
              </a:buClr>
              <a:buSzPct val="100000"/>
              <a:buNone/>
            </a:pPr>
            <a:endParaRPr/>
          </a:p>
        </p:txBody>
      </p:sp>
    </p:spTree>
    <p:extLst>
      <p:ext uri="{BB962C8B-B14F-4D97-AF65-F5344CB8AC3E}">
        <p14:creationId xmlns:p14="http://schemas.microsoft.com/office/powerpoint/2010/main" val="405623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20" name="Google Shape;120;p19"/>
          <p:cNvSpPr txBox="1">
            <a:spLocks noGrp="1"/>
          </p:cNvSpPr>
          <p:nvPr>
            <p:ph type="body" idx="1"/>
          </p:nvPr>
        </p:nvSpPr>
        <p:spPr>
          <a:xfrm>
            <a:off x="457200" y="1087192"/>
            <a:ext cx="8229600" cy="4062659"/>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None/>
            </a:pPr>
            <a:r>
              <a:rPr lang="en-US" b="1"/>
              <a:t>3. Test</a:t>
            </a:r>
            <a:endParaRPr/>
          </a:p>
          <a:p>
            <a:pPr marL="342900" lvl="0" indent="-342900" algn="just" rtl="0">
              <a:spcBef>
                <a:spcPts val="400"/>
              </a:spcBef>
              <a:spcAft>
                <a:spcPts val="0"/>
              </a:spcAft>
              <a:buClr>
                <a:schemeClr val="dk1"/>
              </a:buClr>
              <a:buSzPct val="100000"/>
              <a:buNone/>
            </a:pPr>
            <a:r>
              <a:rPr lang="en-US"/>
              <a:t>	Testing is one of those functionalities which had shift left due to DevOps. The quality aspect of the software depends on the efficiency of testing. As continuous integration has numerous goals for the testing phase, testing should be always automated to assure a seamless flow, sharp and detailed results, and fair affirmation of the application. Early stage testing, initial validation and frequent testing ensure quality built-in to the application can be verified and issues to be tackled early. Testing is directly associated with ensuring the quality of the software release; activities designed to ensure code quality is maintained and the highest quality is deployed to the production. The main activities in this are:</a:t>
            </a:r>
            <a:endParaRPr/>
          </a:p>
          <a:p>
            <a:pPr marL="342900" lvl="0" indent="-342900" algn="l" rtl="0">
              <a:spcBef>
                <a:spcPts val="400"/>
              </a:spcBef>
              <a:spcAft>
                <a:spcPts val="0"/>
              </a:spcAft>
              <a:buClr>
                <a:schemeClr val="dk1"/>
              </a:buClr>
              <a:buSzPct val="100000"/>
              <a:buNone/>
            </a:pPr>
            <a:r>
              <a:rPr lang="en-US"/>
              <a:t>Acceptance testing</a:t>
            </a:r>
            <a:endParaRPr/>
          </a:p>
          <a:p>
            <a:pPr marL="342900" lvl="0" indent="-342900" algn="l" rtl="0">
              <a:spcBef>
                <a:spcPts val="400"/>
              </a:spcBef>
              <a:spcAft>
                <a:spcPts val="0"/>
              </a:spcAft>
              <a:buClr>
                <a:schemeClr val="dk1"/>
              </a:buClr>
              <a:buSzPct val="100000"/>
              <a:buNone/>
            </a:pPr>
            <a:r>
              <a:rPr lang="en-US"/>
              <a:t>Regression testing</a:t>
            </a:r>
            <a:endParaRPr/>
          </a:p>
          <a:p>
            <a:pPr marL="342900" lvl="0" indent="-342900" algn="l" rtl="0">
              <a:spcBef>
                <a:spcPts val="400"/>
              </a:spcBef>
              <a:spcAft>
                <a:spcPts val="0"/>
              </a:spcAft>
              <a:buClr>
                <a:schemeClr val="dk1"/>
              </a:buClr>
              <a:buSzPct val="100000"/>
              <a:buNone/>
            </a:pPr>
            <a:r>
              <a:rPr lang="en-US"/>
              <a:t>Security and vulnerability analysis</a:t>
            </a:r>
            <a:endParaRPr/>
          </a:p>
          <a:p>
            <a:pPr marL="342900" lvl="0" indent="-342900" algn="l" rtl="0">
              <a:spcBef>
                <a:spcPts val="400"/>
              </a:spcBef>
              <a:spcAft>
                <a:spcPts val="0"/>
              </a:spcAft>
              <a:buClr>
                <a:schemeClr val="dk1"/>
              </a:buClr>
              <a:buSzPct val="100000"/>
              <a:buNone/>
            </a:pPr>
            <a:r>
              <a:rPr lang="en-US"/>
              <a:t>Performance</a:t>
            </a:r>
            <a:endParaRPr/>
          </a:p>
          <a:p>
            <a:pPr marL="342900" lvl="0" indent="-342900" algn="l" rtl="0">
              <a:spcBef>
                <a:spcPts val="400"/>
              </a:spcBef>
              <a:spcAft>
                <a:spcPts val="0"/>
              </a:spcAft>
              <a:buClr>
                <a:schemeClr val="dk1"/>
              </a:buClr>
              <a:buSzPct val="100000"/>
              <a:buNone/>
            </a:pPr>
            <a:r>
              <a:rPr lang="en-US"/>
              <a:t>Configuration testing</a:t>
            </a:r>
            <a:endParaRPr/>
          </a:p>
          <a:p>
            <a:pPr marL="342900" lvl="0" indent="-342900" algn="l" rtl="0">
              <a:spcBef>
                <a:spcPts val="400"/>
              </a:spcBef>
              <a:spcAft>
                <a:spcPts val="0"/>
              </a:spcAft>
              <a:buClr>
                <a:schemeClr val="dk1"/>
              </a:buClr>
              <a:buSzPct val="100000"/>
              <a:buNone/>
            </a:pPr>
            <a:r>
              <a:rPr lang="en-US"/>
              <a:t>Tools used:</a:t>
            </a:r>
            <a:r>
              <a:rPr lang="en-US" b="1"/>
              <a:t> JIRA issue tracking, Bugzilla, Selenium, Mocha, Jasmine, JUnit, NUnit, JMeter, pytest, BlazeMeter, Load Impact</a:t>
            </a:r>
            <a:endParaRPr/>
          </a:p>
          <a:p>
            <a:pPr marL="342900" lvl="0" indent="-342900" algn="l" rtl="0">
              <a:spcBef>
                <a:spcPts val="400"/>
              </a:spcBef>
              <a:spcAft>
                <a:spcPts val="0"/>
              </a:spcAft>
              <a:buClr>
                <a:schemeClr val="dk1"/>
              </a:buClr>
              <a:buSzPct val="100000"/>
              <a:buNone/>
            </a:pPr>
            <a:endParaRPr/>
          </a:p>
        </p:txBody>
      </p:sp>
    </p:spTree>
    <p:extLst>
      <p:ext uri="{BB962C8B-B14F-4D97-AF65-F5344CB8AC3E}">
        <p14:creationId xmlns:p14="http://schemas.microsoft.com/office/powerpoint/2010/main" val="269372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26" name="Google Shape;126;p20"/>
          <p:cNvSpPr txBox="1">
            <a:spLocks noGrp="1"/>
          </p:cNvSpPr>
          <p:nvPr>
            <p:ph type="body" idx="1"/>
          </p:nvPr>
        </p:nvSpPr>
        <p:spPr>
          <a:xfrm>
            <a:off x="457200" y="1087191"/>
            <a:ext cx="8229600" cy="3948218"/>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None/>
            </a:pPr>
            <a:r>
              <a:rPr lang="en-US" b="1"/>
              <a:t>4. Packaging</a:t>
            </a:r>
            <a:endParaRPr/>
          </a:p>
          <a:p>
            <a:pPr marL="342900" lvl="0" indent="-342900" algn="l" rtl="0">
              <a:spcBef>
                <a:spcPts val="448"/>
              </a:spcBef>
              <a:spcAft>
                <a:spcPts val="0"/>
              </a:spcAft>
              <a:buClr>
                <a:schemeClr val="dk1"/>
              </a:buClr>
              <a:buSzPct val="100000"/>
              <a:buNone/>
            </a:pPr>
            <a:r>
              <a:rPr lang="en-US"/>
              <a:t>	Packaging phase starts once the release is ready for deployment. This stage is often referred to as Preproduction/preprod. The packaging stage comprises tools for package repositories and other storage mechanisms for the binaries created in the development stage. Repositories, also known as artifact or asset repositories — include all assets needed and connected with binaries to facilitate the deployment, such as scripts, configuration files, and additional infrastructural files. Packaging consists of following activities;</a:t>
            </a:r>
            <a:endParaRPr/>
          </a:p>
          <a:p>
            <a:pPr marL="342900" lvl="0" indent="-342900" algn="l" rtl="0">
              <a:spcBef>
                <a:spcPts val="448"/>
              </a:spcBef>
              <a:spcAft>
                <a:spcPts val="0"/>
              </a:spcAft>
              <a:buClr>
                <a:schemeClr val="dk1"/>
              </a:buClr>
              <a:buSzPct val="100000"/>
              <a:buNone/>
            </a:pPr>
            <a:r>
              <a:rPr lang="en-US"/>
              <a:t>Approval/preapprovals</a:t>
            </a:r>
            <a:endParaRPr/>
          </a:p>
          <a:p>
            <a:pPr marL="342900" lvl="0" indent="-342900" algn="l" rtl="0">
              <a:spcBef>
                <a:spcPts val="448"/>
              </a:spcBef>
              <a:spcAft>
                <a:spcPts val="0"/>
              </a:spcAft>
              <a:buClr>
                <a:schemeClr val="dk1"/>
              </a:buClr>
              <a:buSzPct val="100000"/>
              <a:buNone/>
            </a:pPr>
            <a:r>
              <a:rPr lang="en-US"/>
              <a:t>Package configuration</a:t>
            </a:r>
            <a:endParaRPr/>
          </a:p>
          <a:p>
            <a:pPr marL="342900" lvl="0" indent="-342900" algn="l" rtl="0">
              <a:spcBef>
                <a:spcPts val="448"/>
              </a:spcBef>
              <a:spcAft>
                <a:spcPts val="0"/>
              </a:spcAft>
              <a:buClr>
                <a:schemeClr val="dk1"/>
              </a:buClr>
              <a:buSzPct val="100000"/>
              <a:buNone/>
            </a:pPr>
            <a:r>
              <a:rPr lang="en-US"/>
              <a:t>Triggered releases</a:t>
            </a:r>
            <a:endParaRPr/>
          </a:p>
          <a:p>
            <a:pPr marL="342900" lvl="0" indent="-342900" algn="l" rtl="0">
              <a:spcBef>
                <a:spcPts val="448"/>
              </a:spcBef>
              <a:spcAft>
                <a:spcPts val="0"/>
              </a:spcAft>
              <a:buClr>
                <a:schemeClr val="dk1"/>
              </a:buClr>
              <a:buSzPct val="100000"/>
              <a:buNone/>
            </a:pPr>
            <a:r>
              <a:rPr lang="en-US"/>
              <a:t>Release staging and holding</a:t>
            </a:r>
            <a:endParaRPr/>
          </a:p>
          <a:p>
            <a:pPr marL="342900" lvl="0" indent="-342900" algn="l" rtl="0">
              <a:spcBef>
                <a:spcPts val="448"/>
              </a:spcBef>
              <a:spcAft>
                <a:spcPts val="0"/>
              </a:spcAft>
              <a:buClr>
                <a:schemeClr val="dk1"/>
              </a:buClr>
              <a:buSzPct val="100000"/>
              <a:buNone/>
            </a:pPr>
            <a:r>
              <a:rPr lang="en-US"/>
              <a:t>Tools used</a:t>
            </a:r>
            <a:r>
              <a:rPr lang="en-US" b="1"/>
              <a:t>: Dockers, consul.io, Ansible</a:t>
            </a:r>
            <a:r>
              <a:rPr lang="en-US"/>
              <a:t>, </a:t>
            </a:r>
            <a:r>
              <a:rPr lang="en-US" b="1"/>
              <a:t>SaltStack</a:t>
            </a:r>
            <a:r>
              <a:rPr lang="en-US"/>
              <a:t>, </a:t>
            </a:r>
            <a:r>
              <a:rPr lang="en-US" b="1"/>
              <a:t>Puppet, Chef</a:t>
            </a:r>
            <a:endParaRPr/>
          </a:p>
          <a:p>
            <a:pPr marL="342900" lvl="0" indent="-342900" algn="l" rtl="0">
              <a:spcBef>
                <a:spcPts val="448"/>
              </a:spcBef>
              <a:spcAft>
                <a:spcPts val="0"/>
              </a:spcAft>
              <a:buClr>
                <a:schemeClr val="dk1"/>
              </a:buClr>
              <a:buSzPct val="100000"/>
              <a:buNone/>
            </a:pPr>
            <a:endParaRPr/>
          </a:p>
        </p:txBody>
      </p:sp>
    </p:spTree>
    <p:extLst>
      <p:ext uri="{BB962C8B-B14F-4D97-AF65-F5344CB8AC3E}">
        <p14:creationId xmlns:p14="http://schemas.microsoft.com/office/powerpoint/2010/main" val="182168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32" name="Google Shape;132;p21"/>
          <p:cNvSpPr txBox="1">
            <a:spLocks noGrp="1"/>
          </p:cNvSpPr>
          <p:nvPr>
            <p:ph type="body" idx="1"/>
          </p:nvPr>
        </p:nvSpPr>
        <p:spPr>
          <a:xfrm>
            <a:off x="457200" y="1087192"/>
            <a:ext cx="8229600" cy="4062659"/>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just" rtl="0">
              <a:spcBef>
                <a:spcPts val="0"/>
              </a:spcBef>
              <a:spcAft>
                <a:spcPts val="0"/>
              </a:spcAft>
              <a:buClr>
                <a:schemeClr val="dk1"/>
              </a:buClr>
              <a:buSzPct val="100000"/>
              <a:buNone/>
            </a:pPr>
            <a:r>
              <a:rPr lang="en-US" b="1"/>
              <a:t>5. Release</a:t>
            </a:r>
            <a:endParaRPr/>
          </a:p>
          <a:p>
            <a:pPr marL="342900" lvl="0" indent="-342900" algn="just" rtl="0">
              <a:spcBef>
                <a:spcPts val="352"/>
              </a:spcBef>
              <a:spcAft>
                <a:spcPts val="0"/>
              </a:spcAft>
              <a:buClr>
                <a:schemeClr val="dk1"/>
              </a:buClr>
              <a:buSzPct val="100000"/>
              <a:buNone/>
            </a:pPr>
            <a:r>
              <a:rPr lang="en-US"/>
              <a:t>	Release includes schedule, orchestration, provisioning and deploying software into production and targeted environment. Part of this process is application release automation tools that help up the packaging and deploying the application from development to production, using automation. The specific Release activities include:</a:t>
            </a:r>
            <a:endParaRPr/>
          </a:p>
          <a:p>
            <a:pPr marL="342900" lvl="0" indent="-342900" algn="just" rtl="0">
              <a:spcBef>
                <a:spcPts val="352"/>
              </a:spcBef>
              <a:spcAft>
                <a:spcPts val="0"/>
              </a:spcAft>
              <a:buClr>
                <a:schemeClr val="dk1"/>
              </a:buClr>
              <a:buSzPct val="100000"/>
              <a:buNone/>
            </a:pPr>
            <a:r>
              <a:rPr lang="en-US"/>
              <a:t>Release coordination</a:t>
            </a:r>
            <a:endParaRPr/>
          </a:p>
          <a:p>
            <a:pPr marL="342900" lvl="0" indent="-342900" algn="just" rtl="0">
              <a:spcBef>
                <a:spcPts val="352"/>
              </a:spcBef>
              <a:spcAft>
                <a:spcPts val="0"/>
              </a:spcAft>
              <a:buClr>
                <a:schemeClr val="dk1"/>
              </a:buClr>
              <a:buSzPct val="100000"/>
              <a:buNone/>
            </a:pPr>
            <a:r>
              <a:rPr lang="en-US"/>
              <a:t>Deploying and promoting applications</a:t>
            </a:r>
            <a:endParaRPr/>
          </a:p>
          <a:p>
            <a:pPr marL="342900" lvl="0" indent="-342900" algn="just" rtl="0">
              <a:spcBef>
                <a:spcPts val="352"/>
              </a:spcBef>
              <a:spcAft>
                <a:spcPts val="0"/>
              </a:spcAft>
              <a:buClr>
                <a:schemeClr val="dk1"/>
              </a:buClr>
              <a:buSzPct val="100000"/>
              <a:buNone/>
            </a:pPr>
            <a:r>
              <a:rPr lang="en-US"/>
              <a:t>Fallbacks and recovery</a:t>
            </a:r>
            <a:endParaRPr/>
          </a:p>
          <a:p>
            <a:pPr marL="342900" lvl="0" indent="-342900" algn="just" rtl="0">
              <a:spcBef>
                <a:spcPts val="352"/>
              </a:spcBef>
              <a:spcAft>
                <a:spcPts val="0"/>
              </a:spcAft>
              <a:buClr>
                <a:schemeClr val="dk1"/>
              </a:buClr>
              <a:buSzPct val="100000"/>
              <a:buNone/>
            </a:pPr>
            <a:r>
              <a:rPr lang="en-US"/>
              <a:t>Scheduled/timed releases</a:t>
            </a:r>
            <a:endParaRPr/>
          </a:p>
          <a:p>
            <a:pPr marL="342900" lvl="0" indent="-342900" algn="just" rtl="0">
              <a:spcBef>
                <a:spcPts val="352"/>
              </a:spcBef>
              <a:spcAft>
                <a:spcPts val="0"/>
              </a:spcAft>
              <a:buClr>
                <a:schemeClr val="dk1"/>
              </a:buClr>
              <a:buSzPct val="100000"/>
              <a:buNone/>
            </a:pPr>
            <a:r>
              <a:rPr lang="en-US"/>
              <a:t>Tools: </a:t>
            </a:r>
            <a:r>
              <a:rPr lang="en-US" b="1"/>
              <a:t>Jenkins, Kubernetes CI/CD</a:t>
            </a:r>
            <a:endParaRPr/>
          </a:p>
          <a:p>
            <a:pPr marL="342900" lvl="0" indent="-342900" algn="just" rtl="0">
              <a:spcBef>
                <a:spcPts val="352"/>
              </a:spcBef>
              <a:spcAft>
                <a:spcPts val="0"/>
              </a:spcAft>
              <a:buClr>
                <a:schemeClr val="dk1"/>
              </a:buClr>
              <a:buSzPct val="100000"/>
              <a:buNone/>
            </a:pPr>
            <a:r>
              <a:rPr lang="en-US"/>
              <a:t>	Jenkins is an open source automation server that offers a plugin architecture to support continuous integration and delivery. It integrates with a variety of software tools in the CI/CD toolchain and distributes work across multiple platforms. In DevOps, Jenkins is been used for packaging, release, and configuration.</a:t>
            </a:r>
            <a:endParaRPr/>
          </a:p>
          <a:p>
            <a:pPr marL="342900" lvl="0" indent="-342900" algn="just" rtl="0">
              <a:spcBef>
                <a:spcPts val="352"/>
              </a:spcBef>
              <a:spcAft>
                <a:spcPts val="0"/>
              </a:spcAft>
              <a:buClr>
                <a:schemeClr val="dk1"/>
              </a:buClr>
              <a:buSzPct val="100000"/>
              <a:buNone/>
            </a:pPr>
            <a:r>
              <a:rPr lang="en-US"/>
              <a:t>	Kubernetes is an open-source platform for automating deployments, scaling, and operations of application containers across clusters of hosts, providing container-centric infrastructure.</a:t>
            </a:r>
            <a:endParaRPr/>
          </a:p>
          <a:p>
            <a:pPr marL="342900" lvl="0" indent="-342900" algn="just" rtl="0">
              <a:spcBef>
                <a:spcPts val="352"/>
              </a:spcBef>
              <a:spcAft>
                <a:spcPts val="0"/>
              </a:spcAft>
              <a:buClr>
                <a:schemeClr val="dk1"/>
              </a:buClr>
              <a:buSzPct val="100000"/>
              <a:buNone/>
            </a:pPr>
            <a:r>
              <a:rPr lang="en-US"/>
              <a:t>Other tools used: </a:t>
            </a:r>
            <a:r>
              <a:rPr lang="en-US" b="1"/>
              <a:t>Dockers, Docker Hub, Docker Swarm, Travis CI, consul.io, Ansible</a:t>
            </a:r>
            <a:r>
              <a:rPr lang="en-US"/>
              <a:t>, </a:t>
            </a:r>
            <a:r>
              <a:rPr lang="en-US" b="1"/>
              <a:t>SaltStack</a:t>
            </a:r>
            <a:r>
              <a:rPr lang="en-US"/>
              <a:t>, </a:t>
            </a:r>
            <a:r>
              <a:rPr lang="en-US" b="1"/>
              <a:t>Puppet, Chef</a:t>
            </a:r>
            <a:endParaRPr/>
          </a:p>
          <a:p>
            <a:pPr marL="342900" lvl="0" indent="-342900" algn="just" rtl="0">
              <a:spcBef>
                <a:spcPts val="352"/>
              </a:spcBef>
              <a:spcAft>
                <a:spcPts val="0"/>
              </a:spcAft>
              <a:buClr>
                <a:schemeClr val="dk1"/>
              </a:buClr>
              <a:buSzPct val="100000"/>
              <a:buNone/>
            </a:pPr>
            <a:endParaRPr/>
          </a:p>
        </p:txBody>
      </p:sp>
    </p:spTree>
    <p:extLst>
      <p:ext uri="{BB962C8B-B14F-4D97-AF65-F5344CB8AC3E}">
        <p14:creationId xmlns:p14="http://schemas.microsoft.com/office/powerpoint/2010/main" val="42188736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Custom</PresentationFormat>
  <Paragraphs>136</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1_Office Theme</vt:lpstr>
      <vt:lpstr>Introduction to Devops </vt:lpstr>
      <vt:lpstr>PowerPoint Presentation</vt:lpstr>
      <vt:lpstr>Why You Need DevOps?</vt:lpstr>
      <vt:lpstr>PowerPoint Presentation</vt:lpstr>
      <vt:lpstr>DevOps ecosystem</vt:lpstr>
      <vt:lpstr>PowerPoint Presentation</vt:lpstr>
      <vt:lpstr>PowerPoint Presentation</vt:lpstr>
      <vt:lpstr>PowerPoint Presentation</vt:lpstr>
      <vt:lpstr>PowerPoint Presentation</vt:lpstr>
      <vt:lpstr>PowerPoint Presentation</vt:lpstr>
      <vt:lpstr>PowerPoint Presentation</vt:lpstr>
      <vt:lpstr>DevOps ecosystem</vt:lpstr>
      <vt:lpstr>Introduction to Devops </vt:lpstr>
      <vt:lpstr>Docker containers</vt:lpstr>
      <vt:lpstr>PowerPoint Presentation</vt:lpstr>
      <vt:lpstr>Docker</vt:lpstr>
      <vt:lpstr>Docker</vt:lpstr>
      <vt:lpstr>Docker was originally a Linux application</vt:lpstr>
      <vt:lpstr>Docker runs natively on OS X</vt:lpstr>
      <vt:lpstr>PowerPoint Presentation</vt:lpstr>
      <vt:lpstr>Docker Architecture</vt:lpstr>
      <vt:lpstr>Running Containers</vt:lpstr>
      <vt:lpstr>Docker Images &amp; Containers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Devops </dc:title>
  <dc:creator>hp</dc:creator>
  <cp:lastModifiedBy>hp</cp:lastModifiedBy>
  <cp:revision>1</cp:revision>
  <dcterms:modified xsi:type="dcterms:W3CDTF">2022-01-10T12:58:57Z</dcterms:modified>
</cp:coreProperties>
</file>