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  <p:sldMasterId id="2147483696" r:id="rId4"/>
    <p:sldMasterId id="2147483714" r:id="rId5"/>
  </p:sldMasterIdLst>
  <p:notesMasterIdLst>
    <p:notesMasterId r:id="rId6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1" r:id="rId20"/>
    <p:sldId id="272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2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" Type="http://schemas.openxmlformats.org/officeDocument/2006/relationships/slide" Target="slides/slide2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996C-3F0C-4978-9314-C296E6832B28}" type="datetimeFigureOut">
              <a:rPr lang="en-IN" smtClean="0"/>
              <a:pPr/>
              <a:t>18-01-2017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C7DF6-7E4F-4710-8F5A-45677976EB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6783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FF30203-5051-4321-8AF3-FF94669C7EDD}" type="slidenum">
              <a:rPr lang="en-US" altLang="en-US" sz="1200"/>
              <a:pPr eaLnBrk="1" hangingPunct="1"/>
              <a:t>42</a:t>
            </a:fld>
            <a:endParaRPr lang="en-US" alt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Available on the web in code/arrays/factorials.cpp</a:t>
            </a:r>
          </a:p>
        </p:txBody>
      </p:sp>
    </p:spTree>
    <p:extLst>
      <p:ext uri="{BB962C8B-B14F-4D97-AF65-F5344CB8AC3E}">
        <p14:creationId xmlns:p14="http://schemas.microsoft.com/office/powerpoint/2010/main" xmlns="" val="381083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63F32D7-BE40-487A-B34E-1B43B09D7F5A}" type="slidenum">
              <a:rPr lang="en-US" altLang="en-US" sz="1200"/>
              <a:pPr eaLnBrk="1" hangingPunct="1"/>
              <a:t>43</a:t>
            </a:fld>
            <a:endParaRPr lang="en-US" alt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Example code available in code/arrays/arraydecls.cpp</a:t>
            </a:r>
          </a:p>
        </p:txBody>
      </p:sp>
    </p:spTree>
    <p:extLst>
      <p:ext uri="{BB962C8B-B14F-4D97-AF65-F5344CB8AC3E}">
        <p14:creationId xmlns:p14="http://schemas.microsoft.com/office/powerpoint/2010/main" xmlns="" val="401674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5DE98A3-AC02-47F6-92CF-D0A266DE9C67}" type="slidenum">
              <a:rPr lang="en-US" altLang="en-US" sz="1200"/>
              <a:pPr eaLnBrk="1" hangingPunct="1"/>
              <a:t>45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On the course home page in code/arrays/printarray.cpp</a:t>
            </a:r>
          </a:p>
        </p:txBody>
      </p:sp>
    </p:spTree>
    <p:extLst>
      <p:ext uri="{BB962C8B-B14F-4D97-AF65-F5344CB8AC3E}">
        <p14:creationId xmlns:p14="http://schemas.microsoft.com/office/powerpoint/2010/main" xmlns="" val="2063276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6FFDA08-B60C-494C-B3F6-984C46509472}" type="slidenum">
              <a:rPr lang="en-US" altLang="en-US" sz="1200"/>
              <a:pPr eaLnBrk="1" hangingPunct="1"/>
              <a:t>47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On the course home page in code/arrays/printarray.cpp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7997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8B4BBF1-4C2F-49FC-A8BE-068465B481CB}" type="slidenum">
              <a:rPr lang="en-US" altLang="en-US" sz="1200"/>
              <a:pPr eaLnBrk="1" hangingPunct="1"/>
              <a:t>53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Available via the course home page in code/arrays/2darray.cpp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4287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2C37615-A2D9-43F3-BF3D-876129D3C5C2}" type="slidenum">
              <a:rPr lang="en-US" altLang="en-US" sz="1200"/>
              <a:pPr eaLnBrk="1" hangingPunct="1"/>
              <a:t>54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Available via the course home page in code/arrays/2darray.cpp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2596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3E85C30-174E-4563-8DED-FA45A4512A34}" type="slidenum">
              <a:rPr lang="en-US" altLang="en-US" sz="1200"/>
              <a:pPr eaLnBrk="1" hangingPunct="1"/>
              <a:t>55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Available via the course home page in code/arrays/2darray.cpp</a:t>
            </a:r>
          </a:p>
        </p:txBody>
      </p:sp>
    </p:spTree>
    <p:extLst>
      <p:ext uri="{BB962C8B-B14F-4D97-AF65-F5344CB8AC3E}">
        <p14:creationId xmlns:p14="http://schemas.microsoft.com/office/powerpoint/2010/main" xmlns="" val="2216812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1BA69CF-2396-4AE6-846C-0B1C6B4E2D27}" type="slidenum">
              <a:rPr lang="en-US" altLang="en-US" sz="1200"/>
              <a:pPr eaLnBrk="1" hangingPunct="1"/>
              <a:t>57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Available via the course home page in code/arrays/badidea.cpp</a:t>
            </a:r>
          </a:p>
        </p:txBody>
      </p:sp>
    </p:spTree>
    <p:extLst>
      <p:ext uri="{BB962C8B-B14F-4D97-AF65-F5344CB8AC3E}">
        <p14:creationId xmlns:p14="http://schemas.microsoft.com/office/powerpoint/2010/main" xmlns="" val="88910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080E-5A0B-4EF5-B912-C9B71A928637}" type="datetimeFigureOut">
              <a:rPr lang="en-IN" smtClean="0"/>
              <a:pPr/>
              <a:t>18-01-2017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A85-CB79-497F-9D6D-3F7AE5FAFE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37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080E-5A0B-4EF5-B912-C9B71A928637}" type="datetimeFigureOut">
              <a:rPr lang="en-IN" smtClean="0"/>
              <a:pPr/>
              <a:t>18-01-2017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A85-CB79-497F-9D6D-3F7AE5FAFE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5664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080E-5A0B-4EF5-B912-C9B71A928637}" type="datetimeFigureOut">
              <a:rPr lang="en-IN" smtClean="0"/>
              <a:pPr/>
              <a:t>18-01-2017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A85-CB79-497F-9D6D-3F7AE5FAFE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7400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7964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1042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6715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8128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9123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6152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660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019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080E-5A0B-4EF5-B912-C9B71A928637}" type="datetimeFigureOut">
              <a:rPr lang="en-IN" smtClean="0"/>
              <a:pPr/>
              <a:t>18-01-2017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A85-CB79-497F-9D6D-3F7AE5FAFE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9336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210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9407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94867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471074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35864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3261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18796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40378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9617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93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080E-5A0B-4EF5-B912-C9B71A928637}" type="datetimeFigureOut">
              <a:rPr lang="en-IN" smtClean="0"/>
              <a:pPr/>
              <a:t>18-01-2017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A85-CB79-497F-9D6D-3F7AE5FAFE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80971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86726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0085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1247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1012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65177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33009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95546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01192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08092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903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080E-5A0B-4EF5-B912-C9B71A928637}" type="datetimeFigureOut">
              <a:rPr lang="en-IN" smtClean="0"/>
              <a:pPr/>
              <a:t>18-01-2017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A85-CB79-497F-9D6D-3F7AE5FAFE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958815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0909266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21846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42281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4617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45111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05533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67830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77491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58558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73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080E-5A0B-4EF5-B912-C9B71A928637}" type="datetimeFigureOut">
              <a:rPr lang="en-IN" smtClean="0"/>
              <a:pPr/>
              <a:t>18-01-2017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A85-CB79-497F-9D6D-3F7AE5FAFE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542917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19032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64804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59942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3300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59027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252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737110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23508537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389182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493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080E-5A0B-4EF5-B912-C9B71A928637}" type="datetimeFigureOut">
              <a:rPr lang="en-IN" smtClean="0"/>
              <a:pPr/>
              <a:t>18-01-2017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A85-CB79-497F-9D6D-3F7AE5FAFE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87686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74636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095507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430346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8142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77073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98238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652575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35796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271980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032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080E-5A0B-4EF5-B912-C9B71A928637}" type="datetimeFigureOut">
              <a:rPr lang="en-IN" smtClean="0"/>
              <a:pPr/>
              <a:t>18-01-2017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A85-CB79-497F-9D6D-3F7AE5FAFE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4670158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68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09951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431379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680837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29506883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272764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670362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95964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41786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798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080E-5A0B-4EF5-B912-C9B71A928637}" type="datetimeFigureOut">
              <a:rPr lang="en-IN" smtClean="0"/>
              <a:pPr/>
              <a:t>18-01-2017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A85-CB79-497F-9D6D-3F7AE5FAFE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6206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080E-5A0B-4EF5-B912-C9B71A928637}" type="datetimeFigureOut">
              <a:rPr lang="en-IN" smtClean="0"/>
              <a:pPr/>
              <a:t>18-01-2017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A85-CB79-497F-9D6D-3F7AE5FAFE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6559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8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5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2080E-5A0B-4EF5-B912-C9B71A928637}" type="datetimeFigureOut">
              <a:rPr lang="en-IN" smtClean="0"/>
              <a:pPr/>
              <a:t>18-01-2017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C0A85-CB79-497F-9D6D-3F7AE5FAFE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9475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4299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30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4020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4B611A-5EB1-430F-9F46-F442CABD8C66}" type="datetimeFigureOut">
              <a:rPr lang="en-IN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18-01-2017</a:t>
            </a:fld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9AECC-281F-4327-9897-1284099036CB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8783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Function Declaration</a:t>
            </a:r>
          </a:p>
          <a:p>
            <a:r>
              <a:rPr lang="en-IN" dirty="0" smtClean="0"/>
              <a:t>Function Definition</a:t>
            </a:r>
          </a:p>
          <a:p>
            <a:r>
              <a:rPr lang="en-IN" dirty="0" smtClean="0"/>
              <a:t>Calling Functions</a:t>
            </a:r>
          </a:p>
          <a:p>
            <a:r>
              <a:rPr lang="en-IN" dirty="0" smtClean="0"/>
              <a:t>Call by Reference</a:t>
            </a:r>
          </a:p>
          <a:p>
            <a:r>
              <a:rPr lang="en-IN" dirty="0" smtClean="0"/>
              <a:t>Call by Value</a:t>
            </a:r>
          </a:p>
          <a:p>
            <a:r>
              <a:rPr lang="en-IN" dirty="0" smtClean="0"/>
              <a:t>Inline Functions</a:t>
            </a:r>
          </a:p>
          <a:p>
            <a:r>
              <a:rPr lang="en-IN" dirty="0" smtClean="0"/>
              <a:t>Function overloading</a:t>
            </a:r>
          </a:p>
          <a:p>
            <a:r>
              <a:rPr lang="en-IN" dirty="0" smtClean="0"/>
              <a:t>Default Arguments</a:t>
            </a:r>
          </a:p>
        </p:txBody>
      </p:sp>
    </p:spTree>
    <p:extLst>
      <p:ext uri="{BB962C8B-B14F-4D97-AF65-F5344CB8AC3E}">
        <p14:creationId xmlns:p14="http://schemas.microsoft.com/office/powerpoint/2010/main" xmlns="" val="140774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return value could also be a variable that represents the </a:t>
            </a:r>
            <a:r>
              <a:rPr lang="en-IN" dirty="0" smtClean="0"/>
              <a:t>result</a:t>
            </a:r>
          </a:p>
          <a:p>
            <a:pPr marL="0" indent="0">
              <a:buNone/>
            </a:pPr>
            <a:endParaRPr lang="en-IN" dirty="0" smtClean="0"/>
          </a:p>
          <a:p>
            <a:pPr marL="0" lvl="0" indent="0"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SquareArea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(double Side) </a:t>
            </a:r>
          </a:p>
          <a:p>
            <a:pPr marL="0" lvl="0" indent="0"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lvl="0" indent="0"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Area; </a:t>
            </a:r>
          </a:p>
          <a:p>
            <a:pPr marL="0" lvl="0" indent="0"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Area = Side * Side; </a:t>
            </a:r>
          </a:p>
          <a:p>
            <a:pPr marL="0" lvl="0" indent="0"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Area; </a:t>
            </a:r>
          </a:p>
          <a:p>
            <a:pPr marL="0" lvl="0" indent="0"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02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iostream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using namespace </a:t>
            </a:r>
            <a:r>
              <a:rPr lang="en-IN" dirty="0" err="1" smtClean="0"/>
              <a:t>std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GetMajor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Choice;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cout</a:t>
            </a:r>
            <a:r>
              <a:rPr lang="en-IN" dirty="0" smtClean="0"/>
              <a:t> &lt;&lt; "\n1 - Business Administration"; 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cout</a:t>
            </a:r>
            <a:r>
              <a:rPr lang="en-IN" dirty="0" smtClean="0"/>
              <a:t> &lt;&lt; "\n2 - History";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cout</a:t>
            </a:r>
            <a:r>
              <a:rPr lang="en-IN" dirty="0" smtClean="0"/>
              <a:t> &lt;&lt; "\n3 - Geography";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cout</a:t>
            </a:r>
            <a:r>
              <a:rPr lang="en-IN" dirty="0" smtClean="0"/>
              <a:t> &lt;&lt; "\n4 - Education";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cout</a:t>
            </a:r>
            <a:r>
              <a:rPr lang="en-IN" dirty="0" smtClean="0"/>
              <a:t> &lt;&lt; "\n5 - Computer Sciences";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cout</a:t>
            </a:r>
            <a:r>
              <a:rPr lang="en-IN" dirty="0" smtClean="0"/>
              <a:t> &lt;&lt; "\</a:t>
            </a:r>
            <a:r>
              <a:rPr lang="en-IN" dirty="0" err="1" smtClean="0"/>
              <a:t>nYour</a:t>
            </a:r>
            <a:r>
              <a:rPr lang="en-IN" dirty="0" smtClean="0"/>
              <a:t> Choice: ";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cin</a:t>
            </a:r>
            <a:r>
              <a:rPr lang="en-IN" dirty="0" smtClean="0"/>
              <a:t> &gt;&gt; Choice;</a:t>
            </a:r>
          </a:p>
          <a:p>
            <a:pPr marL="0" indent="0">
              <a:buNone/>
            </a:pPr>
            <a:r>
              <a:rPr lang="en-IN" dirty="0" smtClean="0"/>
              <a:t>	return Choice;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Major;	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cout</a:t>
            </a:r>
            <a:r>
              <a:rPr lang="en-IN" dirty="0" smtClean="0"/>
              <a:t> &lt;&lt; "Welcome to the student orientation program.";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cout</a:t>
            </a:r>
            <a:r>
              <a:rPr lang="en-IN" dirty="0" smtClean="0"/>
              <a:t> &lt;&lt; "Select your desired major:";</a:t>
            </a:r>
          </a:p>
          <a:p>
            <a:pPr marL="0" indent="0">
              <a:buNone/>
            </a:pPr>
            <a:r>
              <a:rPr lang="en-IN" dirty="0" smtClean="0"/>
              <a:t>	Major = </a:t>
            </a:r>
            <a:r>
              <a:rPr lang="en-IN" dirty="0" err="1" smtClean="0"/>
              <a:t>GetMajor</a:t>
            </a:r>
            <a:r>
              <a:rPr lang="en-IN" dirty="0" smtClean="0"/>
              <a:t>();//Function return type same as variable return type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cout</a:t>
            </a:r>
            <a:r>
              <a:rPr lang="en-IN" dirty="0" smtClean="0"/>
              <a:t> &lt;&lt; "You select " &lt;&lt; Major; </a:t>
            </a:r>
            <a:r>
              <a:rPr lang="en-IN" dirty="0" err="1" smtClean="0"/>
              <a:t>cout</a:t>
            </a:r>
            <a:r>
              <a:rPr lang="en-IN" dirty="0" smtClean="0"/>
              <a:t> &lt;&lt; "\n";</a:t>
            </a:r>
          </a:p>
          <a:p>
            <a:pPr marL="0" indent="0">
              <a:buNone/>
            </a:pPr>
            <a:r>
              <a:rPr lang="en-IN" dirty="0" smtClean="0"/>
              <a:t>	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2917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  Argument Passing</a:t>
            </a:r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1676400" y="87153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609600" indent="-609600">
              <a:lnSpc>
                <a:spcPct val="95000"/>
              </a:lnSpc>
              <a:spcBef>
                <a:spcPct val="20000"/>
              </a:spcBef>
              <a:buClr>
                <a:prstClr val="white"/>
              </a:buClr>
              <a:defRPr/>
            </a:pPr>
            <a:r>
              <a:rPr lang="en-US" altLang="zh-CN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The Semantics of Argument Passing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600200" y="2228850"/>
            <a:ext cx="9067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prstClr val="white"/>
              </a:buClr>
              <a:buFontTx/>
              <a:buChar char="•"/>
              <a:defRPr/>
            </a:pP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When a function is called, store is set aside for its formal arguments.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prstClr val="white"/>
              </a:buClr>
              <a:buFontTx/>
              <a:buChar char="•"/>
              <a:defRPr/>
            </a:pP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formal argument is </a:t>
            </a: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initialized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by its corresponding actual argument. ( The semantics of argument passing are </a:t>
            </a: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identical to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the semantics of </a:t>
            </a: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initialization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different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from the semantics of </a:t>
            </a: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assignment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prstClr val="white"/>
              </a:buClr>
              <a:buFontTx/>
              <a:buChar char="•"/>
              <a:defRPr/>
            </a:pP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type of an </a:t>
            </a: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actual argument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is checked against the </a:t>
            </a: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of the corresponding </a:t>
            </a: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formal argument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1752600" y="1503363"/>
            <a:ext cx="8763000" cy="5334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buClr>
                <a:srgbClr val="EBEBEB"/>
              </a:buClr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&lt;function name&gt;(&lt;actual arguments&gt;);</a:t>
            </a:r>
            <a:endParaRPr lang="en-US" altLang="zh-CN" i="1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0467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autoUpdateAnimBg="0"/>
      <p:bldP spid="136196" grpId="0" build="p" autoUpdateAnimBg="0"/>
      <p:bldP spid="13619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76200"/>
            <a:ext cx="80772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  Argument Passing(continued)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1676400" y="87153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609600" indent="-609600">
              <a:lnSpc>
                <a:spcPct val="95000"/>
              </a:lnSpc>
              <a:spcBef>
                <a:spcPct val="20000"/>
              </a:spcBef>
              <a:buClr>
                <a:prstClr val="white"/>
              </a:buClr>
              <a:defRPr/>
            </a:pPr>
            <a:r>
              <a:rPr lang="en-US" altLang="zh-CN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 Modes </a:t>
            </a:r>
            <a:r>
              <a:rPr lang="en-US" altLang="zh-CN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 Argument Passing</a:t>
            </a:r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>
            <a:off x="9144000" y="1066800"/>
            <a:ext cx="273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EBEBEB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133600" y="1836738"/>
            <a:ext cx="7620000" cy="2963862"/>
            <a:chOff x="384" y="1248"/>
            <a:chExt cx="4800" cy="1867"/>
          </a:xfrm>
        </p:grpSpPr>
        <p:sp>
          <p:nvSpPr>
            <p:cNvPr id="104454" name="Text Box 7"/>
            <p:cNvSpPr txBox="1">
              <a:spLocks noChangeArrowheads="1"/>
            </p:cNvSpPr>
            <p:nvPr/>
          </p:nvSpPr>
          <p:spPr bwMode="auto">
            <a:xfrm>
              <a:off x="384" y="2064"/>
              <a:ext cx="1344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prstClr val="white"/>
                  </a:solidFill>
                </a:rPr>
                <a:t>the modes of argument passing </a:t>
              </a:r>
            </a:p>
          </p:txBody>
        </p:sp>
        <p:sp>
          <p:nvSpPr>
            <p:cNvPr id="104455" name="Text Box 8"/>
            <p:cNvSpPr txBox="1">
              <a:spLocks noChangeArrowheads="1"/>
            </p:cNvSpPr>
            <p:nvPr/>
          </p:nvSpPr>
          <p:spPr bwMode="auto">
            <a:xfrm>
              <a:off x="2016" y="1710"/>
              <a:ext cx="1152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prstClr val="white"/>
                  </a:solidFill>
                </a:rPr>
                <a:t>passing by value</a:t>
              </a:r>
            </a:p>
          </p:txBody>
        </p:sp>
        <p:sp>
          <p:nvSpPr>
            <p:cNvPr id="104456" name="Text Box 9"/>
            <p:cNvSpPr txBox="1">
              <a:spLocks noChangeArrowheads="1"/>
            </p:cNvSpPr>
            <p:nvPr/>
          </p:nvSpPr>
          <p:spPr bwMode="auto">
            <a:xfrm>
              <a:off x="2016" y="2688"/>
              <a:ext cx="1104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prstClr val="white"/>
                  </a:solidFill>
                </a:rPr>
                <a:t>passing by reference</a:t>
              </a:r>
            </a:p>
          </p:txBody>
        </p:sp>
        <p:sp>
          <p:nvSpPr>
            <p:cNvPr id="137235" name="AutoShape 19"/>
            <p:cNvSpPr>
              <a:spLocks/>
            </p:cNvSpPr>
            <p:nvPr/>
          </p:nvSpPr>
          <p:spPr bwMode="auto">
            <a:xfrm>
              <a:off x="1728" y="1968"/>
              <a:ext cx="240" cy="974"/>
            </a:xfrm>
            <a:prstGeom prst="leftBrace">
              <a:avLst>
                <a:gd name="adj1" fmla="val 3381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EBEBEB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459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1728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27168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76200"/>
            <a:ext cx="80772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  Argument Passing(continued)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1676400" y="889035"/>
            <a:ext cx="8839200" cy="594988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srgbClr val="A50021"/>
                </a:solidFill>
                <a:ea typeface="楷体_GB2312" pitchFamily="49" charset="-122"/>
              </a:rPr>
              <a:t>//</a:t>
            </a:r>
            <a:r>
              <a:rPr lang="en-US" altLang="zh-CN" i="1" dirty="0" smtClean="0">
                <a:solidFill>
                  <a:srgbClr val="A50021"/>
                </a:solidFill>
                <a:ea typeface="楷体_GB2312" pitchFamily="49" charset="-122"/>
              </a:rPr>
              <a:t>example: </a:t>
            </a:r>
            <a:r>
              <a:rPr lang="en-US" altLang="zh-CN" i="1" dirty="0">
                <a:solidFill>
                  <a:srgbClr val="A50021"/>
                </a:solidFill>
                <a:ea typeface="楷体_GB2312" pitchFamily="49" charset="-122"/>
              </a:rPr>
              <a:t>passing by value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#include &lt;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iostream.h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&gt;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void swap1(</a:t>
            </a:r>
            <a:r>
              <a:rPr lang="en-US" altLang="zh-CN" i="1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lang="en-US" altLang="zh-CN" i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  <a:ea typeface="楷体_GB2312" pitchFamily="49" charset="-122"/>
              </a:rPr>
              <a:t>x,int</a:t>
            </a:r>
            <a:r>
              <a:rPr lang="en-US" altLang="zh-CN" i="1" dirty="0">
                <a:solidFill>
                  <a:srgbClr val="FF0000"/>
                </a:solidFill>
                <a:ea typeface="楷体_GB2312" pitchFamily="49" charset="-122"/>
              </a:rPr>
              <a:t> y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)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temp;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temp=x;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x=y;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y=temp;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cout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&lt;&lt;"x="&lt;&lt;x&lt;&lt;", "&lt;&lt;"y="&lt;&lt;y&lt;&lt;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endl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;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}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void main()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a(5),b(9);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swap1(</a:t>
            </a:r>
            <a:r>
              <a:rPr lang="en-US" altLang="zh-CN" i="1" dirty="0" err="1">
                <a:solidFill>
                  <a:srgbClr val="FF0000"/>
                </a:solidFill>
                <a:ea typeface="楷体_GB2312" pitchFamily="49" charset="-122"/>
              </a:rPr>
              <a:t>a,b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);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cout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&lt;&lt;"a="&lt;&lt;a&lt;&lt;", "&lt;&lt;"b="&lt;&lt;b&lt;&lt;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endl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;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6934200" y="1436689"/>
            <a:ext cx="3352800" cy="1412875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srgbClr val="003399"/>
                </a:solidFill>
                <a:ea typeface="楷体_GB2312" pitchFamily="49" charset="-122"/>
              </a:rPr>
              <a:t>Output</a:t>
            </a:r>
            <a:r>
              <a:rPr lang="zh-CN" altLang="en-US" i="1">
                <a:solidFill>
                  <a:srgbClr val="003399"/>
                </a:solidFill>
                <a:ea typeface="楷体_GB2312" pitchFamily="49" charset="-122"/>
              </a:rPr>
              <a:t>：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zh-CN" altLang="en-US">
                <a:solidFill>
                  <a:srgbClr val="003399"/>
                </a:solidFill>
                <a:ea typeface="楷体_GB2312" pitchFamily="49" charset="-122"/>
              </a:rPr>
              <a:t>　　</a:t>
            </a:r>
            <a:r>
              <a:rPr lang="en-US" altLang="zh-CN">
                <a:solidFill>
                  <a:srgbClr val="003399"/>
                </a:solidFill>
                <a:ea typeface="楷体_GB2312" pitchFamily="49" charset="-122"/>
              </a:rPr>
              <a:t>x=9,y=5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zh-CN" altLang="en-US">
                <a:solidFill>
                  <a:srgbClr val="003399"/>
                </a:solidFill>
                <a:ea typeface="楷体_GB2312" pitchFamily="49" charset="-122"/>
              </a:rPr>
              <a:t>　　</a:t>
            </a:r>
            <a:r>
              <a:rPr lang="en-US" altLang="zh-CN">
                <a:solidFill>
                  <a:srgbClr val="003399"/>
                </a:solidFill>
                <a:ea typeface="楷体_GB2312" pitchFamily="49" charset="-122"/>
              </a:rPr>
              <a:t>a=5,b=9</a:t>
            </a:r>
          </a:p>
        </p:txBody>
      </p:sp>
    </p:spTree>
    <p:extLst>
      <p:ext uri="{BB962C8B-B14F-4D97-AF65-F5344CB8AC3E}">
        <p14:creationId xmlns:p14="http://schemas.microsoft.com/office/powerpoint/2010/main" xmlns="" val="3041978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animBg="1" autoUpdateAnimBg="0"/>
      <p:bldP spid="14029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76200"/>
            <a:ext cx="80772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 Argument Passing(continued)</a:t>
            </a: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1676400" y="885860"/>
            <a:ext cx="8839200" cy="594988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srgbClr val="A50021"/>
                </a:solidFill>
                <a:ea typeface="楷体_GB2312" pitchFamily="49" charset="-122"/>
              </a:rPr>
              <a:t>//</a:t>
            </a:r>
            <a:r>
              <a:rPr lang="en-US" altLang="zh-CN" i="1" dirty="0" smtClean="0">
                <a:solidFill>
                  <a:srgbClr val="A50021"/>
                </a:solidFill>
                <a:ea typeface="楷体_GB2312" pitchFamily="49" charset="-122"/>
              </a:rPr>
              <a:t>example: </a:t>
            </a:r>
            <a:r>
              <a:rPr lang="en-US" altLang="zh-CN" i="1" dirty="0">
                <a:solidFill>
                  <a:srgbClr val="A50021"/>
                </a:solidFill>
                <a:ea typeface="楷体_GB2312" pitchFamily="49" charset="-122"/>
              </a:rPr>
              <a:t>passing by reference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#include &lt;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iostream.h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&gt;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void swap3(</a:t>
            </a:r>
            <a:r>
              <a:rPr lang="en-US" altLang="zh-CN" i="1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lang="en-US" altLang="zh-CN" i="1" dirty="0">
                <a:solidFill>
                  <a:srgbClr val="FF0000"/>
                </a:solidFill>
                <a:ea typeface="楷体_GB2312" pitchFamily="49" charset="-122"/>
              </a:rPr>
              <a:t> &amp;</a:t>
            </a:r>
            <a:r>
              <a:rPr lang="en-US" altLang="zh-CN" i="1" dirty="0" err="1">
                <a:solidFill>
                  <a:srgbClr val="FF0000"/>
                </a:solidFill>
                <a:ea typeface="楷体_GB2312" pitchFamily="49" charset="-122"/>
              </a:rPr>
              <a:t>x,int</a:t>
            </a:r>
            <a:r>
              <a:rPr lang="en-US" altLang="zh-CN" i="1" dirty="0">
                <a:solidFill>
                  <a:srgbClr val="FF0000"/>
                </a:solidFill>
                <a:ea typeface="楷体_GB2312" pitchFamily="49" charset="-122"/>
              </a:rPr>
              <a:t> &amp;y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)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temp;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temp=</a:t>
            </a:r>
            <a:r>
              <a:rPr lang="en-US" altLang="zh-CN" i="1" dirty="0">
                <a:solidFill>
                  <a:srgbClr val="A50021"/>
                </a:solidFill>
                <a:ea typeface="楷体_GB2312" pitchFamily="49" charset="-122"/>
              </a:rPr>
              <a:t>x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;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</a:t>
            </a:r>
            <a:r>
              <a:rPr lang="en-US" altLang="zh-CN" i="1" dirty="0">
                <a:solidFill>
                  <a:srgbClr val="A50021"/>
                </a:solidFill>
                <a:ea typeface="楷体_GB2312" pitchFamily="49" charset="-122"/>
              </a:rPr>
              <a:t>x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=</a:t>
            </a:r>
            <a:r>
              <a:rPr lang="en-US" altLang="zh-CN" i="1" dirty="0">
                <a:solidFill>
                  <a:srgbClr val="A50021"/>
                </a:solidFill>
                <a:ea typeface="楷体_GB2312" pitchFamily="49" charset="-122"/>
              </a:rPr>
              <a:t>y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;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</a:t>
            </a:r>
            <a:r>
              <a:rPr lang="en-US" altLang="zh-CN" i="1" dirty="0">
                <a:solidFill>
                  <a:srgbClr val="A50021"/>
                </a:solidFill>
                <a:ea typeface="楷体_GB2312" pitchFamily="49" charset="-122"/>
              </a:rPr>
              <a:t>y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=temp;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cout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&lt;&lt;"x="&lt;&lt;</a:t>
            </a:r>
            <a:r>
              <a:rPr lang="en-US" altLang="zh-CN" i="1" dirty="0">
                <a:solidFill>
                  <a:srgbClr val="A50021"/>
                </a:solidFill>
                <a:ea typeface="楷体_GB2312" pitchFamily="49" charset="-122"/>
              </a:rPr>
              <a:t>x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&lt;&lt;", "&lt;&lt;"y="&lt;&lt;</a:t>
            </a:r>
            <a:r>
              <a:rPr lang="en-US" altLang="zh-CN" i="1" dirty="0">
                <a:solidFill>
                  <a:srgbClr val="A50021"/>
                </a:solidFill>
                <a:ea typeface="楷体_GB2312" pitchFamily="49" charset="-122"/>
              </a:rPr>
              <a:t>y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&lt;&lt;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endl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;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}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void main()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a(5),b(9);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swap3(</a:t>
            </a:r>
            <a:r>
              <a:rPr lang="en-US" altLang="zh-CN" i="1" dirty="0" err="1">
                <a:solidFill>
                  <a:srgbClr val="FF0000"/>
                </a:solidFill>
                <a:ea typeface="楷体_GB2312" pitchFamily="49" charset="-122"/>
              </a:rPr>
              <a:t>a,b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);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cout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&lt;&lt;"a="&lt;&lt;a&lt;&lt;", "&lt;&lt;"b="&lt;&lt;b&lt;&lt;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endl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;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6934200" y="1428750"/>
            <a:ext cx="3352800" cy="1422400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srgbClr val="003399"/>
                </a:solidFill>
                <a:ea typeface="楷体_GB2312" pitchFamily="49" charset="-122"/>
              </a:rPr>
              <a:t>Output</a:t>
            </a:r>
            <a:r>
              <a:rPr lang="zh-CN" altLang="en-US">
                <a:solidFill>
                  <a:srgbClr val="003399"/>
                </a:solidFill>
                <a:ea typeface="楷体_GB2312" pitchFamily="49" charset="-122"/>
              </a:rPr>
              <a:t>：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zh-CN" altLang="en-US">
                <a:solidFill>
                  <a:srgbClr val="003399"/>
                </a:solidFill>
                <a:ea typeface="楷体_GB2312" pitchFamily="49" charset="-122"/>
              </a:rPr>
              <a:t>　　</a:t>
            </a:r>
            <a:r>
              <a:rPr lang="en-US" altLang="zh-CN">
                <a:solidFill>
                  <a:srgbClr val="003399"/>
                </a:solidFill>
                <a:ea typeface="楷体_GB2312" pitchFamily="49" charset="-122"/>
              </a:rPr>
              <a:t>x=9,y=5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zh-CN" altLang="en-US">
                <a:solidFill>
                  <a:srgbClr val="003399"/>
                </a:solidFill>
                <a:ea typeface="楷体_GB2312" pitchFamily="49" charset="-122"/>
              </a:rPr>
              <a:t>　　</a:t>
            </a:r>
            <a:r>
              <a:rPr lang="en-US" altLang="zh-CN">
                <a:solidFill>
                  <a:srgbClr val="003399"/>
                </a:solidFill>
                <a:ea typeface="楷体_GB2312" pitchFamily="49" charset="-122"/>
              </a:rPr>
              <a:t>a=9,b=5</a:t>
            </a:r>
          </a:p>
        </p:txBody>
      </p:sp>
    </p:spTree>
    <p:extLst>
      <p:ext uri="{BB962C8B-B14F-4D97-AF65-F5344CB8AC3E}">
        <p14:creationId xmlns:p14="http://schemas.microsoft.com/office/powerpoint/2010/main" xmlns="" val="2604377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1" grpId="0" animBg="1" autoUpdateAnimBg="0"/>
      <p:bldP spid="14234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76200"/>
            <a:ext cx="80772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   Argument Passing(continued)</a:t>
            </a:r>
          </a:p>
        </p:txBody>
      </p:sp>
      <p:graphicFrame>
        <p:nvGraphicFramePr>
          <p:cNvPr id="143453" name="Group 93"/>
          <p:cNvGraphicFramePr>
            <a:graphicFrameLocks noGrp="1"/>
          </p:cNvGraphicFramePr>
          <p:nvPr/>
        </p:nvGraphicFramePr>
        <p:xfrm>
          <a:off x="1614488" y="969963"/>
          <a:ext cx="8991600" cy="5742150"/>
        </p:xfrm>
        <a:graphic>
          <a:graphicData uri="http://schemas.openxmlformats.org/drawingml/2006/table">
            <a:tbl>
              <a:tblPr/>
              <a:tblGrid>
                <a:gridCol w="1738312"/>
                <a:gridCol w="2743200"/>
                <a:gridCol w="2262188"/>
                <a:gridCol w="2247900"/>
              </a:tblGrid>
              <a:tr h="688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Passing by value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Passing by address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Passing by reference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Formal arguments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Variables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Pointers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References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5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Actual arguments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(constants, variables,statements) Data value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Address value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Variable names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4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Characteristic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The copy of the actual argument’s data value is passed to formal arguments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Formal arguments is pointed to the actual arguments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Formal arguments refer to actual arguments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35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Effects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Formal and actual arguments are individual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Formal and actual arguments are changed </a:t>
                      </a:r>
                      <a:r>
                        <a:rPr kumimoji="1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simultaneously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Formal and actual arguments are changed </a:t>
                      </a:r>
                      <a:r>
                        <a:rPr kumimoji="1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simultaneously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31712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76200"/>
            <a:ext cx="80772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Argument Passing(continued)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1676400" y="926369"/>
            <a:ext cx="8839200" cy="5779962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srgbClr val="A50021"/>
                </a:solidFill>
                <a:ea typeface="楷体_GB2312" pitchFamily="49" charset="-122"/>
              </a:rPr>
              <a:t>//</a:t>
            </a:r>
            <a:r>
              <a:rPr lang="en-US" altLang="zh-CN" i="1" dirty="0" smtClean="0">
                <a:solidFill>
                  <a:srgbClr val="A50021"/>
                </a:solidFill>
                <a:ea typeface="楷体_GB2312" pitchFamily="49" charset="-122"/>
              </a:rPr>
              <a:t>example</a:t>
            </a:r>
            <a:endParaRPr lang="en-US" altLang="zh-CN" i="1" dirty="0">
              <a:solidFill>
                <a:srgbClr val="A50021"/>
              </a:solidFill>
              <a:ea typeface="楷体_GB2312" pitchFamily="49" charset="-122"/>
            </a:endParaRP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#include &lt;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iostream.h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&gt;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void print(</a:t>
            </a:r>
            <a:r>
              <a:rPr lang="en-US" altLang="zh-CN" i="1" dirty="0" err="1">
                <a:solidFill>
                  <a:srgbClr val="FF0000"/>
                </a:solidFill>
                <a:ea typeface="楷体_GB2312" pitchFamily="49" charset="-122"/>
              </a:rPr>
              <a:t>const</a:t>
            </a:r>
            <a:r>
              <a:rPr lang="en-US" altLang="zh-CN" i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lang="en-US" altLang="zh-CN" i="1" dirty="0">
                <a:solidFill>
                  <a:srgbClr val="FF0000"/>
                </a:solidFill>
                <a:ea typeface="楷体_GB2312" pitchFamily="49" charset="-122"/>
              </a:rPr>
              <a:t> *</a:t>
            </a:r>
            <a:r>
              <a:rPr lang="en-US" altLang="zh-CN" i="1" dirty="0" err="1">
                <a:solidFill>
                  <a:srgbClr val="FF0000"/>
                </a:solidFill>
                <a:ea typeface="楷体_GB2312" pitchFamily="49" charset="-122"/>
              </a:rPr>
              <a:t>p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,int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n);</a:t>
            </a:r>
          </a:p>
          <a:p>
            <a:pPr>
              <a:lnSpc>
                <a:spcPct val="1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void main()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array[5];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for(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=0;i&lt;5;i++)</a:t>
            </a:r>
          </a:p>
          <a:p>
            <a:pPr>
              <a:lnSpc>
                <a:spcPct val="1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   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cin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&gt;&gt;array[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];</a:t>
            </a:r>
          </a:p>
          <a:p>
            <a:pPr>
              <a:lnSpc>
                <a:spcPct val="1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</a:t>
            </a:r>
            <a:r>
              <a:rPr lang="en-US" altLang="zh-CN" i="1" dirty="0">
                <a:solidFill>
                  <a:srgbClr val="FF0000"/>
                </a:solidFill>
                <a:ea typeface="楷体_GB2312" pitchFamily="49" charset="-122"/>
              </a:rPr>
              <a:t>print(array,5);</a:t>
            </a:r>
          </a:p>
          <a:p>
            <a:pPr>
              <a:lnSpc>
                <a:spcPct val="1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}</a:t>
            </a:r>
          </a:p>
          <a:p>
            <a:pPr>
              <a:lnSpc>
                <a:spcPct val="1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void print(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const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*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p,int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n)</a:t>
            </a:r>
          </a:p>
          <a:p>
            <a:pPr>
              <a:lnSpc>
                <a:spcPct val="1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1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cout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&lt;&lt;"{"&lt;&lt;*p;</a:t>
            </a:r>
          </a:p>
          <a:p>
            <a:pPr>
              <a:lnSpc>
                <a:spcPct val="1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for(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=1;i&lt;5;i++)</a:t>
            </a:r>
          </a:p>
          <a:p>
            <a:pPr>
              <a:lnSpc>
                <a:spcPct val="1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   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cout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&lt;&lt;","&lt;&lt;*(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p+i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);</a:t>
            </a:r>
          </a:p>
          <a:p>
            <a:pPr>
              <a:lnSpc>
                <a:spcPct val="1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cout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&lt;&lt;"}"&lt;&lt;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endl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;</a:t>
            </a:r>
          </a:p>
          <a:p>
            <a:pPr>
              <a:lnSpc>
                <a:spcPct val="1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6553200" y="1697038"/>
            <a:ext cx="29718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Const pointer</a:t>
            </a:r>
            <a:endParaRPr lang="en-US" altLang="zh-CN">
              <a:solidFill>
                <a:srgbClr val="003399"/>
              </a:solidFill>
              <a:ea typeface="楷体_GB2312" pitchFamily="49" charset="-122"/>
            </a:endParaRP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6705600" y="5294314"/>
            <a:ext cx="3657600" cy="973137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srgbClr val="003399"/>
                </a:solidFill>
                <a:ea typeface="楷体_GB2312" pitchFamily="49" charset="-122"/>
              </a:rPr>
              <a:t>Input</a:t>
            </a:r>
            <a:r>
              <a:rPr lang="zh-CN" altLang="en-US">
                <a:solidFill>
                  <a:srgbClr val="003399"/>
                </a:solidFill>
                <a:ea typeface="楷体_GB2312" pitchFamily="49" charset="-122"/>
              </a:rPr>
              <a:t>：</a:t>
            </a:r>
            <a:r>
              <a:rPr lang="en-US" altLang="zh-CN">
                <a:solidFill>
                  <a:srgbClr val="003399"/>
                </a:solidFill>
                <a:ea typeface="楷体_GB2312" pitchFamily="49" charset="-122"/>
              </a:rPr>
              <a:t>1 2 3 4 5 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srgbClr val="003399"/>
                </a:solidFill>
                <a:ea typeface="楷体_GB2312" pitchFamily="49" charset="-122"/>
              </a:rPr>
              <a:t>Output</a:t>
            </a:r>
            <a:r>
              <a:rPr lang="zh-CN" altLang="en-US">
                <a:solidFill>
                  <a:srgbClr val="003399"/>
                </a:solidFill>
                <a:ea typeface="楷体_GB2312" pitchFamily="49" charset="-122"/>
              </a:rPr>
              <a:t>：</a:t>
            </a:r>
            <a:r>
              <a:rPr lang="en-US" altLang="zh-CN">
                <a:solidFill>
                  <a:srgbClr val="003399"/>
                </a:solidFill>
                <a:ea typeface="楷体_GB2312" pitchFamily="49" charset="-122"/>
              </a:rPr>
              <a:t>{1,2,3,4,5}</a:t>
            </a:r>
          </a:p>
        </p:txBody>
      </p:sp>
    </p:spTree>
    <p:extLst>
      <p:ext uri="{BB962C8B-B14F-4D97-AF65-F5344CB8AC3E}">
        <p14:creationId xmlns:p14="http://schemas.microsoft.com/office/powerpoint/2010/main" xmlns="" val="2170066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3" grpId="0" animBg="1" autoUpdateAnimBg="0"/>
      <p:bldP spid="147465" grpId="0" autoUpdateAnimBg="0"/>
      <p:bldP spid="14746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  Inline Functions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1676400" y="87153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609600" indent="-609600">
              <a:lnSpc>
                <a:spcPct val="95000"/>
              </a:lnSpc>
              <a:spcBef>
                <a:spcPct val="20000"/>
              </a:spcBef>
              <a:buClr>
                <a:prstClr val="white"/>
              </a:buClr>
              <a:defRPr/>
            </a:pPr>
            <a:r>
              <a:rPr lang="en-US" altLang="zh-CN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The Purpose and Solved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600200" y="1524000"/>
            <a:ext cx="9067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prstClr val="white"/>
              </a:buClr>
              <a:buFontTx/>
              <a:buChar char="•"/>
              <a:defRPr/>
            </a:pPr>
            <a:r>
              <a:rPr lang="en-US" altLang="zh-CN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aim: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prstClr val="white"/>
              </a:buClr>
              <a:defRPr/>
            </a:pPr>
            <a:r>
              <a:rPr lang="en-US" altLang="zh-CN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- When a function is called, it can improve its efficiency, especially those functions which has several lines code but can be called frequently.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prstClr val="white"/>
              </a:buClr>
              <a:buFontTx/>
              <a:buChar char="•"/>
              <a:defRPr/>
            </a:pPr>
            <a:r>
              <a:rPr lang="en-US" altLang="zh-CN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Solved Methods: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prstClr val="white"/>
              </a:buClr>
              <a:defRPr/>
            </a:pPr>
            <a:r>
              <a:rPr lang="en-US" altLang="zh-CN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- </a:t>
            </a:r>
            <a:r>
              <a:rPr lang="en-US" altLang="zh-CN" i="1" dirty="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Replacement</a:t>
            </a:r>
            <a:r>
              <a:rPr lang="en-US" altLang="zh-CN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that is, Increasing the number of code, saving time and improving efficiency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752600" y="4749801"/>
            <a:ext cx="8763000" cy="2036763"/>
            <a:chOff x="144" y="2992"/>
            <a:chExt cx="5520" cy="1283"/>
          </a:xfrm>
        </p:grpSpPr>
        <p:sp>
          <p:nvSpPr>
            <p:cNvPr id="114703" name="Rectangle 15"/>
            <p:cNvSpPr>
              <a:spLocks noChangeArrowheads="1"/>
            </p:cNvSpPr>
            <p:nvPr/>
          </p:nvSpPr>
          <p:spPr bwMode="auto">
            <a:xfrm>
              <a:off x="144" y="3024"/>
              <a:ext cx="5520" cy="1251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EBEBEB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04" name="Rectangle 16"/>
            <p:cNvSpPr>
              <a:spLocks noChangeArrowheads="1"/>
            </p:cNvSpPr>
            <p:nvPr/>
          </p:nvSpPr>
          <p:spPr bwMode="auto">
            <a:xfrm>
              <a:off x="2352" y="3120"/>
              <a:ext cx="96" cy="19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EBEBEB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05" name="Rectangle 17"/>
            <p:cNvSpPr>
              <a:spLocks noChangeArrowheads="1"/>
            </p:cNvSpPr>
            <p:nvPr/>
          </p:nvSpPr>
          <p:spPr bwMode="auto">
            <a:xfrm>
              <a:off x="2352" y="3504"/>
              <a:ext cx="96" cy="192"/>
            </a:xfrm>
            <a:prstGeom prst="rect">
              <a:avLst/>
            </a:prstGeom>
            <a:solidFill>
              <a:srgbClr val="66FF66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EBEBEB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075" name="Text Box 18"/>
            <p:cNvSpPr txBox="1">
              <a:spLocks noChangeArrowheads="1"/>
            </p:cNvSpPr>
            <p:nvPr/>
          </p:nvSpPr>
          <p:spPr bwMode="auto">
            <a:xfrm>
              <a:off x="2544" y="2992"/>
              <a:ext cx="1104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1E5155"/>
                </a:buClr>
                <a:buSzTx/>
                <a:buFont typeface="Monotype Sorts" pitchFamily="2" charset="2"/>
                <a:buNone/>
              </a:pPr>
              <a:r>
                <a:rPr lang="en-US" altLang="zh-CN" sz="2800" i="1">
                  <a:solidFill>
                    <a:prstClr val="black"/>
                  </a:solidFill>
                  <a:ea typeface="楷体_GB2312" pitchFamily="49" charset="-122"/>
                </a:rPr>
                <a:t>Normal</a:t>
              </a:r>
              <a:endParaRPr lang="en-US" altLang="zh-CN" i="1">
                <a:solidFill>
                  <a:prstClr val="black"/>
                </a:solidFill>
                <a:ea typeface="楷体_GB2312" pitchFamily="49" charset="-122"/>
              </a:endParaRPr>
            </a:p>
          </p:txBody>
        </p:sp>
        <p:sp>
          <p:nvSpPr>
            <p:cNvPr id="130076" name="Text Box 19"/>
            <p:cNvSpPr txBox="1">
              <a:spLocks noChangeArrowheads="1"/>
            </p:cNvSpPr>
            <p:nvPr/>
          </p:nvSpPr>
          <p:spPr bwMode="auto">
            <a:xfrm>
              <a:off x="2544" y="3363"/>
              <a:ext cx="1104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1E5155"/>
                </a:buClr>
                <a:buSzTx/>
                <a:buFont typeface="Monotype Sorts" pitchFamily="2" charset="2"/>
                <a:buNone/>
              </a:pPr>
              <a:r>
                <a:rPr lang="en-US" altLang="zh-CN" sz="2800" b="1" i="1">
                  <a:solidFill>
                    <a:srgbClr val="66FF66"/>
                  </a:solidFill>
                  <a:ea typeface="楷体_GB2312" pitchFamily="49" charset="-122"/>
                </a:rPr>
                <a:t>inline</a:t>
              </a:r>
              <a:endParaRPr lang="en-US" altLang="zh-CN" b="1" i="1">
                <a:solidFill>
                  <a:srgbClr val="66FF66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438400" y="4953000"/>
            <a:ext cx="152400" cy="1524000"/>
            <a:chOff x="576" y="3120"/>
            <a:chExt cx="96" cy="960"/>
          </a:xfrm>
        </p:grpSpPr>
        <p:sp>
          <p:nvSpPr>
            <p:cNvPr id="114709" name="Rectangle 21"/>
            <p:cNvSpPr>
              <a:spLocks noChangeArrowheads="1"/>
            </p:cNvSpPr>
            <p:nvPr/>
          </p:nvSpPr>
          <p:spPr bwMode="auto">
            <a:xfrm>
              <a:off x="576" y="3120"/>
              <a:ext cx="96" cy="384"/>
            </a:xfrm>
            <a:prstGeom prst="rect">
              <a:avLst/>
            </a:prstGeom>
            <a:solidFill>
              <a:srgbClr val="B6042A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EBEBEB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10" name="Rectangle 22"/>
            <p:cNvSpPr>
              <a:spLocks noChangeArrowheads="1"/>
            </p:cNvSpPr>
            <p:nvPr/>
          </p:nvSpPr>
          <p:spPr bwMode="auto">
            <a:xfrm>
              <a:off x="576" y="3696"/>
              <a:ext cx="96" cy="384"/>
            </a:xfrm>
            <a:prstGeom prst="rect">
              <a:avLst/>
            </a:prstGeom>
            <a:solidFill>
              <a:srgbClr val="B6042A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EBEBEB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11" name="Rectangle 23"/>
            <p:cNvSpPr>
              <a:spLocks noChangeArrowheads="1"/>
            </p:cNvSpPr>
            <p:nvPr/>
          </p:nvSpPr>
          <p:spPr bwMode="auto">
            <a:xfrm>
              <a:off x="576" y="3504"/>
              <a:ext cx="96" cy="19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EBEBEB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4712" name="Line 24"/>
          <p:cNvSpPr>
            <a:spLocks noChangeShapeType="1"/>
          </p:cNvSpPr>
          <p:nvPr/>
        </p:nvSpPr>
        <p:spPr bwMode="auto">
          <a:xfrm flipV="1">
            <a:off x="2667000" y="5334000"/>
            <a:ext cx="762000" cy="228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EBEBEB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713" name="Line 25"/>
          <p:cNvSpPr>
            <a:spLocks noChangeShapeType="1"/>
          </p:cNvSpPr>
          <p:nvPr/>
        </p:nvSpPr>
        <p:spPr bwMode="auto">
          <a:xfrm>
            <a:off x="2667000" y="5867400"/>
            <a:ext cx="762000" cy="228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EBEBEB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714" name="Rectangle 26"/>
          <p:cNvSpPr>
            <a:spLocks noChangeArrowheads="1"/>
          </p:cNvSpPr>
          <p:nvPr/>
        </p:nvSpPr>
        <p:spPr bwMode="auto">
          <a:xfrm>
            <a:off x="3429000" y="5334000"/>
            <a:ext cx="609600" cy="838200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EBEBEB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715" name="Line 27"/>
          <p:cNvSpPr>
            <a:spLocks noChangeShapeType="1"/>
          </p:cNvSpPr>
          <p:nvPr/>
        </p:nvSpPr>
        <p:spPr bwMode="auto">
          <a:xfrm>
            <a:off x="2667000" y="49530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EBEBEB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716" name="Line 28"/>
          <p:cNvSpPr>
            <a:spLocks noChangeShapeType="1"/>
          </p:cNvSpPr>
          <p:nvPr/>
        </p:nvSpPr>
        <p:spPr bwMode="auto">
          <a:xfrm>
            <a:off x="2667000" y="58674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EBEBEB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717" name="Line 29"/>
          <p:cNvSpPr>
            <a:spLocks noChangeShapeType="1"/>
          </p:cNvSpPr>
          <p:nvPr/>
        </p:nvSpPr>
        <p:spPr bwMode="auto">
          <a:xfrm>
            <a:off x="3733800" y="5334000"/>
            <a:ext cx="0" cy="838200"/>
          </a:xfrm>
          <a:prstGeom prst="line">
            <a:avLst/>
          </a:prstGeom>
          <a:noFill/>
          <a:ln w="38100">
            <a:solidFill>
              <a:srgbClr val="66FF66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EBEBEB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7848600" y="4953000"/>
            <a:ext cx="152400" cy="1524000"/>
            <a:chOff x="3984" y="3120"/>
            <a:chExt cx="96" cy="960"/>
          </a:xfrm>
        </p:grpSpPr>
        <p:sp>
          <p:nvSpPr>
            <p:cNvPr id="114719" name="Rectangle 31"/>
            <p:cNvSpPr>
              <a:spLocks noChangeArrowheads="1"/>
            </p:cNvSpPr>
            <p:nvPr/>
          </p:nvSpPr>
          <p:spPr bwMode="auto">
            <a:xfrm>
              <a:off x="3984" y="3120"/>
              <a:ext cx="96" cy="384"/>
            </a:xfrm>
            <a:prstGeom prst="rect">
              <a:avLst/>
            </a:prstGeom>
            <a:solidFill>
              <a:srgbClr val="B6042A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EBEBEB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20" name="Rectangle 32"/>
            <p:cNvSpPr>
              <a:spLocks noChangeArrowheads="1"/>
            </p:cNvSpPr>
            <p:nvPr/>
          </p:nvSpPr>
          <p:spPr bwMode="auto">
            <a:xfrm>
              <a:off x="3984" y="3696"/>
              <a:ext cx="96" cy="384"/>
            </a:xfrm>
            <a:prstGeom prst="rect">
              <a:avLst/>
            </a:prstGeom>
            <a:solidFill>
              <a:srgbClr val="B6042A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EBEBEB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21" name="Rectangle 33"/>
            <p:cNvSpPr>
              <a:spLocks noChangeArrowheads="1"/>
            </p:cNvSpPr>
            <p:nvPr/>
          </p:nvSpPr>
          <p:spPr bwMode="auto">
            <a:xfrm>
              <a:off x="3984" y="3504"/>
              <a:ext cx="96" cy="192"/>
            </a:xfrm>
            <a:prstGeom prst="rect">
              <a:avLst/>
            </a:prstGeom>
            <a:solidFill>
              <a:srgbClr val="66FF66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EBEBEB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4722" name="Rectangle 34"/>
          <p:cNvSpPr>
            <a:spLocks noChangeArrowheads="1"/>
          </p:cNvSpPr>
          <p:nvPr/>
        </p:nvSpPr>
        <p:spPr bwMode="auto">
          <a:xfrm>
            <a:off x="9067800" y="4800600"/>
            <a:ext cx="152400" cy="609600"/>
          </a:xfrm>
          <a:prstGeom prst="rect">
            <a:avLst/>
          </a:prstGeom>
          <a:solidFill>
            <a:srgbClr val="B6042A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EBEBEB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723" name="Rectangle 35"/>
          <p:cNvSpPr>
            <a:spLocks noChangeArrowheads="1"/>
          </p:cNvSpPr>
          <p:nvPr/>
        </p:nvSpPr>
        <p:spPr bwMode="auto">
          <a:xfrm>
            <a:off x="9067800" y="6172200"/>
            <a:ext cx="152400" cy="609600"/>
          </a:xfrm>
          <a:prstGeom prst="rect">
            <a:avLst/>
          </a:prstGeom>
          <a:solidFill>
            <a:srgbClr val="B6042A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EBEBEB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724" name="Rectangle 36"/>
          <p:cNvSpPr>
            <a:spLocks noChangeArrowheads="1"/>
          </p:cNvSpPr>
          <p:nvPr/>
        </p:nvSpPr>
        <p:spPr bwMode="auto">
          <a:xfrm>
            <a:off x="8915400" y="5410200"/>
            <a:ext cx="457200" cy="762000"/>
          </a:xfrm>
          <a:prstGeom prst="rect">
            <a:avLst/>
          </a:prstGeom>
          <a:solidFill>
            <a:srgbClr val="66FF66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EBEBEB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725" name="AutoShape 37"/>
          <p:cNvSpPr>
            <a:spLocks noChangeArrowheads="1"/>
          </p:cNvSpPr>
          <p:nvPr/>
        </p:nvSpPr>
        <p:spPr bwMode="auto">
          <a:xfrm>
            <a:off x="8077200" y="56388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EBEBEB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388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4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4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4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4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4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4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4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4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4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4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4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4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4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4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4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4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autoUpdateAnimBg="0"/>
      <p:bldP spid="114695" grpId="0" build="p" autoUpdateAnimBg="0"/>
      <p:bldP spid="114714" grpId="0" animBg="1"/>
      <p:bldP spid="114722" grpId="0" animBg="1"/>
      <p:bldP spid="114723" grpId="0" animBg="1"/>
      <p:bldP spid="114724" grpId="0" animBg="1"/>
      <p:bldP spid="1147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Inline Functions(continued)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1676400" y="87153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609600" indent="-609600">
              <a:lnSpc>
                <a:spcPct val="95000"/>
              </a:lnSpc>
              <a:spcBef>
                <a:spcPct val="20000"/>
              </a:spcBef>
              <a:buClr>
                <a:prstClr val="white"/>
              </a:buClr>
              <a:defRPr/>
            </a:pPr>
            <a:r>
              <a:rPr lang="en-US" altLang="zh-CN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inline</a:t>
            </a:r>
            <a:r>
              <a:rPr lang="en-US" altLang="zh-CN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Function Definition and Notice</a:t>
            </a: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1600200" y="1363493"/>
            <a:ext cx="8991600" cy="1671978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inline </a:t>
            </a: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&lt;type&gt; &lt;function name&gt;(&lt;formal arguments&gt;)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//…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1600200" y="3124200"/>
            <a:ext cx="8991600" cy="3608388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inline int add(int x,int y,int z)</a:t>
            </a: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</a:t>
            </a:r>
          </a:p>
          <a:p>
            <a:pPr algn="just"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{</a:t>
            </a:r>
          </a:p>
          <a:p>
            <a:pPr algn="just"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	return x+y+z;</a:t>
            </a:r>
          </a:p>
          <a:p>
            <a:pPr algn="just"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}</a:t>
            </a:r>
          </a:p>
          <a:p>
            <a:pPr algn="just"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void main()</a:t>
            </a:r>
          </a:p>
          <a:p>
            <a:pPr algn="just"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{</a:t>
            </a:r>
          </a:p>
          <a:p>
            <a:pPr algn="just"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	int a(1),b(2),c(3),sum(0);</a:t>
            </a:r>
          </a:p>
          <a:p>
            <a:pPr algn="just"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	sum=add(a,b,c);		//replaced by </a:t>
            </a:r>
            <a:r>
              <a:rPr lang="en-US" altLang="zh-CN" i="1">
                <a:solidFill>
                  <a:srgbClr val="FF3300"/>
                </a:solidFill>
              </a:rPr>
              <a:t>sum=a+b+c;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}</a:t>
            </a: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02233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 autoUpdateAnimBg="0"/>
      <p:bldP spid="161798" grpId="0" animBg="1" autoUpdateAnimBg="0"/>
      <p:bldP spid="16179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Increases code efficiency and as same lines would get repeated if functions were not there.</a:t>
            </a:r>
          </a:p>
          <a:p>
            <a:r>
              <a:rPr lang="en-IN" dirty="0" smtClean="0"/>
              <a:t>2 types of functions</a:t>
            </a:r>
          </a:p>
          <a:p>
            <a:pPr lvl="1"/>
            <a:r>
              <a:rPr lang="en-IN" dirty="0" smtClean="0"/>
              <a:t>Library Functions</a:t>
            </a:r>
          </a:p>
          <a:p>
            <a:pPr lvl="2"/>
            <a:r>
              <a:rPr lang="en-IN" dirty="0" smtClean="0"/>
              <a:t>Example:- </a:t>
            </a:r>
            <a:r>
              <a:rPr lang="en-IN" dirty="0" err="1" smtClean="0"/>
              <a:t>int</a:t>
            </a:r>
            <a:r>
              <a:rPr lang="en-IN" dirty="0" smtClean="0"/>
              <a:t> a;</a:t>
            </a:r>
          </a:p>
          <a:p>
            <a:pPr marL="2286000" lvl="5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a[], float a[];</a:t>
            </a:r>
          </a:p>
          <a:p>
            <a:pPr lvl="1"/>
            <a:r>
              <a:rPr lang="en-IN" dirty="0" smtClean="0"/>
              <a:t>User Defined Functions</a:t>
            </a:r>
          </a:p>
          <a:p>
            <a:pPr marL="45720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929932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 Inline Functions(continued)</a:t>
            </a: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1600200" y="990600"/>
            <a:ext cx="9067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prstClr val="white"/>
              </a:buClr>
              <a:buFontTx/>
              <a:buChar char="•"/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Notice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prstClr val="white"/>
              </a:buClr>
              <a:defRPr/>
            </a:pP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- Inline function definition must be appeared before its called.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prstClr val="white"/>
              </a:buClr>
              <a:defRPr/>
            </a:pP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- The body of inline function don’t include iteration statement and switch statement.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prstClr val="white"/>
              </a:buClr>
              <a:defRPr/>
            </a:pP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- The body of inline function don’t include exception handling.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prstClr val="white"/>
              </a:buClr>
              <a:defRPr/>
            </a:pP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- The body of inline function don’t be recursive.</a:t>
            </a:r>
          </a:p>
        </p:txBody>
      </p:sp>
    </p:spTree>
    <p:extLst>
      <p:ext uri="{BB962C8B-B14F-4D97-AF65-F5344CB8AC3E}">
        <p14:creationId xmlns:p14="http://schemas.microsoft.com/office/powerpoint/2010/main" xmlns="" val="2894857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  Inline Functions(continued)</a:t>
            </a: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1676400" y="87153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609600" indent="-609600">
              <a:lnSpc>
                <a:spcPct val="95000"/>
              </a:lnSpc>
              <a:spcBef>
                <a:spcPct val="20000"/>
              </a:spcBef>
              <a:buClr>
                <a:prstClr val="white"/>
              </a:buClr>
              <a:defRPr/>
            </a:pPr>
            <a:r>
              <a:rPr lang="en-US" altLang="zh-CN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Difference Between </a:t>
            </a:r>
            <a:r>
              <a:rPr lang="en-US" altLang="zh-CN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inline</a:t>
            </a:r>
            <a:r>
              <a:rPr lang="en-US" altLang="zh-CN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Function and </a:t>
            </a:r>
            <a:r>
              <a:rPr lang="en-US" altLang="zh-CN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#define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1690689" y="1416051"/>
            <a:ext cx="4391025" cy="4151313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#include &lt;iostream.h&gt;</a:t>
            </a:r>
          </a:p>
          <a:p>
            <a:pPr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#define f(x) x*x</a:t>
            </a:r>
          </a:p>
          <a:p>
            <a:pPr algn="just"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 </a:t>
            </a:r>
          </a:p>
          <a:p>
            <a:pPr algn="just"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 </a:t>
            </a:r>
          </a:p>
          <a:p>
            <a:pPr algn="just"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 </a:t>
            </a:r>
          </a:p>
          <a:p>
            <a:pPr algn="just"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void main()</a:t>
            </a:r>
          </a:p>
          <a:p>
            <a:pPr algn="just"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{</a:t>
            </a:r>
          </a:p>
          <a:p>
            <a:pPr algn="just"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    int x(2);</a:t>
            </a:r>
          </a:p>
          <a:p>
            <a:pPr algn="just"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    cout&lt;&lt;f(x)&lt;&lt;endl;</a:t>
            </a:r>
          </a:p>
          <a:p>
            <a:pPr algn="just"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    cout&lt;&lt;f(x+1)&lt;&lt;endl;</a:t>
            </a:r>
          </a:p>
          <a:p>
            <a:pPr algn="just"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1690689" y="5605463"/>
            <a:ext cx="4391025" cy="1217612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Output:</a:t>
            </a:r>
          </a:p>
          <a:p>
            <a:pPr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4</a:t>
            </a:r>
          </a:p>
          <a:p>
            <a:pPr algn="just"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5 </a:t>
            </a:r>
          </a:p>
        </p:txBody>
      </p: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6172201" y="1417638"/>
            <a:ext cx="4391025" cy="4151312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#include &lt;iostream.h&gt;</a:t>
            </a:r>
          </a:p>
          <a:p>
            <a:pPr algn="just"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inline int f(int x)</a:t>
            </a:r>
          </a:p>
          <a:p>
            <a:pPr algn="just"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{</a:t>
            </a:r>
          </a:p>
          <a:p>
            <a:pPr algn="just"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	return x*x;</a:t>
            </a:r>
          </a:p>
          <a:p>
            <a:pPr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} </a:t>
            </a:r>
          </a:p>
          <a:p>
            <a:pPr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void main()</a:t>
            </a:r>
          </a:p>
          <a:p>
            <a:pPr algn="just"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{</a:t>
            </a:r>
          </a:p>
          <a:p>
            <a:pPr algn="just"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    int x(2);</a:t>
            </a:r>
          </a:p>
          <a:p>
            <a:pPr algn="just"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    cout&lt;&lt;f(x)&lt;&lt;endl;</a:t>
            </a:r>
          </a:p>
          <a:p>
            <a:pPr algn="just"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    cout&lt;&lt;f(x+1)&lt;&lt;endl;</a:t>
            </a:r>
          </a:p>
          <a:p>
            <a:pPr algn="just"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6172201" y="5607051"/>
            <a:ext cx="4391025" cy="1217613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Output:</a:t>
            </a:r>
          </a:p>
          <a:p>
            <a:pPr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4</a:t>
            </a:r>
          </a:p>
          <a:p>
            <a:pPr algn="just"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</a:rPr>
              <a:t>9 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2057400" y="6081713"/>
            <a:ext cx="411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sz="2800" i="1">
                <a:solidFill>
                  <a:srgbClr val="FF0000"/>
                </a:solidFill>
                <a:ea typeface="楷体_GB2312" pitchFamily="49" charset="-122"/>
              </a:rPr>
              <a:t>f(x) is replaced 2*2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sz="2800" i="1">
                <a:solidFill>
                  <a:srgbClr val="FF0000"/>
                </a:solidFill>
                <a:ea typeface="楷体_GB2312" pitchFamily="49" charset="-122"/>
              </a:rPr>
              <a:t>f(x+1) is repalced 2+1*2+1</a:t>
            </a:r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7162800" y="6064250"/>
            <a:ext cx="3276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sz="2800" i="1">
                <a:solidFill>
                  <a:srgbClr val="FF0000"/>
                </a:solidFill>
                <a:ea typeface="楷体_GB2312" pitchFamily="49" charset="-122"/>
              </a:rPr>
              <a:t>f(x) is replaced 2*2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sz="2800" i="1">
                <a:solidFill>
                  <a:srgbClr val="FF0000"/>
                </a:solidFill>
                <a:ea typeface="楷体_GB2312" pitchFamily="49" charset="-122"/>
              </a:rPr>
              <a:t>f(x+1) is repalced 3*3</a:t>
            </a:r>
          </a:p>
        </p:txBody>
      </p:sp>
    </p:spTree>
    <p:extLst>
      <p:ext uri="{BB962C8B-B14F-4D97-AF65-F5344CB8AC3E}">
        <p14:creationId xmlns:p14="http://schemas.microsoft.com/office/powerpoint/2010/main" xmlns="" val="1421577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1" grpId="0" autoUpdateAnimBg="0"/>
      <p:bldP spid="162822" grpId="0" animBg="1" autoUpdateAnimBg="0"/>
      <p:bldP spid="162824" grpId="0" animBg="1" autoUpdateAnimBg="0"/>
      <p:bldP spid="162825" grpId="0" animBg="1" autoUpdateAnimBg="0"/>
      <p:bldP spid="162826" grpId="0" animBg="1" autoUpdateAnimBg="0"/>
      <p:bldP spid="162827" grpId="0" autoUpdateAnimBg="0"/>
      <p:bldP spid="16282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  Overloaded Function Names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1676400" y="123825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609600" indent="-609600">
              <a:lnSpc>
                <a:spcPct val="95000"/>
              </a:lnSpc>
              <a:spcBef>
                <a:spcPct val="20000"/>
              </a:spcBef>
              <a:buClr>
                <a:prstClr val="white"/>
              </a:buClr>
              <a:defRPr/>
            </a:pPr>
            <a:r>
              <a:rPr lang="en-US" altLang="zh-CN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Overloading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1600200" y="1466850"/>
            <a:ext cx="90678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prstClr val="white"/>
              </a:buClr>
              <a:buFontTx/>
              <a:buChar char="•"/>
              <a:defRPr/>
            </a:pP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When some functions conceptually perform </a:t>
            </a: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same task on objects of different types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it can be more convenient to give them the same name.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prstClr val="white"/>
              </a:buClr>
              <a:buFontTx/>
              <a:buChar char="•"/>
              <a:defRPr/>
            </a:pP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Using the </a:t>
            </a: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 name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for operations on different types is called </a:t>
            </a: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overloading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600200" y="3733801"/>
            <a:ext cx="8991600" cy="3051175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void print(double);</a:t>
            </a:r>
            <a:endParaRPr lang="en-US" altLang="zh-CN" i="1">
              <a:solidFill>
                <a:srgbClr val="FF0000"/>
              </a:solidFill>
              <a:ea typeface="楷体_GB2312" pitchFamily="49" charset="-122"/>
            </a:endParaRPr>
          </a:p>
          <a:p>
            <a:pPr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void print(long);</a:t>
            </a:r>
            <a:endParaRPr lang="en-US" altLang="zh-CN" i="1">
              <a:solidFill>
                <a:srgbClr val="A50021"/>
              </a:solidFill>
              <a:ea typeface="楷体_GB2312" pitchFamily="49" charset="-122"/>
            </a:endParaRPr>
          </a:p>
          <a:p>
            <a:pPr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void f()</a:t>
            </a:r>
          </a:p>
          <a:p>
            <a:pPr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{</a:t>
            </a:r>
          </a:p>
          <a:p>
            <a:pPr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    print(1L);		//print(long)</a:t>
            </a:r>
          </a:p>
          <a:p>
            <a:pPr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    print(1.0);		//print(double)</a:t>
            </a:r>
          </a:p>
          <a:p>
            <a:pPr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    </a:t>
            </a:r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print(1);		//error:ambiguous</a:t>
            </a:r>
          </a:p>
          <a:p>
            <a:pPr>
              <a:lnSpc>
                <a:spcPct val="2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593673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 autoUpdateAnimBg="0"/>
      <p:bldP spid="112646" grpId="0" build="p" autoUpdateAnimBg="0"/>
      <p:bldP spid="11264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Rectangle 4"/>
          <p:cNvSpPr>
            <a:spLocks noGrp="1" noChangeArrowheads="1"/>
          </p:cNvSpPr>
          <p:nvPr>
            <p:ph type="title"/>
          </p:nvPr>
        </p:nvSpPr>
        <p:spPr>
          <a:xfrm>
            <a:off x="1562100" y="437983"/>
            <a:ext cx="9144000" cy="609600"/>
          </a:xfrm>
        </p:spPr>
        <p:txBody>
          <a:bodyPr vert="horz" lIns="0" tIns="45720" rIns="0" bIns="4572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000" dirty="0" smtClean="0"/>
              <a:t>  </a:t>
            </a:r>
            <a:r>
              <a:rPr lang="en-US" altLang="zh-CN" sz="4000" dirty="0"/>
              <a:t>Overloaded Function Names(continued)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1600200" y="1566997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609600" indent="-609600">
              <a:lnSpc>
                <a:spcPct val="95000"/>
              </a:lnSpc>
              <a:spcBef>
                <a:spcPct val="20000"/>
              </a:spcBef>
              <a:buClr>
                <a:prstClr val="white"/>
              </a:buClr>
              <a:defRPr/>
            </a:pPr>
            <a:r>
              <a:rPr lang="en-US" altLang="zh-CN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Criteria of overloaded function</a:t>
            </a:r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1600200" y="1466850"/>
            <a:ext cx="90678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prstClr val="white"/>
              </a:buClr>
              <a:buFontTx/>
              <a:buChar char="•"/>
              <a:defRPr/>
            </a:pP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compiler must figure out which of the functions is to be invoked.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prstClr val="white"/>
              </a:buClr>
              <a:buFontTx/>
              <a:buChar char="•"/>
              <a:defRPr/>
            </a:pP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Invoke the functions that is the </a:t>
            </a: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best match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on the arguments: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prstClr val="white"/>
              </a:buClr>
              <a:defRPr/>
            </a:pP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- the </a:t>
            </a: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number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of the arguments;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prstClr val="white"/>
              </a:buClr>
              <a:defRPr/>
            </a:pP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- the </a:t>
            </a: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of the arguments;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prstClr val="white"/>
              </a:buClr>
              <a:buFontTx/>
              <a:buChar char="•"/>
              <a:defRPr/>
            </a:pP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 no function is the best match, the compiler will give a compile-time error.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prstClr val="white"/>
              </a:buClr>
              <a:buFontTx/>
              <a:buChar char="•"/>
              <a:defRPr/>
            </a:pP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overloading resolution is independent of the order of declaration of the functions considered.</a:t>
            </a:r>
          </a:p>
        </p:txBody>
      </p:sp>
    </p:spTree>
    <p:extLst>
      <p:ext uri="{BB962C8B-B14F-4D97-AF65-F5344CB8AC3E}">
        <p14:creationId xmlns:p14="http://schemas.microsoft.com/office/powerpoint/2010/main" xmlns="" val="2583348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0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0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0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0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0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0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0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autoUpdateAnimBg="0"/>
      <p:bldP spid="150534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514082"/>
            <a:ext cx="9144000" cy="609600"/>
          </a:xfrm>
        </p:spPr>
        <p:txBody>
          <a:bodyPr vert="horz" lIns="0" tIns="45720" rIns="0" bIns="4572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000" dirty="0" smtClean="0"/>
              <a:t> </a:t>
            </a:r>
            <a:r>
              <a:rPr lang="en-US" altLang="zh-CN" sz="4000" dirty="0"/>
              <a:t>Overloaded Function Names(continued)</a:t>
            </a:r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1600200" y="990600"/>
            <a:ext cx="9067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42900" indent="-342900">
              <a:spcBef>
                <a:spcPct val="20000"/>
              </a:spcBef>
              <a:buClr>
                <a:prstClr val="white"/>
              </a:buClr>
              <a:buFontTx/>
              <a:buChar char="•"/>
              <a:defRPr/>
            </a:pP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series of criteria of the best match in order:</a:t>
            </a:r>
          </a:p>
          <a:p>
            <a:pPr marL="342900" indent="-342900">
              <a:spcBef>
                <a:spcPct val="20000"/>
              </a:spcBef>
              <a:buClr>
                <a:prstClr val="white"/>
              </a:buClr>
              <a:defRPr/>
            </a:pP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- </a:t>
            </a: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Exact match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match using no or only trivial conversions;</a:t>
            </a:r>
          </a:p>
          <a:p>
            <a:pPr marL="342900" indent="-342900">
              <a:spcBef>
                <a:spcPct val="20000"/>
              </a:spcBef>
              <a:buClr>
                <a:prstClr val="white"/>
              </a:buClr>
              <a:defRPr/>
            </a:pP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- </a:t>
            </a: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Match using promotions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integral promotions and float to double;</a:t>
            </a:r>
          </a:p>
          <a:p>
            <a:pPr marL="342900" indent="-342900">
              <a:spcBef>
                <a:spcPct val="20000"/>
              </a:spcBef>
              <a:buClr>
                <a:prstClr val="white"/>
              </a:buClr>
              <a:defRPr/>
            </a:pP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- </a:t>
            </a: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Match using standard conversions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prstClr val="white"/>
              </a:buClr>
              <a:defRPr/>
            </a:pP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- </a:t>
            </a: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Match using user-defined conversions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prstClr val="white"/>
              </a:buClr>
              <a:defRPr/>
            </a:pP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- </a:t>
            </a: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Mach using the ellipsis … in a function declaration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prstClr val="white"/>
              </a:buClr>
              <a:buFontTx/>
              <a:buChar char="•"/>
              <a:defRPr/>
            </a:pP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 two matches are found at the highest level where a match is found, the call is rejected as ambiguous.</a:t>
            </a:r>
          </a:p>
        </p:txBody>
      </p:sp>
    </p:spTree>
    <p:extLst>
      <p:ext uri="{BB962C8B-B14F-4D97-AF65-F5344CB8AC3E}">
        <p14:creationId xmlns:p14="http://schemas.microsoft.com/office/powerpoint/2010/main" xmlns="" val="19820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1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1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1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1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1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9144000" cy="609600"/>
          </a:xfrm>
        </p:spPr>
        <p:txBody>
          <a:bodyPr vert="horz" lIns="0" tIns="45720" rIns="0" bIns="4572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000" dirty="0" smtClean="0"/>
              <a:t> </a:t>
            </a:r>
            <a:r>
              <a:rPr lang="en-US" altLang="zh-CN" sz="4000" dirty="0"/>
              <a:t>Overloaded Function Names(continued)</a:t>
            </a: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1676400" y="785813"/>
            <a:ext cx="8839200" cy="606425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void print(int);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void print(const char*);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void print(double);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void print(long);</a:t>
            </a:r>
          </a:p>
          <a:p>
            <a:pPr>
              <a:lnSpc>
                <a:spcPct val="1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void print(char);</a:t>
            </a:r>
          </a:p>
          <a:p>
            <a:pPr>
              <a:lnSpc>
                <a:spcPct val="1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endParaRPr lang="en-US" altLang="zh-CN" i="1">
              <a:solidFill>
                <a:prstClr val="black"/>
              </a:solidFill>
              <a:ea typeface="楷体_GB2312" pitchFamily="49" charset="-122"/>
            </a:endParaRP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void h(char c, int i, short s, float f)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print(c);		//exact match: print(char)</a:t>
            </a:r>
          </a:p>
          <a:p>
            <a:pPr>
              <a:lnSpc>
                <a:spcPct val="2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print(i); 		//exact match: print(int)</a:t>
            </a:r>
          </a:p>
          <a:p>
            <a:pPr>
              <a:lnSpc>
                <a:spcPct val="1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print(s); 	</a:t>
            </a:r>
            <a:r>
              <a:rPr lang="en-US" altLang="zh-CN" i="1">
                <a:solidFill>
                  <a:srgbClr val="A50021"/>
                </a:solidFill>
                <a:ea typeface="楷体_GB2312" pitchFamily="49" charset="-122"/>
              </a:rPr>
              <a:t>//integral promotion: print(int)</a:t>
            </a:r>
          </a:p>
          <a:p>
            <a:pPr>
              <a:lnSpc>
                <a:spcPct val="1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print(f);	 	</a:t>
            </a:r>
            <a:r>
              <a:rPr lang="en-US" altLang="zh-CN" i="1">
                <a:solidFill>
                  <a:srgbClr val="A50021"/>
                </a:solidFill>
                <a:ea typeface="楷体_GB2312" pitchFamily="49" charset="-122"/>
              </a:rPr>
              <a:t>//float to double: print(double)</a:t>
            </a:r>
          </a:p>
          <a:p>
            <a:pPr>
              <a:lnSpc>
                <a:spcPct val="1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endParaRPr lang="en-US" altLang="zh-CN" i="1">
              <a:solidFill>
                <a:prstClr val="black"/>
              </a:solidFill>
              <a:ea typeface="楷体_GB2312" pitchFamily="49" charset="-122"/>
            </a:endParaRPr>
          </a:p>
          <a:p>
            <a:pPr>
              <a:lnSpc>
                <a:spcPct val="1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print(</a:t>
            </a:r>
            <a:r>
              <a:rPr lang="en-US" altLang="zh-CN" i="1">
                <a:solidFill>
                  <a:prstClr val="black"/>
                </a:solidFill>
              </a:rPr>
              <a:t>'</a:t>
            </a: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c</a:t>
            </a:r>
            <a:r>
              <a:rPr lang="en-US" altLang="zh-CN" i="1">
                <a:solidFill>
                  <a:prstClr val="black"/>
                </a:solidFill>
              </a:rPr>
              <a:t>'</a:t>
            </a: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); 	//exact match: print(char)</a:t>
            </a:r>
          </a:p>
          <a:p>
            <a:pPr>
              <a:lnSpc>
                <a:spcPct val="1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print(49); 	//exact match: print(int)</a:t>
            </a:r>
          </a:p>
          <a:p>
            <a:pPr>
              <a:lnSpc>
                <a:spcPct val="1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print(0); 	//exact match: print(int)</a:t>
            </a:r>
          </a:p>
          <a:p>
            <a:pPr>
              <a:lnSpc>
                <a:spcPct val="1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print("a"); 	//exact match: print(const char*)</a:t>
            </a:r>
          </a:p>
          <a:p>
            <a:pPr>
              <a:lnSpc>
                <a:spcPct val="1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462729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9144000" cy="609600"/>
          </a:xfrm>
        </p:spPr>
        <p:txBody>
          <a:bodyPr vert="horz" lIns="0" tIns="45720" rIns="0" bIns="4572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000" dirty="0" smtClean="0"/>
              <a:t>Overloaded </a:t>
            </a:r>
            <a:r>
              <a:rPr lang="en-US" altLang="zh-CN" sz="4000" dirty="0"/>
              <a:t>Function Names(continued)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1676400" y="87153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609600" indent="-609600">
              <a:lnSpc>
                <a:spcPct val="95000"/>
              </a:lnSpc>
              <a:spcBef>
                <a:spcPct val="20000"/>
              </a:spcBef>
              <a:buClr>
                <a:prstClr val="white"/>
              </a:buClr>
              <a:defRPr/>
            </a:pPr>
            <a:r>
              <a:rPr lang="en-US" altLang="zh-CN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Notice</a:t>
            </a: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1600200" y="1466850"/>
            <a:ext cx="90678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prstClr val="white"/>
              </a:buClr>
              <a:buFontTx/>
              <a:buChar char="•"/>
              <a:defRPr/>
            </a:pP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Return types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are </a:t>
            </a: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 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considered in overload resolution.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1600200" y="2347981"/>
            <a:ext cx="8991600" cy="933314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</a:t>
            </a:r>
            <a:r>
              <a:rPr lang="en-US" altLang="zh-CN" i="1">
                <a:solidFill>
                  <a:srgbClr val="FF3300"/>
                </a:solidFill>
                <a:ea typeface="楷体_GB2312" pitchFamily="49" charset="-122"/>
              </a:rPr>
              <a:t>int</a:t>
            </a: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add(int ,int);</a:t>
            </a:r>
            <a:endParaRPr lang="en-US" altLang="zh-CN" i="1">
              <a:solidFill>
                <a:srgbClr val="FF0000"/>
              </a:solidFill>
              <a:ea typeface="楷体_GB2312" pitchFamily="49" charset="-122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</a:t>
            </a:r>
            <a:r>
              <a:rPr lang="en-US" altLang="zh-CN" i="1">
                <a:solidFill>
                  <a:srgbClr val="FF3300"/>
                </a:solidFill>
                <a:ea typeface="楷体_GB2312" pitchFamily="49" charset="-122"/>
              </a:rPr>
              <a:t>void</a:t>
            </a: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add(int,int);		</a:t>
            </a:r>
            <a:r>
              <a:rPr lang="en-US" altLang="zh-CN" i="1">
                <a:solidFill>
                  <a:srgbClr val="FF3300"/>
                </a:solidFill>
                <a:ea typeface="楷体_GB2312" pitchFamily="49" charset="-122"/>
              </a:rPr>
              <a:t>//error: redefinition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1600200" y="3352800"/>
            <a:ext cx="90678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prstClr val="white"/>
              </a:buClr>
              <a:buFontTx/>
              <a:buChar char="•"/>
              <a:defRPr/>
            </a:pP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name of arguments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are </a:t>
            </a: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 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considered in overload resolution.</a:t>
            </a:r>
          </a:p>
        </p:txBody>
      </p: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1600200" y="4233931"/>
            <a:ext cx="8991600" cy="933314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int add(int </a:t>
            </a:r>
            <a:r>
              <a:rPr lang="en-US" altLang="zh-CN" i="1">
                <a:solidFill>
                  <a:srgbClr val="FF3300"/>
                </a:solidFill>
                <a:ea typeface="楷体_GB2312" pitchFamily="49" charset="-122"/>
              </a:rPr>
              <a:t>x</a:t>
            </a: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,int </a:t>
            </a:r>
            <a:r>
              <a:rPr lang="en-US" altLang="zh-CN" i="1">
                <a:solidFill>
                  <a:srgbClr val="FF3300"/>
                </a:solidFill>
                <a:ea typeface="楷体_GB2312" pitchFamily="49" charset="-122"/>
              </a:rPr>
              <a:t>y</a:t>
            </a: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);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void add(int </a:t>
            </a:r>
            <a:r>
              <a:rPr lang="en-US" altLang="zh-CN" i="1">
                <a:solidFill>
                  <a:srgbClr val="FF3300"/>
                </a:solidFill>
                <a:ea typeface="楷体_GB2312" pitchFamily="49" charset="-122"/>
              </a:rPr>
              <a:t>a</a:t>
            </a: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,int </a:t>
            </a:r>
            <a:r>
              <a:rPr lang="en-US" altLang="zh-CN" i="1">
                <a:solidFill>
                  <a:srgbClr val="FF3300"/>
                </a:solidFill>
                <a:ea typeface="楷体_GB2312" pitchFamily="49" charset="-122"/>
              </a:rPr>
              <a:t>b</a:t>
            </a: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);		</a:t>
            </a:r>
            <a:r>
              <a:rPr lang="en-US" altLang="zh-CN" i="1">
                <a:solidFill>
                  <a:srgbClr val="FF3300"/>
                </a:solidFill>
                <a:ea typeface="楷体_GB2312" pitchFamily="49" charset="-122"/>
              </a:rPr>
              <a:t>//error: redefinition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1600200" y="5334000"/>
            <a:ext cx="906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prstClr val="white"/>
              </a:buClr>
              <a:buFontTx/>
              <a:buChar char="•"/>
              <a:defRPr/>
            </a:pP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body of functions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are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similar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148492" name="Text Box 12"/>
          <p:cNvSpPr txBox="1">
            <a:spLocks noChangeArrowheads="1"/>
          </p:cNvSpPr>
          <p:nvPr/>
        </p:nvSpPr>
        <p:spPr bwMode="auto">
          <a:xfrm>
            <a:off x="1600200" y="5862706"/>
            <a:ext cx="8991600" cy="933314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int add(int x,int y) { return </a:t>
            </a:r>
            <a:r>
              <a:rPr lang="en-US" altLang="zh-CN" i="1">
                <a:solidFill>
                  <a:srgbClr val="FF3300"/>
                </a:solidFill>
                <a:ea typeface="楷体_GB2312" pitchFamily="49" charset="-122"/>
              </a:rPr>
              <a:t>x+y</a:t>
            </a: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; }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double add(double x,double y) { return </a:t>
            </a:r>
            <a:r>
              <a:rPr lang="en-US" altLang="zh-CN" i="1">
                <a:solidFill>
                  <a:srgbClr val="FF3300"/>
                </a:solidFill>
                <a:ea typeface="楷体_GB2312" pitchFamily="49" charset="-122"/>
              </a:rPr>
              <a:t>x-y</a:t>
            </a: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; }</a:t>
            </a:r>
            <a:endParaRPr lang="en-US" altLang="zh-CN" i="1">
              <a:solidFill>
                <a:srgbClr val="FF33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4571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8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8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8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8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utoUpdateAnimBg="0"/>
      <p:bldP spid="148487" grpId="0" build="p" autoUpdateAnimBg="0"/>
      <p:bldP spid="148488" grpId="0" animBg="1" autoUpdateAnimBg="0"/>
      <p:bldP spid="148489" grpId="0" build="p" autoUpdateAnimBg="0"/>
      <p:bldP spid="148490" grpId="0" animBg="1" autoUpdateAnimBg="0"/>
      <p:bldP spid="148491" grpId="0" build="p" autoUpdateAnimBg="0"/>
      <p:bldP spid="148492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9144000" cy="609600"/>
          </a:xfrm>
        </p:spPr>
        <p:txBody>
          <a:bodyPr vert="horz" lIns="0" tIns="45720" rIns="0" bIns="4572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000" dirty="0" smtClean="0"/>
              <a:t>Overloaded </a:t>
            </a:r>
            <a:r>
              <a:rPr lang="en-US" altLang="zh-CN" sz="4000" dirty="0"/>
              <a:t>Function Names(continued)</a:t>
            </a: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1600200" y="914400"/>
            <a:ext cx="90678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prstClr val="white"/>
              </a:buClr>
              <a:buFontTx/>
              <a:buChar char="•"/>
              <a:defRPr/>
            </a:pP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Functions declared in different non-namespaces scopes do not overload. </a:t>
            </a:r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1600200" y="1828801"/>
            <a:ext cx="8991600" cy="2682875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void f(int);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void g()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{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    void f(double);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    f(1);				</a:t>
            </a:r>
            <a:r>
              <a:rPr lang="en-US" altLang="zh-CN" i="1">
                <a:solidFill>
                  <a:srgbClr val="FF3300"/>
                </a:solidFill>
                <a:ea typeface="楷体_GB2312" pitchFamily="49" charset="-122"/>
              </a:rPr>
              <a:t>//call f(double)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997854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0" grpId="0" build="p" autoUpdateAnimBg="0"/>
      <p:bldP spid="149511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9144000" cy="609600"/>
          </a:xfrm>
        </p:spPr>
        <p:txBody>
          <a:bodyPr vert="horz" lIns="0" tIns="45720" rIns="0" bIns="4572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000" dirty="0" smtClean="0"/>
              <a:t> </a:t>
            </a:r>
            <a:r>
              <a:rPr lang="en-US" altLang="zh-CN" sz="4000" dirty="0"/>
              <a:t>Overloaded Function Names(continued)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1676400" y="841023"/>
            <a:ext cx="8839200" cy="5931606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srgbClr val="A50021"/>
                </a:solidFill>
                <a:ea typeface="楷体_GB2312" pitchFamily="49" charset="-122"/>
              </a:rPr>
              <a:t>//</a:t>
            </a:r>
            <a:r>
              <a:rPr lang="en-US" altLang="zh-CN" i="1" dirty="0" smtClean="0">
                <a:solidFill>
                  <a:srgbClr val="A50021"/>
                </a:solidFill>
                <a:ea typeface="楷体_GB2312" pitchFamily="49" charset="-122"/>
              </a:rPr>
              <a:t>example</a:t>
            </a:r>
            <a:endParaRPr lang="en-US" altLang="zh-CN" i="1" dirty="0">
              <a:solidFill>
                <a:srgbClr val="A50021"/>
              </a:solidFill>
              <a:ea typeface="楷体_GB2312" pitchFamily="49" charset="-122"/>
            </a:endParaRPr>
          </a:p>
          <a:p>
            <a:pPr>
              <a:lnSpc>
                <a:spcPct val="3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#include &lt;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iostream.h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&gt;</a:t>
            </a:r>
          </a:p>
          <a:p>
            <a:pPr>
              <a:lnSpc>
                <a:spcPct val="3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add(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int,int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);		          </a:t>
            </a:r>
            <a:r>
              <a:rPr lang="en-US" altLang="zh-CN" i="1" dirty="0">
                <a:solidFill>
                  <a:srgbClr val="FF3300"/>
                </a:solidFill>
                <a:ea typeface="楷体_GB2312" pitchFamily="49" charset="-122"/>
              </a:rPr>
              <a:t>//the type of</a:t>
            </a:r>
          </a:p>
          <a:p>
            <a:pPr>
              <a:lnSpc>
                <a:spcPct val="3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double add(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double,double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); </a:t>
            </a:r>
            <a:r>
              <a:rPr lang="en-US" altLang="zh-CN" i="1" dirty="0">
                <a:solidFill>
                  <a:srgbClr val="FF3300"/>
                </a:solidFill>
                <a:ea typeface="楷体_GB2312" pitchFamily="49" charset="-122"/>
              </a:rPr>
              <a:t>//arguments are different</a:t>
            </a:r>
          </a:p>
          <a:p>
            <a:pPr>
              <a:lnSpc>
                <a:spcPct val="3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void main()</a:t>
            </a:r>
          </a:p>
          <a:p>
            <a:pPr>
              <a:lnSpc>
                <a:spcPct val="3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3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cout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&lt;&lt;add(5,10)&lt;&lt;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endl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;</a:t>
            </a:r>
          </a:p>
          <a:p>
            <a:pPr>
              <a:lnSpc>
                <a:spcPct val="3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cout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&lt;&lt;add(5.0,10.5)&lt;&lt;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endl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;</a:t>
            </a:r>
          </a:p>
          <a:p>
            <a:pPr>
              <a:lnSpc>
                <a:spcPct val="3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}</a:t>
            </a:r>
          </a:p>
          <a:p>
            <a:pPr>
              <a:lnSpc>
                <a:spcPct val="3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add(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x,int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y)</a:t>
            </a:r>
          </a:p>
          <a:p>
            <a:pPr>
              <a:lnSpc>
                <a:spcPct val="3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3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cout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&lt;&lt;"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"&lt;&lt;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endl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;</a:t>
            </a:r>
          </a:p>
          <a:p>
            <a:pPr>
              <a:lnSpc>
                <a:spcPct val="3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return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x+y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;</a:t>
            </a:r>
          </a:p>
          <a:p>
            <a:pPr>
              <a:lnSpc>
                <a:spcPct val="3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372630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9144000" cy="609600"/>
          </a:xfrm>
        </p:spPr>
        <p:txBody>
          <a:bodyPr vert="horz" lIns="0" tIns="45720" rIns="0" bIns="4572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000" dirty="0" smtClean="0"/>
              <a:t>Overloaded </a:t>
            </a:r>
            <a:r>
              <a:rPr lang="en-US" altLang="zh-CN" sz="4000" dirty="0"/>
              <a:t>Function Names(continued)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1676400" y="859095"/>
            <a:ext cx="8839200" cy="2936363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9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srgbClr val="A50021"/>
                </a:solidFill>
                <a:ea typeface="楷体_GB2312" pitchFamily="49" charset="-122"/>
              </a:rPr>
              <a:t>//</a:t>
            </a:r>
            <a:r>
              <a:rPr lang="en-US" altLang="zh-CN" i="1" dirty="0" smtClean="0">
                <a:solidFill>
                  <a:srgbClr val="A50021"/>
                </a:solidFill>
                <a:ea typeface="楷体_GB2312" pitchFamily="49" charset="-122"/>
              </a:rPr>
              <a:t>example</a:t>
            </a:r>
            <a:endParaRPr lang="en-US" altLang="zh-CN" i="1" dirty="0">
              <a:solidFill>
                <a:prstClr val="black"/>
              </a:solidFill>
              <a:ea typeface="楷体_GB2312" pitchFamily="49" charset="-122"/>
            </a:endParaRPr>
          </a:p>
          <a:p>
            <a:pPr>
              <a:lnSpc>
                <a:spcPct val="4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double add(double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x,double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y)</a:t>
            </a:r>
          </a:p>
          <a:p>
            <a:pPr>
              <a:lnSpc>
                <a:spcPct val="4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4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cout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&lt;&lt;"double"&lt;&lt;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endl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;</a:t>
            </a:r>
          </a:p>
          <a:p>
            <a:pPr>
              <a:lnSpc>
                <a:spcPct val="4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return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x+y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;</a:t>
            </a:r>
          </a:p>
          <a:p>
            <a:pPr>
              <a:lnSpc>
                <a:spcPct val="4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1676400" y="3863976"/>
            <a:ext cx="8763000" cy="2536825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srgbClr val="003399"/>
                </a:solidFill>
                <a:ea typeface="楷体_GB2312" pitchFamily="49" charset="-122"/>
              </a:rPr>
              <a:t>Output: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>
                <a:solidFill>
                  <a:srgbClr val="003399"/>
                </a:solidFill>
                <a:ea typeface="楷体_GB2312" pitchFamily="49" charset="-122"/>
              </a:rPr>
              <a:t>    int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zh-CN" altLang="en-US">
                <a:solidFill>
                  <a:srgbClr val="003399"/>
                </a:solidFill>
                <a:ea typeface="楷体_GB2312" pitchFamily="49" charset="-122"/>
              </a:rPr>
              <a:t>　</a:t>
            </a:r>
            <a:r>
              <a:rPr lang="en-US" altLang="zh-CN">
                <a:solidFill>
                  <a:srgbClr val="003399"/>
                </a:solidFill>
                <a:ea typeface="楷体_GB2312" pitchFamily="49" charset="-122"/>
              </a:rPr>
              <a:t>15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zh-CN" altLang="en-US">
                <a:solidFill>
                  <a:srgbClr val="003399"/>
                </a:solidFill>
                <a:ea typeface="楷体_GB2312" pitchFamily="49" charset="-122"/>
              </a:rPr>
              <a:t>　</a:t>
            </a:r>
            <a:r>
              <a:rPr lang="en-US" altLang="zh-CN">
                <a:solidFill>
                  <a:srgbClr val="003399"/>
                </a:solidFill>
                <a:ea typeface="楷体_GB2312" pitchFamily="49" charset="-122"/>
              </a:rPr>
              <a:t>double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zh-CN" altLang="en-US">
                <a:solidFill>
                  <a:srgbClr val="003399"/>
                </a:solidFill>
                <a:ea typeface="楷体_GB2312" pitchFamily="49" charset="-122"/>
              </a:rPr>
              <a:t>　</a:t>
            </a:r>
            <a:r>
              <a:rPr lang="en-US" altLang="zh-CN">
                <a:solidFill>
                  <a:srgbClr val="003399"/>
                </a:solidFill>
                <a:ea typeface="楷体_GB2312" pitchFamily="49" charset="-122"/>
              </a:rPr>
              <a:t>15.5</a:t>
            </a:r>
          </a:p>
        </p:txBody>
      </p:sp>
    </p:spTree>
    <p:extLst>
      <p:ext uri="{BB962C8B-B14F-4D97-AF65-F5344CB8AC3E}">
        <p14:creationId xmlns:p14="http://schemas.microsoft.com/office/powerpoint/2010/main" xmlns="" val="2194487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 animBg="1" autoUpdateAnimBg="0"/>
      <p:bldP spid="15463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Declaration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Let the compiler know about the function to declare</a:t>
            </a:r>
          </a:p>
          <a:p>
            <a:r>
              <a:rPr lang="en-IN" dirty="0" smtClean="0"/>
              <a:t>Example</a:t>
            </a:r>
          </a:p>
          <a:p>
            <a:pPr lvl="1"/>
            <a:r>
              <a:rPr lang="en-IN" dirty="0" smtClean="0"/>
              <a:t>Return type Function name();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Return type will be void if a function does not return anything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Return type can be of any nature like </a:t>
            </a:r>
            <a:r>
              <a:rPr lang="en-IN" dirty="0" err="1" smtClean="0"/>
              <a:t>int</a:t>
            </a:r>
            <a:r>
              <a:rPr lang="en-IN" dirty="0" smtClean="0"/>
              <a:t>, objects of classes </a:t>
            </a:r>
            <a:r>
              <a:rPr lang="en-IN" dirty="0" err="1" smtClean="0"/>
              <a:t>etc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813156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9144000" cy="609600"/>
          </a:xfrm>
        </p:spPr>
        <p:txBody>
          <a:bodyPr vert="horz" lIns="0" tIns="45720" rIns="0" bIns="4572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000" dirty="0" smtClean="0"/>
              <a:t>Overloaded </a:t>
            </a:r>
            <a:r>
              <a:rPr lang="en-US" altLang="zh-CN" sz="4000" dirty="0"/>
              <a:t>Function Names(continued)</a:t>
            </a: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1676400" y="900270"/>
            <a:ext cx="8839200" cy="5813112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srgbClr val="A50021"/>
                </a:solidFill>
                <a:ea typeface="楷体_GB2312" pitchFamily="49" charset="-122"/>
              </a:rPr>
              <a:t>//</a:t>
            </a:r>
            <a:r>
              <a:rPr lang="en-US" altLang="zh-CN" i="1" dirty="0" smtClean="0">
                <a:solidFill>
                  <a:srgbClr val="A50021"/>
                </a:solidFill>
                <a:ea typeface="楷体_GB2312" pitchFamily="49" charset="-122"/>
              </a:rPr>
              <a:t>example</a:t>
            </a:r>
            <a:endParaRPr lang="en-US" altLang="zh-CN" i="1" dirty="0">
              <a:solidFill>
                <a:srgbClr val="A50021"/>
              </a:solidFill>
              <a:ea typeface="楷体_GB2312" pitchFamily="49" charset="-122"/>
            </a:endParaRPr>
          </a:p>
          <a:p>
            <a:pPr>
              <a:lnSpc>
                <a:spcPct val="35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#include &lt;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iostream.h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&gt;</a:t>
            </a:r>
          </a:p>
          <a:p>
            <a:pPr>
              <a:lnSpc>
                <a:spcPct val="3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min(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a,int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b);			</a:t>
            </a:r>
            <a:r>
              <a:rPr lang="en-US" altLang="zh-CN" i="1" dirty="0">
                <a:solidFill>
                  <a:srgbClr val="FF0000"/>
                </a:solidFill>
                <a:ea typeface="楷体_GB2312" pitchFamily="49" charset="-122"/>
              </a:rPr>
              <a:t>//the number of</a:t>
            </a:r>
          </a:p>
          <a:p>
            <a:pPr>
              <a:lnSpc>
                <a:spcPct val="3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min(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a,int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b,int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c);		</a:t>
            </a:r>
            <a:r>
              <a:rPr lang="en-US" altLang="zh-CN" i="1" dirty="0">
                <a:solidFill>
                  <a:srgbClr val="FF0000"/>
                </a:solidFill>
                <a:ea typeface="楷体_GB2312" pitchFamily="49" charset="-122"/>
              </a:rPr>
              <a:t>// arguments are</a:t>
            </a:r>
          </a:p>
          <a:p>
            <a:pPr>
              <a:lnSpc>
                <a:spcPct val="3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min(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a,int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b,int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c,int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d);	</a:t>
            </a:r>
            <a:r>
              <a:rPr lang="en-US" altLang="zh-CN" i="1" dirty="0">
                <a:solidFill>
                  <a:srgbClr val="FF0000"/>
                </a:solidFill>
                <a:ea typeface="楷体_GB2312" pitchFamily="49" charset="-122"/>
              </a:rPr>
              <a:t>// different</a:t>
            </a:r>
          </a:p>
          <a:p>
            <a:pPr>
              <a:lnSpc>
                <a:spcPct val="3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void main()</a:t>
            </a:r>
          </a:p>
          <a:p>
            <a:pPr>
              <a:lnSpc>
                <a:spcPct val="3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3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cout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&lt;&lt;min(13,5,4,9)&lt;&lt;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endl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;</a:t>
            </a:r>
          </a:p>
          <a:p>
            <a:pPr>
              <a:lnSpc>
                <a:spcPct val="3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cout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&lt;&lt;min(-2,8,0)&lt;&lt;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endl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;</a:t>
            </a:r>
          </a:p>
          <a:p>
            <a:pPr>
              <a:lnSpc>
                <a:spcPct val="3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}</a:t>
            </a:r>
          </a:p>
          <a:p>
            <a:pPr>
              <a:lnSpc>
                <a:spcPct val="3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min(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a,int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b)</a:t>
            </a:r>
          </a:p>
          <a:p>
            <a:pPr>
              <a:lnSpc>
                <a:spcPct val="3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3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return a&lt;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b?a:b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;</a:t>
            </a:r>
          </a:p>
          <a:p>
            <a:pPr>
              <a:lnSpc>
                <a:spcPct val="33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281100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9144000" cy="609600"/>
          </a:xfrm>
        </p:spPr>
        <p:txBody>
          <a:bodyPr vert="horz" lIns="0" tIns="45720" rIns="0" bIns="4572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000" dirty="0" smtClean="0"/>
              <a:t> </a:t>
            </a:r>
            <a:r>
              <a:rPr lang="en-US" altLang="zh-CN" sz="4000" dirty="0"/>
              <a:t>Overloaded Function Names(continued)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676400" y="721666"/>
            <a:ext cx="8839200" cy="4882857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srgbClr val="A50021"/>
                </a:solidFill>
                <a:ea typeface="楷体_GB2312" pitchFamily="49" charset="-122"/>
              </a:rPr>
              <a:t>//</a:t>
            </a:r>
            <a:r>
              <a:rPr lang="en-US" altLang="zh-CN" i="1" dirty="0" smtClean="0">
                <a:solidFill>
                  <a:srgbClr val="A50021"/>
                </a:solidFill>
                <a:ea typeface="楷体_GB2312" pitchFamily="49" charset="-122"/>
              </a:rPr>
              <a:t>example</a:t>
            </a:r>
            <a:endParaRPr lang="en-US" altLang="zh-CN" i="1" dirty="0">
              <a:solidFill>
                <a:srgbClr val="A50021"/>
              </a:solidFill>
              <a:ea typeface="楷体_GB2312" pitchFamily="49" charset="-122"/>
            </a:endParaRP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min(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a,int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b,int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c)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t=min(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a,b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);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return min(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t,c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);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}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min(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a,int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b,int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c,int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d)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t1=min(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a,b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);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int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t2=min(</a:t>
            </a:r>
            <a:r>
              <a:rPr lang="en-US" altLang="zh-CN" i="1" dirty="0" err="1">
                <a:solidFill>
                  <a:prstClr val="black"/>
                </a:solidFill>
                <a:ea typeface="楷体_GB2312" pitchFamily="49" charset="-122"/>
              </a:rPr>
              <a:t>c,d</a:t>
            </a: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);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    return min(t1,t2);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 dirty="0">
                <a:solidFill>
                  <a:prstClr val="black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1676400" y="5761039"/>
            <a:ext cx="8839200" cy="973137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srgbClr val="003399"/>
                </a:solidFill>
                <a:ea typeface="楷体_GB2312" pitchFamily="49" charset="-122"/>
              </a:rPr>
              <a:t>Output</a:t>
            </a:r>
            <a:r>
              <a:rPr lang="en-US" altLang="zh-CN">
                <a:solidFill>
                  <a:srgbClr val="003399"/>
                </a:solidFill>
                <a:ea typeface="楷体_GB2312" pitchFamily="49" charset="-122"/>
              </a:rPr>
              <a:t>: 4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zh-CN" altLang="en-US">
                <a:solidFill>
                  <a:srgbClr val="003399"/>
                </a:solidFill>
                <a:ea typeface="楷体_GB2312" pitchFamily="49" charset="-122"/>
              </a:rPr>
              <a:t>　         </a:t>
            </a:r>
            <a:r>
              <a:rPr lang="en-US" altLang="zh-CN">
                <a:solidFill>
                  <a:srgbClr val="003399"/>
                </a:solidFill>
                <a:ea typeface="楷体_GB2312" pitchFamily="49" charset="-122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xmlns="" val="205543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 animBg="1" autoUpdateAnimBg="0"/>
      <p:bldP spid="156678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 Default Arguments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1600200" y="914400"/>
            <a:ext cx="9067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prstClr val="white"/>
              </a:buClr>
              <a:buFontTx/>
              <a:buChar char="•"/>
              <a:defRPr/>
            </a:pP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Default arguments can be assigned in the </a:t>
            </a: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function declaration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or </a:t>
            </a: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function definition</a:t>
            </a:r>
            <a:r>
              <a:rPr lang="en-US" altLang="zh-CN" i="1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It is</a:t>
            </a: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alternative.</a:t>
            </a:r>
            <a:endParaRPr lang="en-US" altLang="zh-CN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1600200" y="4038600"/>
            <a:ext cx="9067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prstClr val="white"/>
              </a:buClr>
              <a:buFontTx/>
              <a:buChar char="•"/>
              <a:defRPr/>
            </a:pP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 the number of actual arguments exact match formal arguments, we don’t use default arguments;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prstClr val="white"/>
              </a:buClr>
              <a:buFontTx/>
              <a:buChar char="•"/>
              <a:defRPr/>
            </a:pP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Otherwise (</a:t>
            </a: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less than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), the compiler will complement actual arguments </a:t>
            </a: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left to right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using default arguments. 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1600200" y="1905000"/>
            <a:ext cx="8991600" cy="2046288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int add(int x,int y=0);			</a:t>
            </a:r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or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int add(int x,int y=0)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{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    //the body of function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752600" y="6172200"/>
            <a:ext cx="8763000" cy="533400"/>
            <a:chOff x="144" y="2640"/>
            <a:chExt cx="5520" cy="336"/>
          </a:xfrm>
        </p:grpSpPr>
        <p:sp>
          <p:nvSpPr>
            <p:cNvPr id="124935" name="Rectangle 10"/>
            <p:cNvSpPr>
              <a:spLocks noChangeArrowheads="1"/>
            </p:cNvSpPr>
            <p:nvPr/>
          </p:nvSpPr>
          <p:spPr bwMode="auto">
            <a:xfrm>
              <a:off x="144" y="2640"/>
              <a:ext cx="5520" cy="336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buClr>
                  <a:srgbClr val="EBEBEB"/>
                </a:buClr>
                <a:buFont typeface="Monotype Sorts" pitchFamily="2" charset="2"/>
                <a:buNone/>
              </a:pPr>
              <a:r>
                <a:rPr lang="en-US" altLang="zh-CN">
                  <a:solidFill>
                    <a:srgbClr val="003399"/>
                  </a:solidFill>
                  <a:ea typeface="楷体_GB2312" pitchFamily="49" charset="-122"/>
                </a:rPr>
                <a:t>add(15);</a:t>
              </a:r>
              <a:r>
                <a:rPr lang="zh-CN" altLang="en-US">
                  <a:solidFill>
                    <a:srgbClr val="003399"/>
                  </a:solidFill>
                  <a:ea typeface="楷体_GB2312" pitchFamily="49" charset="-122"/>
                </a:rPr>
                <a:t>　　　</a:t>
              </a:r>
              <a:r>
                <a:rPr lang="en-US" altLang="zh-CN">
                  <a:solidFill>
                    <a:srgbClr val="003399"/>
                  </a:solidFill>
                  <a:ea typeface="楷体_GB2312" pitchFamily="49" charset="-122"/>
                </a:rPr>
                <a:t>add(15,10);</a:t>
              </a:r>
            </a:p>
          </p:txBody>
        </p:sp>
        <p:sp>
          <p:nvSpPr>
            <p:cNvPr id="113675" name="AutoShape 11"/>
            <p:cNvSpPr>
              <a:spLocks noChangeArrowheads="1"/>
            </p:cNvSpPr>
            <p:nvPr/>
          </p:nvSpPr>
          <p:spPr bwMode="auto">
            <a:xfrm>
              <a:off x="2496" y="2776"/>
              <a:ext cx="528" cy="96"/>
            </a:xfrm>
            <a:prstGeom prst="leftRightArrow">
              <a:avLst>
                <a:gd name="adj1" fmla="val 50000"/>
                <a:gd name="adj2" fmla="val 110000"/>
              </a:avLst>
            </a:prstGeom>
            <a:gradFill rotWithShape="0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EBEBEB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308102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build="p" autoUpdateAnimBg="0"/>
      <p:bldP spid="113671" grpId="0" build="p" autoUpdateAnimBg="0"/>
      <p:bldP spid="113672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4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4582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Default Arguments(continued)</a:t>
            </a:r>
          </a:p>
        </p:txBody>
      </p:sp>
      <p:sp>
        <p:nvSpPr>
          <p:cNvPr id="158729" name="Rectangle 9"/>
          <p:cNvSpPr>
            <a:spLocks noChangeArrowheads="1"/>
          </p:cNvSpPr>
          <p:nvPr/>
        </p:nvSpPr>
        <p:spPr bwMode="auto">
          <a:xfrm>
            <a:off x="1600200" y="990600"/>
            <a:ext cx="9067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prstClr val="white"/>
              </a:buClr>
              <a:buFontTx/>
              <a:buChar char="•"/>
              <a:defRPr/>
            </a:pP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Default arguments may be provided for </a:t>
            </a: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trailing arguments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only ( assignment must </a:t>
            </a: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right to left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).</a:t>
            </a:r>
          </a:p>
        </p:txBody>
      </p:sp>
      <p:sp>
        <p:nvSpPr>
          <p:cNvPr id="158730" name="Text Box 10"/>
          <p:cNvSpPr txBox="1">
            <a:spLocks noChangeArrowheads="1"/>
          </p:cNvSpPr>
          <p:nvPr/>
        </p:nvSpPr>
        <p:spPr bwMode="auto">
          <a:xfrm>
            <a:off x="1600200" y="1912939"/>
            <a:ext cx="8991600" cy="1951037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int add(int x,int y=5,int z=6);			//ok</a:t>
            </a:r>
            <a:endParaRPr lang="en-US" altLang="zh-CN" i="1">
              <a:solidFill>
                <a:srgbClr val="FF0000"/>
              </a:solidFill>
              <a:ea typeface="楷体_GB2312" pitchFamily="49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int add(int x=1,int y=5,</a:t>
            </a:r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int z</a:t>
            </a: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);			</a:t>
            </a:r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//error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int add(int x=1,</a:t>
            </a:r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int y</a:t>
            </a: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,int z=6);			</a:t>
            </a:r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//error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EA6312"/>
                </a:solidFill>
                <a:ea typeface="楷体_GB2312" pitchFamily="49" charset="-122"/>
              </a:rPr>
              <a:t>//add(2,4); is equal to add(1,2,4)?In fact, z is no value.</a:t>
            </a:r>
          </a:p>
        </p:txBody>
      </p:sp>
      <p:sp>
        <p:nvSpPr>
          <p:cNvPr id="158731" name="Rectangle 11"/>
          <p:cNvSpPr>
            <a:spLocks noChangeArrowheads="1"/>
          </p:cNvSpPr>
          <p:nvPr/>
        </p:nvSpPr>
        <p:spPr bwMode="auto">
          <a:xfrm>
            <a:off x="1600200" y="3810000"/>
            <a:ext cx="9067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prstClr val="white"/>
              </a:buClr>
              <a:buFontTx/>
              <a:buChar char="•"/>
              <a:defRPr/>
            </a:pP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default argument is type checked at the time of the function declaration and evaluated at the time of the call. Therefore, default arguments can be literals, constants or expressions. </a:t>
            </a:r>
          </a:p>
        </p:txBody>
      </p:sp>
      <p:sp>
        <p:nvSpPr>
          <p:cNvPr id="158732" name="Text Box 12"/>
          <p:cNvSpPr txBox="1">
            <a:spLocks noChangeArrowheads="1"/>
          </p:cNvSpPr>
          <p:nvPr/>
        </p:nvSpPr>
        <p:spPr bwMode="auto">
          <a:xfrm>
            <a:off x="1600200" y="5586370"/>
            <a:ext cx="8991600" cy="1278024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int f();</a:t>
            </a:r>
            <a:endParaRPr lang="en-US" altLang="zh-CN" i="1">
              <a:solidFill>
                <a:srgbClr val="FF0000"/>
              </a:solidFill>
              <a:ea typeface="楷体_GB2312" pitchFamily="49" charset="-122"/>
            </a:endParaRP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…</a:t>
            </a:r>
            <a:endParaRPr lang="en-US" altLang="zh-CN" i="1">
              <a:solidFill>
                <a:srgbClr val="FF0000"/>
              </a:solidFill>
              <a:ea typeface="楷体_GB2312" pitchFamily="49" charset="-122"/>
            </a:endParaRP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void delay(int k,int time=</a:t>
            </a:r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f()</a:t>
            </a: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1217607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587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58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58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58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58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8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8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9" grpId="0" build="p" autoUpdateAnimBg="0"/>
      <p:bldP spid="158730" grpId="0" build="p" animBg="1" autoUpdateAnimBg="0"/>
      <p:bldP spid="158731" grpId="0" build="p" autoUpdateAnimBg="0"/>
      <p:bldP spid="158732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0" name="Rectangle 4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4582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 Default Arguments(continued)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1600200" y="4495800"/>
            <a:ext cx="9067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prstClr val="white"/>
              </a:buClr>
              <a:buFontTx/>
              <a:buChar char="•"/>
              <a:defRPr/>
            </a:pP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default argument </a:t>
            </a:r>
            <a:r>
              <a:rPr lang="en-US" altLang="zh-CN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cannot be repeated or changed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in a subsequent declaration in the same scope. That is, default arguments can be assigned </a:t>
            </a: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only once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in the </a:t>
            </a:r>
            <a:r>
              <a:rPr lang="en-US" altLang="zh-CN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 scope</a:t>
            </a: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</a:t>
            </a:r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1600200" y="990600"/>
            <a:ext cx="906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prstClr val="white"/>
              </a:buClr>
              <a:buFontTx/>
              <a:buChar char="•"/>
              <a:defRPr/>
            </a:pPr>
            <a:r>
              <a:rPr lang="en-US" altLang="zh-CN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Notice overloaded function with  default arguments.</a:t>
            </a: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1477964"/>
            <a:ext cx="8991600" cy="2928937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void fun(int x, int y=0);</a:t>
            </a:r>
            <a:endParaRPr lang="en-US" altLang="zh-CN" i="1">
              <a:solidFill>
                <a:srgbClr val="FF0000"/>
              </a:solidFill>
              <a:ea typeface="楷体_GB2312" pitchFamily="49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void fun(int x);</a:t>
            </a:r>
            <a:endParaRPr lang="en-US" altLang="zh-CN" i="1">
              <a:solidFill>
                <a:srgbClr val="FF0000"/>
              </a:solidFill>
              <a:ea typeface="楷体_GB2312" pitchFamily="49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void g() 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{ 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	</a:t>
            </a:r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fun(3)</a:t>
            </a: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; 	</a:t>
            </a:r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//error,ambiguous: fun(3) or fun(3,0)?</a:t>
            </a:r>
            <a:endParaRPr lang="en-US" altLang="zh-CN" i="1">
              <a:solidFill>
                <a:prstClr val="black"/>
              </a:solidFill>
              <a:ea typeface="楷体_GB2312" pitchFamily="49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}</a:t>
            </a:r>
            <a:r>
              <a:rPr lang="en-US" altLang="zh-CN" i="1">
                <a:solidFill>
                  <a:srgbClr val="EA6312"/>
                </a:solidFill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052439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7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 build="p" autoUpdateAnimBg="0"/>
      <p:bldP spid="157702" grpId="0" build="p" autoUpdateAnimBg="0"/>
      <p:bldP spid="157703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4582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   Default Arguments(continued)</a:t>
            </a:r>
          </a:p>
        </p:txBody>
      </p:sp>
      <p:sp>
        <p:nvSpPr>
          <p:cNvPr id="159749" name="Text Box 1029"/>
          <p:cNvSpPr txBox="1">
            <a:spLocks noChangeArrowheads="1"/>
          </p:cNvSpPr>
          <p:nvPr/>
        </p:nvSpPr>
        <p:spPr bwMode="auto">
          <a:xfrm>
            <a:off x="1600200" y="858838"/>
            <a:ext cx="8991600" cy="4779962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void fun(int x=7);</a:t>
            </a:r>
            <a:endParaRPr lang="en-US" altLang="zh-CN" i="1">
              <a:solidFill>
                <a:srgbClr val="FF0000"/>
              </a:solidFill>
              <a:ea typeface="楷体_GB2312" pitchFamily="49" charset="-122"/>
            </a:endParaRP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</a:t>
            </a:r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//error:cannot repeat default argument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void fun(int x=7);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</a:t>
            </a:r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//error:different default arguments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void fun(int x=8);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void g()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{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    </a:t>
            </a:r>
            <a:r>
              <a:rPr lang="en-US" altLang="zh-CN" i="1">
                <a:solidFill>
                  <a:srgbClr val="FF0000"/>
                </a:solidFill>
                <a:ea typeface="楷体_GB2312" pitchFamily="49" charset="-122"/>
              </a:rPr>
              <a:t>//ok:this declaration hides the outer one</a:t>
            </a:r>
            <a:endParaRPr lang="en-US" altLang="zh-CN" i="1">
              <a:solidFill>
                <a:prstClr val="black"/>
              </a:solidFill>
              <a:ea typeface="楷体_GB2312" pitchFamily="49" charset="-122"/>
            </a:endParaRP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    void fun(int x=9);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    //…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rgbClr val="1E5155"/>
              </a:buClr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prstClr val="black"/>
                </a:solidFill>
                <a:ea typeface="楷体_GB2312" pitchFamily="49" charset="-122"/>
              </a:rPr>
              <a:t>    }</a:t>
            </a:r>
            <a:r>
              <a:rPr lang="en-US" altLang="zh-CN" i="1">
                <a:solidFill>
                  <a:srgbClr val="EA6312"/>
                </a:solidFill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150209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9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chemeClr val="tx1"/>
                </a:solidFill>
              </a:rPr>
              <a:t>Complete View : Storage Classes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743200" y="1905000"/>
            <a:ext cx="7010400" cy="419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3962400" y="1905000"/>
            <a:ext cx="0" cy="4191000"/>
          </a:xfrm>
          <a:prstGeom prst="line">
            <a:avLst/>
          </a:prstGeom>
          <a:noFill/>
          <a:ln w="9525">
            <a:solidFill>
              <a:srgbClr val="FFFF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6705600" y="1905000"/>
            <a:ext cx="0" cy="4191000"/>
          </a:xfrm>
          <a:prstGeom prst="line">
            <a:avLst/>
          </a:prstGeom>
          <a:noFill/>
          <a:ln w="9525">
            <a:solidFill>
              <a:srgbClr val="FFFF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5257800" y="1905000"/>
            <a:ext cx="0" cy="4191000"/>
          </a:xfrm>
          <a:prstGeom prst="line">
            <a:avLst/>
          </a:prstGeom>
          <a:noFill/>
          <a:ln w="9525">
            <a:solidFill>
              <a:srgbClr val="FFFF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8229600" y="1905000"/>
            <a:ext cx="0" cy="4191000"/>
          </a:xfrm>
          <a:prstGeom prst="line">
            <a:avLst/>
          </a:prstGeom>
          <a:noFill/>
          <a:ln w="9525">
            <a:solidFill>
              <a:srgbClr val="FFFF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743200" y="2438400"/>
            <a:ext cx="7010400" cy="0"/>
          </a:xfrm>
          <a:prstGeom prst="line">
            <a:avLst/>
          </a:prstGeom>
          <a:noFill/>
          <a:ln w="9525">
            <a:solidFill>
              <a:srgbClr val="FFFF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2743200" y="3124200"/>
            <a:ext cx="7010400" cy="0"/>
          </a:xfrm>
          <a:prstGeom prst="line">
            <a:avLst/>
          </a:prstGeom>
          <a:noFill/>
          <a:ln w="9525">
            <a:solidFill>
              <a:srgbClr val="FFFF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2743200" y="3810000"/>
            <a:ext cx="7010400" cy="0"/>
          </a:xfrm>
          <a:prstGeom prst="line">
            <a:avLst/>
          </a:prstGeom>
          <a:noFill/>
          <a:ln w="9525">
            <a:solidFill>
              <a:srgbClr val="FFFF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2743200" y="4572000"/>
            <a:ext cx="7010400" cy="0"/>
          </a:xfrm>
          <a:prstGeom prst="line">
            <a:avLst/>
          </a:prstGeom>
          <a:noFill/>
          <a:ln w="9525">
            <a:solidFill>
              <a:srgbClr val="FFFF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2743200" y="5257800"/>
            <a:ext cx="7010400" cy="0"/>
          </a:xfrm>
          <a:prstGeom prst="line">
            <a:avLst/>
          </a:prstGeom>
          <a:noFill/>
          <a:ln w="9525">
            <a:solidFill>
              <a:srgbClr val="FFFF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4337050" y="1949451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Auto</a:t>
            </a: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5462391" y="1948141"/>
            <a:ext cx="94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Register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6945798" y="1967191"/>
            <a:ext cx="7007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Static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8636885" y="2024341"/>
            <a:ext cx="7888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Extern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2961052" y="2633941"/>
            <a:ext cx="745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Scope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743201" y="3200400"/>
            <a:ext cx="690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Life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2895601" y="3900488"/>
            <a:ext cx="917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Initial</a:t>
            </a:r>
          </a:p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Value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2836863" y="4692651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2799140" y="5345799"/>
            <a:ext cx="10184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Declared</a:t>
            </a:r>
          </a:p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where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4183029" y="2614891"/>
            <a:ext cx="6636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Local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5726079" y="2614891"/>
            <a:ext cx="6636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Local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902450" y="245268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Within a </a:t>
            </a:r>
          </a:p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function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8426450" y="245268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Within a </a:t>
            </a:r>
          </a:p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file</a:t>
            </a: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4038601" y="3125788"/>
            <a:ext cx="1031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Within a </a:t>
            </a:r>
          </a:p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fn call</a:t>
            </a: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5389563" y="312578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Within a </a:t>
            </a:r>
          </a:p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fn call</a:t>
            </a: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6858963" y="3123299"/>
            <a:ext cx="9696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Through</a:t>
            </a:r>
          </a:p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out prg</a:t>
            </a: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8382963" y="3123299"/>
            <a:ext cx="9696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Through</a:t>
            </a:r>
          </a:p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out prg</a:t>
            </a:r>
          </a:p>
        </p:txBody>
      </p: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4082299" y="4005541"/>
            <a:ext cx="9762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Garbage</a:t>
            </a:r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5530099" y="4005541"/>
            <a:ext cx="9762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Garbage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8765073" y="4005541"/>
            <a:ext cx="6022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Zero</a:t>
            </a:r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6995010" y="3986491"/>
            <a:ext cx="6022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Zero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4098255" y="4767541"/>
            <a:ext cx="9855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On stack</a:t>
            </a:r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5505221" y="4767541"/>
            <a:ext cx="10259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Registers</a:t>
            </a:r>
          </a:p>
        </p:txBody>
      </p:sp>
      <p:sp>
        <p:nvSpPr>
          <p:cNvPr id="31780" name="Text Box 36"/>
          <p:cNvSpPr txBox="1">
            <a:spLocks noChangeArrowheads="1"/>
          </p:cNvSpPr>
          <p:nvPr/>
        </p:nvSpPr>
        <p:spPr bwMode="auto">
          <a:xfrm>
            <a:off x="6765925" y="48450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31781" name="Rectangle 38"/>
          <p:cNvSpPr>
            <a:spLocks noChangeArrowheads="1"/>
          </p:cNvSpPr>
          <p:nvPr/>
        </p:nvSpPr>
        <p:spPr bwMode="auto">
          <a:xfrm>
            <a:off x="7067119" y="4610786"/>
            <a:ext cx="8771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Data </a:t>
            </a:r>
          </a:p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Section</a:t>
            </a:r>
          </a:p>
        </p:txBody>
      </p:sp>
      <p:sp>
        <p:nvSpPr>
          <p:cNvPr id="31782" name="Text Box 39"/>
          <p:cNvSpPr txBox="1">
            <a:spLocks noChangeArrowheads="1"/>
          </p:cNvSpPr>
          <p:nvPr/>
        </p:nvSpPr>
        <p:spPr bwMode="auto">
          <a:xfrm>
            <a:off x="8567307" y="4583799"/>
            <a:ext cx="8771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Data</a:t>
            </a:r>
          </a:p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Section</a:t>
            </a:r>
          </a:p>
        </p:txBody>
      </p:sp>
      <p:sp>
        <p:nvSpPr>
          <p:cNvPr id="31783" name="Text Box 40"/>
          <p:cNvSpPr txBox="1">
            <a:spLocks noChangeArrowheads="1"/>
          </p:cNvSpPr>
          <p:nvPr/>
        </p:nvSpPr>
        <p:spPr bwMode="auto">
          <a:xfrm>
            <a:off x="4351129" y="5345799"/>
            <a:ext cx="6671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Fn or</a:t>
            </a:r>
          </a:p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{  }</a:t>
            </a:r>
          </a:p>
        </p:txBody>
      </p:sp>
      <p:sp>
        <p:nvSpPr>
          <p:cNvPr id="31784" name="Text Box 41"/>
          <p:cNvSpPr txBox="1">
            <a:spLocks noChangeArrowheads="1"/>
          </p:cNvSpPr>
          <p:nvPr/>
        </p:nvSpPr>
        <p:spPr bwMode="auto">
          <a:xfrm>
            <a:off x="5570329" y="5345799"/>
            <a:ext cx="6671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Fn or</a:t>
            </a:r>
          </a:p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{  }</a:t>
            </a:r>
          </a:p>
        </p:txBody>
      </p:sp>
      <p:sp>
        <p:nvSpPr>
          <p:cNvPr id="31785" name="Text Box 42"/>
          <p:cNvSpPr txBox="1">
            <a:spLocks noChangeArrowheads="1"/>
          </p:cNvSpPr>
          <p:nvPr/>
        </p:nvSpPr>
        <p:spPr bwMode="auto">
          <a:xfrm>
            <a:off x="8543254" y="5345799"/>
            <a:ext cx="10713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Define 1</a:t>
            </a:r>
          </a:p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Declare n</a:t>
            </a:r>
          </a:p>
        </p:txBody>
      </p:sp>
      <p:sp>
        <p:nvSpPr>
          <p:cNvPr id="31786" name="Text Box 43"/>
          <p:cNvSpPr txBox="1">
            <a:spLocks noChangeArrowheads="1"/>
          </p:cNvSpPr>
          <p:nvPr/>
        </p:nvSpPr>
        <p:spPr bwMode="auto">
          <a:xfrm>
            <a:off x="6978650" y="534828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Within a </a:t>
            </a:r>
          </a:p>
          <a:p>
            <a:pPr algn="ctr" eaLnBrk="1" hangingPunct="1"/>
            <a:r>
              <a:rPr lang="en-US" altLang="en-US" sz="1800">
                <a:latin typeface="Calibri" panose="020F0502020204030204" pitchFamily="34" charset="0"/>
              </a:rPr>
              <a:t>function</a:t>
            </a:r>
          </a:p>
        </p:txBody>
      </p:sp>
      <p:sp>
        <p:nvSpPr>
          <p:cNvPr id="31787" name="Text Box 44"/>
          <p:cNvSpPr txBox="1">
            <a:spLocks noChangeArrowheads="1"/>
          </p:cNvSpPr>
          <p:nvPr/>
        </p:nvSpPr>
        <p:spPr bwMode="auto">
          <a:xfrm>
            <a:off x="4876800" y="33210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8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215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chemeClr val="tx1"/>
                </a:solidFill>
              </a:rPr>
              <a:t>C++ Arrays	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7467600" cy="17526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xmlns="" val="750331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chemeClr val="tx1"/>
                </a:solidFill>
              </a:rPr>
              <a:t>C++ Arrays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sz="2800"/>
              <a:t>An array is a consecutive group of memory locations.</a:t>
            </a:r>
          </a:p>
          <a:p>
            <a:pPr eaLnBrk="1" hangingPunct="1"/>
            <a:r>
              <a:rPr lang="en-US" altLang="en-US" sz="2800"/>
              <a:t>Each </a:t>
            </a:r>
            <a:r>
              <a:rPr lang="en-US" altLang="en-US" sz="2800" i="1"/>
              <a:t>group</a:t>
            </a:r>
            <a:r>
              <a:rPr lang="en-US" altLang="en-US" sz="2800"/>
              <a:t> is called an element of the array.</a:t>
            </a:r>
          </a:p>
          <a:p>
            <a:pPr eaLnBrk="1" hangingPunct="1"/>
            <a:r>
              <a:rPr lang="en-US" altLang="en-US" sz="2800"/>
              <a:t>The contents of each element are of the same </a:t>
            </a:r>
            <a:r>
              <a:rPr lang="en-US" altLang="en-US" sz="2800" i="1"/>
              <a:t>type</a:t>
            </a:r>
            <a:r>
              <a:rPr lang="en-US" altLang="en-US" sz="2800"/>
              <a:t>.</a:t>
            </a:r>
          </a:p>
          <a:p>
            <a:pPr lvl="1" eaLnBrk="1" hangingPunct="1"/>
            <a:r>
              <a:rPr lang="en-US" altLang="en-US" sz="2400"/>
              <a:t>Could be an array of int, double, char, …</a:t>
            </a:r>
          </a:p>
          <a:p>
            <a:pPr eaLnBrk="1" hangingPunct="1"/>
            <a:r>
              <a:rPr lang="en-US" altLang="en-US" sz="2800"/>
              <a:t>We can refer to individual </a:t>
            </a:r>
            <a:r>
              <a:rPr lang="en-US" altLang="en-US" sz="2800" i="1"/>
              <a:t>elements</a:t>
            </a:r>
            <a:r>
              <a:rPr lang="en-US" altLang="en-US" sz="2800"/>
              <a:t> by giving the position number (index) of the element in the array.</a:t>
            </a:r>
          </a:p>
        </p:txBody>
      </p:sp>
    </p:spTree>
    <p:extLst>
      <p:ext uri="{BB962C8B-B14F-4D97-AF65-F5344CB8AC3E}">
        <p14:creationId xmlns:p14="http://schemas.microsoft.com/office/powerpoint/2010/main" xmlns="" val="4072482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4876800" cy="762000"/>
          </a:xfrm>
        </p:spPr>
        <p:txBody>
          <a:bodyPr/>
          <a:lstStyle/>
          <a:p>
            <a:pPr algn="l" eaLnBrk="1" hangingPunct="1"/>
            <a:r>
              <a:rPr lang="en-US" altLang="en-US" sz="4000">
                <a:solidFill>
                  <a:schemeClr val="tx1"/>
                </a:solidFill>
              </a:rPr>
              <a:t>Memory and Arrays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6019800" y="1524000"/>
            <a:ext cx="2209800" cy="4724400"/>
            <a:chOff x="3504" y="864"/>
            <a:chExt cx="1392" cy="2976"/>
          </a:xfrm>
        </p:grpSpPr>
        <p:sp>
          <p:nvSpPr>
            <p:cNvPr id="34839" name="Rectangle 4"/>
            <p:cNvSpPr>
              <a:spLocks noChangeArrowheads="1"/>
            </p:cNvSpPr>
            <p:nvPr/>
          </p:nvSpPr>
          <p:spPr bwMode="auto">
            <a:xfrm>
              <a:off x="3504" y="1584"/>
              <a:ext cx="1392" cy="19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40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1392" cy="192"/>
            </a:xfrm>
            <a:prstGeom prst="rect">
              <a:avLst/>
            </a:prstGeom>
            <a:solidFill>
              <a:srgbClr val="DDDDDD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41" name="Rectangle 6"/>
            <p:cNvSpPr>
              <a:spLocks noChangeArrowheads="1"/>
            </p:cNvSpPr>
            <p:nvPr/>
          </p:nvSpPr>
          <p:spPr bwMode="auto">
            <a:xfrm>
              <a:off x="3504" y="1968"/>
              <a:ext cx="1392" cy="192"/>
            </a:xfrm>
            <a:prstGeom prst="rect">
              <a:avLst/>
            </a:prstGeom>
            <a:solidFill>
              <a:srgbClr val="DDDDDD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42" name="Rectangle 7"/>
            <p:cNvSpPr>
              <a:spLocks noChangeArrowheads="1"/>
            </p:cNvSpPr>
            <p:nvPr/>
          </p:nvSpPr>
          <p:spPr bwMode="auto">
            <a:xfrm>
              <a:off x="3504" y="2160"/>
              <a:ext cx="1392" cy="192"/>
            </a:xfrm>
            <a:prstGeom prst="rect">
              <a:avLst/>
            </a:prstGeom>
            <a:solidFill>
              <a:srgbClr val="DDDDDD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43" name="Rectangle 8"/>
            <p:cNvSpPr>
              <a:spLocks noChangeArrowheads="1"/>
            </p:cNvSpPr>
            <p:nvPr/>
          </p:nvSpPr>
          <p:spPr bwMode="auto">
            <a:xfrm>
              <a:off x="3504" y="2352"/>
              <a:ext cx="1392" cy="192"/>
            </a:xfrm>
            <a:prstGeom prst="rect">
              <a:avLst/>
            </a:prstGeom>
            <a:solidFill>
              <a:srgbClr val="DDDDDD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44" name="Rectangle 9"/>
            <p:cNvSpPr>
              <a:spLocks noChangeArrowheads="1"/>
            </p:cNvSpPr>
            <p:nvPr/>
          </p:nvSpPr>
          <p:spPr bwMode="auto">
            <a:xfrm>
              <a:off x="3504" y="2544"/>
              <a:ext cx="1392" cy="192"/>
            </a:xfrm>
            <a:prstGeom prst="rect">
              <a:avLst/>
            </a:prstGeom>
            <a:solidFill>
              <a:srgbClr val="DDDDDD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45" name="Rectangle 10"/>
            <p:cNvSpPr>
              <a:spLocks noChangeArrowheads="1"/>
            </p:cNvSpPr>
            <p:nvPr/>
          </p:nvSpPr>
          <p:spPr bwMode="auto">
            <a:xfrm>
              <a:off x="3504" y="2736"/>
              <a:ext cx="1392" cy="192"/>
            </a:xfrm>
            <a:prstGeom prst="rect">
              <a:avLst/>
            </a:prstGeom>
            <a:solidFill>
              <a:srgbClr val="DDDDDD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46" name="Rectangle 11"/>
            <p:cNvSpPr>
              <a:spLocks noChangeArrowheads="1"/>
            </p:cNvSpPr>
            <p:nvPr/>
          </p:nvSpPr>
          <p:spPr bwMode="auto">
            <a:xfrm>
              <a:off x="3504" y="2928"/>
              <a:ext cx="1392" cy="19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847" name="Group 12"/>
            <p:cNvGrpSpPr>
              <a:grpSpLocks/>
            </p:cNvGrpSpPr>
            <p:nvPr/>
          </p:nvGrpSpPr>
          <p:grpSpPr bwMode="auto">
            <a:xfrm>
              <a:off x="3504" y="864"/>
              <a:ext cx="1392" cy="384"/>
              <a:chOff x="3504" y="720"/>
              <a:chExt cx="1392" cy="384"/>
            </a:xfrm>
          </p:grpSpPr>
          <p:sp>
            <p:nvSpPr>
              <p:cNvPr id="34855" name="Rectangle 13"/>
              <p:cNvSpPr>
                <a:spLocks noChangeArrowheads="1"/>
              </p:cNvSpPr>
              <p:nvPr/>
            </p:nvSpPr>
            <p:spPr bwMode="auto">
              <a:xfrm>
                <a:off x="3504" y="720"/>
                <a:ext cx="1392" cy="19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856" name="Rectangle 14"/>
              <p:cNvSpPr>
                <a:spLocks noChangeArrowheads="1"/>
              </p:cNvSpPr>
              <p:nvPr/>
            </p:nvSpPr>
            <p:spPr bwMode="auto">
              <a:xfrm>
                <a:off x="3504" y="912"/>
                <a:ext cx="1392" cy="19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848" name="Group 15"/>
            <p:cNvGrpSpPr>
              <a:grpSpLocks/>
            </p:cNvGrpSpPr>
            <p:nvPr/>
          </p:nvGrpSpPr>
          <p:grpSpPr bwMode="auto">
            <a:xfrm>
              <a:off x="3504" y="3456"/>
              <a:ext cx="1392" cy="384"/>
              <a:chOff x="3504" y="720"/>
              <a:chExt cx="1392" cy="384"/>
            </a:xfrm>
          </p:grpSpPr>
          <p:sp>
            <p:nvSpPr>
              <p:cNvPr id="34853" name="Rectangle 16"/>
              <p:cNvSpPr>
                <a:spLocks noChangeArrowheads="1"/>
              </p:cNvSpPr>
              <p:nvPr/>
            </p:nvSpPr>
            <p:spPr bwMode="auto">
              <a:xfrm>
                <a:off x="3504" y="720"/>
                <a:ext cx="1392" cy="19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854" name="Rectangle 17"/>
              <p:cNvSpPr>
                <a:spLocks noChangeArrowheads="1"/>
              </p:cNvSpPr>
              <p:nvPr/>
            </p:nvSpPr>
            <p:spPr bwMode="auto">
              <a:xfrm>
                <a:off x="3504" y="912"/>
                <a:ext cx="1392" cy="19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49" name="Line 18"/>
            <p:cNvSpPr>
              <a:spLocks noChangeShapeType="1"/>
            </p:cNvSpPr>
            <p:nvPr/>
          </p:nvSpPr>
          <p:spPr bwMode="auto">
            <a:xfrm>
              <a:off x="3504" y="3120"/>
              <a:ext cx="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850" name="Line 19"/>
            <p:cNvSpPr>
              <a:spLocks noChangeShapeType="1"/>
            </p:cNvSpPr>
            <p:nvPr/>
          </p:nvSpPr>
          <p:spPr bwMode="auto">
            <a:xfrm>
              <a:off x="4896" y="3120"/>
              <a:ext cx="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851" name="Line 20"/>
            <p:cNvSpPr>
              <a:spLocks noChangeShapeType="1"/>
            </p:cNvSpPr>
            <p:nvPr/>
          </p:nvSpPr>
          <p:spPr bwMode="auto">
            <a:xfrm>
              <a:off x="3504" y="1248"/>
              <a:ext cx="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852" name="Line 21"/>
            <p:cNvSpPr>
              <a:spLocks noChangeShapeType="1"/>
            </p:cNvSpPr>
            <p:nvPr/>
          </p:nvSpPr>
          <p:spPr bwMode="auto">
            <a:xfrm>
              <a:off x="4896" y="1248"/>
              <a:ext cx="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4820" name="Text Box 22"/>
          <p:cNvSpPr txBox="1">
            <a:spLocks noChangeArrowheads="1"/>
          </p:cNvSpPr>
          <p:nvPr/>
        </p:nvSpPr>
        <p:spPr bwMode="auto">
          <a:xfrm>
            <a:off x="2514601" y="3657601"/>
            <a:ext cx="2524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latin typeface="Courier New" panose="02070309020205020404" pitchFamily="49" charset="0"/>
              </a:rPr>
              <a:t>int foo[6];</a:t>
            </a:r>
          </a:p>
        </p:txBody>
      </p:sp>
      <p:sp>
        <p:nvSpPr>
          <p:cNvPr id="34821" name="Line 23"/>
          <p:cNvSpPr>
            <a:spLocks noChangeShapeType="1"/>
          </p:cNvSpPr>
          <p:nvPr/>
        </p:nvSpPr>
        <p:spPr bwMode="auto">
          <a:xfrm>
            <a:off x="5486400" y="2971800"/>
            <a:ext cx="0" cy="182880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22" name="Line 24"/>
          <p:cNvSpPr>
            <a:spLocks noChangeShapeType="1"/>
          </p:cNvSpPr>
          <p:nvPr/>
        </p:nvSpPr>
        <p:spPr bwMode="auto">
          <a:xfrm>
            <a:off x="5486400" y="4800600"/>
            <a:ext cx="3048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23" name="Line 25"/>
          <p:cNvSpPr>
            <a:spLocks noChangeShapeType="1"/>
          </p:cNvSpPr>
          <p:nvPr/>
        </p:nvSpPr>
        <p:spPr bwMode="auto">
          <a:xfrm>
            <a:off x="5486400" y="2971800"/>
            <a:ext cx="3048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24" name="Text Box 26"/>
          <p:cNvSpPr txBox="1">
            <a:spLocks noChangeArrowheads="1"/>
          </p:cNvSpPr>
          <p:nvPr/>
        </p:nvSpPr>
        <p:spPr bwMode="auto">
          <a:xfrm>
            <a:off x="8610600" y="2392363"/>
            <a:ext cx="1460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latin typeface="Courier New" panose="02070309020205020404" pitchFamily="49" charset="0"/>
              </a:rPr>
              <a:t>foo[0]</a:t>
            </a:r>
          </a:p>
        </p:txBody>
      </p:sp>
      <p:sp>
        <p:nvSpPr>
          <p:cNvPr id="34825" name="Text Box 27"/>
          <p:cNvSpPr txBox="1">
            <a:spLocks noChangeArrowheads="1"/>
          </p:cNvSpPr>
          <p:nvPr/>
        </p:nvSpPr>
        <p:spPr bwMode="auto">
          <a:xfrm>
            <a:off x="8915400" y="3276601"/>
            <a:ext cx="1460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latin typeface="Courier New" panose="02070309020205020404" pitchFamily="49" charset="0"/>
              </a:rPr>
              <a:t>foo[1]</a:t>
            </a:r>
          </a:p>
        </p:txBody>
      </p:sp>
      <p:sp>
        <p:nvSpPr>
          <p:cNvPr id="34826" name="Text Box 28"/>
          <p:cNvSpPr txBox="1">
            <a:spLocks noChangeArrowheads="1"/>
          </p:cNvSpPr>
          <p:nvPr/>
        </p:nvSpPr>
        <p:spPr bwMode="auto">
          <a:xfrm>
            <a:off x="8915400" y="4373563"/>
            <a:ext cx="1460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latin typeface="Courier New" panose="02070309020205020404" pitchFamily="49" charset="0"/>
              </a:rPr>
              <a:t>foo[5]</a:t>
            </a:r>
          </a:p>
        </p:txBody>
      </p:sp>
      <p:sp>
        <p:nvSpPr>
          <p:cNvPr id="34827" name="Line 29"/>
          <p:cNvSpPr>
            <a:spLocks noChangeShapeType="1"/>
          </p:cNvSpPr>
          <p:nvPr/>
        </p:nvSpPr>
        <p:spPr bwMode="auto">
          <a:xfrm>
            <a:off x="7848600" y="4648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28" name="Oval 30"/>
          <p:cNvSpPr>
            <a:spLocks noChangeArrowheads="1"/>
          </p:cNvSpPr>
          <p:nvPr/>
        </p:nvSpPr>
        <p:spPr bwMode="auto">
          <a:xfrm>
            <a:off x="7696200" y="457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9" name="Line 31"/>
          <p:cNvSpPr>
            <a:spLocks noChangeShapeType="1"/>
          </p:cNvSpPr>
          <p:nvPr/>
        </p:nvSpPr>
        <p:spPr bwMode="auto">
          <a:xfrm flipV="1">
            <a:off x="7848600" y="2819400"/>
            <a:ext cx="838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30" name="Oval 32"/>
          <p:cNvSpPr>
            <a:spLocks noChangeArrowheads="1"/>
          </p:cNvSpPr>
          <p:nvPr/>
        </p:nvSpPr>
        <p:spPr bwMode="auto">
          <a:xfrm>
            <a:off x="76962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1" name="Line 33"/>
          <p:cNvSpPr>
            <a:spLocks noChangeShapeType="1"/>
          </p:cNvSpPr>
          <p:nvPr/>
        </p:nvSpPr>
        <p:spPr bwMode="auto">
          <a:xfrm>
            <a:off x="7848600" y="3429000"/>
            <a:ext cx="1066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32" name="Oval 34"/>
          <p:cNvSpPr>
            <a:spLocks noChangeArrowheads="1"/>
          </p:cNvSpPr>
          <p:nvPr/>
        </p:nvSpPr>
        <p:spPr bwMode="auto">
          <a:xfrm>
            <a:off x="76962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3" name="Line 35"/>
          <p:cNvSpPr>
            <a:spLocks noChangeShapeType="1"/>
          </p:cNvSpPr>
          <p:nvPr/>
        </p:nvSpPr>
        <p:spPr bwMode="auto">
          <a:xfrm>
            <a:off x="6019800" y="1066800"/>
            <a:ext cx="0" cy="22860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34" name="Line 36"/>
          <p:cNvSpPr>
            <a:spLocks noChangeShapeType="1"/>
          </p:cNvSpPr>
          <p:nvPr/>
        </p:nvSpPr>
        <p:spPr bwMode="auto">
          <a:xfrm flipH="1">
            <a:off x="6019800" y="1181100"/>
            <a:ext cx="22098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35" name="Line 37"/>
          <p:cNvSpPr>
            <a:spLocks noChangeShapeType="1"/>
          </p:cNvSpPr>
          <p:nvPr/>
        </p:nvSpPr>
        <p:spPr bwMode="auto">
          <a:xfrm>
            <a:off x="8229600" y="1066800"/>
            <a:ext cx="0" cy="22860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36" name="Text Box 38"/>
          <p:cNvSpPr txBox="1">
            <a:spLocks noChangeArrowheads="1"/>
          </p:cNvSpPr>
          <p:nvPr/>
        </p:nvSpPr>
        <p:spPr bwMode="auto">
          <a:xfrm>
            <a:off x="6553200" y="914400"/>
            <a:ext cx="10556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 bytes</a:t>
            </a:r>
          </a:p>
        </p:txBody>
      </p:sp>
      <p:sp>
        <p:nvSpPr>
          <p:cNvPr id="34837" name="Text Box 39"/>
          <p:cNvSpPr txBox="1">
            <a:spLocks noChangeArrowheads="1"/>
          </p:cNvSpPr>
          <p:nvPr/>
        </p:nvSpPr>
        <p:spPr bwMode="auto">
          <a:xfrm rot="-1284709">
            <a:off x="2133601" y="1447800"/>
            <a:ext cx="284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777777"/>
                </a:solidFill>
                <a:latin typeface="Arial" panose="020B0604020202020204" pitchFamily="34" charset="0"/>
              </a:rPr>
              <a:t>Each int is 4 bytes</a:t>
            </a:r>
          </a:p>
        </p:txBody>
      </p:sp>
      <p:sp>
        <p:nvSpPr>
          <p:cNvPr id="34838" name="Line 40"/>
          <p:cNvSpPr>
            <a:spLocks noChangeShapeType="1"/>
          </p:cNvSpPr>
          <p:nvPr/>
        </p:nvSpPr>
        <p:spPr bwMode="auto">
          <a:xfrm>
            <a:off x="4953000" y="1219200"/>
            <a:ext cx="9144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63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9600" dirty="0" smtClean="0"/>
              <a:t>Definition of the functions to let the compiler know what the function does</a:t>
            </a:r>
          </a:p>
          <a:p>
            <a:pPr marL="0" indent="0">
              <a:buNone/>
            </a:pPr>
            <a:r>
              <a:rPr lang="en-IN" sz="9600" dirty="0"/>
              <a:t> </a:t>
            </a:r>
            <a:r>
              <a:rPr lang="en-IN" sz="9600" dirty="0" smtClean="0"/>
              <a:t>     Syntax:-</a:t>
            </a:r>
          </a:p>
          <a:p>
            <a:pPr marL="0" indent="0">
              <a:buNone/>
            </a:pPr>
            <a:r>
              <a:rPr lang="en-IN" sz="9600" dirty="0"/>
              <a:t>	</a:t>
            </a:r>
            <a:r>
              <a:rPr lang="en-IN" sz="9600" dirty="0" smtClean="0"/>
              <a:t>Return type </a:t>
            </a:r>
            <a:r>
              <a:rPr lang="en-IN" sz="9600" dirty="0" err="1" smtClean="0"/>
              <a:t>Function_name</a:t>
            </a:r>
            <a:r>
              <a:rPr lang="en-IN" sz="9600" dirty="0" smtClean="0"/>
              <a:t> (arguments)</a:t>
            </a:r>
          </a:p>
          <a:p>
            <a:pPr marL="0" indent="0">
              <a:buNone/>
            </a:pPr>
            <a:r>
              <a:rPr lang="en-IN" sz="9600" dirty="0"/>
              <a:t>	</a:t>
            </a:r>
            <a:r>
              <a:rPr lang="en-IN" sz="9600" dirty="0" smtClean="0"/>
              <a:t>{</a:t>
            </a:r>
          </a:p>
          <a:p>
            <a:pPr marL="0" indent="0">
              <a:buNone/>
            </a:pPr>
            <a:r>
              <a:rPr lang="en-IN" sz="9600" dirty="0"/>
              <a:t>	</a:t>
            </a:r>
            <a:r>
              <a:rPr lang="en-IN" sz="9600" dirty="0" smtClean="0"/>
              <a:t>body of the function</a:t>
            </a:r>
          </a:p>
          <a:p>
            <a:pPr marL="0" indent="0">
              <a:buNone/>
            </a:pPr>
            <a:r>
              <a:rPr lang="en-IN" sz="9600" dirty="0"/>
              <a:t>	</a:t>
            </a:r>
            <a:r>
              <a:rPr lang="en-IN" sz="9600" dirty="0" smtClean="0"/>
              <a:t>return value;</a:t>
            </a:r>
          </a:p>
          <a:p>
            <a:pPr marL="0" indent="0">
              <a:buNone/>
            </a:pPr>
            <a:r>
              <a:rPr lang="en-IN" sz="9600" dirty="0"/>
              <a:t>	</a:t>
            </a:r>
            <a:r>
              <a:rPr lang="en-IN" sz="9600" dirty="0" smtClean="0"/>
              <a:t>}</a:t>
            </a:r>
          </a:p>
          <a:p>
            <a:pPr marL="0" indent="0">
              <a:buNone/>
            </a:pPr>
            <a:r>
              <a:rPr lang="en-IN" sz="9600" dirty="0"/>
              <a:t> </a:t>
            </a:r>
            <a:r>
              <a:rPr lang="en-IN" sz="9600" dirty="0" smtClean="0"/>
              <a:t>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[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646446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chemeClr val="tx1"/>
                </a:solidFill>
              </a:rPr>
              <a:t>C++ Arrays start at 0 !!!!!!!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The first element is the 0</a:t>
            </a:r>
            <a:r>
              <a:rPr lang="en-US" altLang="en-US" sz="2800" baseline="30000"/>
              <a:t>th</a:t>
            </a:r>
            <a:r>
              <a:rPr lang="en-US" altLang="en-US" sz="2800"/>
              <a:t> element!</a:t>
            </a:r>
          </a:p>
          <a:p>
            <a:pPr eaLnBrk="1" hangingPunct="1"/>
            <a:r>
              <a:rPr lang="en-US" altLang="en-US" sz="2800"/>
              <a:t>If you declare an array of </a:t>
            </a:r>
            <a:r>
              <a:rPr lang="en-US" altLang="en-US" sz="2800" i="1"/>
              <a:t>n</a:t>
            </a:r>
            <a:r>
              <a:rPr lang="en-US" altLang="en-US" sz="2800"/>
              <a:t> elements, the last one is number </a:t>
            </a:r>
            <a:r>
              <a:rPr lang="en-US" altLang="en-US" sz="2800" i="1"/>
              <a:t>n-1</a:t>
            </a:r>
            <a:r>
              <a:rPr lang="en-US" altLang="en-US" sz="2800"/>
              <a:t>.</a:t>
            </a:r>
          </a:p>
          <a:p>
            <a:pPr eaLnBrk="1" hangingPunct="1"/>
            <a:r>
              <a:rPr lang="en-US" altLang="en-US" sz="2800"/>
              <a:t>If you try to access element number </a:t>
            </a:r>
            <a:r>
              <a:rPr lang="en-US" altLang="en-US" sz="2800" i="1"/>
              <a:t>n</a:t>
            </a:r>
            <a:r>
              <a:rPr lang="en-US" altLang="en-US" sz="2800"/>
              <a:t> it is an error!</a:t>
            </a:r>
          </a:p>
          <a:p>
            <a:pPr eaLnBrk="1" hangingPunct="1"/>
            <a:endParaRPr lang="en-US" altLang="en-US" sz="2800"/>
          </a:p>
          <a:p>
            <a:pPr algn="ctr" eaLnBrk="1" hangingPunct="1">
              <a:buFontTx/>
              <a:buNone/>
            </a:pPr>
            <a:r>
              <a:rPr lang="en-US" altLang="en-US" sz="2800"/>
              <a:t>If only millenniums started at 0 …</a:t>
            </a:r>
          </a:p>
          <a:p>
            <a:pPr algn="ctr" eaLnBrk="1" hangingPunct="1">
              <a:buFontTx/>
              <a:buNone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xmlns="" val="1800345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chemeClr val="tx1"/>
                </a:solidFill>
              </a:rPr>
              <a:t>Array Subscripts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1371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/>
              <a:t>The element numbers are called subscripts.</a:t>
            </a:r>
          </a:p>
          <a:p>
            <a:pPr algn="ctr" eaLnBrk="1" hangingPunct="1"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foo[i]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 rot="-827921">
            <a:off x="3276601" y="3200400"/>
            <a:ext cx="1863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777777"/>
                </a:solidFill>
                <a:latin typeface="Arial" panose="020B0604020202020204" pitchFamily="34" charset="0"/>
              </a:rPr>
              <a:t>Array name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 rot="1187921">
            <a:off x="7162800" y="3276600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777777"/>
                </a:solidFill>
                <a:latin typeface="Arial" panose="020B0604020202020204" pitchFamily="34" charset="0"/>
              </a:rPr>
              <a:t>subscript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 flipV="1">
            <a:off x="5105400" y="2971800"/>
            <a:ext cx="228600" cy="2286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H="1" flipV="1">
            <a:off x="6477000" y="3048000"/>
            <a:ext cx="609600" cy="2286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286000" y="4267200"/>
            <a:ext cx="7772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200"/>
              <a:t>A subscript can be any integer expression:</a:t>
            </a:r>
          </a:p>
          <a:p>
            <a:pPr>
              <a:spcBef>
                <a:spcPct val="20000"/>
              </a:spcBef>
            </a:pPr>
            <a:r>
              <a:rPr lang="en-US" altLang="en-US" sz="3200"/>
              <a:t>These are all valid subscripts:  </a:t>
            </a:r>
          </a:p>
          <a:p>
            <a:pPr algn="ctr">
              <a:spcBef>
                <a:spcPct val="20000"/>
              </a:spcBef>
            </a:pPr>
            <a:r>
              <a:rPr lang="en-US" altLang="en-US" sz="3200" b="1">
                <a:latin typeface="Courier New" panose="02070309020205020404" pitchFamily="49" charset="0"/>
              </a:rPr>
              <a:t>foo[17]  foo[i+3] foo[a+b+c]</a:t>
            </a: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xmlns="" val="39834293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chemeClr val="tx1"/>
                </a:solidFill>
              </a:rPr>
              <a:t>Array 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8534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int main(void) {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int facs[10];</a:t>
            </a:r>
          </a:p>
          <a:p>
            <a:pPr eaLnBrk="1" hangingPunct="1">
              <a:buFontTx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for (int i=0;i&lt;10;i++)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	facs[i] = factorial(i);</a:t>
            </a:r>
          </a:p>
          <a:p>
            <a:pPr eaLnBrk="1" hangingPunct="1">
              <a:buFontTx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for (int i=0;i&lt;10;i++)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cout &lt;&lt; "factorial(" &lt;&lt; i &lt;&lt; ") is " &lt;&lt;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facs[i] &lt;&lt; endl;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723730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chemeClr val="tx1"/>
                </a:solidFill>
              </a:rPr>
              <a:t>Declaring An Array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2296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element_type array_name[number_of_elements];</a:t>
            </a:r>
          </a:p>
          <a:p>
            <a:pPr eaLnBrk="1" hangingPunct="1">
              <a:buFontTx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element_type </a:t>
            </a:r>
            <a:r>
              <a:rPr lang="en-US" altLang="en-US" sz="2400"/>
              <a:t>can be any C++ variable type.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array_name</a:t>
            </a:r>
            <a:r>
              <a:rPr lang="en-US" altLang="en-US" sz="2400"/>
              <a:t> can be any valid variable name.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number_of_elements</a:t>
            </a:r>
            <a:r>
              <a:rPr lang="en-US" altLang="en-US" sz="2400"/>
              <a:t> can be an expression.</a:t>
            </a:r>
          </a:p>
        </p:txBody>
      </p:sp>
    </p:spTree>
    <p:extLst>
      <p:ext uri="{BB962C8B-B14F-4D97-AF65-F5344CB8AC3E}">
        <p14:creationId xmlns:p14="http://schemas.microsoft.com/office/powerpoint/2010/main" xmlns="" val="3114043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chemeClr val="tx1"/>
                </a:solidFill>
              </a:rPr>
              <a:t>Initialization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0668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en-US" sz="2800"/>
              <a:t>You can initialize an array when you declare it (just like with variables):</a:t>
            </a:r>
          </a:p>
          <a:p>
            <a:pPr eaLnBrk="1" hangingPunct="1"/>
            <a:endParaRPr lang="en-US" altLang="en-US" sz="2800"/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int foo[5] = { 1,8,3,6,12};</a:t>
            </a:r>
          </a:p>
          <a:p>
            <a:pPr eaLnBrk="1" hangingPunct="1"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double d[2] = { 0.707, 0.707};</a:t>
            </a:r>
          </a:p>
          <a:p>
            <a:pPr eaLnBrk="1" hangingPunct="1"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char s[] = { 'R', 'P', 'I' };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727325" y="5678489"/>
            <a:ext cx="73657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777777"/>
                </a:solidFill>
                <a:latin typeface="Arial" panose="020B0604020202020204" pitchFamily="34" charset="0"/>
              </a:rPr>
              <a:t>You don’t need to specify a size when initializing,</a:t>
            </a:r>
          </a:p>
          <a:p>
            <a:r>
              <a:rPr lang="en-US" altLang="en-US" b="1">
                <a:solidFill>
                  <a:srgbClr val="777777"/>
                </a:solidFill>
                <a:latin typeface="Arial" panose="020B0604020202020204" pitchFamily="34" charset="0"/>
              </a:rPr>
              <a:t> the compiler will count for you.</a:t>
            </a: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 flipH="1" flipV="1">
            <a:off x="3886200" y="5257800"/>
            <a:ext cx="152400" cy="4572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68731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chemeClr val="tx1"/>
                </a:solidFill>
              </a:rPr>
              <a:t>An array printing function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819400"/>
            <a:ext cx="84582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void print_array(int a[], int len) {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for (int i=0;i&lt;len;i++) 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cout &lt;&lt; "[" &lt;&lt; i &lt;&lt; "] = " 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	&lt;&lt; a[i] &lt;&lt; endl;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 rot="-209199">
            <a:off x="3567767" y="1516490"/>
            <a:ext cx="52882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777777"/>
                </a:solidFill>
                <a:latin typeface="Arial" panose="020B0604020202020204" pitchFamily="34" charset="0"/>
              </a:rPr>
              <a:t>Can pass an array as a parameter.</a:t>
            </a:r>
          </a:p>
          <a:p>
            <a:r>
              <a:rPr lang="en-US" altLang="en-US" b="1">
                <a:solidFill>
                  <a:srgbClr val="777777"/>
                </a:solidFill>
                <a:latin typeface="Arial" panose="020B0604020202020204" pitchFamily="34" charset="0"/>
              </a:rPr>
              <a:t>You don't have to say how big it is!</a:t>
            </a:r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6400800" y="2362200"/>
            <a:ext cx="76200" cy="5334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9427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chemeClr val="tx1"/>
                </a:solidFill>
              </a:rPr>
              <a:t>What if we want to print doubles?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The </a:t>
            </a:r>
            <a:r>
              <a:rPr lang="en-US" altLang="en-US" sz="2400" b="1">
                <a:latin typeface="Courier New" panose="02070309020205020404" pitchFamily="49" charset="0"/>
              </a:rPr>
              <a:t>print_array</a:t>
            </a:r>
            <a:r>
              <a:rPr lang="en-US" altLang="en-US" sz="2800"/>
              <a:t> function is declared to handle only </a:t>
            </a:r>
            <a:r>
              <a:rPr lang="en-US" altLang="en-US" sz="2400" b="1">
                <a:latin typeface="Courier New" panose="02070309020205020404" pitchFamily="49" charset="0"/>
              </a:rPr>
              <a:t>int</a:t>
            </a:r>
            <a:r>
              <a:rPr lang="en-US" altLang="en-US" sz="2800"/>
              <a:t>s.</a:t>
            </a:r>
          </a:p>
          <a:p>
            <a:pPr eaLnBrk="1" hangingPunct="1"/>
            <a:r>
              <a:rPr lang="en-US" altLang="en-US" sz="2800"/>
              <a:t>We can write another function that can be used to print doubles.</a:t>
            </a:r>
          </a:p>
          <a:p>
            <a:pPr eaLnBrk="1" hangingPunct="1"/>
            <a:r>
              <a:rPr lang="en-US" altLang="en-US" sz="2800"/>
              <a:t>We have to write another function (we can't use the same one).</a:t>
            </a:r>
          </a:p>
          <a:p>
            <a:pPr lvl="1" eaLnBrk="1" hangingPunct="1"/>
            <a:r>
              <a:rPr lang="en-US" altLang="en-US" sz="2400"/>
              <a:t>Not really true – this is what templates can do for you!</a:t>
            </a:r>
          </a:p>
        </p:txBody>
      </p:sp>
    </p:spTree>
    <p:extLst>
      <p:ext uri="{BB962C8B-B14F-4D97-AF65-F5344CB8AC3E}">
        <p14:creationId xmlns:p14="http://schemas.microsoft.com/office/powerpoint/2010/main" xmlns="" val="181141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tx1"/>
                </a:solidFill>
                <a:latin typeface="Courier New" panose="02070309020205020404" pitchFamily="49" charset="0"/>
              </a:rPr>
              <a:t>print_array()</a:t>
            </a:r>
            <a:r>
              <a:rPr lang="en-US" altLang="en-US" sz="4000">
                <a:solidFill>
                  <a:schemeClr val="tx1"/>
                </a:solidFill>
              </a:rPr>
              <a:t> for doubles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05000" y="1981200"/>
            <a:ext cx="8077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void print_array(double a[], int len) {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for (int i=0;i&lt;len;i++) 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cout &lt;&lt; "[" &lt;&lt; i &lt;&lt; "] = " 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	&lt;&lt; a[i] &lt;&lt; endl;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xmlns="" val="31143279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chemeClr val="tx1"/>
                </a:solidFill>
              </a:rPr>
              <a:t>Which is it?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8839200" cy="4953000"/>
          </a:xfrm>
        </p:spPr>
        <p:txBody>
          <a:bodyPr/>
          <a:lstStyle/>
          <a:p>
            <a:pPr eaLnBrk="1" hangingPunct="1"/>
            <a:r>
              <a:rPr lang="en-US" altLang="en-US" sz="2800"/>
              <a:t>We now have two functions with the same name:</a:t>
            </a:r>
          </a:p>
          <a:p>
            <a:pPr eaLnBrk="1" hangingPunct="1"/>
            <a:endParaRPr lang="en-US" altLang="en-US" sz="2800"/>
          </a:p>
          <a:p>
            <a:pPr algn="ctr"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void print_array(double a[], int len);</a:t>
            </a:r>
          </a:p>
          <a:p>
            <a:pPr algn="ctr"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void print_array(int a[], int len);</a:t>
            </a:r>
          </a:p>
          <a:p>
            <a:pPr eaLnBrk="1" hangingPunct="1"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800"/>
              <a:t>This is fine – as long as the prototypes are different everything works. 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This is called "overloading", using the same name for two (or more) different functions. 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xmlns="" val="2644894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chemeClr val="tx1"/>
                </a:solidFill>
              </a:rPr>
              <a:t>Arrays of </a:t>
            </a:r>
            <a:r>
              <a:rPr lang="en-US" altLang="en-US" sz="4000">
                <a:solidFill>
                  <a:schemeClr val="tx1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sz="4000">
                <a:solidFill>
                  <a:schemeClr val="tx1"/>
                </a:solidFill>
              </a:rPr>
              <a:t> are special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905000"/>
            <a:ext cx="8382000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C++ provides a special way to deal with arrays of characters:</a:t>
            </a:r>
          </a:p>
          <a:p>
            <a:pPr eaLnBrk="1" hangingPunct="1"/>
            <a:endParaRPr lang="en-US" altLang="en-US" sz="2800"/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char string1[] = 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"RPI without PI is like meat without eat";</a:t>
            </a:r>
          </a:p>
          <a:p>
            <a:pPr eaLnBrk="1" hangingPunct="1">
              <a:buFontTx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800"/>
              <a:t>char arrays can be initialized with string literals.</a:t>
            </a:r>
          </a:p>
        </p:txBody>
      </p:sp>
    </p:spTree>
    <p:extLst>
      <p:ext uri="{BB962C8B-B14F-4D97-AF65-F5344CB8AC3E}">
        <p14:creationId xmlns:p14="http://schemas.microsoft.com/office/powerpoint/2010/main" xmlns="" val="14736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Definition(Contd..)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662468"/>
            <a:ext cx="1069235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SquareArea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Side;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"\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nEnter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side of the square: 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&gt;&gt; Side;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"\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nSquare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characteristics:";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"\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nSide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 &lt;&lt; Side;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"\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nArea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 &lt;&lt; Side * Side;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154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chemeClr val="tx1"/>
                </a:solidFill>
              </a:rPr>
              <a:t>Arrays of Arrays</a:t>
            </a:r>
          </a:p>
        </p:txBody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You can create an array of arrays: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int a[2][2];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 (int i=0;i&lt;2;i++)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for (int j=0;j&lt;2;j++)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a[i][j] = i+j;</a:t>
            </a:r>
          </a:p>
          <a:p>
            <a:pPr eaLnBrk="1" hangingPunct="1"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33115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chemeClr val="tx1"/>
                </a:solidFill>
              </a:rPr>
              <a:t>2-D Array: </a:t>
            </a:r>
            <a:r>
              <a:rPr lang="en-US" altLang="en-US" sz="4000" b="1">
                <a:solidFill>
                  <a:schemeClr val="tx1"/>
                </a:solidFill>
                <a:latin typeface="Courier New" panose="02070309020205020404" pitchFamily="49" charset="0"/>
              </a:rPr>
              <a:t>int A[3][4]</a:t>
            </a:r>
          </a:p>
        </p:txBody>
      </p:sp>
      <p:graphicFrame>
        <p:nvGraphicFramePr>
          <p:cNvPr id="68611" name="Group 1027"/>
          <p:cNvGraphicFramePr>
            <a:graphicFrameLocks noGrp="1"/>
          </p:cNvGraphicFramePr>
          <p:nvPr/>
        </p:nvGraphicFramePr>
        <p:xfrm>
          <a:off x="2438400" y="2286000"/>
          <a:ext cx="7620000" cy="29718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Col 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Col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Col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Col 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Row 0</a:t>
                      </a:r>
                    </a:p>
                  </a:txBody>
                  <a:tcPr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A[0][0]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A[0][1]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A[0][2]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A[0][3]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Row 1</a:t>
                      </a:r>
                    </a:p>
                  </a:txBody>
                  <a:tcPr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A[1][0]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A[1][1]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A[1][2]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A[1][3]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Row 2</a:t>
                      </a:r>
                    </a:p>
                  </a:txBody>
                  <a:tcPr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A[2][0]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A[2][1]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A[2][2]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A[2][3]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728036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chemeClr val="tx1"/>
                </a:solidFill>
              </a:rPr>
              <a:t>2-D Memory Organization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7086600" y="1219200"/>
            <a:ext cx="457200" cy="40005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7086600" y="1619250"/>
            <a:ext cx="457200" cy="40005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7086600" y="2019300"/>
            <a:ext cx="457200" cy="40005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7086600" y="2419350"/>
            <a:ext cx="457200" cy="400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7086600" y="2819400"/>
            <a:ext cx="457200" cy="400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7086600" y="3219450"/>
            <a:ext cx="457200" cy="400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7086600" y="3619500"/>
            <a:ext cx="457200" cy="40005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7086600" y="4019550"/>
            <a:ext cx="457200" cy="40005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7086600" y="4419600"/>
            <a:ext cx="457200" cy="40005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7086600" y="4819650"/>
            <a:ext cx="457200" cy="400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7086600" y="5219700"/>
            <a:ext cx="457200" cy="400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7086600" y="5619750"/>
            <a:ext cx="457200" cy="400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1981201" y="1447801"/>
            <a:ext cx="2949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latin typeface="Courier New" panose="02070309020205020404" pitchFamily="49" charset="0"/>
              </a:rPr>
              <a:t>char A[4][3];</a:t>
            </a:r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7620000" y="1143000"/>
            <a:ext cx="1475084" cy="496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A[0][0]</a:t>
            </a:r>
          </a:p>
          <a:p>
            <a:pPr>
              <a:lnSpc>
                <a:spcPct val="11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A[0][1]</a:t>
            </a:r>
          </a:p>
          <a:p>
            <a:pPr>
              <a:lnSpc>
                <a:spcPct val="11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A[0][2]</a:t>
            </a:r>
          </a:p>
          <a:p>
            <a:pPr>
              <a:lnSpc>
                <a:spcPct val="11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A[1][0]</a:t>
            </a:r>
          </a:p>
          <a:p>
            <a:pPr>
              <a:lnSpc>
                <a:spcPct val="11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A[1][1]</a:t>
            </a:r>
          </a:p>
          <a:p>
            <a:pPr>
              <a:lnSpc>
                <a:spcPct val="11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A[1][2]</a:t>
            </a:r>
          </a:p>
          <a:p>
            <a:pPr>
              <a:lnSpc>
                <a:spcPct val="11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A[2][0]</a:t>
            </a:r>
          </a:p>
          <a:p>
            <a:pPr>
              <a:lnSpc>
                <a:spcPct val="11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A[2][1]</a:t>
            </a:r>
          </a:p>
          <a:p>
            <a:pPr>
              <a:lnSpc>
                <a:spcPct val="11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A[2][2]</a:t>
            </a:r>
          </a:p>
          <a:p>
            <a:pPr>
              <a:lnSpc>
                <a:spcPct val="11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A[3][0]</a:t>
            </a:r>
          </a:p>
          <a:p>
            <a:pPr>
              <a:lnSpc>
                <a:spcPct val="11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A[3][1]</a:t>
            </a:r>
          </a:p>
          <a:p>
            <a:pPr>
              <a:lnSpc>
                <a:spcPct val="11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A[3][2]</a:t>
            </a:r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5791201" y="1600201"/>
            <a:ext cx="922047" cy="456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A[0]</a:t>
            </a:r>
          </a:p>
          <a:p>
            <a:pPr>
              <a:lnSpc>
                <a:spcPct val="110000"/>
              </a:lnSpc>
            </a:pPr>
            <a:endParaRPr lang="en-US" altLang="en-US" b="1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endParaRPr lang="en-US" altLang="en-US" b="1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A[1]</a:t>
            </a:r>
          </a:p>
          <a:p>
            <a:pPr>
              <a:lnSpc>
                <a:spcPct val="110000"/>
              </a:lnSpc>
            </a:pPr>
            <a:endParaRPr lang="en-US" altLang="en-US" b="1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endParaRPr lang="en-US" altLang="en-US" b="1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A[2]</a:t>
            </a:r>
          </a:p>
          <a:p>
            <a:pPr>
              <a:lnSpc>
                <a:spcPct val="11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A[3]</a:t>
            </a:r>
          </a:p>
          <a:p>
            <a:pPr>
              <a:lnSpc>
                <a:spcPct val="110000"/>
              </a:lnSpc>
            </a:pP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6324600" y="838201"/>
            <a:ext cx="10985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0">
                <a:latin typeface="Courier New" panose="02070309020205020404" pitchFamily="49" charset="0"/>
              </a:rPr>
              <a:t>{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6324600" y="3225801"/>
            <a:ext cx="10985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0">
                <a:latin typeface="Courier New" panose="02070309020205020404" pitchFamily="49" charset="0"/>
              </a:rPr>
              <a:t>{</a:t>
            </a: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6324600" y="4419601"/>
            <a:ext cx="10985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0">
                <a:latin typeface="Courier New" panose="02070309020205020404" pitchFamily="49" charset="0"/>
              </a:rPr>
              <a:t>{</a:t>
            </a: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6324600" y="2032001"/>
            <a:ext cx="10985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0">
                <a:latin typeface="Courier New" panose="02070309020205020404" pitchFamily="49" charset="0"/>
              </a:rPr>
              <a:t>{</a:t>
            </a: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1752601" y="2362201"/>
            <a:ext cx="386817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/>
              <a:t>A is an array of size 4.</a:t>
            </a:r>
          </a:p>
          <a:p>
            <a:endParaRPr lang="en-US" altLang="en-US" sz="3200"/>
          </a:p>
          <a:p>
            <a:r>
              <a:rPr lang="en-US" altLang="en-US" sz="3200"/>
              <a:t>Each element of A is</a:t>
            </a:r>
          </a:p>
          <a:p>
            <a:r>
              <a:rPr lang="en-US" altLang="en-US" sz="3200"/>
              <a:t> an array of 3 chars</a:t>
            </a:r>
          </a:p>
        </p:txBody>
      </p:sp>
    </p:spTree>
    <p:extLst>
      <p:ext uri="{BB962C8B-B14F-4D97-AF65-F5344CB8AC3E}">
        <p14:creationId xmlns:p14="http://schemas.microsoft.com/office/powerpoint/2010/main" xmlns="" val="41251007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chemeClr val="tx1"/>
                </a:solidFill>
              </a:rPr>
              <a:t>2-D Array 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4800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const int NumStudents = 10;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const int NumHW = 3;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double grades[NumStudents][NumHW];</a:t>
            </a:r>
          </a:p>
          <a:p>
            <a:pPr eaLnBrk="1" hangingPunct="1">
              <a:buFontTx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for (int i=0;i&lt;NumStudents;i++) {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for (int j=0;j&lt;NumHW;j++) {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	cout &lt;&lt; “Enter HW “ &lt;&lt; j &lt;&lt; 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		  “ Grade for student number “ &lt;&lt; 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      i &lt;&lt; endl;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	cin &gt;&gt; grades[i][j];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4634705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chemeClr val="tx1"/>
                </a:solidFill>
              </a:rPr>
              <a:t>2-D Array (cont.)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667000"/>
            <a:ext cx="8534400" cy="3429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double student_average( double g[][NumHW], int stu) {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double sum = 0.0;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for (int i=0;i&lt;NumHW;i++)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	sum += g[stu][i];</a:t>
            </a:r>
          </a:p>
          <a:p>
            <a:pPr eaLnBrk="1" hangingPunct="1">
              <a:buFontTx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return(sum/NumHW);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 rot="-215839">
            <a:off x="1800477" y="1367265"/>
            <a:ext cx="83259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chemeClr val="bg2"/>
                </a:solidFill>
                <a:latin typeface="Arial" panose="020B0604020202020204" pitchFamily="34" charset="0"/>
              </a:rPr>
              <a:t>You don’t need to specify the size of the first dimension</a:t>
            </a:r>
          </a:p>
          <a:p>
            <a:r>
              <a:rPr lang="en-US" altLang="en-US" b="1">
                <a:solidFill>
                  <a:schemeClr val="bg2"/>
                </a:solidFill>
                <a:latin typeface="Arial" panose="020B0604020202020204" pitchFamily="34" charset="0"/>
              </a:rPr>
              <a:t>You must include all other sizes!</a:t>
            </a:r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6248400" y="2209800"/>
            <a:ext cx="533400" cy="8382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774966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chemeClr val="tx1"/>
                </a:solidFill>
              </a:rPr>
              <a:t>Another way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double array_average( double a[], int len) {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double sum = 0.0;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for (int i=0;i&lt;len;i++)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	sum += a[i];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if (len==0)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	return(0);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else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	return(sum/len);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}</a:t>
            </a:r>
            <a:endParaRPr lang="en-US" altLang="en-US" smtClean="0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 rot="-1123716">
            <a:off x="6397626" y="3406775"/>
            <a:ext cx="3821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chemeClr val="bg2"/>
                </a:solidFill>
                <a:latin typeface="Arial" panose="020B0604020202020204" pitchFamily="34" charset="0"/>
              </a:rPr>
              <a:t>Division by 0 is bad idea!</a:t>
            </a:r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 flipH="1">
            <a:off x="5410200" y="4267200"/>
            <a:ext cx="1066800" cy="4572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48478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371600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chemeClr val="tx1"/>
                </a:solidFill>
              </a:rPr>
              <a:t>Arrays and pass-by-reference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Arrays are always passed by reference</a:t>
            </a:r>
          </a:p>
          <a:p>
            <a:pPr lvl="1" eaLnBrk="1" hangingPunct="1"/>
            <a:r>
              <a:rPr lang="en-US" altLang="en-US" sz="2400"/>
              <a:t>Inside a function any changes you make to array values are for keeps!</a:t>
            </a:r>
          </a:p>
          <a:p>
            <a:pPr lvl="1" eaLnBrk="1" hangingPunct="1"/>
            <a:r>
              <a:rPr lang="en-US" altLang="en-US" sz="2400"/>
              <a:t>You can write functions that modify the contents of an array.</a:t>
            </a:r>
          </a:p>
          <a:p>
            <a:pPr lvl="1" eaLnBrk="1" hangingPunct="1"/>
            <a:r>
              <a:rPr lang="en-US" altLang="en-US" sz="2400"/>
              <a:t>You need to make sure that a function knows how big the array is!!!</a:t>
            </a:r>
          </a:p>
        </p:txBody>
      </p:sp>
    </p:spTree>
    <p:extLst>
      <p:ext uri="{BB962C8B-B14F-4D97-AF65-F5344CB8AC3E}">
        <p14:creationId xmlns:p14="http://schemas.microsoft.com/office/powerpoint/2010/main" xmlns="" val="18744878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chemeClr val="tx1"/>
                </a:solidFill>
              </a:rPr>
              <a:t>A Bad Idea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066800"/>
            <a:ext cx="7772400" cy="5029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int read_array( int a[]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int i=0;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int val;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do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	cout &lt;&lt; “Enter next value, 0 to end\n“;		cin &gt;&gt; val;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	if (val) a[i++] = val;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} while (val);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return(i); // returns the number or numbers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The problem is that the function might go beyond the size of the array.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Result: Segmentation Violation (or worse!).</a:t>
            </a:r>
            <a:endParaRPr lang="en-US" altLang="en-US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85635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382000" cy="762000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chemeClr val="tx1"/>
                </a:solidFill>
              </a:rPr>
              <a:t>C++ does not have </a:t>
            </a:r>
            <a:r>
              <a:rPr lang="en-US" altLang="en-US" sz="4000" i="1">
                <a:solidFill>
                  <a:schemeClr val="tx1"/>
                </a:solidFill>
              </a:rPr>
              <a:t>bounds checking</a:t>
            </a:r>
            <a:endParaRPr lang="en-US" altLang="en-US" sz="4000">
              <a:solidFill>
                <a:schemeClr val="tx1"/>
              </a:solidFill>
            </a:endParaRPr>
          </a:p>
        </p:txBody>
      </p:sp>
      <p:grpSp>
        <p:nvGrpSpPr>
          <p:cNvPr id="54275" name="Group 3"/>
          <p:cNvGrpSpPr>
            <a:grpSpLocks/>
          </p:cNvGrpSpPr>
          <p:nvPr/>
        </p:nvGrpSpPr>
        <p:grpSpPr bwMode="auto">
          <a:xfrm>
            <a:off x="7010400" y="1447800"/>
            <a:ext cx="2209800" cy="4724400"/>
            <a:chOff x="3504" y="864"/>
            <a:chExt cx="1392" cy="2976"/>
          </a:xfrm>
        </p:grpSpPr>
        <p:sp>
          <p:nvSpPr>
            <p:cNvPr id="54284" name="Rectangle 4"/>
            <p:cNvSpPr>
              <a:spLocks noChangeArrowheads="1"/>
            </p:cNvSpPr>
            <p:nvPr/>
          </p:nvSpPr>
          <p:spPr bwMode="auto">
            <a:xfrm>
              <a:off x="3504" y="1584"/>
              <a:ext cx="1392" cy="19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285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1392" cy="192"/>
            </a:xfrm>
            <a:prstGeom prst="rect">
              <a:avLst/>
            </a:prstGeom>
            <a:solidFill>
              <a:srgbClr val="DDDDDD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286" name="Rectangle 6"/>
            <p:cNvSpPr>
              <a:spLocks noChangeArrowheads="1"/>
            </p:cNvSpPr>
            <p:nvPr/>
          </p:nvSpPr>
          <p:spPr bwMode="auto">
            <a:xfrm>
              <a:off x="3504" y="1968"/>
              <a:ext cx="1392" cy="192"/>
            </a:xfrm>
            <a:prstGeom prst="rect">
              <a:avLst/>
            </a:prstGeom>
            <a:solidFill>
              <a:srgbClr val="DDDDDD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287" name="Rectangle 7"/>
            <p:cNvSpPr>
              <a:spLocks noChangeArrowheads="1"/>
            </p:cNvSpPr>
            <p:nvPr/>
          </p:nvSpPr>
          <p:spPr bwMode="auto">
            <a:xfrm>
              <a:off x="3504" y="2160"/>
              <a:ext cx="1392" cy="192"/>
            </a:xfrm>
            <a:prstGeom prst="rect">
              <a:avLst/>
            </a:prstGeom>
            <a:solidFill>
              <a:srgbClr val="DDDDDD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288" name="Rectangle 8"/>
            <p:cNvSpPr>
              <a:spLocks noChangeArrowheads="1"/>
            </p:cNvSpPr>
            <p:nvPr/>
          </p:nvSpPr>
          <p:spPr bwMode="auto">
            <a:xfrm>
              <a:off x="3504" y="2352"/>
              <a:ext cx="1392" cy="192"/>
            </a:xfrm>
            <a:prstGeom prst="rect">
              <a:avLst/>
            </a:prstGeom>
            <a:solidFill>
              <a:srgbClr val="DDDDDD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289" name="Rectangle 9"/>
            <p:cNvSpPr>
              <a:spLocks noChangeArrowheads="1"/>
            </p:cNvSpPr>
            <p:nvPr/>
          </p:nvSpPr>
          <p:spPr bwMode="auto">
            <a:xfrm>
              <a:off x="3504" y="2544"/>
              <a:ext cx="1392" cy="192"/>
            </a:xfrm>
            <a:prstGeom prst="rect">
              <a:avLst/>
            </a:prstGeom>
            <a:solidFill>
              <a:srgbClr val="DDDDDD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290" name="Rectangle 10"/>
            <p:cNvSpPr>
              <a:spLocks noChangeArrowheads="1"/>
            </p:cNvSpPr>
            <p:nvPr/>
          </p:nvSpPr>
          <p:spPr bwMode="auto">
            <a:xfrm>
              <a:off x="3504" y="2736"/>
              <a:ext cx="1392" cy="192"/>
            </a:xfrm>
            <a:prstGeom prst="rect">
              <a:avLst/>
            </a:prstGeom>
            <a:solidFill>
              <a:srgbClr val="DDDDDD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291" name="Rectangle 11"/>
            <p:cNvSpPr>
              <a:spLocks noChangeArrowheads="1"/>
            </p:cNvSpPr>
            <p:nvPr/>
          </p:nvSpPr>
          <p:spPr bwMode="auto">
            <a:xfrm>
              <a:off x="3504" y="2928"/>
              <a:ext cx="1392" cy="19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4292" name="Group 12"/>
            <p:cNvGrpSpPr>
              <a:grpSpLocks/>
            </p:cNvGrpSpPr>
            <p:nvPr/>
          </p:nvGrpSpPr>
          <p:grpSpPr bwMode="auto">
            <a:xfrm>
              <a:off x="3504" y="864"/>
              <a:ext cx="1392" cy="384"/>
              <a:chOff x="3504" y="720"/>
              <a:chExt cx="1392" cy="384"/>
            </a:xfrm>
          </p:grpSpPr>
          <p:sp>
            <p:nvSpPr>
              <p:cNvPr id="54300" name="Rectangle 13"/>
              <p:cNvSpPr>
                <a:spLocks noChangeArrowheads="1"/>
              </p:cNvSpPr>
              <p:nvPr/>
            </p:nvSpPr>
            <p:spPr bwMode="auto">
              <a:xfrm>
                <a:off x="3504" y="720"/>
                <a:ext cx="1392" cy="19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301" name="Rectangle 14"/>
              <p:cNvSpPr>
                <a:spLocks noChangeArrowheads="1"/>
              </p:cNvSpPr>
              <p:nvPr/>
            </p:nvSpPr>
            <p:spPr bwMode="auto">
              <a:xfrm>
                <a:off x="3504" y="912"/>
                <a:ext cx="1392" cy="19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4293" name="Group 15"/>
            <p:cNvGrpSpPr>
              <a:grpSpLocks/>
            </p:cNvGrpSpPr>
            <p:nvPr/>
          </p:nvGrpSpPr>
          <p:grpSpPr bwMode="auto">
            <a:xfrm>
              <a:off x="3504" y="3456"/>
              <a:ext cx="1392" cy="384"/>
              <a:chOff x="3504" y="720"/>
              <a:chExt cx="1392" cy="384"/>
            </a:xfrm>
          </p:grpSpPr>
          <p:sp>
            <p:nvSpPr>
              <p:cNvPr id="54298" name="Rectangle 16"/>
              <p:cNvSpPr>
                <a:spLocks noChangeArrowheads="1"/>
              </p:cNvSpPr>
              <p:nvPr/>
            </p:nvSpPr>
            <p:spPr bwMode="auto">
              <a:xfrm>
                <a:off x="3504" y="720"/>
                <a:ext cx="1392" cy="19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299" name="Rectangle 17"/>
              <p:cNvSpPr>
                <a:spLocks noChangeArrowheads="1"/>
              </p:cNvSpPr>
              <p:nvPr/>
            </p:nvSpPr>
            <p:spPr bwMode="auto">
              <a:xfrm>
                <a:off x="3504" y="912"/>
                <a:ext cx="1392" cy="19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4294" name="Line 18"/>
            <p:cNvSpPr>
              <a:spLocks noChangeShapeType="1"/>
            </p:cNvSpPr>
            <p:nvPr/>
          </p:nvSpPr>
          <p:spPr bwMode="auto">
            <a:xfrm>
              <a:off x="3504" y="3120"/>
              <a:ext cx="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295" name="Line 19"/>
            <p:cNvSpPr>
              <a:spLocks noChangeShapeType="1"/>
            </p:cNvSpPr>
            <p:nvPr/>
          </p:nvSpPr>
          <p:spPr bwMode="auto">
            <a:xfrm>
              <a:off x="4896" y="3120"/>
              <a:ext cx="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296" name="Line 20"/>
            <p:cNvSpPr>
              <a:spLocks noChangeShapeType="1"/>
            </p:cNvSpPr>
            <p:nvPr/>
          </p:nvSpPr>
          <p:spPr bwMode="auto">
            <a:xfrm>
              <a:off x="3504" y="1248"/>
              <a:ext cx="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297" name="Line 21"/>
            <p:cNvSpPr>
              <a:spLocks noChangeShapeType="1"/>
            </p:cNvSpPr>
            <p:nvPr/>
          </p:nvSpPr>
          <p:spPr bwMode="auto">
            <a:xfrm>
              <a:off x="4896" y="1248"/>
              <a:ext cx="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4276" name="Text Box 22"/>
          <p:cNvSpPr txBox="1">
            <a:spLocks noChangeArrowheads="1"/>
          </p:cNvSpPr>
          <p:nvPr/>
        </p:nvSpPr>
        <p:spPr bwMode="auto">
          <a:xfrm>
            <a:off x="3124201" y="3429001"/>
            <a:ext cx="3013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This is the array </a:t>
            </a:r>
            <a:endParaRPr lang="en-US" altLang="en-US"/>
          </a:p>
        </p:txBody>
      </p:sp>
      <p:sp>
        <p:nvSpPr>
          <p:cNvPr id="54277" name="Line 23"/>
          <p:cNvSpPr>
            <a:spLocks noChangeShapeType="1"/>
          </p:cNvSpPr>
          <p:nvPr/>
        </p:nvSpPr>
        <p:spPr bwMode="auto">
          <a:xfrm flipV="1">
            <a:off x="5943600" y="3124200"/>
            <a:ext cx="914400" cy="3810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78" name="Line 24"/>
          <p:cNvSpPr>
            <a:spLocks noChangeShapeType="1"/>
          </p:cNvSpPr>
          <p:nvPr/>
        </p:nvSpPr>
        <p:spPr bwMode="auto">
          <a:xfrm>
            <a:off x="5943600" y="4114800"/>
            <a:ext cx="990600" cy="4572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79" name="Text Box 25"/>
          <p:cNvSpPr txBox="1">
            <a:spLocks noChangeArrowheads="1"/>
          </p:cNvSpPr>
          <p:nvPr/>
        </p:nvSpPr>
        <p:spPr bwMode="auto">
          <a:xfrm>
            <a:off x="1981200" y="4572001"/>
            <a:ext cx="4002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solidFill>
                  <a:schemeClr val="tx2"/>
                </a:solidFill>
                <a:latin typeface="Arial" panose="020B0604020202020204" pitchFamily="34" charset="0"/>
              </a:rPr>
              <a:t>This is something else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54280" name="Text Box 26"/>
          <p:cNvSpPr txBox="1">
            <a:spLocks noChangeArrowheads="1"/>
          </p:cNvSpPr>
          <p:nvPr/>
        </p:nvSpPr>
        <p:spPr bwMode="auto">
          <a:xfrm>
            <a:off x="7391401" y="915988"/>
            <a:ext cx="1408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</a:rPr>
              <a:t>Memory</a:t>
            </a:r>
          </a:p>
        </p:txBody>
      </p:sp>
      <p:sp>
        <p:nvSpPr>
          <p:cNvPr id="54281" name="Line 27"/>
          <p:cNvSpPr>
            <a:spLocks noChangeShapeType="1"/>
          </p:cNvSpPr>
          <p:nvPr/>
        </p:nvSpPr>
        <p:spPr bwMode="auto">
          <a:xfrm>
            <a:off x="5943600" y="48768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2" name="Text Box 28"/>
          <p:cNvSpPr txBox="1">
            <a:spLocks noChangeArrowheads="1"/>
          </p:cNvSpPr>
          <p:nvPr/>
        </p:nvSpPr>
        <p:spPr bwMode="auto">
          <a:xfrm>
            <a:off x="9296401" y="2922589"/>
            <a:ext cx="922047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a[0]</a:t>
            </a:r>
          </a:p>
          <a:p>
            <a:pPr>
              <a:lnSpc>
                <a:spcPct val="8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a[1]</a:t>
            </a:r>
          </a:p>
          <a:p>
            <a:pPr>
              <a:lnSpc>
                <a:spcPct val="8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a[2]</a:t>
            </a:r>
          </a:p>
          <a:p>
            <a:pPr>
              <a:lnSpc>
                <a:spcPct val="8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a[3]</a:t>
            </a:r>
          </a:p>
          <a:p>
            <a:pPr>
              <a:lnSpc>
                <a:spcPct val="8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a[4]</a:t>
            </a:r>
          </a:p>
          <a:p>
            <a:pPr>
              <a:lnSpc>
                <a:spcPct val="8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a[5]</a:t>
            </a:r>
          </a:p>
          <a:p>
            <a:pPr>
              <a:lnSpc>
                <a:spcPct val="8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foo</a:t>
            </a:r>
          </a:p>
        </p:txBody>
      </p:sp>
      <p:sp>
        <p:nvSpPr>
          <p:cNvPr id="54283" name="Text Box 29"/>
          <p:cNvSpPr txBox="1">
            <a:spLocks noChangeArrowheads="1"/>
          </p:cNvSpPr>
          <p:nvPr/>
        </p:nvSpPr>
        <p:spPr bwMode="auto">
          <a:xfrm>
            <a:off x="2286001" y="1512888"/>
            <a:ext cx="23844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1">
                <a:solidFill>
                  <a:schemeClr val="tx2"/>
                </a:solidFill>
                <a:latin typeface="Courier New" panose="02070309020205020404" pitchFamily="49" charset="0"/>
              </a:rPr>
              <a:t>int a[6];</a:t>
            </a:r>
          </a:p>
          <a:p>
            <a:r>
              <a:rPr lang="en-US" altLang="en-US" sz="3200" b="1">
                <a:solidFill>
                  <a:schemeClr val="tx2"/>
                </a:solidFill>
                <a:latin typeface="Courier New" panose="02070309020205020404" pitchFamily="49" charset="0"/>
              </a:rPr>
              <a:t>int foo;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34963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21100" y="228601"/>
            <a:ext cx="5956300" cy="1249363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tx1"/>
                </a:solidFill>
              </a:rPr>
              <a:t>1 D Character Array -&gt;String  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62200" y="2057400"/>
            <a:ext cx="7316788" cy="38862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en-US" sz="2400"/>
              <a:t>Strings are nothing but a single dimensional character array.</a:t>
            </a:r>
          </a:p>
          <a:p>
            <a:pPr eaLnBrk="1" hangingPunct="1">
              <a:lnSpc>
                <a:spcPct val="70000"/>
              </a:lnSpc>
            </a:pPr>
            <a:endParaRPr lang="en-US" altLang="en-US" sz="2400"/>
          </a:p>
          <a:p>
            <a:pPr eaLnBrk="1" hangingPunct="1">
              <a:lnSpc>
                <a:spcPct val="70000"/>
              </a:lnSpc>
            </a:pPr>
            <a:r>
              <a:rPr lang="en-US" altLang="en-US" sz="2400"/>
              <a:t>Strings i.e character arrays are used for text processing.</a:t>
            </a:r>
          </a:p>
          <a:p>
            <a:pPr eaLnBrk="1" hangingPunct="1">
              <a:lnSpc>
                <a:spcPct val="70000"/>
              </a:lnSpc>
            </a:pPr>
            <a:endParaRPr lang="en-US" altLang="en-US" sz="2400"/>
          </a:p>
          <a:p>
            <a:pPr eaLnBrk="1" hangingPunct="1">
              <a:lnSpc>
                <a:spcPct val="70000"/>
              </a:lnSpc>
            </a:pPr>
            <a:r>
              <a:rPr lang="en-US" altLang="en-US" sz="2400"/>
              <a:t>Declaration for character array is  char ArrName[size];</a:t>
            </a:r>
          </a:p>
          <a:p>
            <a:pPr eaLnBrk="1" hangingPunct="1">
              <a:lnSpc>
                <a:spcPct val="70000"/>
              </a:lnSpc>
            </a:pPr>
            <a:endParaRPr lang="en-US" altLang="en-US" sz="2400"/>
          </a:p>
          <a:p>
            <a:pPr eaLnBrk="1" hangingPunct="1">
              <a:lnSpc>
                <a:spcPct val="70000"/>
              </a:lnSpc>
            </a:pPr>
            <a:r>
              <a:rPr lang="en-US" altLang="en-US" sz="2400"/>
              <a:t>Every string ends with a ‘\0’ character whose ASCII value is zero .	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2400"/>
              <a:t> Null character is automatically inserted by the compiler at the end of string.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2400"/>
              <a:t> %s is the format specifier used for strings</a:t>
            </a:r>
          </a:p>
          <a:p>
            <a:pPr eaLnBrk="1" hangingPunct="1">
              <a:lnSpc>
                <a:spcPct val="70000"/>
              </a:lnSpc>
            </a:pPr>
            <a:endParaRPr lang="en-US" altLang="en-US" sz="240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7518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Calling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Function can be called from any function</a:t>
            </a:r>
          </a:p>
          <a:p>
            <a:r>
              <a:rPr lang="en-IN" dirty="0" smtClean="0"/>
              <a:t>Variable of function return type = function name(arguments function uses)</a:t>
            </a:r>
          </a:p>
          <a:p>
            <a:pPr lvl="1"/>
            <a:r>
              <a:rPr lang="en-IN" dirty="0" smtClean="0"/>
              <a:t>Example:-</a:t>
            </a:r>
          </a:p>
          <a:p>
            <a:pPr marL="457200" lvl="1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457200" lvl="1" indent="0">
              <a:buNone/>
            </a:pPr>
            <a:r>
              <a:rPr lang="en-IN" dirty="0" smtClean="0"/>
              <a:t>{</a:t>
            </a:r>
          </a:p>
          <a:p>
            <a:pPr marL="457200" lvl="1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a;</a:t>
            </a:r>
          </a:p>
          <a:p>
            <a:pPr marL="457200" lvl="1" indent="0">
              <a:buNone/>
            </a:pPr>
            <a:r>
              <a:rPr lang="en-IN" dirty="0" smtClean="0"/>
              <a:t>a=Area(</a:t>
            </a:r>
            <a:r>
              <a:rPr lang="en-IN" dirty="0" err="1" smtClean="0"/>
              <a:t>Length,Breadth</a:t>
            </a:r>
            <a:r>
              <a:rPr lang="en-IN" dirty="0" smtClean="0"/>
              <a:t>); //will be used for Function Area</a:t>
            </a:r>
          </a:p>
          <a:p>
            <a:pPr marL="457200" lvl="1" indent="0">
              <a:buNone/>
            </a:pPr>
            <a:r>
              <a:rPr lang="en-IN" dirty="0" smtClean="0"/>
              <a:t>Return 0;</a:t>
            </a:r>
          </a:p>
          <a:p>
            <a:pPr marL="457200" lvl="1" indent="0">
              <a:buNone/>
            </a:pPr>
            <a:r>
              <a:rPr lang="en-IN" dirty="0" smtClean="0"/>
              <a:t>}</a:t>
            </a:r>
          </a:p>
          <a:p>
            <a:pPr marL="457200" lvl="1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Area(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lenth,int</a:t>
            </a:r>
            <a:r>
              <a:rPr lang="en-IN" dirty="0" smtClean="0"/>
              <a:t> Breadth);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851582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36814" y="912813"/>
            <a:ext cx="6173787" cy="685800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tx1"/>
                </a:solidFill>
              </a:rPr>
              <a:t>Standard library function for strings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97138" y="2189164"/>
            <a:ext cx="6907212" cy="37417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en-US" sz="2100"/>
              <a:t> </a:t>
            </a:r>
            <a:r>
              <a:rPr lang="en-US" altLang="en-US" sz="2400"/>
              <a:t>all standard string functions are in header file&lt;string.h&gt;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2400"/>
              <a:t> commonly used standard string functions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/>
              <a:t> </a:t>
            </a:r>
            <a:r>
              <a:rPr lang="en-US" altLang="en-US" sz="2000"/>
              <a:t>strlen(stringname):- calculates string length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2000"/>
              <a:t> strcpy(stringname,stringname):- copies one string into another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2000"/>
              <a:t> strcmp(stringname,stringname):-compare one string with another</a:t>
            </a:r>
          </a:p>
          <a:p>
            <a:pPr lvl="2" eaLnBrk="1" hangingPunct="1">
              <a:lnSpc>
                <a:spcPct val="70000"/>
              </a:lnSpc>
            </a:pPr>
            <a:r>
              <a:rPr lang="en-US" altLang="en-US" sz="2000"/>
              <a:t> returns 0 if strings are similar</a:t>
            </a:r>
          </a:p>
          <a:p>
            <a:pPr lvl="2" eaLnBrk="1" hangingPunct="1">
              <a:lnSpc>
                <a:spcPct val="70000"/>
              </a:lnSpc>
            </a:pPr>
            <a:r>
              <a:rPr lang="en-US" altLang="en-US" sz="2000"/>
              <a:t> returns &gt;0 if first is greater than another</a:t>
            </a:r>
          </a:p>
          <a:p>
            <a:pPr lvl="2" eaLnBrk="1" hangingPunct="1">
              <a:lnSpc>
                <a:spcPct val="70000"/>
              </a:lnSpc>
            </a:pPr>
            <a:r>
              <a:rPr lang="en-US" altLang="en-US" sz="2000"/>
              <a:t> returns &lt;0 if first is less than another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2000"/>
              <a:t> strcat(stringname,stringname):-concates one string at the end of another</a:t>
            </a:r>
          </a:p>
        </p:txBody>
      </p:sp>
    </p:spTree>
    <p:extLst>
      <p:ext uri="{BB962C8B-B14F-4D97-AF65-F5344CB8AC3E}">
        <p14:creationId xmlns:p14="http://schemas.microsoft.com/office/powerpoint/2010/main" xmlns="" val="24558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Strings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62763965"/>
              </p:ext>
            </p:extLst>
          </p:nvPr>
        </p:nvGraphicFramePr>
        <p:xfrm>
          <a:off x="1026942" y="1822222"/>
          <a:ext cx="10508566" cy="4353608"/>
        </p:xfrm>
        <a:graphic>
          <a:graphicData uri="http://schemas.openxmlformats.org/drawingml/2006/table">
            <a:tbl>
              <a:tblPr/>
              <a:tblGrid>
                <a:gridCol w="525429"/>
                <a:gridCol w="9983137"/>
              </a:tblGrid>
              <a:tr h="712898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  <a:t>S.N.</a:t>
                      </a:r>
                    </a:p>
                  </a:txBody>
                  <a:tcPr marL="36976" marR="36976" marT="36976" marB="369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  <a:t>Function &amp; Purpose</a:t>
                      </a:r>
                    </a:p>
                  </a:txBody>
                  <a:tcPr marL="36976" marR="36976" marT="36976" marB="369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99916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36976" marR="36976" marT="36976" marB="369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 err="1">
                          <a:solidFill>
                            <a:schemeClr val="bg1"/>
                          </a:solidFill>
                          <a:effectLst/>
                        </a:rPr>
                        <a:t>strcpy</a:t>
                      </a: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</a:rPr>
                        <a:t>(s1, s2);</a:t>
                      </a:r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  <a:t>Copies string s2 into string s1.</a:t>
                      </a:r>
                    </a:p>
                  </a:txBody>
                  <a:tcPr marL="36976" marR="36976" marT="36976" marB="369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99916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36976" marR="36976" marT="36976" marB="369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 err="1">
                          <a:solidFill>
                            <a:schemeClr val="bg1"/>
                          </a:solidFill>
                          <a:effectLst/>
                        </a:rPr>
                        <a:t>strcat</a:t>
                      </a: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</a:rPr>
                        <a:t>(s1, s2);</a:t>
                      </a:r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  <a:t>Concatenates string s2 onto the end of string s1.</a:t>
                      </a:r>
                    </a:p>
                  </a:txBody>
                  <a:tcPr marL="36976" marR="36976" marT="36976" marB="369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99916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36976" marR="36976" marT="36976" marB="369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 err="1">
                          <a:solidFill>
                            <a:schemeClr val="bg1"/>
                          </a:solidFill>
                          <a:effectLst/>
                        </a:rPr>
                        <a:t>strlen</a:t>
                      </a: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</a:rPr>
                        <a:t>(s1);</a:t>
                      </a:r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  <a:t>Returns the length of string s1.</a:t>
                      </a:r>
                    </a:p>
                  </a:txBody>
                  <a:tcPr marL="36976" marR="36976" marT="36976" marB="369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12898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36976" marR="36976" marT="36976" marB="369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 err="1">
                          <a:solidFill>
                            <a:schemeClr val="bg1"/>
                          </a:solidFill>
                          <a:effectLst/>
                        </a:rPr>
                        <a:t>strcmp</a:t>
                      </a: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</a:rPr>
                        <a:t>(s1, s2);</a:t>
                      </a:r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  <a:t>Returns 0 if s1 and s2 are the same; less than 0 if s1&lt;s2; greater than 0 if s1&gt;s2.</a:t>
                      </a:r>
                    </a:p>
                  </a:txBody>
                  <a:tcPr marL="36976" marR="36976" marT="36976" marB="369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12898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36976" marR="36976" marT="36976" marB="369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 err="1">
                          <a:solidFill>
                            <a:schemeClr val="bg1"/>
                          </a:solidFill>
                          <a:effectLst/>
                        </a:rPr>
                        <a:t>strchr</a:t>
                      </a: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</a:rPr>
                        <a:t>(s1, </a:t>
                      </a:r>
                      <a:r>
                        <a:rPr lang="en-IN" sz="1400" b="1" dirty="0" err="1">
                          <a:solidFill>
                            <a:schemeClr val="bg1"/>
                          </a:solidFill>
                          <a:effectLst/>
                        </a:rPr>
                        <a:t>ch</a:t>
                      </a: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</a:rPr>
                        <a:t>);</a:t>
                      </a:r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  <a:t>Returns a pointer to the first occurrence of character </a:t>
                      </a:r>
                      <a:r>
                        <a:rPr lang="en-IN" sz="1400" dirty="0" err="1">
                          <a:solidFill>
                            <a:schemeClr val="bg1"/>
                          </a:solidFill>
                          <a:effectLst/>
                        </a:rPr>
                        <a:t>ch</a:t>
                      </a:r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  <a:t> in string s1.</a:t>
                      </a:r>
                    </a:p>
                  </a:txBody>
                  <a:tcPr marL="36976" marR="36976" marT="36976" marB="369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12898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36976" marR="36976" marT="36976" marB="369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 err="1">
                          <a:solidFill>
                            <a:schemeClr val="bg1"/>
                          </a:solidFill>
                          <a:effectLst/>
                        </a:rPr>
                        <a:t>strstr</a:t>
                      </a: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</a:rPr>
                        <a:t>(s1, s2);</a:t>
                      </a:r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  <a:t>Returns a pointer to the first occurrence of string s2 in string s1.</a:t>
                      </a:r>
                    </a:p>
                  </a:txBody>
                  <a:tcPr marL="36976" marR="36976" marT="36976" marB="36976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945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6903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 smtClean="0"/>
              <a:t>#include &lt;</a:t>
            </a:r>
            <a:r>
              <a:rPr lang="en-IN" sz="1800" dirty="0" err="1" smtClean="0"/>
              <a:t>iostream</a:t>
            </a:r>
            <a:r>
              <a:rPr lang="en-IN" sz="1800" dirty="0" smtClean="0"/>
              <a:t>&gt;</a:t>
            </a:r>
          </a:p>
          <a:p>
            <a:pPr marL="0" indent="0">
              <a:buNone/>
            </a:pPr>
            <a:r>
              <a:rPr lang="en-IN" sz="1800" dirty="0" smtClean="0"/>
              <a:t>#include &lt;</a:t>
            </a:r>
            <a:r>
              <a:rPr lang="en-IN" sz="1800" dirty="0" err="1" smtClean="0"/>
              <a:t>cstring</a:t>
            </a:r>
            <a:r>
              <a:rPr lang="en-IN" sz="1800" dirty="0" smtClean="0"/>
              <a:t>&gt;</a:t>
            </a:r>
          </a:p>
          <a:p>
            <a:pPr marL="0" indent="0">
              <a:buNone/>
            </a:pPr>
            <a:r>
              <a:rPr lang="en-IN" sz="1800" dirty="0" smtClean="0"/>
              <a:t>using namespace </a:t>
            </a:r>
            <a:r>
              <a:rPr lang="en-IN" sz="1800" dirty="0" err="1" smtClean="0"/>
              <a:t>std</a:t>
            </a:r>
            <a:r>
              <a:rPr lang="en-IN" sz="1800" dirty="0" smtClean="0"/>
              <a:t>;</a:t>
            </a:r>
          </a:p>
          <a:p>
            <a:pPr marL="0" indent="0">
              <a:buNone/>
            </a:pPr>
            <a:r>
              <a:rPr lang="en-IN" sz="1800" dirty="0" err="1" smtClean="0"/>
              <a:t>int</a:t>
            </a:r>
            <a:r>
              <a:rPr lang="en-IN" sz="1800" dirty="0" smtClean="0"/>
              <a:t> main ()</a:t>
            </a:r>
          </a:p>
          <a:p>
            <a:pPr marL="0" indent="0">
              <a:buNone/>
            </a:pPr>
            <a:r>
              <a:rPr lang="en-IN" sz="1800" dirty="0" smtClean="0"/>
              <a:t>{</a:t>
            </a:r>
          </a:p>
          <a:p>
            <a:pPr marL="0" indent="0">
              <a:buNone/>
            </a:pPr>
            <a:r>
              <a:rPr lang="en-IN" sz="1800" dirty="0" smtClean="0"/>
              <a:t>   char str1[10] = "Hello";</a:t>
            </a:r>
          </a:p>
          <a:p>
            <a:pPr marL="0" indent="0">
              <a:buNone/>
            </a:pPr>
            <a:r>
              <a:rPr lang="en-IN" sz="1800" dirty="0" smtClean="0"/>
              <a:t>   char str2[10] = "World";</a:t>
            </a:r>
          </a:p>
          <a:p>
            <a:pPr marL="0" indent="0">
              <a:buNone/>
            </a:pPr>
            <a:r>
              <a:rPr lang="en-IN" sz="1800" dirty="0" smtClean="0"/>
              <a:t>   char str3[10];</a:t>
            </a:r>
          </a:p>
          <a:p>
            <a:pPr marL="0" indent="0">
              <a:buNone/>
            </a:pPr>
            <a:r>
              <a:rPr lang="en-IN" sz="1800" dirty="0" smtClean="0"/>
              <a:t>   </a:t>
            </a:r>
            <a:r>
              <a:rPr lang="en-IN" sz="1800" dirty="0" err="1" smtClean="0"/>
              <a:t>int</a:t>
            </a:r>
            <a:r>
              <a:rPr lang="en-IN" sz="1800" dirty="0" smtClean="0"/>
              <a:t>  </a:t>
            </a:r>
            <a:r>
              <a:rPr lang="en-IN" sz="1800" dirty="0" err="1" smtClean="0"/>
              <a:t>len</a:t>
            </a:r>
            <a:r>
              <a:rPr lang="en-IN" sz="1800" dirty="0" smtClean="0"/>
              <a:t> ;</a:t>
            </a:r>
          </a:p>
          <a:p>
            <a:pPr marL="0" indent="0">
              <a:buNone/>
            </a:pPr>
            <a:r>
              <a:rPr lang="en-IN" sz="1800" dirty="0" smtClean="0"/>
              <a:t>   // copy str1 into str3</a:t>
            </a:r>
          </a:p>
          <a:p>
            <a:pPr marL="0" indent="0">
              <a:buNone/>
            </a:pPr>
            <a:r>
              <a:rPr lang="en-IN" sz="1800" dirty="0" smtClean="0"/>
              <a:t>   </a:t>
            </a:r>
            <a:r>
              <a:rPr lang="en-IN" sz="1800" dirty="0" err="1" smtClean="0"/>
              <a:t>strcpy</a:t>
            </a:r>
            <a:r>
              <a:rPr lang="en-IN" sz="1800" dirty="0" smtClean="0"/>
              <a:t>( str3, str1);</a:t>
            </a:r>
          </a:p>
          <a:p>
            <a:pPr marL="0" indent="0">
              <a:buNone/>
            </a:pPr>
            <a:r>
              <a:rPr lang="en-IN" sz="1800" dirty="0" smtClean="0"/>
              <a:t>   </a:t>
            </a:r>
            <a:r>
              <a:rPr lang="en-IN" sz="1800" dirty="0" err="1" smtClean="0"/>
              <a:t>cout</a:t>
            </a:r>
            <a:r>
              <a:rPr lang="en-IN" sz="1800" dirty="0" smtClean="0"/>
              <a:t> &lt;&lt; "</a:t>
            </a:r>
            <a:r>
              <a:rPr lang="en-IN" sz="1800" dirty="0" err="1" smtClean="0"/>
              <a:t>strcpy</a:t>
            </a:r>
            <a:r>
              <a:rPr lang="en-IN" sz="1800" dirty="0" smtClean="0"/>
              <a:t>( str3, str1) : " &lt;&lt; str3 &lt;&lt; </a:t>
            </a:r>
            <a:r>
              <a:rPr lang="en-IN" sz="1800" dirty="0" err="1" smtClean="0"/>
              <a:t>endl</a:t>
            </a:r>
            <a:r>
              <a:rPr lang="en-IN" sz="1800" dirty="0" smtClean="0"/>
              <a:t>;</a:t>
            </a:r>
          </a:p>
          <a:p>
            <a:pPr marL="0" indent="0">
              <a:buNone/>
            </a:pPr>
            <a:r>
              <a:rPr lang="en-IN" sz="1800" dirty="0" smtClean="0"/>
              <a:t>   // concatenates str1 and str2</a:t>
            </a:r>
          </a:p>
          <a:p>
            <a:pPr marL="0" indent="0">
              <a:buNone/>
            </a:pPr>
            <a:r>
              <a:rPr lang="en-IN" sz="1800" dirty="0" smtClean="0"/>
              <a:t>   </a:t>
            </a:r>
            <a:r>
              <a:rPr lang="en-IN" sz="1800" dirty="0" err="1" smtClean="0"/>
              <a:t>strcat</a:t>
            </a:r>
            <a:r>
              <a:rPr lang="en-IN" sz="1800" dirty="0" smtClean="0"/>
              <a:t>( str1, str2);</a:t>
            </a:r>
          </a:p>
          <a:p>
            <a:pPr marL="0" indent="0">
              <a:buNone/>
            </a:pPr>
            <a:r>
              <a:rPr lang="en-IN" sz="1800" dirty="0" smtClean="0"/>
              <a:t>   </a:t>
            </a:r>
            <a:r>
              <a:rPr lang="en-IN" sz="1800" dirty="0" err="1" smtClean="0"/>
              <a:t>cout</a:t>
            </a:r>
            <a:r>
              <a:rPr lang="en-IN" sz="1800" dirty="0" smtClean="0"/>
              <a:t> &lt;&lt; "</a:t>
            </a:r>
            <a:r>
              <a:rPr lang="en-IN" sz="1800" dirty="0" err="1" smtClean="0"/>
              <a:t>strcat</a:t>
            </a:r>
            <a:r>
              <a:rPr lang="en-IN" sz="1800" dirty="0" smtClean="0"/>
              <a:t>( str1, str2): " &lt;&lt; str1 &lt;&lt; </a:t>
            </a:r>
            <a:r>
              <a:rPr lang="en-IN" sz="1800" dirty="0" err="1" smtClean="0"/>
              <a:t>endl</a:t>
            </a:r>
            <a:r>
              <a:rPr lang="en-IN" sz="1800" dirty="0" smtClean="0"/>
              <a:t>;</a:t>
            </a:r>
          </a:p>
          <a:p>
            <a:pPr marL="0" indent="0">
              <a:buNone/>
            </a:pPr>
            <a:r>
              <a:rPr lang="en-IN" sz="1800" dirty="0" smtClean="0"/>
              <a:t>   // total </a:t>
            </a:r>
            <a:r>
              <a:rPr lang="en-IN" sz="1800" dirty="0" err="1" smtClean="0"/>
              <a:t>lenghth</a:t>
            </a:r>
            <a:r>
              <a:rPr lang="en-IN" sz="1800" dirty="0" smtClean="0"/>
              <a:t> of str1 after concatenation</a:t>
            </a:r>
          </a:p>
          <a:p>
            <a:pPr marL="0" indent="0">
              <a:buNone/>
            </a:pPr>
            <a:r>
              <a:rPr lang="en-IN" sz="1800" dirty="0" smtClean="0"/>
              <a:t>   </a:t>
            </a:r>
            <a:r>
              <a:rPr lang="en-IN" sz="1800" dirty="0" err="1" smtClean="0"/>
              <a:t>len</a:t>
            </a:r>
            <a:r>
              <a:rPr lang="en-IN" sz="1800" dirty="0" smtClean="0"/>
              <a:t> = </a:t>
            </a:r>
            <a:r>
              <a:rPr lang="en-IN" sz="1800" dirty="0" err="1" smtClean="0"/>
              <a:t>strlen</a:t>
            </a:r>
            <a:r>
              <a:rPr lang="en-IN" sz="1800" dirty="0" smtClean="0"/>
              <a:t>(str1);</a:t>
            </a:r>
          </a:p>
          <a:p>
            <a:pPr marL="0" indent="0">
              <a:buNone/>
            </a:pPr>
            <a:r>
              <a:rPr lang="en-IN" sz="1800" dirty="0" smtClean="0"/>
              <a:t>   </a:t>
            </a:r>
            <a:r>
              <a:rPr lang="en-IN" sz="1800" dirty="0" err="1" smtClean="0"/>
              <a:t>cout</a:t>
            </a:r>
            <a:r>
              <a:rPr lang="en-IN" sz="1800" dirty="0" smtClean="0"/>
              <a:t> &lt;&lt; "</a:t>
            </a:r>
            <a:r>
              <a:rPr lang="en-IN" sz="1800" dirty="0" err="1" smtClean="0"/>
              <a:t>strlen</a:t>
            </a:r>
            <a:r>
              <a:rPr lang="en-IN" sz="1800" dirty="0" smtClean="0"/>
              <a:t>(str1) : " &lt;&lt; </a:t>
            </a:r>
            <a:r>
              <a:rPr lang="en-IN" sz="1800" dirty="0" err="1" smtClean="0"/>
              <a:t>len</a:t>
            </a:r>
            <a:r>
              <a:rPr lang="en-IN" sz="1800" dirty="0" smtClean="0"/>
              <a:t> &lt;&lt; </a:t>
            </a:r>
            <a:r>
              <a:rPr lang="en-IN" sz="1800" dirty="0" err="1" smtClean="0"/>
              <a:t>endl</a:t>
            </a:r>
            <a:r>
              <a:rPr lang="en-IN" sz="1800" dirty="0" smtClean="0"/>
              <a:t>;</a:t>
            </a:r>
          </a:p>
          <a:p>
            <a:pPr marL="0" indent="0">
              <a:buNone/>
            </a:pPr>
            <a:r>
              <a:rPr lang="en-IN" sz="1800" dirty="0" smtClean="0"/>
              <a:t>   return 0;</a:t>
            </a:r>
          </a:p>
          <a:p>
            <a:pPr marL="0" indent="0">
              <a:buNone/>
            </a:pPr>
            <a:r>
              <a:rPr lang="en-IN" sz="1800" dirty="0" smtClean="0"/>
              <a:t>}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347579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strcpy</a:t>
            </a:r>
            <a:r>
              <a:rPr lang="en-IN" dirty="0" smtClean="0"/>
              <a:t>( str3, str1) : Hello</a:t>
            </a:r>
          </a:p>
          <a:p>
            <a:pPr marL="0" indent="0">
              <a:buNone/>
            </a:pPr>
            <a:r>
              <a:rPr lang="en-IN" dirty="0" err="1" smtClean="0"/>
              <a:t>strcat</a:t>
            </a:r>
            <a:r>
              <a:rPr lang="en-IN" dirty="0" smtClean="0"/>
              <a:t>( str1, str2): </a:t>
            </a:r>
            <a:r>
              <a:rPr lang="en-IN" dirty="0" err="1" smtClean="0"/>
              <a:t>HelloWorld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strlen</a:t>
            </a:r>
            <a:r>
              <a:rPr lang="en-IN" dirty="0" smtClean="0"/>
              <a:t>(str1) : 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9729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Calling a Function before defining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93137"/>
            <a:ext cx="11216425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Message();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"We will start with the student registration process.";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Message(); // Calling the Message() function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Message()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"Welcome to the Red Oak High School.";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845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Calling a standard operating system function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31581"/>
            <a:ext cx="1135439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cstdio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//definition of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"This is C++ in its truest form...\n\n";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458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Returning a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Return Value types</a:t>
            </a:r>
          </a:p>
          <a:p>
            <a:pPr lvl="1"/>
            <a:r>
              <a:rPr lang="en-IN" dirty="0" smtClean="0"/>
              <a:t>Value is set in the Return keyword</a:t>
            </a:r>
          </a:p>
          <a:p>
            <a:pPr lvl="1"/>
            <a:r>
              <a:rPr lang="en-IN" dirty="0" smtClean="0"/>
              <a:t>Examples</a:t>
            </a:r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GetMemberName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"New Member Registration.\n"; </a:t>
            </a:r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"First Name: "; </a:t>
            </a:r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"Last Name: "; </a:t>
            </a:r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" " +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IN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return value can also be an expression.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3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SquareArea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(double Side)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(Side * Side);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043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2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5.xml><?xml version="1.0" encoding="utf-8"?>
<a:theme xmlns:a="http://schemas.openxmlformats.org/drawingml/2006/main" name="3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2854</Words>
  <Application>Microsoft Office PowerPoint</Application>
  <PresentationFormat>Custom</PresentationFormat>
  <Paragraphs>840</Paragraphs>
  <Slides>63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Office Theme</vt:lpstr>
      <vt:lpstr>Ion</vt:lpstr>
      <vt:lpstr>1_Ion</vt:lpstr>
      <vt:lpstr>2_Ion</vt:lpstr>
      <vt:lpstr>3_Ion</vt:lpstr>
      <vt:lpstr>Functions</vt:lpstr>
      <vt:lpstr>Introduction</vt:lpstr>
      <vt:lpstr>Function Declaration</vt:lpstr>
      <vt:lpstr>Function Definition</vt:lpstr>
      <vt:lpstr>Function Definition(Contd..)</vt:lpstr>
      <vt:lpstr>Calling Functions</vt:lpstr>
      <vt:lpstr>Calling a Function before defining</vt:lpstr>
      <vt:lpstr>Calling a standard operating system function</vt:lpstr>
      <vt:lpstr>Returning a Value</vt:lpstr>
      <vt:lpstr>Slide 10</vt:lpstr>
      <vt:lpstr> Example</vt:lpstr>
      <vt:lpstr>  Argument Passing</vt:lpstr>
      <vt:lpstr>  Argument Passing(continued)</vt:lpstr>
      <vt:lpstr>  Argument Passing(continued)</vt:lpstr>
      <vt:lpstr> Argument Passing(continued)</vt:lpstr>
      <vt:lpstr>   Argument Passing(continued)</vt:lpstr>
      <vt:lpstr>Argument Passing(continued)</vt:lpstr>
      <vt:lpstr>  Inline Functions</vt:lpstr>
      <vt:lpstr>Inline Functions(continued)</vt:lpstr>
      <vt:lpstr> Inline Functions(continued)</vt:lpstr>
      <vt:lpstr>  Inline Functions(continued)</vt:lpstr>
      <vt:lpstr>  Overloaded Function Names</vt:lpstr>
      <vt:lpstr>  Overloaded Function Names(continued)</vt:lpstr>
      <vt:lpstr> Overloaded Function Names(continued)</vt:lpstr>
      <vt:lpstr> Overloaded Function Names(continued)</vt:lpstr>
      <vt:lpstr>Overloaded Function Names(continued)</vt:lpstr>
      <vt:lpstr>Overloaded Function Names(continued)</vt:lpstr>
      <vt:lpstr> Overloaded Function Names(continued)</vt:lpstr>
      <vt:lpstr>Overloaded Function Names(continued)</vt:lpstr>
      <vt:lpstr>Overloaded Function Names(continued)</vt:lpstr>
      <vt:lpstr> Overloaded Function Names(continued)</vt:lpstr>
      <vt:lpstr> Default Arguments</vt:lpstr>
      <vt:lpstr>Default Arguments(continued)</vt:lpstr>
      <vt:lpstr> Default Arguments(continued)</vt:lpstr>
      <vt:lpstr>   Default Arguments(continued)</vt:lpstr>
      <vt:lpstr>Complete View : Storage Classes</vt:lpstr>
      <vt:lpstr>C++ Arrays </vt:lpstr>
      <vt:lpstr>C++ Arrays</vt:lpstr>
      <vt:lpstr>Memory and Arrays</vt:lpstr>
      <vt:lpstr>C++ Arrays start at 0 !!!!!!!</vt:lpstr>
      <vt:lpstr>Array Subscripts</vt:lpstr>
      <vt:lpstr>Array Example</vt:lpstr>
      <vt:lpstr>Declaring An Array</vt:lpstr>
      <vt:lpstr>Initialization</vt:lpstr>
      <vt:lpstr>An array printing function</vt:lpstr>
      <vt:lpstr>What if we want to print doubles?</vt:lpstr>
      <vt:lpstr>print_array() for doubles</vt:lpstr>
      <vt:lpstr>Which is it?</vt:lpstr>
      <vt:lpstr>Arrays of char are special</vt:lpstr>
      <vt:lpstr>Arrays of Arrays</vt:lpstr>
      <vt:lpstr>2-D Array: int A[3][4]</vt:lpstr>
      <vt:lpstr>2-D Memory Organization</vt:lpstr>
      <vt:lpstr>2-D Array Example</vt:lpstr>
      <vt:lpstr>2-D Array (cont.)</vt:lpstr>
      <vt:lpstr>Another way</vt:lpstr>
      <vt:lpstr>Arrays and pass-by-reference</vt:lpstr>
      <vt:lpstr>A Bad Idea</vt:lpstr>
      <vt:lpstr>C++ does not have bounds checking</vt:lpstr>
      <vt:lpstr>1 D Character Array -&gt;String   </vt:lpstr>
      <vt:lpstr>Standard library function for strings</vt:lpstr>
      <vt:lpstr>   Strings</vt:lpstr>
      <vt:lpstr>Slide 62</vt:lpstr>
      <vt:lpstr>Slide 63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ashutosh gupta</dc:creator>
  <cp:lastModifiedBy>saruti</cp:lastModifiedBy>
  <cp:revision>16</cp:revision>
  <dcterms:created xsi:type="dcterms:W3CDTF">2015-02-22T03:44:21Z</dcterms:created>
  <dcterms:modified xsi:type="dcterms:W3CDTF">2017-01-18T04:23:20Z</dcterms:modified>
</cp:coreProperties>
</file>