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4824" y="2260549"/>
            <a:ext cx="773435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001F5F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3400" y="0"/>
            <a:ext cx="990599" cy="743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486" y="594182"/>
            <a:ext cx="7809026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618869"/>
            <a:ext cx="8071510" cy="2037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04824" y="2260549"/>
            <a:ext cx="8058176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Introduction </a:t>
            </a:r>
            <a:r>
              <a:rPr spc="-40" dirty="0"/>
              <a:t>to</a:t>
            </a:r>
            <a:r>
              <a:rPr spc="15" dirty="0"/>
              <a:t> </a:t>
            </a:r>
            <a:r>
              <a:rPr spc="-10" dirty="0"/>
              <a:t>Spark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4267200"/>
            <a:ext cx="65532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5" dirty="0">
                <a:solidFill>
                  <a:srgbClr val="001F5F"/>
                </a:solidFill>
                <a:latin typeface="Caladea"/>
                <a:cs typeface="Caladea"/>
              </a:rPr>
              <a:t>Priti </a:t>
            </a:r>
            <a:r>
              <a:rPr sz="2800" b="1" spc="-15" dirty="0">
                <a:solidFill>
                  <a:srgbClr val="001F5F"/>
                </a:solidFill>
                <a:latin typeface="Caladea"/>
                <a:cs typeface="Caladea"/>
              </a:rPr>
              <a:t>Bhardwaj, </a:t>
            </a:r>
            <a:r>
              <a:rPr sz="2800" b="1" spc="-40" dirty="0">
                <a:solidFill>
                  <a:srgbClr val="001F5F"/>
                </a:solidFill>
                <a:latin typeface="Caladea"/>
                <a:cs typeface="Caladea"/>
              </a:rPr>
              <a:t>CDAC </a:t>
            </a:r>
            <a:r>
              <a:rPr sz="2800" b="1" dirty="0">
                <a:solidFill>
                  <a:srgbClr val="001F5F"/>
                </a:solidFill>
                <a:latin typeface="Caladea"/>
                <a:cs typeface="Caladea"/>
              </a:rPr>
              <a:t>Noida,</a:t>
            </a:r>
            <a:r>
              <a:rPr sz="2800" b="1" spc="-165" dirty="0">
                <a:solidFill>
                  <a:srgbClr val="001F5F"/>
                </a:solidFill>
                <a:latin typeface="Caladea"/>
                <a:cs typeface="Caladea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adea"/>
                <a:cs typeface="Caladea"/>
              </a:rPr>
              <a:t>India</a:t>
            </a:r>
            <a:endParaRPr sz="2800">
              <a:latin typeface="Caladea"/>
              <a:cs typeface="Calad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Resilient </a:t>
            </a:r>
            <a:r>
              <a:rPr spc="-15" dirty="0"/>
              <a:t>Distributed</a:t>
            </a:r>
            <a:r>
              <a:rPr spc="70" dirty="0"/>
              <a:t> </a:t>
            </a:r>
            <a:r>
              <a:rPr spc="-15" dirty="0"/>
              <a:t>Dataset(RDD)</a:t>
            </a:r>
          </a:p>
        </p:txBody>
      </p:sp>
      <p:sp>
        <p:nvSpPr>
          <p:cNvPr id="3" name="object 3"/>
          <p:cNvSpPr/>
          <p:nvPr/>
        </p:nvSpPr>
        <p:spPr>
          <a:xfrm>
            <a:off x="956733" y="1981200"/>
            <a:ext cx="6965244" cy="3323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486" y="594182"/>
            <a:ext cx="916231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Resilient </a:t>
            </a:r>
            <a:r>
              <a:rPr spc="-15" dirty="0"/>
              <a:t>Distributed</a:t>
            </a:r>
            <a:r>
              <a:rPr spc="70" dirty="0"/>
              <a:t> </a:t>
            </a:r>
            <a:r>
              <a:rPr spc="-15" dirty="0"/>
              <a:t>Dataset(RDD)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18869"/>
            <a:ext cx="8022590" cy="2037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5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types of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operations: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20" dirty="0">
                <a:latin typeface="Carlito"/>
                <a:cs typeface="Carlito"/>
              </a:rPr>
              <a:t>Transformations: </a:t>
            </a:r>
            <a:r>
              <a:rPr sz="2000" spc="-20" dirty="0">
                <a:latin typeface="Carlito"/>
                <a:cs typeface="Carlito"/>
              </a:rPr>
              <a:t>They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operations that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applied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20" dirty="0">
                <a:latin typeface="Carlito"/>
                <a:cs typeface="Carlito"/>
              </a:rPr>
              <a:t>create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new  </a:t>
            </a:r>
            <a:r>
              <a:rPr sz="2000" spc="-20" dirty="0">
                <a:latin typeface="Carlito"/>
                <a:cs typeface="Carlito"/>
              </a:rPr>
              <a:t>RDD.</a:t>
            </a:r>
            <a:endParaRPr sz="2000">
              <a:latin typeface="Carlito"/>
              <a:cs typeface="Carlito"/>
            </a:endParaRPr>
          </a:p>
          <a:p>
            <a:pPr marL="356870" marR="418465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Carlito"/>
                <a:cs typeface="Carlito"/>
              </a:rPr>
              <a:t>Actions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spc="-20" dirty="0">
                <a:latin typeface="Carlito"/>
                <a:cs typeface="Carlito"/>
              </a:rPr>
              <a:t>They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applied on an RDD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instruct </a:t>
            </a:r>
            <a:r>
              <a:rPr sz="2000" spc="-5" dirty="0">
                <a:latin typeface="Carlito"/>
                <a:cs typeface="Carlito"/>
              </a:rPr>
              <a:t>Apache Spark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apply  </a:t>
            </a:r>
            <a:r>
              <a:rPr sz="2000" spc="-10" dirty="0">
                <a:latin typeface="Carlito"/>
                <a:cs typeface="Carlito"/>
              </a:rPr>
              <a:t>computation </a:t>
            </a:r>
            <a:r>
              <a:rPr sz="2000" spc="-5" dirty="0">
                <a:latin typeface="Carlito"/>
                <a:cs typeface="Carlito"/>
              </a:rPr>
              <a:t>and pass the </a:t>
            </a:r>
            <a:r>
              <a:rPr sz="2000" spc="-15" dirty="0">
                <a:latin typeface="Carlito"/>
                <a:cs typeface="Carlito"/>
              </a:rPr>
              <a:t>result </a:t>
            </a:r>
            <a:r>
              <a:rPr sz="2000" spc="-5" dirty="0">
                <a:latin typeface="Carlito"/>
                <a:cs typeface="Carlito"/>
              </a:rPr>
              <a:t>back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the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driver.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807" y="594182"/>
            <a:ext cx="68414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Working </a:t>
            </a:r>
            <a:r>
              <a:rPr spc="-5" dirty="0"/>
              <a:t>of </a:t>
            </a:r>
            <a:r>
              <a:rPr spc="-10" dirty="0"/>
              <a:t>Spark</a:t>
            </a:r>
            <a:r>
              <a:rPr spc="20" dirty="0"/>
              <a:t> </a:t>
            </a:r>
            <a:r>
              <a:rPr spc="-2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345101" y="1905000"/>
            <a:ext cx="6277781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807" y="594182"/>
            <a:ext cx="68414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Working </a:t>
            </a:r>
            <a:r>
              <a:rPr spc="-5" dirty="0"/>
              <a:t>of </a:t>
            </a:r>
            <a:r>
              <a:rPr spc="-10" dirty="0"/>
              <a:t>Spark</a:t>
            </a:r>
            <a:r>
              <a:rPr spc="20" dirty="0"/>
              <a:t> </a:t>
            </a:r>
            <a:r>
              <a:rPr spc="-2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3223" y="1775962"/>
            <a:ext cx="7028385" cy="4243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807" y="594182"/>
            <a:ext cx="68414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Working </a:t>
            </a:r>
            <a:r>
              <a:rPr spc="-5" dirty="0"/>
              <a:t>of </a:t>
            </a:r>
            <a:r>
              <a:rPr spc="-10" dirty="0"/>
              <a:t>Spark</a:t>
            </a:r>
            <a:r>
              <a:rPr spc="20" dirty="0"/>
              <a:t> </a:t>
            </a:r>
            <a:r>
              <a:rPr spc="-2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001896" y="2081411"/>
            <a:ext cx="7049192" cy="3410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1670" y="2724404"/>
            <a:ext cx="35039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5" dirty="0">
                <a:solidFill>
                  <a:srgbClr val="001F5F"/>
                </a:solidFill>
                <a:latin typeface="Caladea"/>
                <a:cs typeface="Caladea"/>
              </a:rPr>
              <a:t>Thank</a:t>
            </a:r>
            <a:r>
              <a:rPr b="1" spc="-40" dirty="0">
                <a:solidFill>
                  <a:srgbClr val="001F5F"/>
                </a:solidFill>
                <a:latin typeface="Caladea"/>
                <a:cs typeface="Caladea"/>
              </a:rPr>
              <a:t> </a:t>
            </a:r>
            <a:r>
              <a:rPr b="1" spc="-135" dirty="0">
                <a:solidFill>
                  <a:srgbClr val="001F5F"/>
                </a:solidFill>
                <a:latin typeface="Caladea"/>
                <a:cs typeface="Caladea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1" y="594182"/>
            <a:ext cx="54864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Real </a:t>
            </a:r>
            <a:r>
              <a:rPr spc="-10" dirty="0"/>
              <a:t>Time</a:t>
            </a:r>
            <a:r>
              <a:rPr spc="-5" dirty="0"/>
              <a:t> Analytics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200655"/>
            <a:ext cx="7377565" cy="3211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54" y="320167"/>
            <a:ext cx="731139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9420" marR="5080" indent="-2967355">
              <a:lnSpc>
                <a:spcPct val="100000"/>
              </a:lnSpc>
              <a:spcBef>
                <a:spcPts val="105"/>
              </a:spcBef>
            </a:pPr>
            <a:r>
              <a:rPr sz="4000" spc="-15" dirty="0"/>
              <a:t>Why </a:t>
            </a:r>
            <a:r>
              <a:rPr sz="4000" dirty="0"/>
              <a:t>Spark when Hadoop is</a:t>
            </a:r>
            <a:r>
              <a:rPr sz="4000" spc="-140" dirty="0"/>
              <a:t> </a:t>
            </a:r>
            <a:r>
              <a:rPr sz="4000" spc="-10" dirty="0"/>
              <a:t>already  </a:t>
            </a:r>
            <a:r>
              <a:rPr sz="4000" spc="-5" dirty="0"/>
              <a:t>there?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60465" y="1981200"/>
            <a:ext cx="7161286" cy="3090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54" y="320167"/>
            <a:ext cx="731139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9420" marR="5080" indent="-2967355">
              <a:lnSpc>
                <a:spcPct val="100000"/>
              </a:lnSpc>
              <a:spcBef>
                <a:spcPts val="105"/>
              </a:spcBef>
            </a:pPr>
            <a:r>
              <a:rPr sz="4000" spc="-15" dirty="0"/>
              <a:t>Why </a:t>
            </a:r>
            <a:r>
              <a:rPr sz="4000" dirty="0"/>
              <a:t>Spark when Hadoop is</a:t>
            </a:r>
            <a:r>
              <a:rPr sz="4000" spc="-140" dirty="0"/>
              <a:t> </a:t>
            </a:r>
            <a:r>
              <a:rPr sz="4000" spc="-10" dirty="0"/>
              <a:t>already  </a:t>
            </a:r>
            <a:r>
              <a:rPr sz="4000" spc="-5" dirty="0"/>
              <a:t>there?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229220" y="1981200"/>
            <a:ext cx="6265946" cy="3049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1" y="594182"/>
            <a:ext cx="421449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What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spc="-5" dirty="0"/>
              <a:t>Spark?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18869"/>
            <a:ext cx="7781290" cy="177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latin typeface="Carlito"/>
                <a:cs typeface="Carlito"/>
              </a:rPr>
              <a:t>Apache Spark is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open </a:t>
            </a:r>
            <a:r>
              <a:rPr sz="1800" spc="-10" dirty="0">
                <a:latin typeface="Carlito"/>
                <a:cs typeface="Carlito"/>
              </a:rPr>
              <a:t>source </a:t>
            </a:r>
            <a:r>
              <a:rPr sz="1800" spc="-15" dirty="0">
                <a:latin typeface="Carlito"/>
                <a:cs typeface="Carlito"/>
              </a:rPr>
              <a:t>cluster </a:t>
            </a:r>
            <a:r>
              <a:rPr sz="1800" spc="-10" dirty="0">
                <a:latin typeface="Carlito"/>
                <a:cs typeface="Carlito"/>
              </a:rPr>
              <a:t>computing framework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real-time </a:t>
            </a:r>
            <a:r>
              <a:rPr sz="1800" spc="-20" dirty="0">
                <a:latin typeface="Carlito"/>
                <a:cs typeface="Carlito"/>
              </a:rPr>
              <a:t>data  </a:t>
            </a:r>
            <a:r>
              <a:rPr sz="1800" spc="-10" dirty="0">
                <a:latin typeface="Carlito"/>
                <a:cs typeface="Carlito"/>
              </a:rPr>
              <a:t>processing.</a:t>
            </a:r>
            <a:endParaRPr sz="1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latin typeface="Carlito"/>
                <a:cs typeface="Carlito"/>
              </a:rPr>
              <a:t>Main </a:t>
            </a:r>
            <a:r>
              <a:rPr sz="1800" spc="-20" dirty="0">
                <a:latin typeface="Carlito"/>
                <a:cs typeface="Carlito"/>
              </a:rPr>
              <a:t>feature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Apache </a:t>
            </a:r>
            <a:r>
              <a:rPr sz="1800" spc="-5" dirty="0">
                <a:latin typeface="Carlito"/>
                <a:cs typeface="Carlito"/>
              </a:rPr>
              <a:t>Spark </a:t>
            </a:r>
            <a:r>
              <a:rPr sz="1800" dirty="0"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in-memory </a:t>
            </a:r>
            <a:r>
              <a:rPr sz="1800" spc="-15" dirty="0">
                <a:latin typeface="Carlito"/>
                <a:cs typeface="Carlito"/>
              </a:rPr>
              <a:t>cluster </a:t>
            </a:r>
            <a:r>
              <a:rPr sz="1800" spc="-10" dirty="0">
                <a:latin typeface="Carlito"/>
                <a:cs typeface="Carlito"/>
              </a:rPr>
              <a:t>computing that </a:t>
            </a:r>
            <a:r>
              <a:rPr sz="1800" spc="-10">
                <a:latin typeface="Carlito"/>
                <a:cs typeface="Carlito"/>
              </a:rPr>
              <a:t>increases</a:t>
            </a:r>
            <a:r>
              <a:rPr sz="1800" spc="375">
                <a:latin typeface="Carlito"/>
                <a:cs typeface="Carlito"/>
              </a:rPr>
              <a:t> </a:t>
            </a:r>
            <a:r>
              <a:rPr sz="1800" spc="-5" smtClean="0">
                <a:latin typeface="Carlito"/>
                <a:cs typeface="Carlito"/>
              </a:rPr>
              <a:t>the</a:t>
            </a:r>
            <a:r>
              <a:rPr lang="en-US" spc="-5" dirty="0" smtClean="0">
                <a:latin typeface="Carlito"/>
                <a:cs typeface="Carlito"/>
              </a:rPr>
              <a:t> </a:t>
            </a:r>
            <a:r>
              <a:rPr sz="1800" spc="-10" smtClean="0">
                <a:latin typeface="Carlito"/>
                <a:cs typeface="Carlito"/>
              </a:rPr>
              <a:t>processing </a:t>
            </a:r>
            <a:r>
              <a:rPr sz="1800" spc="-10" dirty="0">
                <a:latin typeface="Carlito"/>
                <a:cs typeface="Carlito"/>
              </a:rPr>
              <a:t>speed </a:t>
            </a:r>
            <a:r>
              <a:rPr sz="1800" dirty="0">
                <a:latin typeface="Carlito"/>
                <a:cs typeface="Carlito"/>
              </a:rPr>
              <a:t>of an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application.</a:t>
            </a:r>
            <a:endParaRPr sz="18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latin typeface="Carlito"/>
                <a:cs typeface="Carlito"/>
              </a:rPr>
              <a:t>Spark </a:t>
            </a:r>
            <a:r>
              <a:rPr sz="1800" spc="-10" dirty="0">
                <a:latin typeface="Carlito"/>
                <a:cs typeface="Carlito"/>
              </a:rPr>
              <a:t>provides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5" dirty="0">
                <a:latin typeface="Carlito"/>
                <a:cs typeface="Carlito"/>
              </a:rPr>
              <a:t>interface for programming entire </a:t>
            </a:r>
            <a:r>
              <a:rPr sz="1800" spc="-20" dirty="0">
                <a:latin typeface="Carlito"/>
                <a:cs typeface="Carlito"/>
              </a:rPr>
              <a:t>clusters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10">
                <a:latin typeface="Carlito"/>
                <a:cs typeface="Carlito"/>
              </a:rPr>
              <a:t>implicit</a:t>
            </a:r>
            <a:r>
              <a:rPr sz="1800" spc="355">
                <a:latin typeface="Carlito"/>
                <a:cs typeface="Carlito"/>
              </a:rPr>
              <a:t> </a:t>
            </a:r>
            <a:r>
              <a:rPr sz="1800" spc="-20" smtClean="0">
                <a:latin typeface="Carlito"/>
                <a:cs typeface="Carlito"/>
              </a:rPr>
              <a:t>dat</a:t>
            </a:r>
            <a:r>
              <a:rPr lang="en-US" sz="1800" spc="-20" dirty="0" smtClean="0">
                <a:latin typeface="Carlito"/>
                <a:cs typeface="Carlito"/>
              </a:rPr>
              <a:t>a </a:t>
            </a:r>
            <a:r>
              <a:rPr sz="1800" spc="-10" smtClean="0">
                <a:latin typeface="Carlito"/>
                <a:cs typeface="Carlito"/>
              </a:rPr>
              <a:t>parallelism </a:t>
            </a:r>
            <a:r>
              <a:rPr sz="1800" spc="-5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fault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tolerance.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676275"/>
            <a:ext cx="6691502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Features </a:t>
            </a:r>
            <a:r>
              <a:rPr spc="-5" dirty="0"/>
              <a:t>of </a:t>
            </a:r>
            <a:r>
              <a:rPr spc="-10" dirty="0"/>
              <a:t>Apache</a:t>
            </a:r>
            <a:r>
              <a:rPr spc="100" dirty="0"/>
              <a:t> </a:t>
            </a:r>
            <a:r>
              <a:rPr spc="-10" dirty="0"/>
              <a:t>Spark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981200"/>
            <a:ext cx="79248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104" y="320167"/>
            <a:ext cx="39243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Spark</a:t>
            </a:r>
            <a:r>
              <a:rPr sz="4000" spc="-105" dirty="0"/>
              <a:t> </a:t>
            </a:r>
            <a:r>
              <a:rPr sz="4000" spc="-5" dirty="0"/>
              <a:t>Components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58824" y="3898391"/>
            <a:ext cx="6019800" cy="914400"/>
          </a:xfrm>
          <a:prstGeom prst="rect">
            <a:avLst/>
          </a:prstGeom>
          <a:ln w="24384">
            <a:solidFill>
              <a:srgbClr val="385D8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Apache </a:t>
            </a:r>
            <a:r>
              <a:rPr sz="1800" spc="-5" dirty="0">
                <a:latin typeface="Carlito"/>
                <a:cs typeface="Carlito"/>
              </a:rPr>
              <a:t>Spark </a:t>
            </a:r>
            <a:r>
              <a:rPr sz="1800" spc="-10" dirty="0">
                <a:latin typeface="Carlito"/>
                <a:cs typeface="Carlito"/>
              </a:rPr>
              <a:t>Core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API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2743200"/>
            <a:ext cx="914400" cy="914400"/>
          </a:xfrm>
          <a:prstGeom prst="rect">
            <a:avLst/>
          </a:prstGeom>
          <a:ln w="24384">
            <a:solidFill>
              <a:srgbClr val="385D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30"/>
              </a:spcBef>
            </a:pPr>
            <a:r>
              <a:rPr sz="1800" spc="-5" dirty="0">
                <a:latin typeface="Carlito"/>
                <a:cs typeface="Carlito"/>
              </a:rPr>
              <a:t>Spark</a:t>
            </a:r>
            <a:endParaRPr sz="1800">
              <a:latin typeface="Carlito"/>
              <a:cs typeface="Carlito"/>
            </a:endParaRPr>
          </a:p>
          <a:p>
            <a:pPr marL="28130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SQL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0" y="2743200"/>
            <a:ext cx="914400" cy="914400"/>
          </a:xfrm>
          <a:prstGeom prst="rect">
            <a:avLst/>
          </a:prstGeom>
          <a:ln w="24383">
            <a:solidFill>
              <a:srgbClr val="385D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01600" marR="91440" indent="-3175" algn="ctr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rlito"/>
                <a:cs typeface="Carlito"/>
              </a:rPr>
              <a:t>Spark  </a:t>
            </a:r>
            <a:r>
              <a:rPr sz="1800" spc="-1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t</a:t>
            </a:r>
            <a:r>
              <a:rPr sz="1800" spc="-35" dirty="0">
                <a:latin typeface="Carlito"/>
                <a:cs typeface="Carlito"/>
              </a:rPr>
              <a:t>r</a:t>
            </a:r>
            <a:r>
              <a:rPr sz="1800" spc="-10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ami  </a:t>
            </a:r>
            <a:r>
              <a:rPr sz="1800" spc="-10" dirty="0">
                <a:latin typeface="Carlito"/>
                <a:cs typeface="Carlito"/>
              </a:rPr>
              <a:t>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0" y="2743200"/>
            <a:ext cx="914400" cy="914400"/>
          </a:xfrm>
          <a:prstGeom prst="rect">
            <a:avLst/>
          </a:prstGeom>
          <a:ln w="24383">
            <a:solidFill>
              <a:srgbClr val="385D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330"/>
              </a:spcBef>
            </a:pPr>
            <a:r>
              <a:rPr sz="1800" spc="-5" dirty="0">
                <a:latin typeface="Carlito"/>
                <a:cs typeface="Carlito"/>
              </a:rPr>
              <a:t>Spark</a:t>
            </a:r>
            <a:endParaRPr sz="1800">
              <a:latin typeface="Carlito"/>
              <a:cs typeface="Carlito"/>
            </a:endParaRPr>
          </a:p>
          <a:p>
            <a:pPr marL="20002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MLlib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3000" y="2743200"/>
            <a:ext cx="914400" cy="914400"/>
          </a:xfrm>
          <a:prstGeom prst="rect">
            <a:avLst/>
          </a:prstGeom>
          <a:ln w="24383">
            <a:solidFill>
              <a:srgbClr val="385D89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1811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rlito"/>
                <a:cs typeface="Carlito"/>
              </a:rPr>
              <a:t>GraphX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4288" y="2743200"/>
            <a:ext cx="914400" cy="914400"/>
          </a:xfrm>
          <a:prstGeom prst="rect">
            <a:avLst/>
          </a:prstGeom>
          <a:ln w="24384">
            <a:solidFill>
              <a:srgbClr val="385D89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4097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SparkR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85800"/>
            <a:ext cx="9238512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Resilient </a:t>
            </a:r>
            <a:r>
              <a:rPr spc="-15" dirty="0"/>
              <a:t>Distributed</a:t>
            </a:r>
            <a:r>
              <a:rPr spc="70" dirty="0"/>
              <a:t> </a:t>
            </a:r>
            <a:r>
              <a:rPr spc="-15" dirty="0"/>
              <a:t>Dataset(RDD)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18869"/>
            <a:ext cx="7660005" cy="17932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rlito"/>
                <a:cs typeface="Carlito"/>
              </a:rPr>
              <a:t>RDDs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the building </a:t>
            </a:r>
            <a:r>
              <a:rPr sz="2000" spc="-10" dirty="0">
                <a:latin typeface="Carlito"/>
                <a:cs typeface="Carlito"/>
              </a:rPr>
              <a:t>blocks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any </a:t>
            </a:r>
            <a:r>
              <a:rPr sz="2000" spc="-5" dirty="0">
                <a:latin typeface="Carlito"/>
                <a:cs typeface="Carlito"/>
              </a:rPr>
              <a:t>Spark </a:t>
            </a:r>
            <a:r>
              <a:rPr sz="2000" spc="-10" dirty="0">
                <a:latin typeface="Carlito"/>
                <a:cs typeface="Carlito"/>
              </a:rPr>
              <a:t>application. </a:t>
            </a:r>
            <a:r>
              <a:rPr sz="2000" spc="-5" dirty="0">
                <a:latin typeface="Carlito"/>
                <a:cs typeface="Carlito"/>
              </a:rPr>
              <a:t>RDDs </a:t>
            </a:r>
            <a:r>
              <a:rPr sz="2000" spc="-10" dirty="0">
                <a:latin typeface="Carlito"/>
                <a:cs typeface="Carlito"/>
              </a:rPr>
              <a:t>Stands</a:t>
            </a:r>
            <a:r>
              <a:rPr sz="2000" spc="229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for: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5" dirty="0">
                <a:latin typeface="Carlito"/>
                <a:cs typeface="Carlito"/>
              </a:rPr>
              <a:t>Resilient: </a:t>
            </a:r>
            <a:r>
              <a:rPr sz="2000" spc="-15" dirty="0">
                <a:latin typeface="Carlito"/>
                <a:cs typeface="Carlito"/>
              </a:rPr>
              <a:t>Fault tolerant </a:t>
            </a:r>
            <a:r>
              <a:rPr sz="2000" spc="-5" dirty="0">
                <a:latin typeface="Carlito"/>
                <a:cs typeface="Carlito"/>
              </a:rPr>
              <a:t>and is capable of rebuilding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on</a:t>
            </a:r>
            <a:r>
              <a:rPr sz="2000" spc="17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failure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Carlito"/>
                <a:cs typeface="Carlito"/>
              </a:rPr>
              <a:t>Distributed</a:t>
            </a:r>
            <a:r>
              <a:rPr sz="2000" spc="-10" dirty="0">
                <a:latin typeface="Carlito"/>
                <a:cs typeface="Carlito"/>
              </a:rPr>
              <a:t>: Distributed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among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multiple nodes in a</a:t>
            </a:r>
            <a:r>
              <a:rPr sz="2000" spc="15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cluster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5" dirty="0">
                <a:latin typeface="Carlito"/>
                <a:cs typeface="Carlito"/>
              </a:rPr>
              <a:t>Dataset: </a:t>
            </a:r>
            <a:r>
              <a:rPr sz="2000" spc="-10" dirty="0">
                <a:latin typeface="Carlito"/>
                <a:cs typeface="Carlito"/>
              </a:rPr>
              <a:t>Collection </a:t>
            </a:r>
            <a:r>
              <a:rPr sz="2000" spc="-5" dirty="0">
                <a:latin typeface="Carlito"/>
                <a:cs typeface="Carlito"/>
              </a:rPr>
              <a:t>of partitioned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with</a:t>
            </a:r>
            <a:r>
              <a:rPr sz="2000" spc="1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values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923851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Resilient </a:t>
            </a:r>
            <a:r>
              <a:rPr spc="-15" dirty="0"/>
              <a:t>Distributed</a:t>
            </a:r>
            <a:r>
              <a:rPr spc="70" dirty="0"/>
              <a:t> </a:t>
            </a:r>
            <a:r>
              <a:rPr spc="-15" dirty="0"/>
              <a:t>Dataset(RDD)</a:t>
            </a:r>
          </a:p>
        </p:txBody>
      </p:sp>
      <p:sp>
        <p:nvSpPr>
          <p:cNvPr id="3" name="object 3"/>
          <p:cNvSpPr/>
          <p:nvPr/>
        </p:nvSpPr>
        <p:spPr>
          <a:xfrm>
            <a:off x="1632722" y="1981200"/>
            <a:ext cx="6368277" cy="3091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48d65c-488b-40f3-bfca-8ec0544224e8">
      <Terms xmlns="http://schemas.microsoft.com/office/infopath/2007/PartnerControls"/>
    </lcf76f155ced4ddcb4097134ff3c332f>
    <TaxCatchAll xmlns="0f0b5f46-0ea9-40f4-a01f-2a01ec9df38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60A097DE78448BA6DFD5D0AEC0127" ma:contentTypeVersion="14" ma:contentTypeDescription="Create a new document." ma:contentTypeScope="" ma:versionID="d689e8c1f7e8dd0eb0244179feefb6bb">
  <xsd:schema xmlns:xsd="http://www.w3.org/2001/XMLSchema" xmlns:xs="http://www.w3.org/2001/XMLSchema" xmlns:p="http://schemas.microsoft.com/office/2006/metadata/properties" xmlns:ns2="3a48d65c-488b-40f3-bfca-8ec0544224e8" xmlns:ns3="0f0b5f46-0ea9-40f4-a01f-2a01ec9df389" targetNamespace="http://schemas.microsoft.com/office/2006/metadata/properties" ma:root="true" ma:fieldsID="24e2b1d8b4a7fe43d9090dce88d1e9f4" ns2:_="" ns3:_="">
    <xsd:import namespace="3a48d65c-488b-40f3-bfca-8ec0544224e8"/>
    <xsd:import namespace="0f0b5f46-0ea9-40f4-a01f-2a01ec9df3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8d65c-488b-40f3-bfca-8ec0544224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234f470-e8b5-4e69-ba45-ff9d62a3c2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b5f46-0ea9-40f4-a01f-2a01ec9df389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f8d81c9-d777-4229-9c17-0475d51dc10a}" ma:internalName="TaxCatchAll" ma:showField="CatchAllData" ma:web="0f0b5f46-0ea9-40f4-a01f-2a01ec9df3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158473-AD51-4288-A50E-42D6B026B997}">
  <ds:schemaRefs>
    <ds:schemaRef ds:uri="http://schemas.microsoft.com/office/2006/metadata/properties"/>
    <ds:schemaRef ds:uri="http://schemas.microsoft.com/office/infopath/2007/PartnerControls"/>
    <ds:schemaRef ds:uri="3a48d65c-488b-40f3-bfca-8ec0544224e8"/>
    <ds:schemaRef ds:uri="0f0b5f46-0ea9-40f4-a01f-2a01ec9df389"/>
  </ds:schemaRefs>
</ds:datastoreItem>
</file>

<file path=customXml/itemProps2.xml><?xml version="1.0" encoding="utf-8"?>
<ds:datastoreItem xmlns:ds="http://schemas.openxmlformats.org/officeDocument/2006/customXml" ds:itemID="{5341C5DA-D4EB-42C9-A9AD-30696CAC14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0A4C0-6AFB-4635-B5FC-6EE72C5A4C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48d65c-488b-40f3-bfca-8ec0544224e8"/>
    <ds:schemaRef ds:uri="0f0b5f46-0ea9-40f4-a01f-2a01ec9df3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220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Spark</vt:lpstr>
      <vt:lpstr>Real Time Analytics</vt:lpstr>
      <vt:lpstr>Why Spark when Hadoop is already  there?</vt:lpstr>
      <vt:lpstr>Why Spark when Hadoop is already  there?</vt:lpstr>
      <vt:lpstr>What is Spark?</vt:lpstr>
      <vt:lpstr>Features of Apache Spark</vt:lpstr>
      <vt:lpstr>Spark Components</vt:lpstr>
      <vt:lpstr>Resilient Distributed Dataset(RDD)</vt:lpstr>
      <vt:lpstr>Resilient Distributed Dataset(RDD)</vt:lpstr>
      <vt:lpstr>Resilient Distributed Dataset(RDD)</vt:lpstr>
      <vt:lpstr>Resilient Distributed Dataset(RDD)</vt:lpstr>
      <vt:lpstr>Working of Spark Architecture</vt:lpstr>
      <vt:lpstr>Working of Spark Architecture</vt:lpstr>
      <vt:lpstr>Working of Spark Architecture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BIG DATA AND HADOOP</dc:title>
  <dc:creator>PRITI</dc:creator>
  <cp:lastModifiedBy>CDAC</cp:lastModifiedBy>
  <cp:revision>9</cp:revision>
  <dcterms:created xsi:type="dcterms:W3CDTF">2022-06-10T11:53:51Z</dcterms:created>
  <dcterms:modified xsi:type="dcterms:W3CDTF">2022-12-13T01:51:17Z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LastSaved">
    <vt:filetime>2022-06-10T00:00:00Z</vt:filetime>
  </property>
  <property fmtid="{D5CDD505-2E9C-101B-9397-08002B2CF9AE}" pid="4" name="ContentTypeId">
    <vt:lpwstr>0x0101005DD60A097DE78448BA6DFD5D0AEC0127</vt:lpwstr>
  </property>
</Properties>
</file>