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058400" cy="7772400"/>
  <p:notesSz cx="10058400" cy="7772400"/>
  <p:embeddedFontLst>
    <p:embeddedFont>
      <p:font typeface="Calibri" pitchFamily="34" charset="0"/>
      <p:regular r:id="rId39"/>
      <p:bold r:id="rId40"/>
      <p:italic r:id="rId41"/>
      <p:boldItalic r:id="rId42"/>
    </p:embeddedFont>
    <p:embeddedFont>
      <p:font typeface="Tahoma" pitchFamily="34" charset="0"/>
      <p:regular r:id="rId43"/>
      <p:bold r:id="rId44"/>
    </p:embeddedFont>
    <p:embeddedFont>
      <p:font typeface="Verdana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25DDCDC-2D57-4990-92CA-DE4FEE0BC415}">
  <a:tblStyle styleId="{525DDCDC-2D57-4990-92CA-DE4FEE0BC4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58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9" name="Google Shape;5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5" name="Google Shape;5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1" name="Google Shape;5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0" name="Google Shape;5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8" name="Google Shape;5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0" name="Google Shape;5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3" name="Google Shape;61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0" name="Google Shape;6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0" name="Google Shape;63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0" name="Google Shape;6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5" name="Google Shape;6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 extrusionOk="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Picture 4" descr="ITEC_new-removebg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6200" y="65172"/>
            <a:ext cx="1066800" cy="105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File:C-DAC LogoTransp.png - Wikipedia"/>
          <p:cNvPicPr/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8488680" y="0"/>
            <a:ext cx="1388012" cy="75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bugs@gmai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 extrusionOk="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Git	for Version	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does a pull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does a commit &amp; push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6661600" cy="3070567"/>
        </p:xfrm>
        <a:graphic>
          <a:graphicData uri="http://schemas.openxmlformats.org/drawingml/2006/table">
            <a:tbl>
              <a:tblPr firstRow="1" band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marL="252729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42545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marL="2806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6731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26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3500" lvl="0" indent="0" algn="ctr" rtl="0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255" marR="0" lvl="0" indent="0" algn="ctr" rtl="0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110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75" marR="0" lvl="0" indent="0" algn="ctr" rtl="0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10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3500" lvl="0" indent="0" algn="ctr" rtl="0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10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25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100" marB="0"/>
                </a:tc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does a commit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does a pull (fetch &amp; merge)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4" h="307339" extrusionOk="0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4" h="315595" extrusionOk="0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does a push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4" h="307339" extrusionOk="0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4" h="315595" extrusionOk="0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4" h="307339" extrusionOk="0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4" h="315595" extrusionOk="0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does a pull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4" h="307339" extrusionOk="0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4" h="315595" extrusionOk="0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4" h="307339" extrusionOk="0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4" h="315595" extrusionOk="0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avLst/>
            <a:gdLst/>
            <a:ahLst/>
            <a:cxnLst/>
            <a:rect l="l" t="t" r="r" b="b"/>
            <a:pathLst>
              <a:path w="381000" h="307339" extrusionOk="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avLst/>
            <a:gdLst/>
            <a:ahLst/>
            <a:cxnLst/>
            <a:rect l="l" t="t" r="r" b="b"/>
            <a:pathLst>
              <a:path w="395605" h="307339" extrusionOk="0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avLst/>
            <a:gdLst/>
            <a:ahLst/>
            <a:cxnLst/>
            <a:rect l="l" t="t" r="r" b="b"/>
            <a:pathLst>
              <a:path w="381000" h="315595" extrusionOk="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avLst/>
            <a:gdLst/>
            <a:ahLst/>
            <a:cxnLst/>
            <a:rect l="l" t="t" r="r" b="b"/>
            <a:pathLst>
              <a:path w="395605" h="315595" extrusionOk="0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>
            <a:spLocks noGrp="1"/>
          </p:cNvSpPr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git	areas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spAutoFit/>
          </a:bodyPr>
          <a:lstStyle/>
          <a:p>
            <a:pPr marL="241300" marR="342265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copy on git,  files can be: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repo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3925" marR="0" lvl="2" indent="-174625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(committed)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endParaRPr sz="27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5080" lvl="1" indent="-279400" algn="l" rtl="0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Checked out and modified,  but not yet committed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3925" marR="0" lvl="2" indent="-1746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(working copy)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50" rIns="0" bIns="0" anchor="t" anchorCtr="0">
            <a:spAutoFit/>
          </a:bodyPr>
          <a:lstStyle/>
          <a:p>
            <a:pPr marL="292100" marR="481330" lvl="0" indent="-279400" algn="l" rtl="0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 in-between, in  a </a:t>
            </a: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"staging" area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84200" marR="5080" lvl="1" indent="-177800" algn="l" rtl="0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files are ready  to be committed.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73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commit saves a snapshot of all staged state.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749300" marR="5080" lvl="0" indent="-736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Unmodified/modified  Files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0" marR="5080" lvl="0" indent="-1143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 Files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292100" marR="5080" lvl="0" indent="-2794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Committed  Files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>
            <a:spLocks noGrp="1"/>
          </p:cNvSpPr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	Git	workflow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5550" rIns="0" bIns="0" anchor="t" anchorCtr="0">
            <a:spAutoFit/>
          </a:bodyPr>
          <a:lstStyle/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in your working directory.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files, adding snapshots of them to your staging area.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1300" marR="5080" lvl="0" indent="-228600" algn="l" rtl="0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takes the files in the staging area and stores  that snapshot permanently to your Git directory.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>
            <a:spLocks noGrp="1"/>
          </p:cNvSpPr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 Git	configuration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spAutoFit/>
          </a:bodyPr>
          <a:lstStyle/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name and email for Git to use when you commit: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""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lang="en-US" sz="2200" b="0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endParaRPr sz="30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>
            <a:spLocks noGrp="1"/>
          </p:cNvSpPr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	Git	repo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736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en-US" sz="245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common scenarios: (only do one of these)</a:t>
            </a:r>
            <a:endParaRPr sz="24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Git repo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current directory: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3925" marR="0" lvl="2" indent="-17462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in your current directory.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3925" marR="0" lvl="2" indent="-1746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you can commit files in that directory into the repo.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message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endParaRPr sz="32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clone a remote repo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your current directory: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	localDirectoryName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7100" marR="5080" lvl="2" indent="-177800" algn="l" rtl="0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the given local directory, containing a working copy of  the files from the repo, and 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(used to hold the  staging area and your actual local repo)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	Git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spAutoFit/>
          </a:bodyPr>
          <a:lstStyle/>
          <a:p>
            <a:pPr marL="241300" marR="312420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Created by Linus Torvalds,  creator of Linux, in 2005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Came out of Linux development community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to do version control on Linux kernel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endParaRPr sz="3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Git: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23925" marR="1911350" lvl="1" indent="-568325" algn="l" rtl="0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for non-linear development  (thousands of parallel branches)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distributed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Able to handle large projects efficiently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endParaRPr sz="29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 extrusionOk="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>
            <a:spLocks noGrp="1"/>
          </p:cNvSpPr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commands</a:t>
            </a:r>
            <a:endParaRPr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8534400" cy="5228370"/>
        </p:xfrm>
        <a:graphic>
          <a:graphicData uri="http://schemas.openxmlformats.org/drawingml/2006/table">
            <a:tbl>
              <a:tblPr firstRow="1" bandRow="1">
                <a:noFill/>
                <a:tableStyleId>{525DDCDC-2D57-4990-92CA-DE4FEE0BC415}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marL="939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command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7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81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7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</a:t>
                      </a:r>
                      <a:r>
                        <a:rPr lang="en-US" sz="18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url [dir]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 a Git repository so you can add to it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203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	add	</a:t>
                      </a:r>
                      <a:r>
                        <a:rPr lang="en-US" sz="20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03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adds file contents to the staging area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203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	commit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03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records a snapshot of the staging area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203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	status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03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534035" lvl="0" indent="0" algn="l" rtl="0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 the status of your files in the working  directory and staging area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09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 diff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802005" lvl="0" indent="0" algn="l" rtl="0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shows diff of what is staged and what is  modified but unstaged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09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 help </a:t>
                      </a:r>
                      <a:r>
                        <a:rPr lang="en-US" sz="1800" i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-US" sz="18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r>
                        <a:rPr lang="en-US" sz="1800" i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7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get help info about a particular command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203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pull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03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516255" lvl="0" indent="0" algn="l" rtl="0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fetch from a remote repo and try to merge  into the current branch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09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marL="2305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push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03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113664" lvl="0" indent="0" algn="l" rtl="0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push your new branches and data to a remote  repository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09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marL="9588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others: 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init, reset, branch, checkout, merge, log, tag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57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>
            <a:spLocks noGrp="1"/>
          </p:cNvSpPr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and commit	a	file</a:t>
            </a:r>
            <a:endParaRPr/>
          </a:p>
        </p:txBody>
      </p:sp>
      <p:sp>
        <p:nvSpPr>
          <p:cNvPr id="524" name="Google Shape;524;p27"/>
          <p:cNvSpPr txBox="1">
            <a:spLocks noGrp="1"/>
          </p:cNvSpPr>
          <p:nvPr>
            <p:ph type="body" idx="1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1900" rIns="0" bIns="0" anchor="t" anchorCtr="0">
            <a:spAutoFit/>
          </a:bodyPr>
          <a:lstStyle/>
          <a:p>
            <a:pPr marL="240665" marR="508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The first time we ask a file to be tracked, </a:t>
            </a:r>
            <a:r>
              <a:rPr lang="en-US" sz="2450" i="1">
                <a:latin typeface="Tahoma"/>
                <a:ea typeface="Tahoma"/>
                <a:cs typeface="Tahoma"/>
                <a:sym typeface="Tahoma"/>
              </a:rPr>
              <a:t>and every time  before we commit a file</a:t>
            </a:r>
            <a:r>
              <a:rPr lang="en-US"/>
              <a:t>, we must add it to the staging area:</a:t>
            </a:r>
            <a:endParaRPr sz="2450">
              <a:latin typeface="Tahoma"/>
              <a:ea typeface="Tahoma"/>
              <a:cs typeface="Tahoma"/>
              <a:sym typeface="Tahoma"/>
            </a:endParaRPr>
          </a:p>
          <a:p>
            <a:pPr marL="635000" lvl="1" indent="-2794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add Hello.java Goodbye.java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923925" lvl="2" indent="-174625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Takes a snapshot of these files, adds them to the staging area.</a:t>
            </a:r>
            <a:endParaRPr/>
          </a:p>
          <a:p>
            <a:pPr marL="914400" lvl="2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endParaRPr sz="1900"/>
          </a:p>
          <a:p>
            <a:pPr marL="244475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move staged changes into the repo, we commit:</a:t>
            </a:r>
            <a:endParaRPr/>
          </a:p>
          <a:p>
            <a:pPr marL="635000" lvl="1" indent="-2794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commit –m "Fixing bug #22"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undo changes on a file before you have committed it: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100" rIns="0" bIns="0" anchor="t" anchorCtr="0">
            <a:spAutoFit/>
          </a:bodyPr>
          <a:lstStyle/>
          <a:p>
            <a:pPr marL="2921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--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2100" marR="0" lvl="0" indent="-2794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(unstages the file)  (undoes your changes)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All these commands are acting on your local version of repo.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>
            <a:spLocks noGrp="1"/>
          </p:cNvSpPr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Viewing/undoing changes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spAutoFit/>
          </a:bodyPr>
          <a:lstStyle/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view status of files in working directory and staging area: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	</a:t>
            </a: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what is modified but unstaged: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a log of all changes in your local repo: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	</a:t>
            </a: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(shorter version)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9300" marR="2321560" lvl="0" indent="0" algn="l" rtl="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Edited first line of readme  258efa7 Added line to readme  0e52da7 Initial commit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3925" marR="0" lvl="2" indent="-1746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show only the 5 most recent updates), etc.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>
            <a:spLocks noGrp="1"/>
          </p:cNvSpPr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Branching and merging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76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uses branching heavily to switch between multiple tasks.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local branch: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list all local branches: (* = current branch)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switch to a given local branch: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merge changes from a branch into the local master: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>
            <a:spLocks noGrp="1"/>
          </p:cNvSpPr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Interaction	w/	remote	repo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5550" rIns="0" bIns="0" anchor="t" anchorCtr="0">
            <a:spAutoFit/>
          </a:bodyPr>
          <a:lstStyle/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changes to the remote repo.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Pull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remote repo to get most recent changes.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(fix conflicts if necessary, add/commit them to your local repo)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endParaRPr sz="32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1300" marR="219075" lvl="0" indent="-22860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fetch the most recent updates from the remote repo into  your local repo, and put them into your working directory: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endParaRPr sz="33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put your changes from your local repo in the remote repo: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sz="2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What is Git &amp; Github ?</a:t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 an example of </a:t>
            </a:r>
            <a:r>
              <a:rPr lang="en-US" sz="220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412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 is a system that records changes to a file or set of files and helps  us recall specific versions later if needed. E.g. Subversion (SVN), CVS etc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It allows you to :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1160" marR="0" lvl="0" indent="-3771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 files or the whole project to an earlier state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1160" marR="0" lvl="0" indent="-3771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Compare changes over time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1160" marR="0" lvl="0" indent="-3771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See who modified what?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1160" marR="0" lvl="0" indent="-3771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modifications by collaborators with the permission of admin/owners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version control tool that will allow you to perform all kinds of operations to fetch data from the central server or push data to it whereas GitHub is a core hosting platform for version control collaboration. GitHub is a company that allows you to host a central repository in a remote server</a:t>
            </a:r>
            <a:r>
              <a:rPr lang="en-US" sz="1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 </a:t>
            </a:r>
            <a:endParaRPr sz="192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avLst/>
            <a:gdLst/>
            <a:ahLst/>
            <a:cxnLst/>
            <a:rect l="l" t="t" r="r" b="b"/>
            <a:pathLst>
              <a:path w="120000" h="457200" extrusionOk="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spcFirstLastPara="1" wrap="square" lIns="0" tIns="9075" rIns="0" bIns="0" anchor="t" anchorCtr="0">
            <a:spAutoFit/>
          </a:bodyPr>
          <a:lstStyle/>
          <a:p>
            <a:pPr marL="3526727" marR="3517646" lvl="0" indent="-209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lang="en-US" sz="2640" b="1" i="0" u="none" strike="noStrike" cap="non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REMOTE  REPOSITORY</a:t>
            </a:r>
            <a:endParaRPr sz="26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>
            <a:spLocks noGrp="1"/>
          </p:cNvSpPr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Github Structure</a:t>
            </a:r>
            <a:endParaRPr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spcFirstLastPara="1" wrap="square" lIns="0" tIns="20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endParaRPr sz="1704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2194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user account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spcFirstLastPara="1" wrap="square" lIns="0" tIns="20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endParaRPr sz="1704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2009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 account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avLst/>
            <a:gdLst/>
            <a:ahLst/>
            <a:cxnLst/>
            <a:rect l="l" t="t" r="r" b="b"/>
            <a:pathLst>
              <a:path w="652144" h="538480" extrusionOk="0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w="652144" h="538480" extrusionOk="0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w="652144" h="538480" extrusionOk="0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w="652144" h="538480" extrusionOk="0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w="652144" h="538480" extrusionOk="0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w="652144" h="538480" extrusionOk="0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avLst/>
            <a:gdLst/>
            <a:ahLst/>
            <a:cxnLst/>
            <a:rect l="l" t="t" r="r" b="b"/>
            <a:pathLst>
              <a:path w="727709" h="538480" extrusionOk="0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w="727709" h="538480" extrusionOk="0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w="727709" h="538480" extrusionOk="0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w="727709" h="538480" extrusionOk="0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w="727709" h="538480" extrusionOk="0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w="727709" h="538480" extrusionOk="0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avLst/>
            <a:gdLst/>
            <a:ahLst/>
            <a:cxnLst/>
            <a:rect l="l" t="t" r="r" b="b"/>
            <a:pathLst>
              <a:path w="575944" h="538480" extrusionOk="0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w="575944" h="538480" extrusionOk="0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w="575944" h="538480" extrusionOk="0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w="575944" h="538480" extrusionOk="0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w="575944" h="538480" extrusionOk="0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w="575944" h="538480" extrusionOk="0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avLst/>
            <a:gdLst/>
            <a:ahLst/>
            <a:cxnLst/>
            <a:rect l="l" t="t" r="r" b="b"/>
            <a:pathLst>
              <a:path w="705484" h="538480" extrusionOk="0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w="705484" h="538480" extrusionOk="0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w="705484" h="538480" extrusionOk="0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w="705484" h="538480" extrusionOk="0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w="705484" h="538480" extrusionOk="0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w="705484" h="538480" extrusionOk="0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005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0128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0198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0128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25" rIns="0" bIns="0" anchor="t" anchorCtr="0">
            <a:spAutoFit/>
          </a:bodyPr>
          <a:lstStyle/>
          <a:p>
            <a:pPr marL="415608" marR="190691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public repositories  and collaborators on all plans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5608" marR="0" lvl="0" indent="-316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5608" marR="0" lvl="0" indent="-316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Ability to add unlimited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560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repository collaborators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5608" marR="32620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Public repositories are open  to view and copy but not  commit changes.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25" rIns="0" bIns="0" anchor="t" anchorCtr="0">
            <a:spAutoFit/>
          </a:bodyPr>
          <a:lstStyle/>
          <a:p>
            <a:pPr marL="417005" marR="243077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Organizations are great for  that need multiple owners &amp;  admins.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7005" marR="377889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  (&gt; Personal)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7005" marR="0" lvl="0" indent="-316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Team-based access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7005" marR="0" lvl="0" indent="0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7005" marR="20955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owners, admins, &amp;  collaborators using teams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avLst/>
            <a:gdLst/>
            <a:ahLst/>
            <a:cxnLst/>
            <a:rect l="l" t="t" r="r" b="b"/>
            <a:pathLst>
              <a:path w="1353820" h="2209800" extrusionOk="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spcFirstLastPara="1" wrap="square" lIns="0" tIns="300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lang="en-US" sz="2640" b="1" i="0" u="none" strike="noStrike" cap="non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CLONE TO GET LOCAL REPOSITORY</a:t>
            </a:r>
            <a:endParaRPr sz="26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avLst/>
            <a:gdLst/>
            <a:ahLst/>
            <a:cxnLst/>
            <a:rect l="l" t="t" r="r" b="b"/>
            <a:pathLst>
              <a:path w="76200" h="464820" extrusionOk="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w="76200" h="464820" extrusionOk="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w="76200" h="464820" extrusionOk="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w="76200" h="464820" extrusionOk="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64820" extrusionOk="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avLst/>
            <a:gdLst/>
            <a:ahLst/>
            <a:cxnLst/>
            <a:rect l="l" t="t" r="r" b="b"/>
            <a:pathLst>
              <a:path w="573404" h="307975" extrusionOk="0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2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Important Concepts for Github Users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repo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for multiple people to work together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Master in a repository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" marR="558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final version that is considered ready to use by anybody in the team or outside if  repository is public.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Branch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 in your project, for an environment where you can try out new ideas.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you make on a branch don't affect the master unless pull request is accepted.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committed to branch reflects for you to keep track of different versions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Adding Commits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your progress as you work on a branch or master.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352743" lvl="0" indent="-315722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transparent history that others can follow to understand what you've done  and why.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Forking a repository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copy for you to work on independently without any changes to theirs.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pull request to owner so that the owner can incorporate changes.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>
            <a:spLocks noGrp="1"/>
          </p:cNvSpPr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Concepts for Github Users ..</a:t>
            </a:r>
            <a:endParaRPr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initiates discussion about your commits or changes made to a code.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exactly what changes would be merged if pull request is accepted.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5588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GitHub's @mention system in your Pull Request message to ask for feedback from  specific people or teams, or for someone to review your work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bugs or issues with codes that need rectification.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remain open unless resolved.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filtered, Can be labeled as bug/enancement/ question/help wanted etc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can be used to notify someone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Markdown syntax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0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is a way to style text on the web.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994" marR="443548" lvl="0" indent="-315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descriptions and comments of Issues and Pull Requests. These include  @mentions as well as references to SHA-1 hashes, Issues, and Pull Requests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endParaRPr sz="2035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Watch and Star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notifies us of all conversations over and above your @mentions, commits,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discussion. Star will favorite it but not show on your dashboards like watch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>
            <a:spLocks noGrp="1"/>
          </p:cNvSpPr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Understanding Github Workflow</a:t>
            </a:r>
            <a:endParaRPr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558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rPr lang="en-US" sz="1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*Deploying the code is  for development projects</a:t>
            </a:r>
            <a:endParaRPr sz="13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avLst/>
            <a:gdLst/>
            <a:ahLst/>
            <a:cxnLst/>
            <a:rect l="l" t="t" r="r" b="b"/>
            <a:pathLst>
              <a:path w="120000" h="2286000" extrusionOk="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avLst/>
            <a:gdLst/>
            <a:ahLst/>
            <a:cxnLst/>
            <a:rect l="l" t="t" r="r" b="b"/>
            <a:pathLst>
              <a:path w="120000" h="2664460" extrusionOk="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400" rIns="0" bIns="0" anchor="t" anchorCtr="0">
            <a:spAutoFit/>
          </a:bodyPr>
          <a:lstStyle/>
          <a:p>
            <a:pPr marL="1005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400" rIns="0" bIns="0" anchor="t" anchorCtr="0">
            <a:spAutoFit/>
          </a:bodyPr>
          <a:lstStyle/>
          <a:p>
            <a:pPr marL="10128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avLst/>
            <a:gdLst/>
            <a:ahLst/>
            <a:cxnLst/>
            <a:rect l="l" t="t" r="r" b="b"/>
            <a:pathLst>
              <a:path w="120000" h="3124200" extrusionOk="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400" rIns="0" bIns="0" anchor="t" anchorCtr="0">
            <a:spAutoFit/>
          </a:bodyPr>
          <a:lstStyle/>
          <a:p>
            <a:pPr marL="10128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or Push to branch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avLst/>
            <a:gdLst/>
            <a:ahLst/>
            <a:cxnLst/>
            <a:rect l="l" t="t" r="r" b="b"/>
            <a:pathLst>
              <a:path w="120000" h="2286000" extrusionOk="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avLst/>
            <a:gdLst/>
            <a:ahLst/>
            <a:cxnLst/>
            <a:rect l="l" t="t" r="r" b="b"/>
            <a:pathLst>
              <a:path w="120000" h="3121660" extrusionOk="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avLst/>
            <a:gdLst/>
            <a:ahLst/>
            <a:cxnLst/>
            <a:rect l="l" t="t" r="r" b="b"/>
            <a:pathLst>
              <a:path w="120000" h="2440304" extrusionOk="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400" rIns="0" bIns="0" anchor="t" anchorCtr="0">
            <a:spAutoFit/>
          </a:bodyPr>
          <a:lstStyle/>
          <a:p>
            <a:pPr marL="101283" marR="10198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 Pull request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8400" rIns="0" bIns="0" anchor="t" anchorCtr="0">
            <a:spAutoFit/>
          </a:bodyPr>
          <a:lstStyle/>
          <a:p>
            <a:pPr marL="101283" marR="11245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Issues/ Resolve Issues  Mention Individuals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7700" rIns="0" bIns="0" anchor="t" anchorCtr="0">
            <a:spAutoFit/>
          </a:bodyPr>
          <a:lstStyle/>
          <a:p>
            <a:pPr marL="10198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Pull request</a:t>
            </a:r>
            <a:endParaRPr sz="15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Centralized VCS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41300" marR="886460" lvl="0" indent="-22860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Subversion, CVS, Perforce, etc.  A central server repository (repo)  holds the "official copy" of the code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1703070" lvl="1" indent="-279400" algn="l" rtl="0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 maintains the sole  version history of the repo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1300" marR="2031364" lvl="0" indent="-228600" algn="l" rtl="0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"checkouts" of it  to your local copy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local modifications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changes are not versioned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1300" marR="1797050" lvl="0" indent="-228600" algn="l" rtl="0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done, you  "check in" back to the server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checkin increments the repo's version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Arial"/>
              <a:buNone/>
            </a:pPr>
            <a:r>
              <a:rPr lang="en-US" sz="484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Github Desktop Demo</a:t>
            </a:r>
            <a:endParaRPr sz="48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-US" sz="19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download Github Desktop </a:t>
            </a:r>
            <a:r>
              <a:rPr lang="en-US" sz="19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979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8" name="Google Shape;648;p42"/>
          <p:cNvSpPr txBox="1">
            <a:spLocks noGrp="1"/>
          </p:cNvSpPr>
          <p:nvPr>
            <p:ph type="body" idx="1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want to use some code which is present in a public repository, you can directly copy the contents by cloning or downloading.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Distributed VCS (Git)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spAutoFit/>
          </a:bodyPr>
          <a:lstStyle/>
          <a:p>
            <a:pPr marL="241300" marR="215519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git, mercurial, etc., you don't "checkout"  from a central repo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"clone" it and "pull" changes from it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1300" marR="3270884" lvl="0" indent="-228600" algn="l" rtl="0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repo is a complete copy  of everything on the remote server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yours is "just as good" as theirs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operations are local: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in/out from </a:t>
            </a:r>
            <a:r>
              <a:rPr lang="en-US" sz="225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 changes to </a:t>
            </a:r>
            <a:r>
              <a:rPr lang="en-US" sz="225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repo keeps version history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44475" marR="0" lvl="0" indent="-231775" algn="l" rtl="0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ready, you can "push" changes back to server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snapshots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41300" marR="5080" lvl="0" indent="-22860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Centralized VCS like Subversion  track version data on each  individual file.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241300" marR="195580" lvl="0" indent="-22860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keeps "snapshots" of the  entire state of the project.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245109" lvl="1" indent="-279400" algn="l" rtl="0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checkin version of the  overall code has a copy of  each file in it.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5080" lvl="1" indent="-279400" algn="l" rtl="0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files change on a given  checkin, some do not.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5000" marR="0" lvl="1" indent="-27940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redundancy, but faster.</a:t>
            </a:r>
            <a:endParaRPr sz="2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81610" marR="5588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 new git is initialized as a remote  repository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307" marR="0" lvl="0" indent="0" algn="l" rtl="0">
              <a:lnSpc>
                <a:spcPct val="100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Remote repository	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699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endParaRPr sz="16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90" marR="0" lvl="0" indent="0" algn="ctr" rtl="0">
              <a:lnSpc>
                <a:spcPct val="100000"/>
              </a:lnSpc>
              <a:spcBef>
                <a:spcPts val="1392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and Peter clone the git repository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29057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29057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2912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does a commit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6661600" cy="2606530"/>
        </p:xfrm>
        <a:graphic>
          <a:graphicData uri="http://schemas.openxmlformats.org/drawingml/2006/table">
            <a:tbl>
              <a:tblPr firstRow="1" band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marL="252729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42545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marL="2806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6731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425" marB="0">
                    <a:lnL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marL="441959" marR="429894" lvl="0" indent="0" algn="ctr" rtl="0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C1  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4925" marB="0"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3500" lvl="0" indent="0" algn="ctr" rtl="0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255" marR="0" lvl="0" indent="0" algn="ctr" rtl="0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does a push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avLst/>
            <a:gdLst/>
            <a:ahLst/>
            <a:cxnLst/>
            <a:rect l="l" t="t" r="r" b="b"/>
            <a:pathLst>
              <a:path w="6028055" h="120000" extrusionOk="0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40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80" h="294004" extrusionOk="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avLst/>
            <a:gdLst/>
            <a:ahLst/>
            <a:cxnLst/>
            <a:rect l="l" t="t" r="r" b="b"/>
            <a:pathLst>
              <a:path w="1107439" h="294004" extrusionOk="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avLst/>
            <a:gdLst/>
            <a:ahLst/>
            <a:cxnLst/>
            <a:rect l="l" t="t" r="r" b="b"/>
            <a:pathLst>
              <a:path w="3175" h="299085" extrusionOk="0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w="190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avLst/>
            <a:gdLst/>
            <a:ahLst/>
            <a:cxnLst/>
            <a:rect l="l" t="t" r="r" b="b"/>
            <a:pathLst>
              <a:path w="614679" h="294004" extrusionOk="0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lang="en-US"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sz="15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avLst/>
            <a:gdLst/>
            <a:ahLst/>
            <a:cxnLst/>
            <a:rect l="l" t="t" r="r" b="b"/>
            <a:pathLst>
              <a:path w="120000" h="307339" extrusionOk="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Microsoft Office PowerPoint</Application>
  <PresentationFormat>Custom</PresentationFormat>
  <Paragraphs>381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Tahoma</vt:lpstr>
      <vt:lpstr>Times New Roman</vt:lpstr>
      <vt:lpstr>Courier New</vt:lpstr>
      <vt:lpstr>Verdana</vt:lpstr>
      <vt:lpstr>Office Theme</vt:lpstr>
      <vt:lpstr>Git for Version Control</vt:lpstr>
      <vt:lpstr>About Git</vt:lpstr>
      <vt:lpstr>Centralized VCS</vt:lpstr>
      <vt:lpstr>Distributed VCS (Git)</vt:lpstr>
      <vt:lpstr>Git snapshots</vt:lpstr>
      <vt:lpstr>A Git Sample</vt:lpstr>
      <vt:lpstr>A Git Sample</vt:lpstr>
      <vt:lpstr>A Git Sample</vt:lpstr>
      <vt:lpstr>A Git Sample</vt:lpstr>
      <vt:lpstr>A Git Sample</vt:lpstr>
      <vt:lpstr>A Git Sample</vt:lpstr>
      <vt:lpstr>A Git Sample</vt:lpstr>
      <vt:lpstr>A Git Sample</vt:lpstr>
      <vt:lpstr>A Git Sample</vt:lpstr>
      <vt:lpstr>A Git Sample</vt:lpstr>
      <vt:lpstr>Local git areas</vt:lpstr>
      <vt:lpstr>Basic Git workflow</vt:lpstr>
      <vt:lpstr>Initial Git configuration</vt:lpstr>
      <vt:lpstr>Creating a Git repo</vt:lpstr>
      <vt:lpstr>Git commands</vt:lpstr>
      <vt:lpstr>Add and commit a file</vt:lpstr>
      <vt:lpstr>Viewing/undoing changes</vt:lpstr>
      <vt:lpstr>Branching and merging</vt:lpstr>
      <vt:lpstr>Interaction w/ remote repo</vt:lpstr>
      <vt:lpstr>What is Git &amp; Github ?</vt:lpstr>
      <vt:lpstr>Github Structure</vt:lpstr>
      <vt:lpstr>Important Concepts for Github Users</vt:lpstr>
      <vt:lpstr>Concepts for Github Users ..</vt:lpstr>
      <vt:lpstr>Understanding Github Workflow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Version Control</dc:title>
  <cp:lastModifiedBy>sarutigupta</cp:lastModifiedBy>
  <cp:revision>1</cp:revision>
  <dcterms:modified xsi:type="dcterms:W3CDTF">2023-03-01T10:09:22Z</dcterms:modified>
</cp:coreProperties>
</file>