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4"/>
  </p:notesMasterIdLst>
  <p:handoutMasterIdLst>
    <p:handoutMasterId r:id="rId35"/>
  </p:handoutMasterIdLst>
  <p:sldIdLst>
    <p:sldId id="1051" r:id="rId2"/>
    <p:sldId id="1106" r:id="rId3"/>
    <p:sldId id="1109" r:id="rId4"/>
    <p:sldId id="1202" r:id="rId5"/>
    <p:sldId id="1203" r:id="rId6"/>
    <p:sldId id="1168" r:id="rId7"/>
    <p:sldId id="1169" r:id="rId8"/>
    <p:sldId id="1170" r:id="rId9"/>
    <p:sldId id="1210" r:id="rId10"/>
    <p:sldId id="1171" r:id="rId11"/>
    <p:sldId id="1211" r:id="rId12"/>
    <p:sldId id="1212" r:id="rId13"/>
    <p:sldId id="1213" r:id="rId14"/>
    <p:sldId id="1173" r:id="rId15"/>
    <p:sldId id="1214" r:id="rId16"/>
    <p:sldId id="1215" r:id="rId17"/>
    <p:sldId id="1174" r:id="rId18"/>
    <p:sldId id="1177" r:id="rId19"/>
    <p:sldId id="1216" r:id="rId20"/>
    <p:sldId id="1178" r:id="rId21"/>
    <p:sldId id="1179" r:id="rId22"/>
    <p:sldId id="1181" r:id="rId23"/>
    <p:sldId id="1182" r:id="rId24"/>
    <p:sldId id="1180" r:id="rId25"/>
    <p:sldId id="1185" r:id="rId26"/>
    <p:sldId id="1222" r:id="rId27"/>
    <p:sldId id="1195" r:id="rId28"/>
    <p:sldId id="1194" r:id="rId29"/>
    <p:sldId id="1196" r:id="rId30"/>
    <p:sldId id="1198" r:id="rId31"/>
    <p:sldId id="1199" r:id="rId32"/>
    <p:sldId id="1201" r:id="rId33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lnSpc>
        <a:spcPct val="90000"/>
      </a:lnSpc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lnSpc>
        <a:spcPct val="90000"/>
      </a:lnSpc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lnSpc>
        <a:spcPct val="90000"/>
      </a:lnSpc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lnSpc>
        <a:spcPct val="90000"/>
      </a:lnSpc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lnSpc>
        <a:spcPct val="90000"/>
      </a:lnSpc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6699"/>
    <a:srgbClr val="E6F559"/>
    <a:srgbClr val="E88610"/>
    <a:srgbClr val="E38A6B"/>
    <a:srgbClr val="A50021"/>
    <a:srgbClr val="CC0000"/>
    <a:srgbClr val="EF2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54" d="100"/>
          <a:sy n="54" d="100"/>
        </p:scale>
        <p:origin x="99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4" tIns="45453" rIns="90904" bIns="45453" numCol="1" anchor="t" anchorCtr="0" compatLnSpc="1">
            <a:prstTxWarp prst="textNoShape">
              <a:avLst/>
            </a:prstTxWarp>
          </a:bodyPr>
          <a:lstStyle>
            <a:lvl1pPr algn="l" defTabSz="90963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4" tIns="45453" rIns="90904" bIns="45453" numCol="1" anchor="t" anchorCtr="0" compatLnSpc="1">
            <a:prstTxWarp prst="textNoShape">
              <a:avLst/>
            </a:prstTxWarp>
          </a:bodyPr>
          <a:lstStyle>
            <a:lvl1pPr defTabSz="90963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33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4" tIns="45453" rIns="90904" bIns="45453" numCol="1" anchor="b" anchorCtr="0" compatLnSpc="1">
            <a:prstTxWarp prst="textNoShape">
              <a:avLst/>
            </a:prstTxWarp>
          </a:bodyPr>
          <a:lstStyle>
            <a:lvl1pPr algn="l" defTabSz="90963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4" tIns="45453" rIns="90904" bIns="45453" numCol="1" anchor="b" anchorCtr="0" compatLnSpc="1">
            <a:prstTxWarp prst="textNoShape">
              <a:avLst/>
            </a:prstTxWarp>
          </a:bodyPr>
          <a:lstStyle>
            <a:lvl1pPr defTabSz="90963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744EF60C-FAED-4D4E-B2E9-1E224E0259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63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4" tIns="45453" rIns="90904" bIns="45453" numCol="1" anchor="t" anchorCtr="0" compatLnSpc="1">
            <a:prstTxWarp prst="textNoShape">
              <a:avLst/>
            </a:prstTxWarp>
          </a:bodyPr>
          <a:lstStyle>
            <a:lvl1pPr algn="l" defTabSz="90963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4" tIns="45453" rIns="90904" bIns="45453" numCol="1" anchor="t" anchorCtr="0" compatLnSpc="1">
            <a:prstTxWarp prst="textNoShape">
              <a:avLst/>
            </a:prstTxWarp>
          </a:bodyPr>
          <a:lstStyle>
            <a:lvl1pPr defTabSz="90963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4" tIns="45453" rIns="90904" bIns="45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33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4" tIns="45453" rIns="90904" bIns="45453" numCol="1" anchor="b" anchorCtr="0" compatLnSpc="1">
            <a:prstTxWarp prst="textNoShape">
              <a:avLst/>
            </a:prstTxWarp>
          </a:bodyPr>
          <a:lstStyle>
            <a:lvl1pPr algn="l" defTabSz="90963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4" tIns="45453" rIns="90904" bIns="45453" numCol="1" anchor="b" anchorCtr="0" compatLnSpc="1">
            <a:prstTxWarp prst="textNoShape">
              <a:avLst/>
            </a:prstTxWarp>
          </a:bodyPr>
          <a:lstStyle>
            <a:lvl1pPr defTabSz="90963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2E2A1CBA-E26D-42C7-B0FE-80077BE25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3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1D353-0258-4967-B179-225ECBF650A4}" type="slidenum">
              <a:rPr lang="en-US"/>
              <a:pPr/>
              <a:t>1</a:t>
            </a:fld>
            <a:endParaRPr lang="en-US"/>
          </a:p>
        </p:txBody>
      </p:sp>
      <p:sp>
        <p:nvSpPr>
          <p:cNvPr id="124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CDC36-EBAB-4112-89BF-E68D2F52F6AA}" type="slidenum">
              <a:rPr lang="en-US"/>
              <a:pPr/>
              <a:t>2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5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524FE-9AC3-435B-A10D-923713318C0D}" type="slidenum">
              <a:rPr lang="en-US"/>
              <a:pPr/>
              <a:t>3</a:t>
            </a:fld>
            <a:endParaRPr lang="en-US"/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11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11077" name="Rectangle 5"/>
          <p:cNvSpPr>
            <a:spLocks noChangeArrowheads="1"/>
          </p:cNvSpPr>
          <p:nvPr/>
        </p:nvSpPr>
        <p:spPr bwMode="auto">
          <a:xfrm>
            <a:off x="6553200" y="6858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400">
              <a:latin typeface="Arial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EB0A07-48A3-4C7C-804B-7D587EC46F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49D0B7-58B6-498D-8E3D-BC65A233D1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D3B4E6-15D3-480A-9EA4-0021B20BD2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25CDBC-0047-4A8C-8719-924698C0AA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243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371600"/>
            <a:ext cx="39243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66E2D8-BBCC-4FCD-B38C-2D44D1838E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8A7D98-693A-4EF3-B286-BE4A70FF23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5189B7-0F32-41A2-B754-0A4CF72132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DDD591-E2AF-4EA2-BF17-A315D25FA7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506854-5B7A-4572-AFF7-993D3013B6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F5DE1-3361-4B98-AA11-495D467CBE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10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0"/>
            <a:ext cx="716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100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fld id="{6908D3DA-EABA-488A-9DB0-94CFF4BEEE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10054" name="Rectangle 6"/>
          <p:cNvSpPr>
            <a:spLocks noChangeArrowheads="1"/>
          </p:cNvSpPr>
          <p:nvPr/>
        </p:nvSpPr>
        <p:spPr bwMode="auto">
          <a:xfrm>
            <a:off x="6553200" y="6858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4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>
    <p:cut/>
  </p:transition>
  <p:timing>
    <p:tnLst>
      <p:par>
        <p:cTn id="1" dur="indefinite" restart="never" nodeType="tmRoot"/>
      </p:par>
    </p:tnLst>
  </p:timing>
  <p:txStyles>
    <p:titleStyle>
      <a:lvl1pPr algn="ctr" rtl="0" fontAlgn="base">
        <a:lnSpc>
          <a:spcPct val="90000"/>
        </a:lnSpc>
        <a:spcBef>
          <a:spcPct val="30000"/>
        </a:spcBef>
        <a:spcAft>
          <a:spcPct val="0"/>
        </a:spcAft>
        <a:defRPr sz="4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30000"/>
        </a:spcBef>
        <a:spcAft>
          <a:spcPct val="0"/>
        </a:spcAft>
        <a:defRPr sz="4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lnSpc>
          <a:spcPct val="90000"/>
        </a:lnSpc>
        <a:spcBef>
          <a:spcPct val="30000"/>
        </a:spcBef>
        <a:spcAft>
          <a:spcPct val="0"/>
        </a:spcAft>
        <a:defRPr sz="4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lnSpc>
          <a:spcPct val="90000"/>
        </a:lnSpc>
        <a:spcBef>
          <a:spcPct val="30000"/>
        </a:spcBef>
        <a:spcAft>
          <a:spcPct val="0"/>
        </a:spcAft>
        <a:defRPr sz="4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lnSpc>
          <a:spcPct val="90000"/>
        </a:lnSpc>
        <a:spcBef>
          <a:spcPct val="30000"/>
        </a:spcBef>
        <a:spcAft>
          <a:spcPct val="0"/>
        </a:spcAft>
        <a:defRPr sz="4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lnSpc>
          <a:spcPct val="90000"/>
        </a:lnSpc>
        <a:spcBef>
          <a:spcPct val="30000"/>
        </a:spcBef>
        <a:spcAft>
          <a:spcPct val="0"/>
        </a:spcAft>
        <a:defRPr sz="4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lnSpc>
          <a:spcPct val="90000"/>
        </a:lnSpc>
        <a:spcBef>
          <a:spcPct val="30000"/>
        </a:spcBef>
        <a:spcAft>
          <a:spcPct val="0"/>
        </a:spcAft>
        <a:defRPr sz="4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lnSpc>
          <a:spcPct val="90000"/>
        </a:lnSpc>
        <a:spcBef>
          <a:spcPct val="30000"/>
        </a:spcBef>
        <a:spcAft>
          <a:spcPct val="0"/>
        </a:spcAft>
        <a:defRPr sz="4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lnSpc>
          <a:spcPct val="90000"/>
        </a:lnSpc>
        <a:spcBef>
          <a:spcPct val="30000"/>
        </a:spcBef>
        <a:spcAft>
          <a:spcPct val="0"/>
        </a:spcAft>
        <a:defRPr sz="4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566738" indent="-566738" algn="l" rtl="0" fontAlgn="base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800" i="1">
          <a:solidFill>
            <a:schemeClr val="tx1"/>
          </a:solidFill>
          <a:latin typeface="+mn-lt"/>
          <a:ea typeface="+mn-ea"/>
          <a:cs typeface="+mn-cs"/>
        </a:defRPr>
      </a:lvl1pPr>
      <a:lvl2pPr marL="1020763" indent="-452438" algn="l" rtl="0" fontAlgn="base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2pPr>
      <a:lvl3pPr marL="1474788" indent="-452438" algn="l" rtl="0" fontAlgn="base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3pPr>
      <a:lvl4pPr marL="1928813" indent="-452438" algn="l" rtl="0" fontAlgn="base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4pPr>
      <a:lvl5pPr marL="2382838" indent="-452438" algn="l" rtl="0" fontAlgn="base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5pPr>
      <a:lvl6pPr marL="2840038" indent="-452438" algn="l" rtl="0" fontAlgn="base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6pPr>
      <a:lvl7pPr marL="3297238" indent="-452438" algn="l" rtl="0" fontAlgn="base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7pPr>
      <a:lvl8pPr marL="3754438" indent="-452438" algn="l" rtl="0" fontAlgn="base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8pPr>
      <a:lvl9pPr marL="4211638" indent="-452438" algn="l" rtl="0" fontAlgn="base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ChangeArrowheads="1"/>
          </p:cNvSpPr>
          <p:nvPr/>
        </p:nvSpPr>
        <p:spPr bwMode="auto">
          <a:xfrm>
            <a:off x="6967538" y="0"/>
            <a:ext cx="1360487" cy="9255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2250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219200"/>
            <a:ext cx="6819900" cy="889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3800" i="0" u="sng" dirty="0">
                <a:latin typeface="Times New Roman" pitchFamily="18" charset="0"/>
              </a:rPr>
              <a:t>An </a:t>
            </a:r>
          </a:p>
          <a:p>
            <a:pPr>
              <a:lnSpc>
                <a:spcPct val="70000"/>
              </a:lnSpc>
            </a:pPr>
            <a:r>
              <a:rPr lang="en-US" sz="3800" i="0" u="sng" dirty="0">
                <a:latin typeface="Times New Roman" pitchFamily="18" charset="0"/>
              </a:rPr>
              <a:t>Introduction to</a:t>
            </a:r>
          </a:p>
          <a:p>
            <a:pPr>
              <a:lnSpc>
                <a:spcPct val="70000"/>
              </a:lnSpc>
            </a:pPr>
            <a:r>
              <a:rPr lang="en-US" sz="1400" i="0" dirty="0">
                <a:latin typeface="Times New Roman" pitchFamily="18" charset="0"/>
              </a:rPr>
              <a:t>					</a:t>
            </a:r>
          </a:p>
          <a:p>
            <a:pPr>
              <a:lnSpc>
                <a:spcPct val="70000"/>
              </a:lnSpc>
            </a:pPr>
            <a:r>
              <a:rPr lang="en-US" sz="4000" b="1" i="0" u="sng" dirty="0">
                <a:latin typeface="Times New Roman" pitchFamily="18" charset="0"/>
              </a:rPr>
              <a:t>Agile </a:t>
            </a:r>
            <a:r>
              <a:rPr lang="en-US" sz="4000" b="1" i="0" u="sng" dirty="0" smtClean="0">
                <a:latin typeface="Times New Roman" pitchFamily="18" charset="0"/>
              </a:rPr>
              <a:t>SCRUM</a:t>
            </a:r>
          </a:p>
          <a:p>
            <a:pPr>
              <a:lnSpc>
                <a:spcPct val="70000"/>
              </a:lnSpc>
            </a:pPr>
            <a:endParaRPr lang="en-US" sz="4000" b="1" i="0" u="sng">
              <a:latin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000" b="1" i="0" u="sng" smtClean="0">
                <a:latin typeface="Times New Roman" pitchFamily="18" charset="0"/>
              </a:rPr>
              <a:t> </a:t>
            </a:r>
            <a:r>
              <a:rPr lang="en-US" sz="4000" b="1" i="0" u="sng" dirty="0">
                <a:latin typeface="Times New Roman" pitchFamily="18" charset="0"/>
              </a:rPr>
              <a:t>Methodology</a:t>
            </a:r>
          </a:p>
          <a:p>
            <a:pPr>
              <a:lnSpc>
                <a:spcPct val="70000"/>
              </a:lnSpc>
            </a:pPr>
            <a:endParaRPr lang="en-US" sz="4000" b="1" i="0" dirty="0">
              <a:latin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sz="1400" i="0" dirty="0">
              <a:latin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1400" i="0" dirty="0">
                <a:latin typeface="Times New Roman" pitchFamily="18" charset="0"/>
              </a:rPr>
              <a:t>				</a:t>
            </a:r>
          </a:p>
          <a:p>
            <a:pPr>
              <a:lnSpc>
                <a:spcPct val="70000"/>
              </a:lnSpc>
            </a:pPr>
            <a:endParaRPr lang="en-US" sz="1400" i="0" dirty="0">
              <a:latin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1400" i="0" dirty="0">
                <a:latin typeface="Times New Roman" pitchFamily="18" charset="0"/>
              </a:rPr>
              <a:t>				</a:t>
            </a:r>
          </a:p>
          <a:p>
            <a:pPr>
              <a:lnSpc>
                <a:spcPct val="70000"/>
              </a:lnSpc>
            </a:pPr>
            <a:r>
              <a:rPr lang="en-US" sz="1400" i="0" dirty="0">
                <a:latin typeface="Times New Roman" pitchFamily="18" charset="0"/>
              </a:rPr>
              <a:t>				</a:t>
            </a:r>
          </a:p>
          <a:p>
            <a:pPr>
              <a:lnSpc>
                <a:spcPct val="70000"/>
              </a:lnSpc>
            </a:pPr>
            <a:r>
              <a:rPr lang="en-US" sz="1400" i="0" dirty="0">
                <a:latin typeface="Times New Roman" pitchFamily="18" charset="0"/>
              </a:rPr>
              <a:t>				</a:t>
            </a:r>
          </a:p>
          <a:p>
            <a:pPr>
              <a:lnSpc>
                <a:spcPct val="70000"/>
              </a:lnSpc>
            </a:pPr>
            <a:endParaRPr lang="en-US" sz="1400" i="0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How Scrum Works?</a:t>
            </a:r>
          </a:p>
        </p:txBody>
      </p:sp>
      <p:pic>
        <p:nvPicPr>
          <p:cNvPr id="1423364" name="Picture 4" descr="Scrum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722438"/>
            <a:ext cx="8001000" cy="3716337"/>
          </a:xfrm>
          <a:noFill/>
          <a:ln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Sprints</a:t>
            </a:r>
          </a:p>
        </p:txBody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Scrum projects make progress in a series of “sprints”</a:t>
            </a:r>
          </a:p>
          <a:p>
            <a:pPr lvl="1">
              <a:lnSpc>
                <a:spcPct val="90000"/>
              </a:lnSpc>
            </a:pPr>
            <a:r>
              <a:rPr lang="en-US"/>
              <a:t>Analogous to XP iterations</a:t>
            </a:r>
          </a:p>
          <a:p>
            <a:pPr>
              <a:lnSpc>
                <a:spcPct val="90000"/>
              </a:lnSpc>
            </a:pPr>
            <a:r>
              <a:rPr lang="en-US"/>
              <a:t>Target duration is one month</a:t>
            </a:r>
          </a:p>
          <a:p>
            <a:pPr lvl="1">
              <a:lnSpc>
                <a:spcPct val="90000"/>
              </a:lnSpc>
            </a:pPr>
            <a:r>
              <a:rPr lang="en-US"/>
              <a:t>+/- a week or two</a:t>
            </a:r>
          </a:p>
          <a:p>
            <a:pPr lvl="2">
              <a:lnSpc>
                <a:spcPct val="90000"/>
              </a:lnSpc>
            </a:pPr>
            <a:r>
              <a:rPr lang="en-US"/>
              <a:t>But, a constant duration leads to a better rhythm</a:t>
            </a:r>
          </a:p>
          <a:p>
            <a:pPr>
              <a:lnSpc>
                <a:spcPct val="90000"/>
              </a:lnSpc>
            </a:pPr>
            <a:r>
              <a:rPr lang="en-US"/>
              <a:t>Product is designed, coded, and tested during the sprint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/>
              <a:t>Sequential vs. Overlapping Dev.</a:t>
            </a:r>
          </a:p>
        </p:txBody>
      </p:sp>
      <p:sp>
        <p:nvSpPr>
          <p:cNvPr id="1465348" name="Freeform 4"/>
          <p:cNvSpPr>
            <a:spLocks/>
          </p:cNvSpPr>
          <p:nvPr/>
        </p:nvSpPr>
        <p:spPr bwMode="auto">
          <a:xfrm>
            <a:off x="1295400" y="4495800"/>
            <a:ext cx="48768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720" y="0"/>
              </a:cxn>
              <a:cxn ang="0">
                <a:pos x="3072" y="480"/>
              </a:cxn>
            </a:cxnLst>
            <a:rect l="0" t="0" r="r" b="b"/>
            <a:pathLst>
              <a:path w="3072" h="480">
                <a:moveTo>
                  <a:pt x="0" y="480"/>
                </a:moveTo>
                <a:cubicBezTo>
                  <a:pt x="104" y="240"/>
                  <a:pt x="208" y="0"/>
                  <a:pt x="720" y="0"/>
                </a:cubicBezTo>
                <a:cubicBezTo>
                  <a:pt x="1232" y="0"/>
                  <a:pt x="2680" y="400"/>
                  <a:pt x="3072" y="480"/>
                </a:cubicBezTo>
              </a:path>
            </a:pathLst>
          </a:custGeom>
          <a:noFill/>
          <a:ln w="31750" cap="flat" cmpd="sng">
            <a:solidFill>
              <a:srgbClr val="FF99CC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5349" name="Freeform 5"/>
          <p:cNvSpPr>
            <a:spLocks/>
          </p:cNvSpPr>
          <p:nvPr/>
        </p:nvSpPr>
        <p:spPr bwMode="auto">
          <a:xfrm>
            <a:off x="1676400" y="4495800"/>
            <a:ext cx="52578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1056" y="0"/>
              </a:cxn>
              <a:cxn ang="0">
                <a:pos x="3312" y="480"/>
              </a:cxn>
            </a:cxnLst>
            <a:rect l="0" t="0" r="r" b="b"/>
            <a:pathLst>
              <a:path w="3312" h="480">
                <a:moveTo>
                  <a:pt x="0" y="480"/>
                </a:moveTo>
                <a:cubicBezTo>
                  <a:pt x="252" y="240"/>
                  <a:pt x="504" y="0"/>
                  <a:pt x="1056" y="0"/>
                </a:cubicBezTo>
                <a:cubicBezTo>
                  <a:pt x="1608" y="0"/>
                  <a:pt x="2936" y="400"/>
                  <a:pt x="3312" y="480"/>
                </a:cubicBezTo>
              </a:path>
            </a:pathLst>
          </a:custGeom>
          <a:noFill/>
          <a:ln w="31750" cap="flat" cmpd="sng">
            <a:solidFill>
              <a:srgbClr val="00FF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5350" name="Freeform 6"/>
          <p:cNvSpPr>
            <a:spLocks/>
          </p:cNvSpPr>
          <p:nvPr/>
        </p:nvSpPr>
        <p:spPr bwMode="auto">
          <a:xfrm>
            <a:off x="2362200" y="4419600"/>
            <a:ext cx="5105400" cy="8382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008" y="0"/>
              </a:cxn>
              <a:cxn ang="0">
                <a:pos x="3216" y="528"/>
              </a:cxn>
            </a:cxnLst>
            <a:rect l="0" t="0" r="r" b="b"/>
            <a:pathLst>
              <a:path w="3216" h="528">
                <a:moveTo>
                  <a:pt x="0" y="528"/>
                </a:moveTo>
                <a:cubicBezTo>
                  <a:pt x="236" y="264"/>
                  <a:pt x="472" y="0"/>
                  <a:pt x="1008" y="0"/>
                </a:cubicBezTo>
                <a:cubicBezTo>
                  <a:pt x="1544" y="0"/>
                  <a:pt x="2848" y="440"/>
                  <a:pt x="3216" y="528"/>
                </a:cubicBezTo>
              </a:path>
            </a:pathLst>
          </a:custGeom>
          <a:noFill/>
          <a:ln w="31750" cap="flat" cmpd="sng">
            <a:solidFill>
              <a:srgbClr val="00CCFF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5351" name="Freeform 7"/>
          <p:cNvSpPr>
            <a:spLocks/>
          </p:cNvSpPr>
          <p:nvPr/>
        </p:nvSpPr>
        <p:spPr bwMode="auto">
          <a:xfrm>
            <a:off x="2971800" y="4343400"/>
            <a:ext cx="44958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960" y="0"/>
              </a:cxn>
              <a:cxn ang="0">
                <a:pos x="2832" y="576"/>
              </a:cxn>
            </a:cxnLst>
            <a:rect l="0" t="0" r="r" b="b"/>
            <a:pathLst>
              <a:path w="2832" h="576">
                <a:moveTo>
                  <a:pt x="0" y="576"/>
                </a:moveTo>
                <a:cubicBezTo>
                  <a:pt x="244" y="288"/>
                  <a:pt x="488" y="0"/>
                  <a:pt x="960" y="0"/>
                </a:cubicBezTo>
                <a:cubicBezTo>
                  <a:pt x="1432" y="0"/>
                  <a:pt x="2512" y="480"/>
                  <a:pt x="2832" y="576"/>
                </a:cubicBezTo>
              </a:path>
            </a:pathLst>
          </a:custGeom>
          <a:noFill/>
          <a:ln w="31750" cap="flat" cmpd="sng">
            <a:solidFill>
              <a:srgbClr val="3366FF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5352" name="Line 8"/>
          <p:cNvSpPr>
            <a:spLocks noChangeShapeType="1"/>
          </p:cNvSpPr>
          <p:nvPr/>
        </p:nvSpPr>
        <p:spPr bwMode="auto">
          <a:xfrm>
            <a:off x="1066800" y="5257800"/>
            <a:ext cx="7239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5353" name="Line 9"/>
          <p:cNvSpPr>
            <a:spLocks noChangeShapeType="1"/>
          </p:cNvSpPr>
          <p:nvPr/>
        </p:nvSpPr>
        <p:spPr bwMode="auto">
          <a:xfrm>
            <a:off x="1066800" y="3276600"/>
            <a:ext cx="7239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5354" name="Rectangle 10"/>
          <p:cNvSpPr>
            <a:spLocks noChangeArrowheads="1"/>
          </p:cNvSpPr>
          <p:nvPr/>
        </p:nvSpPr>
        <p:spPr bwMode="auto">
          <a:xfrm>
            <a:off x="1295400" y="2667000"/>
            <a:ext cx="1627188" cy="533400"/>
          </a:xfrm>
          <a:prstGeom prst="rect">
            <a:avLst/>
          </a:prstGeom>
          <a:solidFill>
            <a:srgbClr val="FF99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Requirements</a:t>
            </a:r>
          </a:p>
        </p:txBody>
      </p:sp>
      <p:sp>
        <p:nvSpPr>
          <p:cNvPr id="1465355" name="Rectangle 11"/>
          <p:cNvSpPr>
            <a:spLocks noChangeArrowheads="1"/>
          </p:cNvSpPr>
          <p:nvPr/>
        </p:nvSpPr>
        <p:spPr bwMode="auto">
          <a:xfrm>
            <a:off x="3073400" y="2667000"/>
            <a:ext cx="1627188" cy="533400"/>
          </a:xfrm>
          <a:prstGeom prst="rect">
            <a:avLst/>
          </a:prstGeom>
          <a:solidFill>
            <a:srgbClr val="00FF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Design</a:t>
            </a:r>
          </a:p>
        </p:txBody>
      </p:sp>
      <p:sp>
        <p:nvSpPr>
          <p:cNvPr id="1465356" name="Rectangle 12"/>
          <p:cNvSpPr>
            <a:spLocks noChangeArrowheads="1"/>
          </p:cNvSpPr>
          <p:nvPr/>
        </p:nvSpPr>
        <p:spPr bwMode="auto">
          <a:xfrm>
            <a:off x="4851400" y="2667000"/>
            <a:ext cx="1627188" cy="533400"/>
          </a:xfrm>
          <a:prstGeom prst="rect">
            <a:avLst/>
          </a:prstGeom>
          <a:solidFill>
            <a:srgbClr val="00CC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Code</a:t>
            </a:r>
          </a:p>
        </p:txBody>
      </p:sp>
      <p:sp>
        <p:nvSpPr>
          <p:cNvPr id="1465357" name="Rectangle 13"/>
          <p:cNvSpPr>
            <a:spLocks noChangeArrowheads="1"/>
          </p:cNvSpPr>
          <p:nvPr/>
        </p:nvSpPr>
        <p:spPr bwMode="auto">
          <a:xfrm>
            <a:off x="6629400" y="2667000"/>
            <a:ext cx="1627188" cy="533400"/>
          </a:xfrm>
          <a:prstGeom prst="rect">
            <a:avLst/>
          </a:prstGeom>
          <a:solidFill>
            <a:srgbClr val="3366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Test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No changes during the sprint</a:t>
            </a:r>
          </a:p>
        </p:txBody>
      </p:sp>
      <p:grpSp>
        <p:nvGrpSpPr>
          <p:cNvPr id="1466372" name="Group 4"/>
          <p:cNvGrpSpPr>
            <a:grpSpLocks/>
          </p:cNvGrpSpPr>
          <p:nvPr/>
        </p:nvGrpSpPr>
        <p:grpSpPr bwMode="auto">
          <a:xfrm>
            <a:off x="1831975" y="1773238"/>
            <a:ext cx="5862638" cy="2798762"/>
            <a:chOff x="1058" y="1344"/>
            <a:chExt cx="3693" cy="1763"/>
          </a:xfrm>
        </p:grpSpPr>
        <p:sp>
          <p:nvSpPr>
            <p:cNvPr id="1466373" name="AutoShape 5"/>
            <p:cNvSpPr>
              <a:spLocks noChangeArrowheads="1"/>
            </p:cNvSpPr>
            <p:nvPr/>
          </p:nvSpPr>
          <p:spPr bwMode="auto">
            <a:xfrm>
              <a:off x="2256" y="2265"/>
              <a:ext cx="1314" cy="842"/>
            </a:xfrm>
            <a:prstGeom prst="bevel">
              <a:avLst>
                <a:gd name="adj" fmla="val 1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6374" name="Rectangle 6"/>
            <p:cNvSpPr>
              <a:spLocks noChangeArrowheads="1"/>
            </p:cNvSpPr>
            <p:nvPr/>
          </p:nvSpPr>
          <p:spPr bwMode="auto">
            <a:xfrm>
              <a:off x="2442" y="2424"/>
              <a:ext cx="926" cy="52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66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Comic Sans MS" pitchFamily="66" charset="0"/>
                </a:rPr>
                <a:t>Sprint</a:t>
              </a:r>
            </a:p>
          </p:txBody>
        </p:sp>
        <p:sp>
          <p:nvSpPr>
            <p:cNvPr id="1466375" name="AutoShape 7"/>
            <p:cNvSpPr>
              <a:spLocks noChangeArrowheads="1"/>
            </p:cNvSpPr>
            <p:nvPr/>
          </p:nvSpPr>
          <p:spPr bwMode="auto">
            <a:xfrm>
              <a:off x="1058" y="2485"/>
              <a:ext cx="1166" cy="464"/>
            </a:xfrm>
            <a:prstGeom prst="rightArrow">
              <a:avLst>
                <a:gd name="adj1" fmla="val 50000"/>
                <a:gd name="adj2" fmla="val 62823"/>
              </a:avLst>
            </a:prstGeom>
            <a:solidFill>
              <a:srgbClr val="99CCFF"/>
            </a:solidFill>
            <a:ln w="9525">
              <a:solidFill>
                <a:srgbClr val="006CD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latin typeface="Tahoma" charset="0"/>
                </a:rPr>
                <a:t>Inputs</a:t>
              </a:r>
            </a:p>
          </p:txBody>
        </p:sp>
        <p:sp>
          <p:nvSpPr>
            <p:cNvPr id="1466376" name="AutoShape 8"/>
            <p:cNvSpPr>
              <a:spLocks noChangeArrowheads="1"/>
            </p:cNvSpPr>
            <p:nvPr/>
          </p:nvSpPr>
          <p:spPr bwMode="auto">
            <a:xfrm>
              <a:off x="3585" y="2483"/>
              <a:ext cx="1166" cy="464"/>
            </a:xfrm>
            <a:prstGeom prst="rightArrow">
              <a:avLst>
                <a:gd name="adj1" fmla="val 50000"/>
                <a:gd name="adj2" fmla="val 62823"/>
              </a:avLst>
            </a:prstGeom>
            <a:solidFill>
              <a:srgbClr val="99CCFF"/>
            </a:solidFill>
            <a:ln w="9525">
              <a:solidFill>
                <a:srgbClr val="006CD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latin typeface="Tahoma" charset="0"/>
                </a:rPr>
                <a:t>Tested Code</a:t>
              </a:r>
            </a:p>
          </p:txBody>
        </p:sp>
        <p:sp>
          <p:nvSpPr>
            <p:cNvPr id="1466377" name="AutoShape 9"/>
            <p:cNvSpPr>
              <a:spLocks noChangeArrowheads="1"/>
            </p:cNvSpPr>
            <p:nvPr/>
          </p:nvSpPr>
          <p:spPr bwMode="auto">
            <a:xfrm>
              <a:off x="1402" y="1344"/>
              <a:ext cx="941" cy="703"/>
            </a:xfrm>
            <a:prstGeom prst="lightningBolt">
              <a:avLst/>
            </a:prstGeom>
            <a:solidFill>
              <a:srgbClr val="99CCFF"/>
            </a:solidFill>
            <a:ln w="9525">
              <a:solidFill>
                <a:srgbClr val="006CD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latin typeface="Tahoma" charset="0"/>
                </a:rPr>
                <a:t>Change</a:t>
              </a:r>
            </a:p>
          </p:txBody>
        </p:sp>
      </p:grpSp>
      <p:sp>
        <p:nvSpPr>
          <p:cNvPr id="146637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66800" y="5029200"/>
            <a:ext cx="7772400" cy="12541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Plan sprint durations around how long you can commit to keeping change out of the sprint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Scrum Framework</a:t>
            </a:r>
          </a:p>
        </p:txBody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Roles</a:t>
            </a:r>
            <a:r>
              <a:rPr lang="en-US"/>
              <a:t> : Product Owner, ScrumMaster, Team </a:t>
            </a:r>
          </a:p>
          <a:p>
            <a:r>
              <a:rPr lang="en-US" b="1"/>
              <a:t>Ceremonies </a:t>
            </a:r>
            <a:r>
              <a:rPr lang="en-US"/>
              <a:t>: Sprint Planning, Sprint Review, Sprint Retrospective, &amp; Daily Scrum Meeting </a:t>
            </a:r>
          </a:p>
          <a:p>
            <a:r>
              <a:rPr lang="en-US" b="1"/>
              <a:t>Artifacts </a:t>
            </a:r>
            <a:r>
              <a:rPr lang="en-US"/>
              <a:t>: Product Backlog, Sprint Backlog, and Burndown Chart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Product Owner</a:t>
            </a:r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 the features of the product</a:t>
            </a:r>
          </a:p>
          <a:p>
            <a:r>
              <a:rPr lang="en-US"/>
              <a:t>Decide on release date and content</a:t>
            </a:r>
          </a:p>
          <a:p>
            <a:r>
              <a:rPr lang="en-US"/>
              <a:t>Be responsible for the profitability of the product (ROI)</a:t>
            </a:r>
          </a:p>
          <a:p>
            <a:r>
              <a:rPr lang="en-US"/>
              <a:t>Prioritize features according to market value </a:t>
            </a:r>
          </a:p>
          <a:p>
            <a:r>
              <a:rPr lang="en-US"/>
              <a:t>Adjust features and priority every iteration, as needed  </a:t>
            </a:r>
          </a:p>
          <a:p>
            <a:r>
              <a:rPr lang="en-US"/>
              <a:t>Accept or reject work results. 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The Scrum Master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Represents management to the project</a:t>
            </a:r>
          </a:p>
          <a:p>
            <a:r>
              <a:rPr lang="en-US" sz="2400"/>
              <a:t>Responsible for enacting Scrum values and practices</a:t>
            </a:r>
          </a:p>
          <a:p>
            <a:r>
              <a:rPr lang="en-US" sz="2400"/>
              <a:t>Removes impediments </a:t>
            </a:r>
          </a:p>
          <a:p>
            <a:r>
              <a:rPr lang="en-US" sz="2400"/>
              <a:t>Ensure that the team is fully functional and productive</a:t>
            </a:r>
          </a:p>
          <a:p>
            <a:r>
              <a:rPr lang="en-US" sz="2400"/>
              <a:t>Enable close cooperation across all roles and functions</a:t>
            </a:r>
          </a:p>
          <a:p>
            <a:r>
              <a:rPr lang="en-US" sz="2400"/>
              <a:t>Shield the team from external interferences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Scrum Team</a:t>
            </a:r>
          </a:p>
        </p:txBody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Typically 5-10 people</a:t>
            </a:r>
          </a:p>
          <a:p>
            <a:r>
              <a:rPr lang="en-US" sz="2400"/>
              <a:t>Cross-functional</a:t>
            </a:r>
          </a:p>
          <a:p>
            <a:pPr lvl="1"/>
            <a:r>
              <a:rPr lang="en-US" sz="2000"/>
              <a:t>QA, Programmers, UI Designers, etc.</a:t>
            </a:r>
          </a:p>
          <a:p>
            <a:r>
              <a:rPr lang="en-US" sz="2400"/>
              <a:t>Members should be full-time</a:t>
            </a:r>
          </a:p>
          <a:p>
            <a:pPr lvl="1"/>
            <a:r>
              <a:rPr lang="en-US" sz="2000"/>
              <a:t>May be exceptions (e.g., System Admin, etc.)</a:t>
            </a:r>
          </a:p>
          <a:p>
            <a:r>
              <a:rPr lang="en-US" sz="2400"/>
              <a:t>Teams are self-organizing</a:t>
            </a:r>
          </a:p>
          <a:p>
            <a:pPr lvl="1"/>
            <a:r>
              <a:rPr lang="en-US" sz="2000"/>
              <a:t>What to do if a team self-organizes someone off the team??</a:t>
            </a:r>
          </a:p>
          <a:p>
            <a:pPr lvl="1"/>
            <a:r>
              <a:rPr lang="en-US" sz="2000"/>
              <a:t>Ideally, no titles but rarely a possibility</a:t>
            </a:r>
          </a:p>
          <a:p>
            <a:r>
              <a:rPr lang="en-US" sz="2400"/>
              <a:t>Membership can change only between sprints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Ceremonies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Sprint Planning Meeting</a:t>
            </a:r>
          </a:p>
          <a:p>
            <a:r>
              <a:rPr lang="en-US"/>
              <a:t>Sprint</a:t>
            </a:r>
          </a:p>
          <a:p>
            <a:r>
              <a:rPr lang="en-US"/>
              <a:t>Daily Scrum</a:t>
            </a:r>
          </a:p>
          <a:p>
            <a:r>
              <a:rPr lang="en-US"/>
              <a:t>Sprint Review Meeting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Spring Planning Meeting</a:t>
            </a:r>
          </a:p>
        </p:txBody>
      </p:sp>
      <p:sp>
        <p:nvSpPr>
          <p:cNvPr id="1469444" name="Rectangle 4"/>
          <p:cNvSpPr>
            <a:spLocks noChangeArrowheads="1"/>
          </p:cNvSpPr>
          <p:nvPr/>
        </p:nvSpPr>
        <p:spPr bwMode="auto">
          <a:xfrm>
            <a:off x="3581400" y="3743325"/>
            <a:ext cx="2514600" cy="2047875"/>
          </a:xfrm>
          <a:prstGeom prst="rect">
            <a:avLst/>
          </a:prstGeom>
          <a:solidFill>
            <a:srgbClr val="CCFFFF"/>
          </a:solidFill>
          <a:ln w="31750" algn="ctr">
            <a:solidFill>
              <a:srgbClr val="3366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Sprint Planning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Meeting</a:t>
            </a:r>
          </a:p>
        </p:txBody>
      </p:sp>
      <p:grpSp>
        <p:nvGrpSpPr>
          <p:cNvPr id="1469445" name="Group 5"/>
          <p:cNvGrpSpPr>
            <a:grpSpLocks/>
          </p:cNvGrpSpPr>
          <p:nvPr/>
        </p:nvGrpSpPr>
        <p:grpSpPr bwMode="auto">
          <a:xfrm>
            <a:off x="1143000" y="3733800"/>
            <a:ext cx="2438400" cy="304800"/>
            <a:chOff x="576" y="1392"/>
            <a:chExt cx="1536" cy="192"/>
          </a:xfrm>
        </p:grpSpPr>
        <p:sp>
          <p:nvSpPr>
            <p:cNvPr id="1469446" name="Line 6"/>
            <p:cNvSpPr>
              <a:spLocks noChangeShapeType="1"/>
            </p:cNvSpPr>
            <p:nvPr/>
          </p:nvSpPr>
          <p:spPr bwMode="auto">
            <a:xfrm>
              <a:off x="1680" y="1488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9447" name="Rectangle 7"/>
            <p:cNvSpPr>
              <a:spLocks noChangeArrowheads="1"/>
            </p:cNvSpPr>
            <p:nvPr/>
          </p:nvSpPr>
          <p:spPr bwMode="auto">
            <a:xfrm>
              <a:off x="576" y="1392"/>
              <a:ext cx="1104" cy="192"/>
            </a:xfrm>
            <a:prstGeom prst="rect">
              <a:avLst/>
            </a:prstGeom>
            <a:solidFill>
              <a:srgbClr val="99CCFF"/>
            </a:solidFill>
            <a:ln w="31750" algn="ctr">
              <a:solidFill>
                <a:srgbClr val="006CD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Product Backlog</a:t>
              </a:r>
            </a:p>
          </p:txBody>
        </p:sp>
      </p:grpSp>
      <p:grpSp>
        <p:nvGrpSpPr>
          <p:cNvPr id="1469448" name="Group 8"/>
          <p:cNvGrpSpPr>
            <a:grpSpLocks/>
          </p:cNvGrpSpPr>
          <p:nvPr/>
        </p:nvGrpSpPr>
        <p:grpSpPr bwMode="auto">
          <a:xfrm>
            <a:off x="1143000" y="4171950"/>
            <a:ext cx="2438400" cy="304800"/>
            <a:chOff x="576" y="1668"/>
            <a:chExt cx="1536" cy="192"/>
          </a:xfrm>
        </p:grpSpPr>
        <p:sp>
          <p:nvSpPr>
            <p:cNvPr id="1469449" name="Rectangle 9"/>
            <p:cNvSpPr>
              <a:spLocks noChangeArrowheads="1"/>
            </p:cNvSpPr>
            <p:nvPr/>
          </p:nvSpPr>
          <p:spPr bwMode="auto">
            <a:xfrm>
              <a:off x="576" y="1668"/>
              <a:ext cx="1104" cy="192"/>
            </a:xfrm>
            <a:prstGeom prst="rect">
              <a:avLst/>
            </a:prstGeom>
            <a:solidFill>
              <a:srgbClr val="99CCFF"/>
            </a:solidFill>
            <a:ln w="31750" algn="ctr">
              <a:solidFill>
                <a:srgbClr val="006CD8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Team Capabilities</a:t>
              </a:r>
            </a:p>
          </p:txBody>
        </p:sp>
        <p:sp>
          <p:nvSpPr>
            <p:cNvPr id="1469450" name="Line 10"/>
            <p:cNvSpPr>
              <a:spLocks noChangeShapeType="1"/>
            </p:cNvSpPr>
            <p:nvPr/>
          </p:nvSpPr>
          <p:spPr bwMode="auto">
            <a:xfrm>
              <a:off x="1680" y="1764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69451" name="Group 11"/>
          <p:cNvGrpSpPr>
            <a:grpSpLocks/>
          </p:cNvGrpSpPr>
          <p:nvPr/>
        </p:nvGrpSpPr>
        <p:grpSpPr bwMode="auto">
          <a:xfrm>
            <a:off x="1143000" y="4610100"/>
            <a:ext cx="2438400" cy="304800"/>
            <a:chOff x="576" y="1944"/>
            <a:chExt cx="1536" cy="192"/>
          </a:xfrm>
        </p:grpSpPr>
        <p:sp>
          <p:nvSpPr>
            <p:cNvPr id="1469452" name="Rectangle 12"/>
            <p:cNvSpPr>
              <a:spLocks noChangeArrowheads="1"/>
            </p:cNvSpPr>
            <p:nvPr/>
          </p:nvSpPr>
          <p:spPr bwMode="auto">
            <a:xfrm>
              <a:off x="576" y="1944"/>
              <a:ext cx="1104" cy="192"/>
            </a:xfrm>
            <a:prstGeom prst="rect">
              <a:avLst/>
            </a:prstGeom>
            <a:solidFill>
              <a:srgbClr val="99CCFF"/>
            </a:solidFill>
            <a:ln w="31750" algn="ctr">
              <a:solidFill>
                <a:srgbClr val="006CD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Business Conditions</a:t>
              </a:r>
            </a:p>
          </p:txBody>
        </p:sp>
        <p:sp>
          <p:nvSpPr>
            <p:cNvPr id="1469453" name="Line 13"/>
            <p:cNvSpPr>
              <a:spLocks noChangeShapeType="1"/>
            </p:cNvSpPr>
            <p:nvPr/>
          </p:nvSpPr>
          <p:spPr bwMode="auto">
            <a:xfrm>
              <a:off x="1680" y="2040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69454" name="Group 14"/>
          <p:cNvGrpSpPr>
            <a:grpSpLocks/>
          </p:cNvGrpSpPr>
          <p:nvPr/>
        </p:nvGrpSpPr>
        <p:grpSpPr bwMode="auto">
          <a:xfrm>
            <a:off x="1143000" y="5048250"/>
            <a:ext cx="2438400" cy="304800"/>
            <a:chOff x="576" y="2220"/>
            <a:chExt cx="1536" cy="192"/>
          </a:xfrm>
        </p:grpSpPr>
        <p:sp>
          <p:nvSpPr>
            <p:cNvPr id="1469455" name="Rectangle 15"/>
            <p:cNvSpPr>
              <a:spLocks noChangeArrowheads="1"/>
            </p:cNvSpPr>
            <p:nvPr/>
          </p:nvSpPr>
          <p:spPr bwMode="auto">
            <a:xfrm>
              <a:off x="576" y="2220"/>
              <a:ext cx="1104" cy="192"/>
            </a:xfrm>
            <a:prstGeom prst="rect">
              <a:avLst/>
            </a:prstGeom>
            <a:solidFill>
              <a:srgbClr val="99CCFF"/>
            </a:solidFill>
            <a:ln w="31750" algn="ctr">
              <a:solidFill>
                <a:srgbClr val="006CD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Technology</a:t>
              </a:r>
            </a:p>
          </p:txBody>
        </p:sp>
        <p:sp>
          <p:nvSpPr>
            <p:cNvPr id="1469456" name="Line 16"/>
            <p:cNvSpPr>
              <a:spLocks noChangeShapeType="1"/>
            </p:cNvSpPr>
            <p:nvPr/>
          </p:nvSpPr>
          <p:spPr bwMode="auto">
            <a:xfrm>
              <a:off x="1680" y="2316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69457" name="Group 17"/>
          <p:cNvGrpSpPr>
            <a:grpSpLocks/>
          </p:cNvGrpSpPr>
          <p:nvPr/>
        </p:nvGrpSpPr>
        <p:grpSpPr bwMode="auto">
          <a:xfrm>
            <a:off x="1143000" y="5486400"/>
            <a:ext cx="2438400" cy="304800"/>
            <a:chOff x="576" y="2496"/>
            <a:chExt cx="1536" cy="192"/>
          </a:xfrm>
        </p:grpSpPr>
        <p:sp>
          <p:nvSpPr>
            <p:cNvPr id="1469458" name="Rectangle 18"/>
            <p:cNvSpPr>
              <a:spLocks noChangeArrowheads="1"/>
            </p:cNvSpPr>
            <p:nvPr/>
          </p:nvSpPr>
          <p:spPr bwMode="auto">
            <a:xfrm>
              <a:off x="576" y="2496"/>
              <a:ext cx="1104" cy="192"/>
            </a:xfrm>
            <a:prstGeom prst="rect">
              <a:avLst/>
            </a:prstGeom>
            <a:solidFill>
              <a:srgbClr val="99CCFF"/>
            </a:solidFill>
            <a:ln w="31750" algn="ctr">
              <a:solidFill>
                <a:srgbClr val="006CD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Arial" charset="0"/>
                </a:rPr>
                <a:t>Current Product</a:t>
              </a:r>
            </a:p>
          </p:txBody>
        </p:sp>
        <p:sp>
          <p:nvSpPr>
            <p:cNvPr id="1469459" name="Line 19"/>
            <p:cNvSpPr>
              <a:spLocks noChangeShapeType="1"/>
            </p:cNvSpPr>
            <p:nvPr/>
          </p:nvSpPr>
          <p:spPr bwMode="auto">
            <a:xfrm>
              <a:off x="1680" y="2592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9460" name="Rectangle 20"/>
          <p:cNvSpPr>
            <a:spLocks noChangeArrowheads="1"/>
          </p:cNvSpPr>
          <p:nvPr/>
        </p:nvSpPr>
        <p:spPr bwMode="auto">
          <a:xfrm>
            <a:off x="6781800" y="4953000"/>
            <a:ext cx="1752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rgbClr val="006CD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Arial" charset="0"/>
              </a:rPr>
              <a:t>Sprint Backlog</a:t>
            </a: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>
            <a:off x="6096000" y="51054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3781425" y="2590800"/>
            <a:ext cx="0" cy="1143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>
            <a:off x="4381500" y="2590800"/>
            <a:ext cx="0" cy="1143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>
            <a:off x="4972050" y="2590800"/>
            <a:ext cx="0" cy="1143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>
            <a:off x="5572125" y="2590800"/>
            <a:ext cx="0" cy="1143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9466" name="Rectangle 26"/>
          <p:cNvSpPr>
            <a:spLocks noChangeArrowheads="1"/>
          </p:cNvSpPr>
          <p:nvPr/>
        </p:nvSpPr>
        <p:spPr bwMode="auto">
          <a:xfrm rot="18765165">
            <a:off x="3390900" y="2095500"/>
            <a:ext cx="1752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rgbClr val="006CD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Arial" charset="0"/>
              </a:rPr>
              <a:t>Product Owner</a:t>
            </a:r>
          </a:p>
        </p:txBody>
      </p:sp>
      <p:sp>
        <p:nvSpPr>
          <p:cNvPr id="1469467" name="Rectangle 27"/>
          <p:cNvSpPr>
            <a:spLocks noChangeArrowheads="1"/>
          </p:cNvSpPr>
          <p:nvPr/>
        </p:nvSpPr>
        <p:spPr bwMode="auto">
          <a:xfrm rot="18765165">
            <a:off x="3987800" y="2095500"/>
            <a:ext cx="1752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rgbClr val="006CD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Arial" charset="0"/>
              </a:rPr>
              <a:t>Scrum Team</a:t>
            </a:r>
          </a:p>
        </p:txBody>
      </p:sp>
      <p:sp>
        <p:nvSpPr>
          <p:cNvPr id="1469468" name="Rectangle 28"/>
          <p:cNvSpPr>
            <a:spLocks noChangeArrowheads="1"/>
          </p:cNvSpPr>
          <p:nvPr/>
        </p:nvSpPr>
        <p:spPr bwMode="auto">
          <a:xfrm rot="18765165">
            <a:off x="5181600" y="2095500"/>
            <a:ext cx="1752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rgbClr val="006CD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Arial" charset="0"/>
              </a:rPr>
              <a:t>Management</a:t>
            </a:r>
          </a:p>
        </p:txBody>
      </p:sp>
      <p:sp>
        <p:nvSpPr>
          <p:cNvPr id="1469469" name="Rectangle 29"/>
          <p:cNvSpPr>
            <a:spLocks noChangeArrowheads="1"/>
          </p:cNvSpPr>
          <p:nvPr/>
        </p:nvSpPr>
        <p:spPr bwMode="auto">
          <a:xfrm rot="18765165">
            <a:off x="4584700" y="2095500"/>
            <a:ext cx="1752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rgbClr val="006CD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Arial" charset="0"/>
              </a:rPr>
              <a:t>Customers</a:t>
            </a:r>
          </a:p>
        </p:txBody>
      </p:sp>
      <p:sp>
        <p:nvSpPr>
          <p:cNvPr id="1469470" name="Rectangle 30"/>
          <p:cNvSpPr>
            <a:spLocks noChangeArrowheads="1"/>
          </p:cNvSpPr>
          <p:nvPr/>
        </p:nvSpPr>
        <p:spPr bwMode="auto">
          <a:xfrm>
            <a:off x="6781800" y="4267200"/>
            <a:ext cx="1752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rgbClr val="006CD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Arial" charset="0"/>
              </a:rPr>
              <a:t>Sprint Goal</a:t>
            </a:r>
          </a:p>
        </p:txBody>
      </p:sp>
      <p:sp>
        <p:nvSpPr>
          <p:cNvPr id="1469471" name="Line 31"/>
          <p:cNvSpPr>
            <a:spLocks noChangeShapeType="1"/>
          </p:cNvSpPr>
          <p:nvPr/>
        </p:nvSpPr>
        <p:spPr bwMode="auto">
          <a:xfrm>
            <a:off x="6096000" y="44196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ChangeArrowheads="1"/>
          </p:cNvSpPr>
          <p:nvPr/>
        </p:nvSpPr>
        <p:spPr bwMode="auto">
          <a:xfrm>
            <a:off x="6967538" y="0"/>
            <a:ext cx="1360487" cy="9255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0" hangingPunct="0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/>
              <a:t>Agenda</a:t>
            </a:r>
          </a:p>
        </p:txBody>
      </p:sp>
      <p:sp>
        <p:nvSpPr>
          <p:cNvPr id="12707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305800" cy="4419600"/>
          </a:xfrm>
        </p:spPr>
        <p:txBody>
          <a:bodyPr/>
          <a:lstStyle/>
          <a:p>
            <a:pPr marL="1101725" lvl="1" indent="-533400">
              <a:lnSpc>
                <a:spcPct val="90000"/>
              </a:lnSpc>
            </a:pPr>
            <a:r>
              <a:rPr lang="en-US" sz="2000"/>
              <a:t>Introduction</a:t>
            </a:r>
          </a:p>
          <a:p>
            <a:pPr marL="1101725" lvl="1" indent="-533400">
              <a:lnSpc>
                <a:spcPct val="90000"/>
              </a:lnSpc>
            </a:pPr>
            <a:r>
              <a:rPr lang="en-US" sz="2000"/>
              <a:t>What is Agile Methodology?</a:t>
            </a:r>
          </a:p>
          <a:p>
            <a:pPr marL="1101725" lvl="1" indent="-533400">
              <a:lnSpc>
                <a:spcPct val="90000"/>
              </a:lnSpc>
            </a:pPr>
            <a:r>
              <a:rPr lang="en-US" sz="2000"/>
              <a:t>What is Scrum?</a:t>
            </a:r>
          </a:p>
          <a:p>
            <a:pPr marL="1101725" lvl="1" indent="-533400">
              <a:lnSpc>
                <a:spcPct val="90000"/>
              </a:lnSpc>
            </a:pPr>
            <a:r>
              <a:rPr lang="en-US" sz="2000"/>
              <a:t>History of Scrum</a:t>
            </a:r>
          </a:p>
          <a:p>
            <a:pPr marL="1101725" lvl="1" indent="-533400">
              <a:lnSpc>
                <a:spcPct val="90000"/>
              </a:lnSpc>
            </a:pPr>
            <a:r>
              <a:rPr lang="en-US" sz="2000"/>
              <a:t>Functionality of Scrum</a:t>
            </a:r>
          </a:p>
          <a:p>
            <a:pPr marL="1101725" lvl="1" indent="-533400">
              <a:lnSpc>
                <a:spcPct val="90000"/>
              </a:lnSpc>
            </a:pPr>
            <a:r>
              <a:rPr lang="en-US" sz="2000"/>
              <a:t>Components of Scrum</a:t>
            </a:r>
          </a:p>
          <a:p>
            <a:pPr marL="1479550" lvl="2" indent="-457200">
              <a:lnSpc>
                <a:spcPct val="90000"/>
              </a:lnSpc>
            </a:pPr>
            <a:r>
              <a:rPr lang="en-US" sz="2000"/>
              <a:t>Scrum Roles</a:t>
            </a:r>
          </a:p>
          <a:p>
            <a:pPr marL="1479550" lvl="2" indent="-457200">
              <a:lnSpc>
                <a:spcPct val="90000"/>
              </a:lnSpc>
            </a:pPr>
            <a:r>
              <a:rPr lang="en-US" sz="2000"/>
              <a:t>The Process</a:t>
            </a:r>
          </a:p>
          <a:p>
            <a:pPr marL="1479550" lvl="2" indent="-457200">
              <a:lnSpc>
                <a:spcPct val="90000"/>
              </a:lnSpc>
            </a:pPr>
            <a:r>
              <a:rPr lang="en-US" sz="2000"/>
              <a:t>Scrum Artifacts</a:t>
            </a:r>
          </a:p>
          <a:p>
            <a:pPr marL="1101725" lvl="1" indent="-533400">
              <a:lnSpc>
                <a:spcPct val="90000"/>
              </a:lnSpc>
            </a:pPr>
            <a:r>
              <a:rPr lang="en-US" sz="2000"/>
              <a:t>Scaling Scrum</a:t>
            </a:r>
          </a:p>
          <a:p>
            <a:pPr marL="1101725" lvl="1" indent="-533400">
              <a:lnSpc>
                <a:spcPct val="90000"/>
              </a:lnSpc>
            </a:pPr>
            <a:r>
              <a:rPr lang="en-US" sz="2000"/>
              <a:t>Q &amp; A Session</a:t>
            </a:r>
          </a:p>
          <a:p>
            <a:pPr marL="1101725" lvl="1" indent="-533400" eaLnBrk="0" hangingPunct="0">
              <a:lnSpc>
                <a:spcPct val="90000"/>
              </a:lnSpc>
              <a:spcAft>
                <a:spcPct val="0"/>
              </a:spcAft>
              <a:buFont typeface="Wingdings" pitchFamily="2" charset="2"/>
              <a:buNone/>
            </a:pPr>
            <a:endParaRPr lang="en-US" i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/>
              <a:t>Parts of Sprint Planning Meeting</a:t>
            </a: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Part:</a:t>
            </a:r>
          </a:p>
          <a:p>
            <a:pPr lvl="1"/>
            <a:r>
              <a:rPr lang="en-US"/>
              <a:t>Creating Product Backlog </a:t>
            </a:r>
          </a:p>
          <a:p>
            <a:pPr lvl="1"/>
            <a:r>
              <a:rPr lang="en-US"/>
              <a:t>Determining the Sprint Goal. </a:t>
            </a:r>
          </a:p>
          <a:p>
            <a:pPr lvl="1"/>
            <a:r>
              <a:rPr lang="en-US"/>
              <a:t>Participants: Product Owner, Scrum Master, Scrum Team</a:t>
            </a:r>
          </a:p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Part:</a:t>
            </a:r>
          </a:p>
          <a:p>
            <a:pPr lvl="1"/>
            <a:r>
              <a:rPr lang="en-US"/>
              <a:t>Participants: Scrum Master, Scrum Team</a:t>
            </a:r>
          </a:p>
          <a:p>
            <a:pPr lvl="1"/>
            <a:r>
              <a:rPr lang="en-US"/>
              <a:t>Creating Sprint Backlog 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Pre-Project/Kickoff Meeting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special form of Sprint Planning Meeting</a:t>
            </a:r>
          </a:p>
          <a:p>
            <a:r>
              <a:rPr lang="en-US"/>
              <a:t>Meeting before the begin of the Project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Sprint</a:t>
            </a: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ru-RU"/>
              <a:t>month-long iteration</a:t>
            </a:r>
            <a:r>
              <a:rPr lang="en-US"/>
              <a:t>, during which is incremented a product functionality</a:t>
            </a:r>
          </a:p>
          <a:p>
            <a:r>
              <a:rPr lang="en-US"/>
              <a:t>NO outside influence can interfere with the Scrum team during the Sprint</a:t>
            </a:r>
          </a:p>
          <a:p>
            <a:r>
              <a:rPr lang="en-US"/>
              <a:t>Each Sprint begins with the Daily Scrum Meeting</a:t>
            </a:r>
            <a:endParaRPr lang="ru-RU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Daily Scrum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Daily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15-minutes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Stand-up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Not for problem solving</a:t>
            </a:r>
          </a:p>
          <a:p>
            <a:pPr>
              <a:lnSpc>
                <a:spcPct val="90000"/>
              </a:lnSpc>
            </a:pPr>
            <a:r>
              <a:rPr lang="en-US" sz="2400"/>
              <a:t>Three questions:</a:t>
            </a:r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/>
              <a:t>What did you do yesterday</a:t>
            </a:r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/>
              <a:t>What will you do today?</a:t>
            </a:r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/>
              <a:t>What obstacles are in your way?</a:t>
            </a:r>
          </a:p>
          <a:p>
            <a:pPr>
              <a:lnSpc>
                <a:spcPct val="90000"/>
              </a:lnSpc>
            </a:pPr>
            <a:r>
              <a:rPr lang="en-US" sz="2400"/>
              <a:t>Chickens and pigs are invited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Help avoid other unnecessary meetings</a:t>
            </a:r>
          </a:p>
          <a:p>
            <a:pPr>
              <a:lnSpc>
                <a:spcPct val="90000"/>
              </a:lnSpc>
            </a:pPr>
            <a:r>
              <a:rPr lang="en-US" sz="2400"/>
              <a:t>Only pigs can talk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Daily Scrum</a:t>
            </a:r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NOT a problem solving session</a:t>
            </a:r>
          </a:p>
          <a:p>
            <a:r>
              <a:rPr lang="en-US"/>
              <a:t>Is NOT a way to collect information about WHO is behind the schedule</a:t>
            </a:r>
          </a:p>
          <a:p>
            <a:r>
              <a:rPr lang="en-US"/>
              <a:t>Is a meeting in which team members make commitments to each other and to the Scrum Master</a:t>
            </a:r>
          </a:p>
          <a:p>
            <a:r>
              <a:rPr lang="en-US"/>
              <a:t>Is a good way for a Scrum Master to track the progress of the Team</a:t>
            </a:r>
            <a:endParaRPr lang="ru-RU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Product Backlog</a:t>
            </a: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Requirements for a system, expressed as a prioritized list of Backlog Items</a:t>
            </a:r>
          </a:p>
          <a:p>
            <a:r>
              <a:rPr lang="en-US"/>
              <a:t>Is managed and owned by a Product Owner</a:t>
            </a:r>
          </a:p>
          <a:p>
            <a:r>
              <a:rPr lang="en-US"/>
              <a:t>Spreadsheet (typically)</a:t>
            </a:r>
          </a:p>
          <a:p>
            <a:r>
              <a:rPr lang="en-US"/>
              <a:t>Usually is created during the Sprint Planning Meeting</a:t>
            </a:r>
          </a:p>
          <a:p>
            <a:r>
              <a:rPr lang="en-US"/>
              <a:t>Can be changed and re-prioritized before each PM</a:t>
            </a:r>
            <a:endParaRPr lang="ru-RU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Sample Product Backlog</a:t>
            </a:r>
          </a:p>
        </p:txBody>
      </p:sp>
      <p:pic>
        <p:nvPicPr>
          <p:cNvPr id="14755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925513"/>
            <a:ext cx="6019800" cy="5502275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Burn down Chart</a:t>
            </a:r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Depicts the total Sprint Backlog hours remaining per day</a:t>
            </a:r>
          </a:p>
          <a:p>
            <a:r>
              <a:rPr lang="en-US"/>
              <a:t>Shows the estimated amount of time to release</a:t>
            </a:r>
            <a:r>
              <a:rPr lang="ru-RU"/>
              <a:t> </a:t>
            </a:r>
            <a:endParaRPr lang="en-US"/>
          </a:p>
          <a:p>
            <a:r>
              <a:rPr lang="en-US"/>
              <a:t>Ideally should burn down to zero to the end of the Sprint</a:t>
            </a:r>
          </a:p>
          <a:p>
            <a:r>
              <a:rPr lang="en-US"/>
              <a:t>Actually is not a straight line</a:t>
            </a:r>
          </a:p>
          <a:p>
            <a:r>
              <a:rPr lang="en-US"/>
              <a:t>Can bump UP</a:t>
            </a:r>
            <a:endParaRPr lang="ru-RU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Information Radiator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de-DE"/>
              <a:t>"</a:t>
            </a:r>
            <a:r>
              <a:rPr lang="en-US"/>
              <a:t>Two characteristics are key to a good information radiator. The first is that the information changes over time. This makes it worth a person's while to look at the display... The other characteristic is that it takes very little energy to view the display."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Release Burndown Chart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Will the release be done on right time?</a:t>
            </a:r>
          </a:p>
          <a:p>
            <a:r>
              <a:rPr lang="en-US"/>
              <a:t>X-axis: sprints</a:t>
            </a:r>
          </a:p>
          <a:p>
            <a:r>
              <a:rPr lang="en-US"/>
              <a:t>Y-axis: amount of hours remaining</a:t>
            </a:r>
          </a:p>
          <a:p>
            <a:r>
              <a:rPr lang="en-US"/>
              <a:t>The estimated work remaining can also burn up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ChangeArrowheads="1"/>
          </p:cNvSpPr>
          <p:nvPr/>
        </p:nvSpPr>
        <p:spPr bwMode="auto">
          <a:xfrm>
            <a:off x="6967538" y="0"/>
            <a:ext cx="1360487" cy="9255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Introduction</a:t>
            </a:r>
          </a:p>
        </p:txBody>
      </p:sp>
      <p:sp>
        <p:nvSpPr>
          <p:cNvPr id="1276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-685800" y="1066800"/>
            <a:ext cx="8915400" cy="4419600"/>
          </a:xfrm>
        </p:spPr>
        <p:txBody>
          <a:bodyPr/>
          <a:lstStyle/>
          <a:p>
            <a:pPr marL="1101725" lvl="1" indent="-533400" algn="just">
              <a:buFont typeface="Wingdings" pitchFamily="2" charset="2"/>
              <a:buNone/>
            </a:pPr>
            <a:r>
              <a:rPr lang="en-US" b="1" i="0"/>
              <a:t>	</a:t>
            </a:r>
          </a:p>
          <a:p>
            <a:pPr marL="1101725" lvl="1" indent="-533400" algn="just">
              <a:buFont typeface="Wingdings" pitchFamily="2" charset="2"/>
              <a:buNone/>
            </a:pPr>
            <a:endParaRPr lang="en-US" b="1" i="0"/>
          </a:p>
          <a:p>
            <a:pPr marL="1101725" lvl="1" indent="-533400" algn="just">
              <a:buFont typeface="Wingdings" pitchFamily="2" charset="2"/>
              <a:buNone/>
            </a:pPr>
            <a:r>
              <a:rPr lang="en-US" b="1" i="0"/>
              <a:t>	</a:t>
            </a:r>
            <a:endParaRPr lang="en-US"/>
          </a:p>
        </p:txBody>
      </p:sp>
      <p:sp>
        <p:nvSpPr>
          <p:cNvPr id="1276933" name="Text Box 5"/>
          <p:cNvSpPr txBox="1">
            <a:spLocks noChangeArrowheads="1"/>
          </p:cNvSpPr>
          <p:nvPr/>
        </p:nvSpPr>
        <p:spPr bwMode="auto">
          <a:xfrm>
            <a:off x="381000" y="1371600"/>
            <a:ext cx="78486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66738" indent="-566738" algn="l" eaLnBrk="1" hangingPunct="1">
              <a:lnSpc>
                <a:spcPct val="10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sz="2400" i="1">
                <a:latin typeface="Arial" charset="0"/>
              </a:rPr>
              <a:t>	Classical methods of software development have many disadvantages:</a:t>
            </a:r>
          </a:p>
          <a:p>
            <a:pPr lvl="1" algn="l" eaLnBrk="1" hangingPunct="1">
              <a:lnSpc>
                <a:spcPct val="100000"/>
              </a:lnSpc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000" i="1">
                <a:solidFill>
                  <a:srgbClr val="990000"/>
                </a:solidFill>
                <a:latin typeface="Arial" charset="0"/>
              </a:rPr>
              <a:t> huge effort during the planning phase</a:t>
            </a:r>
          </a:p>
          <a:p>
            <a:pPr lvl="1" algn="l" eaLnBrk="1" hangingPunct="1">
              <a:lnSpc>
                <a:spcPct val="100000"/>
              </a:lnSpc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000" i="1">
                <a:solidFill>
                  <a:srgbClr val="990000"/>
                </a:solidFill>
                <a:latin typeface="Arial" charset="0"/>
                <a:sym typeface="Wingdings" pitchFamily="2" charset="2"/>
              </a:rPr>
              <a:t> poor requirements conversion in a rapid changing environment</a:t>
            </a:r>
          </a:p>
          <a:p>
            <a:pPr lvl="1" algn="l" eaLnBrk="1" hangingPunct="1">
              <a:lnSpc>
                <a:spcPct val="100000"/>
              </a:lnSpc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000" i="1">
                <a:solidFill>
                  <a:srgbClr val="990000"/>
                </a:solidFill>
                <a:latin typeface="Arial" charset="0"/>
                <a:sym typeface="Wingdings" pitchFamily="2" charset="2"/>
              </a:rPr>
              <a:t> treatment of staff as a factor of production</a:t>
            </a:r>
            <a:endParaRPr lang="en-US" sz="2000" i="1">
              <a:solidFill>
                <a:srgbClr val="990000"/>
              </a:solidFill>
              <a:latin typeface="Arial" charset="0"/>
            </a:endParaRPr>
          </a:p>
          <a:p>
            <a:pPr lvl="1" algn="l" eaLnBrk="1" hangingPunct="1">
              <a:lnSpc>
                <a:spcPct val="100000"/>
              </a:lnSpc>
              <a:spcAft>
                <a:spcPct val="10000"/>
              </a:spcAft>
              <a:buFont typeface="Wingdings" pitchFamily="2" charset="2"/>
              <a:buChar char="§"/>
            </a:pPr>
            <a:endParaRPr lang="en-US" sz="2000" i="1">
              <a:solidFill>
                <a:srgbClr val="990000"/>
              </a:solidFill>
              <a:latin typeface="Arial" charset="0"/>
            </a:endParaRPr>
          </a:p>
          <a:p>
            <a:pPr marL="566738" indent="-566738" algn="l">
              <a:buFont typeface="Wingdings" pitchFamily="2" charset="2"/>
              <a:buChar char="Ø"/>
            </a:pPr>
            <a:r>
              <a:rPr lang="en-US" sz="2400" i="1">
                <a:latin typeface="Arial" charset="0"/>
              </a:rPr>
              <a:t>New methods:</a:t>
            </a:r>
            <a:r>
              <a:rPr lang="en-US"/>
              <a:t> </a:t>
            </a:r>
          </a:p>
          <a:p>
            <a:pPr marL="566738" indent="-566738" algn="l">
              <a:buFont typeface="Wingdings" pitchFamily="2" charset="2"/>
              <a:buNone/>
            </a:pPr>
            <a:r>
              <a:rPr lang="en-US"/>
              <a:t>		</a:t>
            </a:r>
            <a:r>
              <a:rPr lang="en-US" i="1">
                <a:solidFill>
                  <a:srgbClr val="990000"/>
                </a:solidFill>
                <a:latin typeface="Arial" charset="0"/>
              </a:rPr>
              <a:t>Agile Software Development Methodology</a:t>
            </a:r>
            <a:endParaRPr lang="de-DE" i="1">
              <a:solidFill>
                <a:srgbClr val="990000"/>
              </a:solidFill>
              <a:latin typeface="Arial" charset="0"/>
            </a:endParaRPr>
          </a:p>
          <a:p>
            <a:pPr marL="566738" indent="-566738" algn="l">
              <a:spcBef>
                <a:spcPct val="50000"/>
              </a:spcBef>
              <a:buFont typeface="Wingdings" pitchFamily="2" charset="2"/>
              <a:buNone/>
            </a:pPr>
            <a:endParaRPr lang="en-US" sz="2000" i="1">
              <a:solidFill>
                <a:srgbClr val="990000"/>
              </a:solidFill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Product Burndown Chart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a “big picture” view of project’s progress (all the releases)</a:t>
            </a:r>
            <a:endParaRPr lang="ru-RU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Scalability of Scrum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typical Scrum team is 6-10 people</a:t>
            </a:r>
          </a:p>
          <a:p>
            <a:r>
              <a:rPr lang="en-US"/>
              <a:t>Jeff Sutherland - up to over 800 people</a:t>
            </a:r>
          </a:p>
          <a:p>
            <a:r>
              <a:rPr lang="en-US"/>
              <a:t> "Scrum of Scrums" or what called "Meta-Scrum“</a:t>
            </a:r>
          </a:p>
          <a:p>
            <a:r>
              <a:rPr lang="en-US"/>
              <a:t>Frequency of meetings is based on the degree of coupling between packets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/>
              <a:t>Pros/Cons</a:t>
            </a:r>
            <a:endParaRPr lang="en-US"/>
          </a:p>
        </p:txBody>
      </p:sp>
      <p:sp>
        <p:nvSpPr>
          <p:cNvPr id="1454084" name="Rectangle 4"/>
          <p:cNvSpPr>
            <a:spLocks noChangeArrowheads="1"/>
          </p:cNvSpPr>
          <p:nvPr/>
        </p:nvSpPr>
        <p:spPr bwMode="auto">
          <a:xfrm>
            <a:off x="533400" y="990600"/>
            <a:ext cx="392588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66738" indent="-566738" algn="l" eaLnBrk="1" hangingPunct="1"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400" i="1">
                <a:latin typeface="Arial" charset="0"/>
              </a:rPr>
              <a:t>Advantages</a:t>
            </a:r>
          </a:p>
          <a:p>
            <a:pPr marL="1020763" lvl="1" indent="-452438" algn="l" eaLnBrk="1" hangingPunct="1"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000" i="1">
                <a:solidFill>
                  <a:srgbClr val="990000"/>
                </a:solidFill>
                <a:latin typeface="Arial" charset="0"/>
              </a:rPr>
              <a:t>Completely developed and tested features in short iterations </a:t>
            </a:r>
          </a:p>
          <a:p>
            <a:pPr marL="1020763" lvl="1" indent="-452438" algn="l" eaLnBrk="1" hangingPunct="1"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000" i="1">
                <a:solidFill>
                  <a:srgbClr val="990000"/>
                </a:solidFill>
                <a:latin typeface="Arial" charset="0"/>
                <a:sym typeface="Wingdings" pitchFamily="2" charset="2"/>
              </a:rPr>
              <a:t>Simplicity of the process</a:t>
            </a:r>
          </a:p>
          <a:p>
            <a:pPr marL="1020763" lvl="1" indent="-452438" algn="l" eaLnBrk="1" hangingPunct="1"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000" i="1">
                <a:solidFill>
                  <a:srgbClr val="990000"/>
                </a:solidFill>
                <a:latin typeface="Arial" charset="0"/>
                <a:sym typeface="Wingdings" pitchFamily="2" charset="2"/>
              </a:rPr>
              <a:t>Clearly defined rules</a:t>
            </a:r>
          </a:p>
          <a:p>
            <a:pPr marL="1020763" lvl="1" indent="-452438" algn="l" eaLnBrk="1" hangingPunct="1"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000" i="1">
                <a:solidFill>
                  <a:srgbClr val="990000"/>
                </a:solidFill>
                <a:latin typeface="Arial" charset="0"/>
              </a:rPr>
              <a:t>Increasing productivity</a:t>
            </a:r>
          </a:p>
          <a:p>
            <a:pPr marL="1020763" lvl="1" indent="-452438" algn="l" eaLnBrk="1" hangingPunct="1"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000" i="1">
                <a:solidFill>
                  <a:srgbClr val="990000"/>
                </a:solidFill>
                <a:latin typeface="Arial" charset="0"/>
              </a:rPr>
              <a:t>Self-organizing</a:t>
            </a:r>
          </a:p>
          <a:p>
            <a:pPr marL="1020763" lvl="1" indent="-452438" algn="l" eaLnBrk="1" hangingPunct="1"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000" i="1">
                <a:solidFill>
                  <a:srgbClr val="990000"/>
                </a:solidFill>
                <a:latin typeface="Arial" charset="0"/>
              </a:rPr>
              <a:t>each team member carries a lot of responsibility</a:t>
            </a:r>
          </a:p>
          <a:p>
            <a:pPr marL="1020763" lvl="1" indent="-452438" algn="l" eaLnBrk="1" hangingPunct="1"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000" i="1">
                <a:solidFill>
                  <a:srgbClr val="990000"/>
                </a:solidFill>
                <a:latin typeface="Arial" charset="0"/>
              </a:rPr>
              <a:t>Improved communication</a:t>
            </a:r>
          </a:p>
          <a:p>
            <a:pPr marL="1020763" lvl="1" indent="-452438" algn="l" eaLnBrk="1" hangingPunct="1"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000" i="1">
                <a:solidFill>
                  <a:srgbClr val="990000"/>
                </a:solidFill>
                <a:latin typeface="Arial" charset="0"/>
              </a:rPr>
              <a:t>Combination with Extreme Programming</a:t>
            </a:r>
          </a:p>
        </p:txBody>
      </p:sp>
      <p:sp>
        <p:nvSpPr>
          <p:cNvPr id="1454085" name="Rectangle 5"/>
          <p:cNvSpPr>
            <a:spLocks noChangeArrowheads="1"/>
          </p:cNvSpPr>
          <p:nvPr/>
        </p:nvSpPr>
        <p:spPr bwMode="auto">
          <a:xfrm>
            <a:off x="4608513" y="990600"/>
            <a:ext cx="392588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66738" indent="-566738" algn="l" eaLnBrk="1" hangingPunct="1">
              <a:lnSpc>
                <a:spcPct val="100000"/>
              </a:lnSpc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400" i="1">
                <a:latin typeface="Arial" charset="0"/>
              </a:rPr>
              <a:t>Drawbacks</a:t>
            </a:r>
          </a:p>
          <a:p>
            <a:pPr marL="1020763" lvl="1" indent="-452438" algn="l" eaLnBrk="1" hangingPunct="1">
              <a:lnSpc>
                <a:spcPct val="100000"/>
              </a:lnSpc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000" i="1">
                <a:solidFill>
                  <a:srgbClr val="990000"/>
                </a:solidFill>
                <a:latin typeface="Arial" charset="0"/>
              </a:rPr>
              <a:t>“Undisciplined hacking” (no written documentation)</a:t>
            </a:r>
          </a:p>
          <a:p>
            <a:pPr marL="1020763" lvl="1" indent="-452438" algn="l" eaLnBrk="1" hangingPunct="1">
              <a:lnSpc>
                <a:spcPct val="100000"/>
              </a:lnSpc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000" i="1">
                <a:solidFill>
                  <a:srgbClr val="990000"/>
                </a:solidFill>
                <a:latin typeface="Arial" charset="0"/>
              </a:rPr>
              <a:t>Violation of responsibility </a:t>
            </a:r>
          </a:p>
          <a:p>
            <a:pPr marL="1020763" lvl="1" indent="-452438" algn="l" eaLnBrk="1" hangingPunct="1">
              <a:lnSpc>
                <a:spcPct val="100000"/>
              </a:lnSpc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2000" i="1">
                <a:solidFill>
                  <a:srgbClr val="990000"/>
                </a:solidFill>
                <a:latin typeface="Arial" charset="0"/>
              </a:rPr>
              <a:t>Current mainly carried by the inventors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What is Agile ?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Agile proponents believe</a:t>
            </a:r>
          </a:p>
          <a:p>
            <a:pPr lvl="1"/>
            <a:r>
              <a:rPr lang="en-US" sz="2000"/>
              <a:t>Current software development processes are too heavyweight or cumbersome</a:t>
            </a:r>
          </a:p>
          <a:p>
            <a:pPr lvl="2"/>
            <a:r>
              <a:rPr lang="en-US" sz="2000"/>
              <a:t>Too many things are done that are not directly related to software product being produced</a:t>
            </a:r>
          </a:p>
          <a:p>
            <a:pPr lvl="1"/>
            <a:r>
              <a:rPr lang="en-US" sz="2000"/>
              <a:t>Current software development is too rigid</a:t>
            </a:r>
          </a:p>
          <a:p>
            <a:pPr lvl="2"/>
            <a:r>
              <a:rPr lang="en-US" sz="2000"/>
              <a:t>Difficulty with incomplete or changing requirements</a:t>
            </a:r>
          </a:p>
          <a:p>
            <a:pPr lvl="2"/>
            <a:r>
              <a:rPr lang="en-US" sz="2000"/>
              <a:t>Short development cycles (Internet applications)</a:t>
            </a:r>
          </a:p>
          <a:p>
            <a:pPr lvl="1"/>
            <a:r>
              <a:rPr lang="en-US" sz="2000"/>
              <a:t>More active customer involvement needed</a:t>
            </a:r>
          </a:p>
          <a:p>
            <a:pPr lvl="2"/>
            <a:r>
              <a:rPr lang="en-US" sz="2000"/>
              <a:t>CMM focuses on process</a:t>
            </a:r>
          </a:p>
          <a:p>
            <a:pPr lvl="1">
              <a:buFont typeface="Wingdings" pitchFamily="2" charset="2"/>
              <a:buNone/>
            </a:pPr>
            <a:endParaRPr lang="en-US" sz="2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Contd…</a:t>
            </a:r>
          </a:p>
        </p:txBody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Agile methods are considered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Lightweight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People-based rather than Plan-based</a:t>
            </a:r>
          </a:p>
          <a:p>
            <a:pPr>
              <a:lnSpc>
                <a:spcPct val="90000"/>
              </a:lnSpc>
            </a:pPr>
            <a:r>
              <a:rPr lang="en-US" sz="2400"/>
              <a:t>Several agile methods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 single agile method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XP most popular</a:t>
            </a:r>
          </a:p>
          <a:p>
            <a:pPr>
              <a:lnSpc>
                <a:spcPct val="90000"/>
              </a:lnSpc>
            </a:pPr>
            <a:r>
              <a:rPr lang="en-US" sz="2400"/>
              <a:t>No single definition</a:t>
            </a:r>
          </a:p>
          <a:p>
            <a:pPr>
              <a:lnSpc>
                <a:spcPct val="90000"/>
              </a:lnSpc>
            </a:pPr>
            <a:r>
              <a:rPr lang="en-US" sz="2400"/>
              <a:t>Agile Manifesto closest to a definition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Set of principles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Developed by Agile Alliance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Agile Manifesto </a:t>
            </a:r>
          </a:p>
        </p:txBody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/>
              <a:t>A Statement of Values</a:t>
            </a:r>
          </a:p>
          <a:p>
            <a:r>
              <a:rPr lang="en-US" sz="2400" b="1"/>
              <a:t>Individuals and interactions</a:t>
            </a:r>
            <a:r>
              <a:rPr lang="en-US" sz="2400"/>
              <a:t> over processes and tools</a:t>
            </a:r>
          </a:p>
          <a:p>
            <a:r>
              <a:rPr lang="en-US" sz="2400" b="1"/>
              <a:t>Working software</a:t>
            </a:r>
            <a:r>
              <a:rPr lang="en-US" sz="2400"/>
              <a:t> over comprehensive documentation</a:t>
            </a:r>
          </a:p>
          <a:p>
            <a:r>
              <a:rPr lang="en-US" sz="2400" b="1"/>
              <a:t>Customer collaboration</a:t>
            </a:r>
            <a:r>
              <a:rPr lang="en-US" sz="2400"/>
              <a:t> over contract negotiation</a:t>
            </a:r>
          </a:p>
          <a:p>
            <a:r>
              <a:rPr lang="en-US" sz="2400" b="1"/>
              <a:t>Responding to change</a:t>
            </a:r>
            <a:r>
              <a:rPr lang="en-US" sz="2400"/>
              <a:t> over following a plan </a:t>
            </a:r>
          </a:p>
          <a:p>
            <a:r>
              <a:rPr lang="en-US" sz="2400"/>
              <a:t>http://www.agilemanifesto.org</a:t>
            </a:r>
          </a:p>
          <a:p>
            <a:pPr>
              <a:buFont typeface="Wingdings" pitchFamily="2" charset="2"/>
              <a:buNone/>
            </a:pPr>
            <a:endParaRPr lang="en-US" sz="2400" b="1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Agile Methods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Agile methods:</a:t>
            </a:r>
          </a:p>
          <a:p>
            <a:pPr lvl="1">
              <a:lnSpc>
                <a:spcPct val="90000"/>
              </a:lnSpc>
            </a:pPr>
            <a:r>
              <a:rPr lang="en-US"/>
              <a:t>Scrum</a:t>
            </a:r>
          </a:p>
          <a:p>
            <a:pPr lvl="1">
              <a:lnSpc>
                <a:spcPct val="90000"/>
              </a:lnSpc>
            </a:pPr>
            <a:r>
              <a:rPr lang="en-US"/>
              <a:t>Extreme Programming</a:t>
            </a:r>
          </a:p>
          <a:p>
            <a:pPr lvl="1">
              <a:lnSpc>
                <a:spcPct val="90000"/>
              </a:lnSpc>
            </a:pPr>
            <a:r>
              <a:rPr lang="en-US"/>
              <a:t>Adaptive Software Development (ASD)</a:t>
            </a:r>
          </a:p>
          <a:p>
            <a:pPr lvl="1">
              <a:lnSpc>
                <a:spcPct val="90000"/>
              </a:lnSpc>
            </a:pPr>
            <a:r>
              <a:rPr lang="en-US"/>
              <a:t>Dynamic System Development Method (DSDM)</a:t>
            </a:r>
          </a:p>
          <a:p>
            <a:pPr lvl="1">
              <a:lnSpc>
                <a:spcPct val="90000"/>
              </a:lnSpc>
            </a:pPr>
            <a:r>
              <a:rPr lang="en-US"/>
              <a:t>…</a:t>
            </a:r>
            <a:endParaRPr lang="en-US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/>
              <a:t>Agile Alliance (www.</a:t>
            </a:r>
            <a:r>
              <a:rPr lang="en-US" b="1"/>
              <a:t>agilealliance</a:t>
            </a:r>
            <a:r>
              <a:rPr lang="en-US"/>
              <a:t>.org)</a:t>
            </a:r>
          </a:p>
          <a:p>
            <a:pPr lvl="1">
              <a:lnSpc>
                <a:spcPct val="90000"/>
              </a:lnSpc>
            </a:pPr>
            <a:r>
              <a:rPr lang="en-US"/>
              <a:t>A non-profit organization promotes agile development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History of Scrum</a:t>
            </a:r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1600" b="1"/>
              <a:t>1995:</a:t>
            </a:r>
            <a:r>
              <a:rPr lang="de-DE" sz="1600"/>
              <a:t> 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analysis of common software development processes </a:t>
            </a:r>
            <a:r>
              <a:rPr lang="en-US" sz="1400">
                <a:sym typeface="Wingdings" pitchFamily="2" charset="2"/>
              </a:rPr>
              <a:t> not suitable for empirical, unpredictable and non-repeatable processes </a:t>
            </a:r>
          </a:p>
          <a:p>
            <a:pPr lvl="1">
              <a:lnSpc>
                <a:spcPct val="80000"/>
              </a:lnSpc>
            </a:pPr>
            <a:r>
              <a:rPr lang="en-US" sz="1400">
                <a:sym typeface="Wingdings" pitchFamily="2" charset="2"/>
              </a:rPr>
              <a:t>Design of a new method: Scrum by Jeff Sutherland &amp; Ken Schwaber</a:t>
            </a:r>
          </a:p>
          <a:p>
            <a:pPr lvl="1">
              <a:lnSpc>
                <a:spcPct val="80000"/>
              </a:lnSpc>
            </a:pPr>
            <a:r>
              <a:rPr lang="en-US" sz="1400">
                <a:sym typeface="Wingdings" pitchFamily="2" charset="2"/>
              </a:rPr>
              <a:t>Enhancement of Scrum by Mike Beedle &amp; combination of Scrum with Extreme Programming</a:t>
            </a:r>
          </a:p>
          <a:p>
            <a:pPr>
              <a:lnSpc>
                <a:spcPct val="80000"/>
              </a:lnSpc>
            </a:pPr>
            <a:endParaRPr lang="en-US" sz="140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 b="1"/>
              <a:t>1996: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introduction of Scrum at OOPSLA conference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400"/>
          </a:p>
          <a:p>
            <a:pPr>
              <a:lnSpc>
                <a:spcPct val="80000"/>
              </a:lnSpc>
            </a:pPr>
            <a:r>
              <a:rPr lang="en-US" sz="1600" b="1"/>
              <a:t>2001: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publication “Agile Software Development with Scrum” by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Ken Schwaber &amp; Mike Beedle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400"/>
          </a:p>
          <a:p>
            <a:pPr>
              <a:lnSpc>
                <a:spcPct val="80000"/>
              </a:lnSpc>
              <a:buFont typeface="Wingdings" pitchFamily="2" charset="2"/>
              <a:buChar char="à"/>
            </a:pPr>
            <a:r>
              <a:rPr lang="en-US" sz="1400">
                <a:sym typeface="Wingdings" pitchFamily="2" charset="2"/>
              </a:rPr>
              <a:t>Successful appliance of Scrum in over 50 companies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	Founders are members in the Agile Alliance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Characteristics</a:t>
            </a:r>
          </a:p>
        </p:txBody>
      </p:sp>
      <p:sp>
        <p:nvSpPr>
          <p:cNvPr id="146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Self-organizing teams</a:t>
            </a:r>
          </a:p>
          <a:p>
            <a:r>
              <a:rPr lang="en-US" sz="2400"/>
              <a:t>Product progresses in a series of month-long “sprints”</a:t>
            </a:r>
          </a:p>
          <a:p>
            <a:r>
              <a:rPr lang="en-US" sz="2400"/>
              <a:t>Requirements are captured as items in a list of “product backlog”</a:t>
            </a:r>
          </a:p>
          <a:p>
            <a:r>
              <a:rPr lang="en-US" sz="2400"/>
              <a:t>No specific engineering practices prescribed</a:t>
            </a:r>
          </a:p>
          <a:p>
            <a:r>
              <a:rPr lang="en-US" sz="2400"/>
              <a:t>Uses generative rules to create an agile environment for delivering projects</a:t>
            </a:r>
          </a:p>
          <a:p>
            <a:r>
              <a:rPr lang="en-US" sz="2400"/>
              <a:t>One of the “agile processes”</a:t>
            </a:r>
            <a:endParaRPr lang="en-US" sz="240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Presentation_Template">
  <a:themeElements>
    <a:clrScheme name="Corporate_Presentation_T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orporate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66738" marR="0" indent="-566738" algn="r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66738" marR="0" indent="-566738" algn="r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rporate_Presentation_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_Presentation_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rporate_Presentation_Template 1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</TotalTime>
  <Words>1067</Words>
  <Application>Microsoft Office PowerPoint</Application>
  <PresentationFormat>On-screen Show (4:3)</PresentationFormat>
  <Paragraphs>237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Comic Sans MS</vt:lpstr>
      <vt:lpstr>Tahoma</vt:lpstr>
      <vt:lpstr>Times New Roman</vt:lpstr>
      <vt:lpstr>Wingdings</vt:lpstr>
      <vt:lpstr>Corporate_Presentation_Template</vt:lpstr>
      <vt:lpstr>PowerPoint Presentation</vt:lpstr>
      <vt:lpstr>Agenda</vt:lpstr>
      <vt:lpstr>Introduction</vt:lpstr>
      <vt:lpstr>What is Agile ?</vt:lpstr>
      <vt:lpstr>Contd…</vt:lpstr>
      <vt:lpstr>Agile Manifesto </vt:lpstr>
      <vt:lpstr>Agile Methods</vt:lpstr>
      <vt:lpstr>History of Scrum</vt:lpstr>
      <vt:lpstr>Characteristics</vt:lpstr>
      <vt:lpstr>How Scrum Works?</vt:lpstr>
      <vt:lpstr>Sprints</vt:lpstr>
      <vt:lpstr>Sequential vs. Overlapping Dev.</vt:lpstr>
      <vt:lpstr>No changes during the sprint</vt:lpstr>
      <vt:lpstr>Scrum Framework</vt:lpstr>
      <vt:lpstr>Product Owner</vt:lpstr>
      <vt:lpstr>The Scrum Master</vt:lpstr>
      <vt:lpstr>Scrum Team</vt:lpstr>
      <vt:lpstr>Ceremonies</vt:lpstr>
      <vt:lpstr>Spring Planning Meeting</vt:lpstr>
      <vt:lpstr>Parts of Sprint Planning Meeting</vt:lpstr>
      <vt:lpstr>Pre-Project/Kickoff Meeting</vt:lpstr>
      <vt:lpstr>Sprint</vt:lpstr>
      <vt:lpstr>Daily Scrum</vt:lpstr>
      <vt:lpstr>Daily Scrum</vt:lpstr>
      <vt:lpstr>Product Backlog</vt:lpstr>
      <vt:lpstr>Sample Product Backlog</vt:lpstr>
      <vt:lpstr>Sprint Burn down Chart</vt:lpstr>
      <vt:lpstr>Information Radiator</vt:lpstr>
      <vt:lpstr>Release Burndown Chart</vt:lpstr>
      <vt:lpstr>Product Burndown Chart</vt:lpstr>
      <vt:lpstr>Scalability of Scrum</vt:lpstr>
      <vt:lpstr>Pros/Cons</vt:lpstr>
    </vt:vector>
  </TitlesOfParts>
  <Manager>Marketing@Impetus</Manager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- SCRUM Methodology</dc:title>
  <dc:subject>Introduction to Agile SCRUM</dc:subject>
  <dc:creator>Bhaskar V. Shankar</dc:creator>
  <cp:lastModifiedBy>ashutosh gupta</cp:lastModifiedBy>
  <cp:revision>382</cp:revision>
  <cp:lastPrinted>1999-10-12T14:25:14Z</cp:lastPrinted>
  <dcterms:created xsi:type="dcterms:W3CDTF">2006-01-14T13:04:24Z</dcterms:created>
  <dcterms:modified xsi:type="dcterms:W3CDTF">2017-06-11T16:54:40Z</dcterms:modified>
</cp:coreProperties>
</file>