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73"/>
  </p:notesMasterIdLst>
  <p:handoutMasterIdLst>
    <p:handoutMasterId r:id="rId74"/>
  </p:handoutMasterIdLst>
  <p:sldIdLst>
    <p:sldId id="256" r:id="rId2"/>
    <p:sldId id="257" r:id="rId3"/>
    <p:sldId id="33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2" r:id="rId27"/>
    <p:sldId id="280"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8" r:id="rId49"/>
    <p:sldId id="309" r:id="rId50"/>
    <p:sldId id="310" r:id="rId51"/>
    <p:sldId id="311" r:id="rId52"/>
    <p:sldId id="312" r:id="rId53"/>
    <p:sldId id="313" r:id="rId54"/>
    <p:sldId id="314" r:id="rId55"/>
    <p:sldId id="315"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16" r:id="rId69"/>
    <p:sldId id="317" r:id="rId70"/>
    <p:sldId id="318" r:id="rId71"/>
    <p:sldId id="319" r:id="rId7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8" d="100"/>
          <a:sy n="68" d="100"/>
        </p:scale>
        <p:origin x="80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21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image" Target="../media/image29.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49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49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49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8818E42-C87B-4265-B1EB-0AF72D86D7F4}" type="slidenum">
              <a:rPr lang="en-US"/>
              <a:pPr/>
              <a:t>‹#›</a:t>
            </a:fld>
            <a:endParaRPr lang="en-US"/>
          </a:p>
        </p:txBody>
      </p:sp>
    </p:spTree>
    <p:extLst>
      <p:ext uri="{BB962C8B-B14F-4D97-AF65-F5344CB8AC3E}">
        <p14:creationId xmlns:p14="http://schemas.microsoft.com/office/powerpoint/2010/main" val="1818008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39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39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39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39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39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23D1D9-8F8F-4DDB-8AF7-E7A528147F98}" type="slidenum">
              <a:rPr lang="en-US"/>
              <a:pPr/>
              <a:t>‹#›</a:t>
            </a:fld>
            <a:endParaRPr lang="en-US"/>
          </a:p>
        </p:txBody>
      </p:sp>
    </p:spTree>
    <p:extLst>
      <p:ext uri="{BB962C8B-B14F-4D97-AF65-F5344CB8AC3E}">
        <p14:creationId xmlns:p14="http://schemas.microsoft.com/office/powerpoint/2010/main" val="4081906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EC0BB9-DB11-4602-AFD0-B41C5E513DEB}" type="slidenum">
              <a:rPr lang="en-US"/>
              <a:pPr/>
              <a:t>1</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94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BBF2AE-2AD3-4853-B282-DAD9CD0F5D47}" type="slidenum">
              <a:rPr lang="en-US"/>
              <a:pPr/>
              <a:t>10</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5911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E742A6-84C3-4DD2-AE77-7AD2F8936D84}" type="slidenum">
              <a:rPr lang="en-US"/>
              <a:pPr/>
              <a:t>11</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3091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F4EFF-ED6A-4921-8205-7308947848AE}" type="slidenum">
              <a:rPr lang="en-US"/>
              <a:pPr/>
              <a:t>12</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9573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D9578-7B46-4884-9C91-3D4C68E0C08D}" type="slidenum">
              <a:rPr lang="en-US"/>
              <a:pPr/>
              <a:t>13</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1962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132E6C-D3E6-4930-8864-4449B3C0690F}" type="slidenum">
              <a:rPr lang="en-US"/>
              <a:pPr/>
              <a:t>14</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2581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AEEDE-5036-44E8-BB00-F72212218F7B}" type="slidenum">
              <a:rPr lang="en-US"/>
              <a:pPr/>
              <a:t>15</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0433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D1FAD5-550E-4763-BAFB-5FE38872813E}" type="slidenum">
              <a:rPr lang="en-US"/>
              <a:pPr/>
              <a:t>16</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1663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9020B-E4E5-4A16-B34C-AC749EE2A8B6}" type="slidenum">
              <a:rPr lang="en-US"/>
              <a:pPr/>
              <a:t>17</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48725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63E78-0DFB-4F9C-9BB9-FAB56194FE70}" type="slidenum">
              <a:rPr lang="en-US"/>
              <a:pPr/>
              <a:t>18</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4018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2AF437-0D82-4140-9D64-07C8DB8C040A}" type="slidenum">
              <a:rPr lang="en-US"/>
              <a:pPr/>
              <a:t>19</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1007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53BC1-9B64-406B-A1FE-36B4D7EDF84B}" type="slidenum">
              <a:rPr lang="en-US"/>
              <a:pPr/>
              <a:t>2</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4293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ABA67A-AC63-4351-967B-148180600055}" type="slidenum">
              <a:rPr lang="en-US"/>
              <a:pPr/>
              <a:t>20</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2883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1C8273-2DB1-42D4-9749-6246EBE68405}" type="slidenum">
              <a:rPr lang="en-US"/>
              <a:pPr/>
              <a:t>21</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905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2EF0A2-2131-4BE8-BAFB-C95E7C1DC52C}" type="slidenum">
              <a:rPr lang="en-US"/>
              <a:pPr/>
              <a:t>22</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1727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D780F7-0A2B-4175-BF8E-D21E507D2A75}" type="slidenum">
              <a:rPr lang="en-US"/>
              <a:pPr/>
              <a:t>23</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120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FFC01C-5C52-4D8F-9A12-50B67C35D7AE}" type="slidenum">
              <a:rPr lang="en-US"/>
              <a:pPr/>
              <a:t>24</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33702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612E09-F612-414B-8F41-61B481CB2DEB}" type="slidenum">
              <a:rPr lang="en-US"/>
              <a:pPr/>
              <a:t>25</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3052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29E63-117A-4EDA-8C18-A8730C9D2D4F}" type="slidenum">
              <a:rPr lang="en-US"/>
              <a:pPr/>
              <a:t>26</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0302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D3C903-1619-45AA-A5E7-9ECA208FA867}" type="slidenum">
              <a:rPr lang="en-US"/>
              <a:pPr/>
              <a:t>27</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1845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1D9FC-2A64-44F1-BDF1-13D73AF48CF3}" type="slidenum">
              <a:rPr lang="en-US"/>
              <a:pPr/>
              <a:t>28</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015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BA2EB-49D7-4AC3-801E-F5BF26E733E3}" type="slidenum">
              <a:rPr lang="en-US"/>
              <a:pPr/>
              <a:t>29</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994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2AC95C-053E-4927-8D58-00B40B303909}" type="slidenum">
              <a:rPr lang="en-US"/>
              <a:pPr/>
              <a:t>3</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20876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8A3460-DAA7-47B8-BCED-AC02A8662325}" type="slidenum">
              <a:rPr lang="en-US"/>
              <a:pPr/>
              <a:t>30</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7109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3BCF95-8F66-4F0B-B1E8-4484E7182C52}" type="slidenum">
              <a:rPr lang="en-US"/>
              <a:pPr/>
              <a:t>31</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3653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4CA7DC-6441-4471-ADFE-854DB95B119A}" type="slidenum">
              <a:rPr lang="en-US"/>
              <a:pPr/>
              <a:t>32</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363187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E87DA6-0227-4B01-9EDD-3F8648DC664D}" type="slidenum">
              <a:rPr lang="en-US"/>
              <a:pPr/>
              <a:t>33</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7881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A4AD3-2D22-4AEC-94B4-D10C165EDA10}" type="slidenum">
              <a:rPr lang="en-US"/>
              <a:pPr/>
              <a:t>34</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52653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F2CB2A-F2CE-46D0-8BCC-898525C8F40F}" type="slidenum">
              <a:rPr lang="en-US"/>
              <a:pPr/>
              <a:t>35</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4311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49809-5E32-44D0-8F41-A4B6170A1818}" type="slidenum">
              <a:rPr lang="en-US"/>
              <a:pPr/>
              <a:t>36</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093066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C4118-41E3-4E2A-9E81-70CA918FA25E}" type="slidenum">
              <a:rPr lang="en-US"/>
              <a:pPr/>
              <a:t>37</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6928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C1C3DA-84E1-4A0C-9CA3-07DBF96EA2B8}" type="slidenum">
              <a:rPr lang="en-US"/>
              <a:pPr/>
              <a:t>38</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7359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42C3EF-2C32-45A3-B3B6-C273C4FA2C02}" type="slidenum">
              <a:rPr lang="en-US"/>
              <a:pPr/>
              <a:t>39</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601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9686C-6DFA-43D7-8421-8474919BAC0F}" type="slidenum">
              <a:rPr lang="en-US"/>
              <a:pPr/>
              <a:t>4</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445110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6A442-BFF3-45E2-9F1F-C3FBEF198116}" type="slidenum">
              <a:rPr lang="en-US"/>
              <a:pPr/>
              <a:t>40</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3242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EDD371-AF20-4895-859E-821C3BC324C5}" type="slidenum">
              <a:rPr lang="en-US"/>
              <a:pPr/>
              <a:t>41</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2148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1EEEB-213D-43E9-9482-391B6F78E521}" type="slidenum">
              <a:rPr lang="en-US"/>
              <a:pPr/>
              <a:t>42</a:t>
            </a:fld>
            <a:endParaRPr 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7591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5DE4B-FD5E-4436-B6DB-CD4D207E13F7}" type="slidenum">
              <a:rPr lang="en-US"/>
              <a:pPr/>
              <a:t>43</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179184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F1080-4A26-4DD7-A3DC-2C9837AC73F1}" type="slidenum">
              <a:rPr lang="en-US"/>
              <a:pPr/>
              <a:t>44</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923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7F22C0-8C60-482A-9C30-7B2F727423FE}" type="slidenum">
              <a:rPr lang="en-US"/>
              <a:pPr/>
              <a:t>45</a:t>
            </a:fld>
            <a:endParaRPr 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7615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3FD6C-984E-41C1-9BAA-67B7528733D7}" type="slidenum">
              <a:rPr lang="en-US"/>
              <a:pPr/>
              <a:t>46</a:t>
            </a:fld>
            <a:endParaRPr 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0674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9BDB3C-9477-43FB-9829-1EAB4A4C094A}" type="slidenum">
              <a:rPr lang="en-US"/>
              <a:pPr/>
              <a:t>47</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15761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74D8C-2839-4B3A-99E9-FB21143080D4}" type="slidenum">
              <a:rPr lang="en-US"/>
              <a:pPr/>
              <a:t>48</a:t>
            </a:fld>
            <a:endParaRPr 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35682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AE82F-F2E6-45DB-9DDF-D1559071CDAF}" type="slidenum">
              <a:rPr lang="en-US"/>
              <a:pPr/>
              <a:t>49</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2956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75ACDE-ECCB-4ECB-BB40-93BCDB26F485}" type="slidenum">
              <a:rPr lang="en-US"/>
              <a:pPr/>
              <a:t>5</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33740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830FE1-C554-4962-B856-B5A769E2D708}" type="slidenum">
              <a:rPr lang="en-US"/>
              <a:pPr/>
              <a:t>50</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4293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9DFA9-55C2-460A-8114-424ABC8381D0}" type="slidenum">
              <a:rPr lang="en-US"/>
              <a:pPr/>
              <a:t>51</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852315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87203-AAC8-48D7-9B73-A58A4AD73132}" type="slidenum">
              <a:rPr lang="en-US"/>
              <a:pPr/>
              <a:t>52</a:t>
            </a:fld>
            <a:endParaRPr lang="en-US"/>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93719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30782-6E40-46F6-9F86-E1FE882CF8FF}" type="slidenum">
              <a:rPr lang="en-US"/>
              <a:pPr/>
              <a:t>53</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82476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472BE3-69D9-43BA-98CA-B9195585BF53}" type="slidenum">
              <a:rPr lang="en-US"/>
              <a:pPr/>
              <a:t>54</a:t>
            </a:fld>
            <a:endParaRPr 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03085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24BF9-3383-49D0-B09D-32780E6A8778}" type="slidenum">
              <a:rPr lang="en-US"/>
              <a:pPr/>
              <a:t>55</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56010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4C35DF-55E0-41A8-9194-765C8B7410E3}" type="slidenum">
              <a:rPr lang="en-US"/>
              <a:pPr/>
              <a:t>56</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5633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B0D626-43DA-4AE5-AC53-CE13DD2206D0}" type="slidenum">
              <a:rPr lang="en-US"/>
              <a:pPr/>
              <a:t>57</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39060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F4F4C-8333-43A7-87C3-52921233734F}" type="slidenum">
              <a:rPr lang="en-US"/>
              <a:pPr/>
              <a:t>58</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92563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8389B3-3A39-4400-8A4D-4D81CDC33089}" type="slidenum">
              <a:rPr lang="en-US"/>
              <a:pPr/>
              <a:t>59</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6798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0F089F-B34F-48C7-96DF-EC6C49A2EBDC}" type="slidenum">
              <a:rPr lang="en-US"/>
              <a:pPr/>
              <a:t>6</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5328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0280C-AE1A-4064-9128-6D4577FA107E}" type="slidenum">
              <a:rPr lang="en-US"/>
              <a:pPr/>
              <a:t>60</a:t>
            </a:fld>
            <a:endParaRPr 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96497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4D017B-9CE6-4766-8F4E-70BD9533D130}" type="slidenum">
              <a:rPr lang="en-US"/>
              <a:pPr/>
              <a:t>61</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83371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A63507-A506-4DAD-A6E7-65AAAE6F705E}" type="slidenum">
              <a:rPr lang="en-US"/>
              <a:pPr/>
              <a:t>62</a:t>
            </a:fld>
            <a:endParaRPr 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84613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DF0C4-BED1-4D20-B678-ADE62D14498A}" type="slidenum">
              <a:rPr lang="en-US"/>
              <a:pPr/>
              <a:t>63</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20654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BAA33A-E5E2-4B08-9C2E-1DAAE73917C1}" type="slidenum">
              <a:rPr lang="en-US"/>
              <a:pPr/>
              <a:t>64</a:t>
            </a:fld>
            <a:endParaRPr 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7720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F0026-D5E9-4148-9DE3-95AE59728F6A}" type="slidenum">
              <a:rPr lang="en-US"/>
              <a:pPr/>
              <a:t>65</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95658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DB3DE-000F-4834-98A1-4D35D2A5F651}" type="slidenum">
              <a:rPr lang="en-US"/>
              <a:pPr/>
              <a:t>66</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81253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E9FC55-B980-41E0-9495-9091C455181E}" type="slidenum">
              <a:rPr lang="en-US"/>
              <a:pPr/>
              <a:t>67</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99703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E05262-2EF3-4518-9225-999570285063}" type="slidenum">
              <a:rPr lang="en-US"/>
              <a:pPr/>
              <a:t>68</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789514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972A97-05CE-4E8E-BC49-12A47241AE61}" type="slidenum">
              <a:rPr lang="en-US"/>
              <a:pPr/>
              <a:t>69</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2524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4840A-C9EB-4EBF-BE1C-73732578CE97}" type="slidenum">
              <a:rPr lang="en-US"/>
              <a:pPr/>
              <a:t>7</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46031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DA04FA-CA6A-4FFB-A0F9-ED3EF0C9078B}" type="slidenum">
              <a:rPr lang="en-US"/>
              <a:pPr/>
              <a:t>70</a:t>
            </a:fld>
            <a:endParaRPr 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75713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3BBF6-A3DB-4C16-8DF4-26F7F5254406}" type="slidenum">
              <a:rPr lang="en-US"/>
              <a:pPr/>
              <a:t>71</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34499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02041-8AE6-4F50-96FE-55DE12889618}" type="slidenum">
              <a:rPr lang="en-US"/>
              <a:pPr/>
              <a:t>8</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2103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9E87AD-2ED3-401F-882A-9782F3D36F81}" type="slidenum">
              <a:rPr lang="en-US"/>
              <a:pPr/>
              <a:t>9</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4273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5A6D1-288F-4CC5-928D-381436DD4E08}"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86B30-41E5-4738-A9EA-FEBD783496E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72660-ED7B-45D0-AE5F-1E227105E85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8F31419-6516-4FC1-B882-CFD608A22E8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9D6BFA6F-B9C1-4DAD-B069-98B5098C02FA}"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0DB4F739-243A-430D-B189-341DE9938D9D}"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F3BC53D8-D018-47C0-AB13-7C4EDED288E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4C5F2-874A-43D7-8C67-5B1E7E671458}"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0B06F-C514-4F9E-BA0D-507CC9AF7A8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A83AB-99A7-4A9F-8F34-67BDAF49672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DBF081-D3F1-4A90-BEDC-3F4E56CE56E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AD4EA9-66B1-4106-B560-5335889A30D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03CBB0-5A73-490E-8FD1-E1FE76A13E2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3476E-5373-4D25-B01D-D48BA3DF51B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DF4FB-9220-46A6-9525-B3B3F0DE16C6}"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95A5A-F3AB-4EBB-846C-896F174BD8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png"/><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vmlDrawing" Target="../drawings/vmlDrawing7.vml"/><Relationship Id="rId5" Type="http://schemas.openxmlformats.org/officeDocument/2006/relationships/image" Target="../media/image8.png"/><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9.png"/><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png"/><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11.png"/><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vmlDrawing" Target="../drawings/vmlDrawing11.vml"/><Relationship Id="rId5" Type="http://schemas.openxmlformats.org/officeDocument/2006/relationships/image" Target="../media/image13.png"/><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4.png"/><Relationship Id="rId4"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5.png"/><Relationship Id="rId4"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vmlDrawing" Target="../drawings/vmlDrawing14.vml"/><Relationship Id="rId5" Type="http://schemas.openxmlformats.org/officeDocument/2006/relationships/image" Target="../media/image16.png"/><Relationship Id="rId4"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vmlDrawing" Target="../drawings/vmlDrawing15.vml"/><Relationship Id="rId5" Type="http://schemas.openxmlformats.org/officeDocument/2006/relationships/image" Target="../media/image17.png"/><Relationship Id="rId4"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19.bin"/><Relationship Id="rId5" Type="http://schemas.openxmlformats.org/officeDocument/2006/relationships/image" Target="../media/image18.png"/><Relationship Id="rId4"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0.png"/><Relationship Id="rId4"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22.bin"/><Relationship Id="rId5" Type="http://schemas.openxmlformats.org/officeDocument/2006/relationships/image" Target="../media/image21.png"/><Relationship Id="rId4" Type="http://schemas.openxmlformats.org/officeDocument/2006/relationships/oleObject" Target="../embeddings/oleObject21.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vmlDrawing" Target="../drawings/vmlDrawing19.vml"/><Relationship Id="rId5" Type="http://schemas.openxmlformats.org/officeDocument/2006/relationships/image" Target="../media/image23.png"/><Relationship Id="rId4" Type="http://schemas.openxmlformats.org/officeDocument/2006/relationships/oleObject" Target="../embeddings/oleObject23.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4.png"/><Relationship Id="rId4" Type="http://schemas.openxmlformats.org/officeDocument/2006/relationships/oleObject" Target="../embeddings/oleObject24.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5.png"/><Relationship Id="rId4" Type="http://schemas.openxmlformats.org/officeDocument/2006/relationships/oleObject" Target="../embeddings/oleObject2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4.xml"/><Relationship Id="rId1" Type="http://schemas.openxmlformats.org/officeDocument/2006/relationships/vmlDrawing" Target="../drawings/vmlDrawing22.vml"/><Relationship Id="rId5" Type="http://schemas.openxmlformats.org/officeDocument/2006/relationships/image" Target="../media/image26.png"/><Relationship Id="rId4" Type="http://schemas.openxmlformats.org/officeDocument/2006/relationships/oleObject" Target="../embeddings/oleObject2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27.png"/><Relationship Id="rId4" Type="http://schemas.openxmlformats.org/officeDocument/2006/relationships/oleObject" Target="../embeddings/oleObject2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28.png"/><Relationship Id="rId4" Type="http://schemas.openxmlformats.org/officeDocument/2006/relationships/oleObject" Target="../embeddings/oleObject28.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30.png"/><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oleObject" Target="../embeddings/oleObject30.bin"/><Relationship Id="rId5" Type="http://schemas.openxmlformats.org/officeDocument/2006/relationships/image" Target="../media/image29.png"/><Relationship Id="rId4" Type="http://schemas.openxmlformats.org/officeDocument/2006/relationships/oleObject" Target="../embeddings/oleObject29.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31.png"/><Relationship Id="rId4" Type="http://schemas.openxmlformats.org/officeDocument/2006/relationships/oleObject" Target="../embeddings/oleObject31.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32.png"/><Relationship Id="rId4" Type="http://schemas.openxmlformats.org/officeDocument/2006/relationships/oleObject" Target="../embeddings/oleObject32.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4.xml"/><Relationship Id="rId1" Type="http://schemas.openxmlformats.org/officeDocument/2006/relationships/vmlDrawing" Target="../drawings/vmlDrawing28.vml"/><Relationship Id="rId5" Type="http://schemas.openxmlformats.org/officeDocument/2006/relationships/image" Target="../media/image33.png"/><Relationship Id="rId4" Type="http://schemas.openxmlformats.org/officeDocument/2006/relationships/oleObject" Target="../embeddings/oleObject3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34.png"/><Relationship Id="rId4" Type="http://schemas.openxmlformats.org/officeDocument/2006/relationships/oleObject" Target="../embeddings/oleObject34.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5.xml"/><Relationship Id="rId1" Type="http://schemas.openxmlformats.org/officeDocument/2006/relationships/vmlDrawing" Target="../drawings/vmlDrawing30.vml"/><Relationship Id="rId5" Type="http://schemas.openxmlformats.org/officeDocument/2006/relationships/image" Target="../media/image35.png"/><Relationship Id="rId4" Type="http://schemas.openxmlformats.org/officeDocument/2006/relationships/oleObject" Target="../embeddings/oleObject35.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36.png"/><Relationship Id="rId4" Type="http://schemas.openxmlformats.org/officeDocument/2006/relationships/oleObject" Target="../embeddings/oleObject36.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png"/><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4.xml"/><Relationship Id="rId1" Type="http://schemas.openxmlformats.org/officeDocument/2006/relationships/vmlDrawing" Target="../drawings/vmlDrawing32.vml"/><Relationship Id="rId5" Type="http://schemas.openxmlformats.org/officeDocument/2006/relationships/image" Target="../media/image37.png"/><Relationship Id="rId4" Type="http://schemas.openxmlformats.org/officeDocument/2006/relationships/oleObject" Target="../embeddings/oleObject37.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xml"/><Relationship Id="rId1" Type="http://schemas.openxmlformats.org/officeDocument/2006/relationships/vmlDrawing" Target="../drawings/vmlDrawing33.vml"/><Relationship Id="rId5" Type="http://schemas.openxmlformats.org/officeDocument/2006/relationships/image" Target="../media/image38.png"/><Relationship Id="rId4" Type="http://schemas.openxmlformats.org/officeDocument/2006/relationships/oleObject" Target="../embeddings/oleObject38.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39.png"/><Relationship Id="rId4" Type="http://schemas.openxmlformats.org/officeDocument/2006/relationships/oleObject" Target="../embeddings/oleObject39.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2.xml"/><Relationship Id="rId1" Type="http://schemas.openxmlformats.org/officeDocument/2006/relationships/vmlDrawing" Target="../drawings/vmlDrawing35.vml"/><Relationship Id="rId5" Type="http://schemas.openxmlformats.org/officeDocument/2006/relationships/image" Target="../media/image40.png"/><Relationship Id="rId4" Type="http://schemas.openxmlformats.org/officeDocument/2006/relationships/oleObject" Target="../embeddings/oleObject40.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41.png"/><Relationship Id="rId4" Type="http://schemas.openxmlformats.org/officeDocument/2006/relationships/oleObject" Target="../embeddings/oleObject41.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3200" b="1">
                <a:latin typeface="Arial" charset="0"/>
              </a:rPr>
              <a:t>Using C++ Functions</a:t>
            </a:r>
          </a:p>
        </p:txBody>
      </p:sp>
      <p:sp>
        <p:nvSpPr>
          <p:cNvPr id="2051" name="Rectangle 3"/>
          <p:cNvSpPr>
            <a:spLocks noGrp="1" noChangeArrowheads="1"/>
          </p:cNvSpPr>
          <p:nvPr>
            <p:ph type="subTitle" idx="1"/>
          </p:nvPr>
        </p:nvSpPr>
        <p:spPr/>
        <p:txBody>
          <a:bodyPr/>
          <a:lstStyle/>
          <a:p>
            <a:r>
              <a:rPr lang="en-US">
                <a:solidFill>
                  <a:schemeClr val="hlink"/>
                </a:solidFill>
                <a:latin typeface="Arial" charset="0"/>
              </a:rPr>
              <a:t>Object-Oriented Programming Using C++</a:t>
            </a:r>
          </a:p>
          <a:p>
            <a:r>
              <a:rPr lang="en-US">
                <a:solidFill>
                  <a:schemeClr val="hlink"/>
                </a:solidFill>
                <a:latin typeface="Arial" charset="0"/>
              </a:rPr>
              <a:t>Second Edition</a:t>
            </a:r>
          </a:p>
          <a:p>
            <a:endParaRPr lang="en-US">
              <a:latin typeface="Arial" charset="0"/>
            </a:endParaRPr>
          </a:p>
        </p:txBody>
      </p:sp>
      <p:sp>
        <p:nvSpPr>
          <p:cNvPr id="205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a:latin typeface="Arial" charset="0"/>
            </a:endParaRPr>
          </a:p>
        </p:txBody>
      </p:sp>
      <p:sp>
        <p:nvSpPr>
          <p:cNvPr id="2054" name="Text Box 6"/>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457200"/>
            <a:ext cx="7772400" cy="1143000"/>
          </a:xfrm>
        </p:spPr>
        <p:txBody>
          <a:bodyPr/>
          <a:lstStyle/>
          <a:p>
            <a:r>
              <a:rPr lang="en-US" sz="3200" b="1">
                <a:latin typeface="Arial" charset="0"/>
              </a:rPr>
              <a:t>Using Procedural Abstraction</a:t>
            </a:r>
          </a:p>
        </p:txBody>
      </p:sp>
      <p:sp>
        <p:nvSpPr>
          <p:cNvPr id="12291" name="Rectangle 3"/>
          <p:cNvSpPr>
            <a:spLocks noGrp="1" noChangeArrowheads="1"/>
          </p:cNvSpPr>
          <p:nvPr>
            <p:ph type="body" sz="half" idx="1"/>
          </p:nvPr>
        </p:nvSpPr>
        <p:spPr>
          <a:xfrm>
            <a:off x="685800" y="1752600"/>
            <a:ext cx="7772400" cy="1905000"/>
          </a:xfrm>
        </p:spPr>
        <p:txBody>
          <a:bodyPr>
            <a:normAutofit lnSpcReduction="10000"/>
          </a:bodyPr>
          <a:lstStyle/>
          <a:p>
            <a:r>
              <a:rPr lang="en-US" sz="2400" b="1">
                <a:latin typeface="Arial" charset="0"/>
              </a:rPr>
              <a:t>Using functions is one way to employ procedural abstraction in C++</a:t>
            </a:r>
          </a:p>
          <a:p>
            <a:r>
              <a:rPr lang="en-US" sz="2400" b="1">
                <a:latin typeface="Arial" charset="0"/>
              </a:rPr>
              <a:t>When you write a main() function, you can use the names of other functions that perform a variety of tasks</a:t>
            </a:r>
          </a:p>
        </p:txBody>
      </p:sp>
      <p:graphicFrame>
        <p:nvGraphicFramePr>
          <p:cNvPr id="12294" name="Object 6"/>
          <p:cNvGraphicFramePr>
            <a:graphicFrameLocks noGrp="1" noChangeAspect="1"/>
          </p:cNvGraphicFramePr>
          <p:nvPr>
            <p:ph sz="half" idx="2"/>
          </p:nvPr>
        </p:nvGraphicFramePr>
        <p:xfrm>
          <a:off x="914400" y="3962400"/>
          <a:ext cx="7086600" cy="2270125"/>
        </p:xfrm>
        <a:graphic>
          <a:graphicData uri="http://schemas.openxmlformats.org/presentationml/2006/ole">
            <mc:AlternateContent xmlns:mc="http://schemas.openxmlformats.org/markup-compatibility/2006">
              <mc:Choice xmlns:v="urn:schemas-microsoft-com:vml" Requires="v">
                <p:oleObj spid="_x0000_s12296" name="Bitmap Image" r:id="rId4" imgW="6095238" imgH="1952898" progId="Paint.Picture">
                  <p:embed/>
                </p:oleObj>
              </mc:Choice>
              <mc:Fallback>
                <p:oleObj name="Bitmap Image" r:id="rId4" imgW="6095238" imgH="1952898"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962400"/>
                        <a:ext cx="7086600" cy="227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1229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3200" b="1">
                <a:latin typeface="Arial" charset="0"/>
              </a:rPr>
              <a:t>Main() Function Employing </a:t>
            </a:r>
            <a:br>
              <a:rPr lang="en-US" sz="3200" b="1">
                <a:latin typeface="Arial" charset="0"/>
              </a:rPr>
            </a:br>
            <a:r>
              <a:rPr lang="en-US" sz="3200" b="1">
                <a:latin typeface="Arial" charset="0"/>
              </a:rPr>
              <a:t>Procedural Abstraction</a:t>
            </a:r>
          </a:p>
        </p:txBody>
      </p:sp>
      <p:graphicFrame>
        <p:nvGraphicFramePr>
          <p:cNvPr id="13318" name="Object 6"/>
          <p:cNvGraphicFramePr>
            <a:graphicFrameLocks noGrp="1" noChangeAspect="1"/>
          </p:cNvGraphicFramePr>
          <p:nvPr>
            <p:ph idx="1"/>
          </p:nvPr>
        </p:nvGraphicFramePr>
        <p:xfrm>
          <a:off x="1524000" y="2992438"/>
          <a:ext cx="6096000" cy="1743075"/>
        </p:xfrm>
        <a:graphic>
          <a:graphicData uri="http://schemas.openxmlformats.org/presentationml/2006/ole">
            <mc:AlternateContent xmlns:mc="http://schemas.openxmlformats.org/markup-compatibility/2006">
              <mc:Choice xmlns:v="urn:schemas-microsoft-com:vml" Requires="v">
                <p:oleObj spid="_x0000_s13320" name="Bitmap Image" r:id="rId4" imgW="6095238" imgH="1743318" progId="Paint.Picture">
                  <p:embed/>
                </p:oleObj>
              </mc:Choice>
              <mc:Fallback>
                <p:oleObj name="Bitmap Image" r:id="rId4" imgW="6095238" imgH="1743318"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992438"/>
                        <a:ext cx="6096000" cy="174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1331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457200"/>
            <a:ext cx="7772400" cy="1143000"/>
          </a:xfrm>
        </p:spPr>
        <p:txBody>
          <a:bodyPr/>
          <a:lstStyle/>
          <a:p>
            <a:r>
              <a:rPr lang="en-US" sz="3200" b="1">
                <a:latin typeface="Arial" charset="0"/>
              </a:rPr>
              <a:t>Using Procedural Abstraction</a:t>
            </a:r>
          </a:p>
        </p:txBody>
      </p:sp>
      <p:sp>
        <p:nvSpPr>
          <p:cNvPr id="14339" name="Rectangle 3"/>
          <p:cNvSpPr>
            <a:spLocks noGrp="1" noChangeArrowheads="1"/>
          </p:cNvSpPr>
          <p:nvPr>
            <p:ph type="body" sz="half" idx="1"/>
          </p:nvPr>
        </p:nvSpPr>
        <p:spPr>
          <a:xfrm>
            <a:off x="685800" y="1905000"/>
            <a:ext cx="7772400" cy="1600200"/>
          </a:xfrm>
        </p:spPr>
        <p:txBody>
          <a:bodyPr/>
          <a:lstStyle/>
          <a:p>
            <a:r>
              <a:rPr lang="en-US" sz="2400" b="1">
                <a:latin typeface="Arial" charset="0"/>
              </a:rPr>
              <a:t>Alter the myInfo() function you wrote in the last set of steps so that it includes additional information by using the processes outlined on pages 114 and 115 of the textbook</a:t>
            </a:r>
          </a:p>
        </p:txBody>
      </p:sp>
      <p:graphicFrame>
        <p:nvGraphicFramePr>
          <p:cNvPr id="14342" name="Object 6"/>
          <p:cNvGraphicFramePr>
            <a:graphicFrameLocks noGrp="1" noChangeAspect="1"/>
          </p:cNvGraphicFramePr>
          <p:nvPr>
            <p:ph sz="half" idx="2"/>
          </p:nvPr>
        </p:nvGraphicFramePr>
        <p:xfrm>
          <a:off x="1231900" y="3733800"/>
          <a:ext cx="6678613" cy="2362200"/>
        </p:xfrm>
        <a:graphic>
          <a:graphicData uri="http://schemas.openxmlformats.org/presentationml/2006/ole">
            <mc:AlternateContent xmlns:mc="http://schemas.openxmlformats.org/markup-compatibility/2006">
              <mc:Choice xmlns:v="urn:schemas-microsoft-com:vml" Requires="v">
                <p:oleObj spid="_x0000_s14344" name="Bitmap Image" r:id="rId4" imgW="5761905" imgH="2038095" progId="Paint.Picture">
                  <p:embed/>
                </p:oleObj>
              </mc:Choice>
              <mc:Fallback>
                <p:oleObj name="Bitmap Image" r:id="rId4" imgW="5761905" imgH="2038095"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1900" y="3733800"/>
                        <a:ext cx="6678613"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14341"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3200" b="1">
                <a:latin typeface="Arial" charset="0"/>
              </a:rPr>
              <a:t>Understanding Scope</a:t>
            </a:r>
          </a:p>
        </p:txBody>
      </p:sp>
      <p:sp>
        <p:nvSpPr>
          <p:cNvPr id="15363" name="Rectangle 3"/>
          <p:cNvSpPr>
            <a:spLocks noGrp="1" noChangeArrowheads="1"/>
          </p:cNvSpPr>
          <p:nvPr>
            <p:ph idx="1"/>
          </p:nvPr>
        </p:nvSpPr>
        <p:spPr/>
        <p:txBody>
          <a:bodyPr/>
          <a:lstStyle/>
          <a:p>
            <a:pPr>
              <a:spcBef>
                <a:spcPct val="60000"/>
              </a:spcBef>
            </a:pPr>
            <a:r>
              <a:rPr lang="en-US" sz="2800" b="1">
                <a:latin typeface="Arial" charset="0"/>
              </a:rPr>
              <a:t>Some variables can be accessed throughout an entire program, while others can be accessed only in a limited part of the program</a:t>
            </a:r>
          </a:p>
          <a:p>
            <a:pPr>
              <a:spcBef>
                <a:spcPct val="60000"/>
              </a:spcBef>
            </a:pPr>
            <a:r>
              <a:rPr lang="en-US" sz="2800" b="1">
                <a:latin typeface="Arial" charset="0"/>
              </a:rPr>
              <a:t>The </a:t>
            </a:r>
            <a:r>
              <a:rPr lang="en-US" sz="2800" b="1">
                <a:solidFill>
                  <a:schemeClr val="hlink"/>
                </a:solidFill>
                <a:latin typeface="Arial" charset="0"/>
              </a:rPr>
              <a:t>scope</a:t>
            </a:r>
            <a:r>
              <a:rPr lang="en-US" sz="2800" b="1">
                <a:latin typeface="Arial" charset="0"/>
              </a:rPr>
              <a:t> of a variable defines where it can be accessed in a program</a:t>
            </a:r>
          </a:p>
          <a:p>
            <a:pPr>
              <a:spcBef>
                <a:spcPct val="60000"/>
              </a:spcBef>
            </a:pPr>
            <a:r>
              <a:rPr lang="en-US" sz="2800" b="1">
                <a:latin typeface="Arial" charset="0"/>
              </a:rPr>
              <a:t>To adequately understand scope, you must be able to distinguish between local and global variables</a:t>
            </a:r>
          </a:p>
        </p:txBody>
      </p:sp>
      <p:sp>
        <p:nvSpPr>
          <p:cNvPr id="1536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1536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3200" b="1">
                <a:latin typeface="Arial" charset="0"/>
              </a:rPr>
              <a:t>Distinguishing Between Local </a:t>
            </a:r>
            <a:br>
              <a:rPr lang="en-US" sz="3200" b="1">
                <a:latin typeface="Arial" charset="0"/>
              </a:rPr>
            </a:br>
            <a:r>
              <a:rPr lang="en-US" sz="3200" b="1">
                <a:latin typeface="Arial" charset="0"/>
              </a:rPr>
              <a:t>and Global Variables</a:t>
            </a:r>
          </a:p>
        </p:txBody>
      </p:sp>
      <p:sp>
        <p:nvSpPr>
          <p:cNvPr id="16387" name="Rectangle 3"/>
          <p:cNvSpPr>
            <a:spLocks noGrp="1" noChangeArrowheads="1"/>
          </p:cNvSpPr>
          <p:nvPr>
            <p:ph idx="1"/>
          </p:nvPr>
        </p:nvSpPr>
        <p:spPr/>
        <p:txBody>
          <a:bodyPr>
            <a:normAutofit lnSpcReduction="10000"/>
          </a:bodyPr>
          <a:lstStyle/>
          <a:p>
            <a:pPr>
              <a:spcBef>
                <a:spcPct val="55000"/>
              </a:spcBef>
            </a:pPr>
            <a:r>
              <a:rPr lang="en-US" sz="2800" b="1">
                <a:latin typeface="Arial" charset="0"/>
              </a:rPr>
              <a:t>Celebrity names are </a:t>
            </a:r>
            <a:r>
              <a:rPr lang="en-US" sz="2800" b="1">
                <a:solidFill>
                  <a:schemeClr val="hlink"/>
                </a:solidFill>
                <a:latin typeface="Arial" charset="0"/>
              </a:rPr>
              <a:t>global</a:t>
            </a:r>
            <a:r>
              <a:rPr lang="en-US" sz="2800" b="1">
                <a:latin typeface="Arial" charset="0"/>
              </a:rPr>
              <a:t> because they are known to people everywhere and always refer to those same celebrities</a:t>
            </a:r>
          </a:p>
          <a:p>
            <a:pPr>
              <a:spcBef>
                <a:spcPct val="55000"/>
              </a:spcBef>
            </a:pPr>
            <a:r>
              <a:rPr lang="en-US" sz="2800" b="1">
                <a:latin typeface="Arial" charset="0"/>
              </a:rPr>
              <a:t>Global variables are those that are known to all functions in a program</a:t>
            </a:r>
          </a:p>
          <a:p>
            <a:pPr>
              <a:spcBef>
                <a:spcPct val="55000"/>
              </a:spcBef>
            </a:pPr>
            <a:r>
              <a:rPr lang="en-US" sz="2800" b="1">
                <a:latin typeface="Arial" charset="0"/>
              </a:rPr>
              <a:t>Some named objects in your life are </a:t>
            </a:r>
            <a:r>
              <a:rPr lang="en-US" sz="2800" b="1">
                <a:solidFill>
                  <a:schemeClr val="hlink"/>
                </a:solidFill>
                <a:latin typeface="Arial" charset="0"/>
              </a:rPr>
              <a:t>local</a:t>
            </a:r>
            <a:endParaRPr lang="en-US" sz="2800" b="1">
              <a:latin typeface="Arial" charset="0"/>
            </a:endParaRPr>
          </a:p>
          <a:p>
            <a:pPr>
              <a:spcBef>
                <a:spcPct val="55000"/>
              </a:spcBef>
            </a:pPr>
            <a:r>
              <a:rPr lang="en-US" sz="2800" b="1">
                <a:latin typeface="Arial" charset="0"/>
              </a:rPr>
              <a:t>You might have a local co-worker whose name takes precedence over, or </a:t>
            </a:r>
            <a:r>
              <a:rPr lang="en-US" sz="2800" b="1">
                <a:solidFill>
                  <a:schemeClr val="hlink"/>
                </a:solidFill>
                <a:latin typeface="Arial" charset="0"/>
              </a:rPr>
              <a:t>overrides</a:t>
            </a:r>
            <a:r>
              <a:rPr lang="en-US" sz="2800" b="1">
                <a:latin typeface="Arial" charset="0"/>
              </a:rPr>
              <a:t>, a global one</a:t>
            </a:r>
          </a:p>
        </p:txBody>
      </p:sp>
      <p:sp>
        <p:nvSpPr>
          <p:cNvPr id="1638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1638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200" b="1">
                <a:latin typeface="Arial" charset="0"/>
              </a:rPr>
              <a:t>Distinguishing Between Local </a:t>
            </a:r>
            <a:br>
              <a:rPr lang="en-US" sz="3200" b="1">
                <a:latin typeface="Arial" charset="0"/>
              </a:rPr>
            </a:br>
            <a:r>
              <a:rPr lang="en-US" sz="3200" b="1">
                <a:latin typeface="Arial" charset="0"/>
              </a:rPr>
              <a:t>and Global Variables</a:t>
            </a:r>
          </a:p>
        </p:txBody>
      </p:sp>
      <p:sp>
        <p:nvSpPr>
          <p:cNvPr id="17411" name="Rectangle 3"/>
          <p:cNvSpPr>
            <a:spLocks noGrp="1" noChangeArrowheads="1"/>
          </p:cNvSpPr>
          <p:nvPr>
            <p:ph idx="1"/>
          </p:nvPr>
        </p:nvSpPr>
        <p:spPr/>
        <p:txBody>
          <a:bodyPr/>
          <a:lstStyle/>
          <a:p>
            <a:pPr>
              <a:spcBef>
                <a:spcPct val="50000"/>
              </a:spcBef>
            </a:pPr>
            <a:r>
              <a:rPr lang="en-US" sz="2400" b="1">
                <a:latin typeface="Arial" charset="0"/>
              </a:rPr>
              <a:t>Variables that are declared in a block are local to that block and have the following characteristics:</a:t>
            </a:r>
          </a:p>
          <a:p>
            <a:pPr lvl="1">
              <a:spcBef>
                <a:spcPct val="50000"/>
              </a:spcBef>
            </a:pPr>
            <a:r>
              <a:rPr lang="en-US" sz="2000" b="1">
                <a:latin typeface="Arial" charset="0"/>
              </a:rPr>
              <a:t>Local variables are created when they are declared within a block</a:t>
            </a:r>
          </a:p>
          <a:p>
            <a:pPr lvl="1">
              <a:spcBef>
                <a:spcPct val="50000"/>
              </a:spcBef>
            </a:pPr>
            <a:r>
              <a:rPr lang="en-US" sz="2000" b="1">
                <a:latin typeface="Arial" charset="0"/>
              </a:rPr>
              <a:t>Local variables are known only to that block</a:t>
            </a:r>
          </a:p>
          <a:p>
            <a:pPr lvl="1">
              <a:spcBef>
                <a:spcPct val="50000"/>
              </a:spcBef>
            </a:pPr>
            <a:r>
              <a:rPr lang="en-US" sz="2000" b="1">
                <a:latin typeface="Arial" charset="0"/>
              </a:rPr>
              <a:t>Local variables cease to exist when their block ends</a:t>
            </a:r>
          </a:p>
          <a:p>
            <a:pPr>
              <a:spcBef>
                <a:spcPct val="50000"/>
              </a:spcBef>
            </a:pPr>
            <a:r>
              <a:rPr lang="en-US" sz="2400" b="1">
                <a:latin typeface="Arial" charset="0"/>
              </a:rPr>
              <a:t>Variables declared within a function remain local to that function </a:t>
            </a:r>
          </a:p>
          <a:p>
            <a:pPr>
              <a:spcBef>
                <a:spcPct val="50000"/>
              </a:spcBef>
            </a:pPr>
            <a:r>
              <a:rPr lang="en-US" sz="2400" b="1">
                <a:latin typeface="Arial" charset="0"/>
              </a:rPr>
              <a:t>In contrast, variables declared within curly braces within any function are local to that block</a:t>
            </a:r>
          </a:p>
        </p:txBody>
      </p:sp>
      <p:sp>
        <p:nvSpPr>
          <p:cNvPr id="1741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1741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3200" b="1">
                <a:latin typeface="Arial" charset="0"/>
              </a:rPr>
              <a:t>Demonstrating Scope</a:t>
            </a:r>
          </a:p>
        </p:txBody>
      </p:sp>
      <p:graphicFrame>
        <p:nvGraphicFramePr>
          <p:cNvPr id="18438" name="Object 6"/>
          <p:cNvGraphicFramePr>
            <a:graphicFrameLocks noGrp="1" noChangeAspect="1"/>
          </p:cNvGraphicFramePr>
          <p:nvPr>
            <p:ph idx="1"/>
          </p:nvPr>
        </p:nvGraphicFramePr>
        <p:xfrm>
          <a:off x="1524000" y="2795588"/>
          <a:ext cx="6096000" cy="2133600"/>
        </p:xfrm>
        <a:graphic>
          <a:graphicData uri="http://schemas.openxmlformats.org/presentationml/2006/ole">
            <mc:AlternateContent xmlns:mc="http://schemas.openxmlformats.org/markup-compatibility/2006">
              <mc:Choice xmlns:v="urn:schemas-microsoft-com:vml" Requires="v">
                <p:oleObj spid="_x0000_s18440" name="Bitmap Image" r:id="rId4" imgW="6095238" imgH="2133898" progId="Paint.Picture">
                  <p:embed/>
                </p:oleObj>
              </mc:Choice>
              <mc:Fallback>
                <p:oleObj name="Bitmap Image" r:id="rId4" imgW="6095238" imgH="2133898"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795588"/>
                        <a:ext cx="60960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1843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400" y="381000"/>
            <a:ext cx="7772400" cy="1143000"/>
          </a:xfrm>
        </p:spPr>
        <p:txBody>
          <a:bodyPr/>
          <a:lstStyle/>
          <a:p>
            <a:r>
              <a:rPr lang="en-US" sz="3200" b="1">
                <a:latin typeface="Arial" charset="0"/>
              </a:rPr>
              <a:t>Distinguishing Between Local </a:t>
            </a:r>
            <a:br>
              <a:rPr lang="en-US" sz="3200" b="1">
                <a:latin typeface="Arial" charset="0"/>
              </a:rPr>
            </a:br>
            <a:r>
              <a:rPr lang="en-US" sz="3200" b="1">
                <a:latin typeface="Arial" charset="0"/>
              </a:rPr>
              <a:t>and Global Variables</a:t>
            </a:r>
          </a:p>
        </p:txBody>
      </p:sp>
      <p:sp>
        <p:nvSpPr>
          <p:cNvPr id="19459" name="Rectangle 3"/>
          <p:cNvSpPr>
            <a:spLocks noGrp="1" noChangeArrowheads="1"/>
          </p:cNvSpPr>
          <p:nvPr>
            <p:ph idx="1"/>
          </p:nvPr>
        </p:nvSpPr>
        <p:spPr/>
        <p:txBody>
          <a:bodyPr/>
          <a:lstStyle/>
          <a:p>
            <a:pPr>
              <a:spcBef>
                <a:spcPct val="50000"/>
              </a:spcBef>
            </a:pPr>
            <a:r>
              <a:rPr lang="en-US" sz="2200" b="1">
                <a:latin typeface="Arial" charset="0"/>
              </a:rPr>
              <a:t>Programmers would say that </a:t>
            </a:r>
            <a:r>
              <a:rPr lang="en-US" sz="2200" b="1" i="1">
                <a:latin typeface="Arial" charset="0"/>
              </a:rPr>
              <a:t>c</a:t>
            </a:r>
            <a:r>
              <a:rPr lang="en-US" sz="2200" b="1">
                <a:latin typeface="Arial" charset="0"/>
              </a:rPr>
              <a:t> is </a:t>
            </a:r>
            <a:r>
              <a:rPr lang="en-US" sz="2200" b="1">
                <a:solidFill>
                  <a:schemeClr val="hlink"/>
                </a:solidFill>
                <a:latin typeface="Arial" charset="0"/>
              </a:rPr>
              <a:t>accessible</a:t>
            </a:r>
            <a:r>
              <a:rPr lang="en-US" sz="2200" b="1">
                <a:latin typeface="Arial" charset="0"/>
              </a:rPr>
              <a:t> only within braces</a:t>
            </a:r>
          </a:p>
          <a:p>
            <a:pPr>
              <a:spcBef>
                <a:spcPct val="50000"/>
              </a:spcBef>
            </a:pPr>
            <a:r>
              <a:rPr lang="en-US" sz="2200" b="1">
                <a:latin typeface="Arial" charset="0"/>
              </a:rPr>
              <a:t>No variable can be accessed outside its scope, that is, beyond the block in which it is declared</a:t>
            </a:r>
          </a:p>
          <a:p>
            <a:pPr>
              <a:spcBef>
                <a:spcPct val="50000"/>
              </a:spcBef>
            </a:pPr>
            <a:r>
              <a:rPr lang="en-US" sz="2200" b="1">
                <a:latin typeface="Arial" charset="0"/>
              </a:rPr>
              <a:t>The program shown in Figure 4-10 demonstrates that you can declare variables prior to or anywhere within a function, but the program does not demonstrate good technique for declaring variables</a:t>
            </a:r>
          </a:p>
          <a:p>
            <a:pPr>
              <a:spcBef>
                <a:spcPct val="50000"/>
              </a:spcBef>
            </a:pPr>
            <a:r>
              <a:rPr lang="en-US" sz="2200" b="1">
                <a:latin typeface="Arial" charset="0"/>
              </a:rPr>
              <a:t>C++ programmers usually declare most of their variables inside and at the beginning of the function that uses the variables</a:t>
            </a:r>
          </a:p>
        </p:txBody>
      </p:sp>
      <p:sp>
        <p:nvSpPr>
          <p:cNvPr id="19460"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19461"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200" b="1">
                <a:latin typeface="Arial" charset="0"/>
              </a:rPr>
              <a:t>An Attempted Misuse of </a:t>
            </a:r>
            <a:br>
              <a:rPr lang="en-US" sz="3200" b="1">
                <a:latin typeface="Arial" charset="0"/>
              </a:rPr>
            </a:br>
            <a:r>
              <a:rPr lang="en-US" sz="3200" b="1">
                <a:latin typeface="Arial" charset="0"/>
              </a:rPr>
              <a:t>Variables Outside Their Scope</a:t>
            </a:r>
          </a:p>
        </p:txBody>
      </p:sp>
      <p:graphicFrame>
        <p:nvGraphicFramePr>
          <p:cNvPr id="20486" name="Object 6"/>
          <p:cNvGraphicFramePr>
            <a:graphicFrameLocks noGrp="1" noChangeAspect="1"/>
          </p:cNvGraphicFramePr>
          <p:nvPr>
            <p:ph idx="1"/>
          </p:nvPr>
        </p:nvGraphicFramePr>
        <p:xfrm>
          <a:off x="1951038" y="1600200"/>
          <a:ext cx="5241925" cy="4525963"/>
        </p:xfrm>
        <a:graphic>
          <a:graphicData uri="http://schemas.openxmlformats.org/presentationml/2006/ole">
            <mc:AlternateContent xmlns:mc="http://schemas.openxmlformats.org/markup-compatibility/2006">
              <mc:Choice xmlns:v="urn:schemas-microsoft-com:vml" Requires="v">
                <p:oleObj spid="_x0000_s20488" name="Bitmap Image" r:id="rId4" imgW="5296639" imgH="4571429" progId="Paint.Picture">
                  <p:embed/>
                </p:oleObj>
              </mc:Choice>
              <mc:Fallback>
                <p:oleObj name="Bitmap Image" r:id="rId4" imgW="5296639" imgH="4571429"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1038" y="1600200"/>
                        <a:ext cx="5241925"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2048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4400" y="457200"/>
            <a:ext cx="7772400" cy="1143000"/>
          </a:xfrm>
        </p:spPr>
        <p:txBody>
          <a:bodyPr/>
          <a:lstStyle/>
          <a:p>
            <a:r>
              <a:rPr lang="en-US" sz="3200" b="1">
                <a:latin typeface="Arial" charset="0"/>
              </a:rPr>
              <a:t>Distinguishing Between Local </a:t>
            </a:r>
            <a:br>
              <a:rPr lang="en-US" sz="3200" b="1">
                <a:latin typeface="Arial" charset="0"/>
              </a:rPr>
            </a:br>
            <a:r>
              <a:rPr lang="en-US" sz="3200" b="1">
                <a:latin typeface="Arial" charset="0"/>
              </a:rPr>
              <a:t>and Global Variables</a:t>
            </a:r>
          </a:p>
        </p:txBody>
      </p:sp>
      <p:graphicFrame>
        <p:nvGraphicFramePr>
          <p:cNvPr id="21510" name="Object 6"/>
          <p:cNvGraphicFramePr>
            <a:graphicFrameLocks noGrp="1" noChangeAspect="1"/>
          </p:cNvGraphicFramePr>
          <p:nvPr>
            <p:ph sz="quarter" idx="1"/>
          </p:nvPr>
        </p:nvGraphicFramePr>
        <p:xfrm>
          <a:off x="2216150" y="1676400"/>
          <a:ext cx="4557713" cy="2122488"/>
        </p:xfrm>
        <a:graphic>
          <a:graphicData uri="http://schemas.openxmlformats.org/presentationml/2006/ole">
            <mc:AlternateContent xmlns:mc="http://schemas.openxmlformats.org/markup-compatibility/2006">
              <mc:Choice xmlns:v="urn:schemas-microsoft-com:vml" Requires="v">
                <p:oleObj spid="_x0000_s21514" name="Bitmap Image" r:id="rId4" imgW="6095238" imgH="2838846" progId="Paint.Picture">
                  <p:embed/>
                </p:oleObj>
              </mc:Choice>
              <mc:Fallback>
                <p:oleObj name="Bitmap Image" r:id="rId4" imgW="6095238" imgH="2838846"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6150" y="1676400"/>
                        <a:ext cx="4557713" cy="212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1" name="Object 7"/>
          <p:cNvGraphicFramePr>
            <a:graphicFrameLocks noGrp="1" noChangeAspect="1"/>
          </p:cNvGraphicFramePr>
          <p:nvPr>
            <p:ph sz="quarter" idx="2"/>
          </p:nvPr>
        </p:nvGraphicFramePr>
        <p:xfrm>
          <a:off x="685800" y="4302125"/>
          <a:ext cx="3808413" cy="1606550"/>
        </p:xfrm>
        <a:graphic>
          <a:graphicData uri="http://schemas.openxmlformats.org/presentationml/2006/ole">
            <mc:AlternateContent xmlns:mc="http://schemas.openxmlformats.org/markup-compatibility/2006">
              <mc:Choice xmlns:v="urn:schemas-microsoft-com:vml" Requires="v">
                <p:oleObj spid="_x0000_s21515" name="Bitmap Image" r:id="rId6" imgW="6095238" imgH="2572109" progId="Paint.Picture">
                  <p:embed/>
                </p:oleObj>
              </mc:Choice>
              <mc:Fallback>
                <p:oleObj name="Bitmap Image" r:id="rId6" imgW="6095238" imgH="2572109" progId="Paint.Picture">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302125"/>
                        <a:ext cx="3808413"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2150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3200" b="1">
                <a:latin typeface="Arial" charset="0"/>
              </a:rPr>
              <a:t>Objectives</a:t>
            </a:r>
          </a:p>
        </p:txBody>
      </p:sp>
      <p:sp>
        <p:nvSpPr>
          <p:cNvPr id="5123" name="Rectangle 3"/>
          <p:cNvSpPr>
            <a:spLocks noGrp="1" noChangeArrowheads="1"/>
          </p:cNvSpPr>
          <p:nvPr>
            <p:ph idx="1"/>
          </p:nvPr>
        </p:nvSpPr>
        <p:spPr/>
        <p:txBody>
          <a:bodyPr/>
          <a:lstStyle/>
          <a:p>
            <a:pPr>
              <a:lnSpc>
                <a:spcPct val="90000"/>
              </a:lnSpc>
              <a:spcBef>
                <a:spcPct val="50000"/>
              </a:spcBef>
            </a:pPr>
            <a:r>
              <a:rPr lang="en-US" sz="2400" b="1">
                <a:solidFill>
                  <a:schemeClr val="hlink"/>
                </a:solidFill>
                <a:latin typeface="Arial" charset="0"/>
              </a:rPr>
              <a:t>In this chapter, you will learn:</a:t>
            </a:r>
          </a:p>
          <a:p>
            <a:pPr>
              <a:lnSpc>
                <a:spcPct val="90000"/>
              </a:lnSpc>
              <a:spcBef>
                <a:spcPct val="50000"/>
              </a:spcBef>
            </a:pPr>
            <a:r>
              <a:rPr lang="en-US" sz="2400" b="1">
                <a:latin typeface="Arial" charset="0"/>
              </a:rPr>
              <a:t>About using function</a:t>
            </a:r>
          </a:p>
          <a:p>
            <a:pPr>
              <a:lnSpc>
                <a:spcPct val="90000"/>
              </a:lnSpc>
              <a:spcBef>
                <a:spcPct val="50000"/>
              </a:spcBef>
            </a:pPr>
            <a:r>
              <a:rPr lang="en-US" sz="2400" b="1">
                <a:latin typeface="Arial" charset="0"/>
              </a:rPr>
              <a:t>How to use procedural abstraction</a:t>
            </a:r>
          </a:p>
          <a:p>
            <a:pPr>
              <a:lnSpc>
                <a:spcPct val="90000"/>
              </a:lnSpc>
              <a:spcBef>
                <a:spcPct val="50000"/>
              </a:spcBef>
            </a:pPr>
            <a:r>
              <a:rPr lang="en-US" sz="2400" b="1">
                <a:latin typeface="Arial" charset="0"/>
              </a:rPr>
              <a:t>About scope rules</a:t>
            </a:r>
          </a:p>
          <a:p>
            <a:pPr>
              <a:lnSpc>
                <a:spcPct val="90000"/>
              </a:lnSpc>
              <a:spcBef>
                <a:spcPct val="50000"/>
              </a:spcBef>
            </a:pPr>
            <a:r>
              <a:rPr lang="en-US" sz="2400" b="1">
                <a:latin typeface="Arial" charset="0"/>
              </a:rPr>
              <a:t>How to construct function headers and prototypes</a:t>
            </a:r>
          </a:p>
          <a:p>
            <a:pPr>
              <a:lnSpc>
                <a:spcPct val="90000"/>
              </a:lnSpc>
              <a:spcBef>
                <a:spcPct val="50000"/>
              </a:spcBef>
            </a:pPr>
            <a:r>
              <a:rPr lang="en-US" sz="2400" b="1">
                <a:latin typeface="Arial" charset="0"/>
              </a:rPr>
              <a:t>How to return values from, and pass values to, functions</a:t>
            </a:r>
          </a:p>
          <a:p>
            <a:pPr>
              <a:lnSpc>
                <a:spcPct val="90000"/>
              </a:lnSpc>
              <a:spcBef>
                <a:spcPct val="50000"/>
              </a:spcBef>
            </a:pPr>
            <a:r>
              <a:rPr lang="en-US" sz="2400" b="1">
                <a:latin typeface="Arial" charset="0"/>
              </a:rPr>
              <a:t>How to use classes and objects as arguments to functions and as return types of functions</a:t>
            </a:r>
          </a:p>
        </p:txBody>
      </p:sp>
      <p:sp>
        <p:nvSpPr>
          <p:cNvPr id="5125" name="AutoShape 5"/>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5126" name="Text Box 6"/>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200" b="1">
                <a:latin typeface="Arial" charset="0"/>
              </a:rPr>
              <a:t>Using the Scope Resolution </a:t>
            </a:r>
            <a:br>
              <a:rPr lang="en-US" sz="3200" b="1">
                <a:latin typeface="Arial" charset="0"/>
              </a:rPr>
            </a:br>
            <a:r>
              <a:rPr lang="en-US" sz="3200" b="1">
                <a:latin typeface="Arial" charset="0"/>
              </a:rPr>
              <a:t>Operator</a:t>
            </a:r>
          </a:p>
        </p:txBody>
      </p:sp>
      <p:sp>
        <p:nvSpPr>
          <p:cNvPr id="22531" name="Rectangle 3"/>
          <p:cNvSpPr>
            <a:spLocks noGrp="1" noChangeArrowheads="1"/>
          </p:cNvSpPr>
          <p:nvPr>
            <p:ph idx="1"/>
          </p:nvPr>
        </p:nvSpPr>
        <p:spPr/>
        <p:txBody>
          <a:bodyPr/>
          <a:lstStyle/>
          <a:p>
            <a:pPr>
              <a:spcBef>
                <a:spcPct val="60000"/>
              </a:spcBef>
            </a:pPr>
            <a:r>
              <a:rPr lang="en-US" sz="2400" b="1">
                <a:latin typeface="Arial" charset="0"/>
              </a:rPr>
              <a:t>Each programmer can use x as a variable name without destroying any values in the other’s function</a:t>
            </a:r>
          </a:p>
          <a:p>
            <a:pPr>
              <a:spcBef>
                <a:spcPct val="60000"/>
              </a:spcBef>
            </a:pPr>
            <a:r>
              <a:rPr lang="en-US" sz="2400" b="1">
                <a:latin typeface="Arial" charset="0"/>
              </a:rPr>
              <a:t>A major advantage of using local variables is that many programmers can work on a large program, each writing separate functions, and they can use any variable names inside their own functions</a:t>
            </a:r>
          </a:p>
          <a:p>
            <a:pPr>
              <a:spcBef>
                <a:spcPct val="60000"/>
              </a:spcBef>
            </a:pPr>
            <a:r>
              <a:rPr lang="en-US" sz="2400" b="1">
                <a:latin typeface="Arial" charset="0"/>
              </a:rPr>
              <a:t>If you choose to create a global variable, you can use it even when a local variable with the same name exists</a:t>
            </a:r>
          </a:p>
        </p:txBody>
      </p:sp>
      <p:sp>
        <p:nvSpPr>
          <p:cNvPr id="2253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2253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457200"/>
            <a:ext cx="7772400" cy="1143000"/>
          </a:xfrm>
        </p:spPr>
        <p:txBody>
          <a:bodyPr/>
          <a:lstStyle/>
          <a:p>
            <a:r>
              <a:rPr lang="en-US" sz="3200" b="1">
                <a:latin typeface="Arial" charset="0"/>
              </a:rPr>
              <a:t>Using the Scope Resolution </a:t>
            </a:r>
            <a:br>
              <a:rPr lang="en-US" sz="3200" b="1">
                <a:latin typeface="Arial" charset="0"/>
              </a:rPr>
            </a:br>
            <a:r>
              <a:rPr lang="en-US" sz="3200" b="1">
                <a:latin typeface="Arial" charset="0"/>
              </a:rPr>
              <a:t>Operator</a:t>
            </a:r>
          </a:p>
        </p:txBody>
      </p:sp>
      <p:sp>
        <p:nvSpPr>
          <p:cNvPr id="23555" name="Rectangle 3"/>
          <p:cNvSpPr>
            <a:spLocks noGrp="1" noChangeArrowheads="1"/>
          </p:cNvSpPr>
          <p:nvPr>
            <p:ph type="body" sz="half" idx="1"/>
          </p:nvPr>
        </p:nvSpPr>
        <p:spPr>
          <a:xfrm>
            <a:off x="685800" y="1905000"/>
            <a:ext cx="7772400" cy="2057400"/>
          </a:xfrm>
        </p:spPr>
        <p:txBody>
          <a:bodyPr>
            <a:normAutofit lnSpcReduction="10000"/>
          </a:bodyPr>
          <a:lstStyle/>
          <a:p>
            <a:pPr>
              <a:spcBef>
                <a:spcPct val="30000"/>
              </a:spcBef>
            </a:pPr>
            <a:r>
              <a:rPr lang="en-US" sz="2000" b="1">
                <a:latin typeface="Arial" charset="0"/>
              </a:rPr>
              <a:t>To do so, you use the </a:t>
            </a:r>
            <a:r>
              <a:rPr lang="en-US" sz="2000" b="1">
                <a:solidFill>
                  <a:schemeClr val="hlink"/>
                </a:solidFill>
                <a:latin typeface="Arial" charset="0"/>
              </a:rPr>
              <a:t>scope resolution operator</a:t>
            </a:r>
            <a:endParaRPr lang="en-US" sz="2000" b="1">
              <a:latin typeface="Arial" charset="0"/>
            </a:endParaRPr>
          </a:p>
          <a:p>
            <a:pPr>
              <a:spcBef>
                <a:spcPct val="30000"/>
              </a:spcBef>
            </a:pPr>
            <a:r>
              <a:rPr lang="en-US" sz="2000" b="1">
                <a:latin typeface="Arial" charset="0"/>
              </a:rPr>
              <a:t>Place this operator (the symbol ::) directly before the variable name</a:t>
            </a:r>
          </a:p>
          <a:p>
            <a:pPr>
              <a:spcBef>
                <a:spcPct val="30000"/>
              </a:spcBef>
            </a:pPr>
            <a:r>
              <a:rPr lang="en-US" sz="2000" b="1">
                <a:latin typeface="Arial" charset="0"/>
              </a:rPr>
              <a:t>Although you can declare global variables in any file, it is almost always considered better style to use local variables rather than global ones</a:t>
            </a:r>
          </a:p>
        </p:txBody>
      </p:sp>
      <p:graphicFrame>
        <p:nvGraphicFramePr>
          <p:cNvPr id="23558" name="Object 6"/>
          <p:cNvGraphicFramePr>
            <a:graphicFrameLocks noGrp="1" noChangeAspect="1"/>
          </p:cNvGraphicFramePr>
          <p:nvPr>
            <p:ph sz="half" idx="2"/>
          </p:nvPr>
        </p:nvGraphicFramePr>
        <p:xfrm>
          <a:off x="1524000" y="4271963"/>
          <a:ext cx="6096000" cy="1666875"/>
        </p:xfrm>
        <a:graphic>
          <a:graphicData uri="http://schemas.openxmlformats.org/presentationml/2006/ole">
            <mc:AlternateContent xmlns:mc="http://schemas.openxmlformats.org/markup-compatibility/2006">
              <mc:Choice xmlns:v="urn:schemas-microsoft-com:vml" Requires="v">
                <p:oleObj spid="_x0000_s23560" name="Bitmap Image" r:id="rId4" imgW="6095238" imgH="1666667" progId="Paint.Picture">
                  <p:embed/>
                </p:oleObj>
              </mc:Choice>
              <mc:Fallback>
                <p:oleObj name="Bitmap Image" r:id="rId4" imgW="6095238" imgH="1666667"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271963"/>
                        <a:ext cx="6096000"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2355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200" b="1">
                <a:latin typeface="Arial" charset="0"/>
              </a:rPr>
              <a:t>Using the Scope Resolution </a:t>
            </a:r>
            <a:br>
              <a:rPr lang="en-US" sz="3200" b="1">
                <a:latin typeface="Arial" charset="0"/>
              </a:rPr>
            </a:br>
            <a:r>
              <a:rPr lang="en-US" sz="3200" b="1">
                <a:latin typeface="Arial" charset="0"/>
              </a:rPr>
              <a:t>Operator</a:t>
            </a:r>
          </a:p>
        </p:txBody>
      </p:sp>
      <p:sp>
        <p:nvSpPr>
          <p:cNvPr id="24579" name="Rectangle 3"/>
          <p:cNvSpPr>
            <a:spLocks noGrp="1" noChangeArrowheads="1"/>
          </p:cNvSpPr>
          <p:nvPr>
            <p:ph idx="1"/>
          </p:nvPr>
        </p:nvSpPr>
        <p:spPr/>
        <p:txBody>
          <a:bodyPr/>
          <a:lstStyle/>
          <a:p>
            <a:pPr>
              <a:spcBef>
                <a:spcPct val="35000"/>
              </a:spcBef>
            </a:pPr>
            <a:r>
              <a:rPr lang="en-US" sz="2400" b="1">
                <a:latin typeface="Arial" charset="0"/>
              </a:rPr>
              <a:t>This strategy represents a preliminary example of encapsulation, or data hiding</a:t>
            </a:r>
          </a:p>
          <a:p>
            <a:pPr>
              <a:spcBef>
                <a:spcPct val="35000"/>
              </a:spcBef>
            </a:pPr>
            <a:r>
              <a:rPr lang="en-US" sz="2400" b="1">
                <a:latin typeface="Arial" charset="0"/>
              </a:rPr>
              <a:t>Using global variables, rather than creating local variables in functions, is actually disadvantageous for the following reasons:</a:t>
            </a:r>
          </a:p>
          <a:p>
            <a:pPr lvl="1">
              <a:spcBef>
                <a:spcPct val="35000"/>
              </a:spcBef>
            </a:pPr>
            <a:r>
              <a:rPr lang="en-US" sz="1900" b="1">
                <a:latin typeface="Arial" charset="0"/>
              </a:rPr>
              <a:t>If variables are global in a file and you reuse any functions in a new program, the variables must be redeclared in the new program.  They no longer “come along with” the function</a:t>
            </a:r>
          </a:p>
          <a:p>
            <a:pPr lvl="1">
              <a:spcBef>
                <a:spcPct val="35000"/>
              </a:spcBef>
            </a:pPr>
            <a:r>
              <a:rPr lang="en-US" sz="1900" b="1">
                <a:latin typeface="Arial" charset="0"/>
              </a:rPr>
              <a:t>Global variables can be affected by any function, leading to errors.  In a program with many functions, finding the functions that caused an error can prove difficult</a:t>
            </a:r>
          </a:p>
        </p:txBody>
      </p:sp>
      <p:sp>
        <p:nvSpPr>
          <p:cNvPr id="24580"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24581"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0" y="609600"/>
            <a:ext cx="7772400" cy="1143000"/>
          </a:xfrm>
        </p:spPr>
        <p:txBody>
          <a:bodyPr/>
          <a:lstStyle/>
          <a:p>
            <a:r>
              <a:rPr lang="en-US" sz="3200" b="1">
                <a:latin typeface="Arial" charset="0"/>
              </a:rPr>
              <a:t>Constructing Function Headers </a:t>
            </a:r>
            <a:br>
              <a:rPr lang="en-US" sz="3200" b="1">
                <a:latin typeface="Arial" charset="0"/>
              </a:rPr>
            </a:br>
            <a:r>
              <a:rPr lang="en-US" sz="3200" b="1">
                <a:latin typeface="Arial" charset="0"/>
              </a:rPr>
              <a:t>and Prototypes</a:t>
            </a:r>
          </a:p>
        </p:txBody>
      </p:sp>
      <p:sp>
        <p:nvSpPr>
          <p:cNvPr id="25603" name="Rectangle 3"/>
          <p:cNvSpPr>
            <a:spLocks noGrp="1" noChangeArrowheads="1"/>
          </p:cNvSpPr>
          <p:nvPr>
            <p:ph idx="1"/>
          </p:nvPr>
        </p:nvSpPr>
        <p:spPr/>
        <p:txBody>
          <a:bodyPr/>
          <a:lstStyle/>
          <a:p>
            <a:pPr>
              <a:spcBef>
                <a:spcPct val="60000"/>
              </a:spcBef>
            </a:pPr>
            <a:r>
              <a:rPr lang="en-US" sz="2400" b="1">
                <a:latin typeface="Arial" charset="0"/>
              </a:rPr>
              <a:t>The header of a function consists of three parts:</a:t>
            </a:r>
          </a:p>
          <a:p>
            <a:pPr lvl="1">
              <a:spcBef>
                <a:spcPct val="60000"/>
              </a:spcBef>
            </a:pPr>
            <a:r>
              <a:rPr lang="en-US" sz="2000" b="1">
                <a:latin typeface="Arial" charset="0"/>
              </a:rPr>
              <a:t>The type of object or variable that the function returns to the function that calls it (also known as the function’s type)</a:t>
            </a:r>
          </a:p>
          <a:p>
            <a:pPr lvl="1">
              <a:spcBef>
                <a:spcPct val="60000"/>
              </a:spcBef>
            </a:pPr>
            <a:r>
              <a:rPr lang="en-US" sz="2000" b="1">
                <a:latin typeface="Arial" charset="0"/>
              </a:rPr>
              <a:t>The name of the function</a:t>
            </a:r>
          </a:p>
          <a:p>
            <a:pPr lvl="1">
              <a:spcBef>
                <a:spcPct val="60000"/>
              </a:spcBef>
            </a:pPr>
            <a:r>
              <a:rPr lang="en-US" sz="2000" b="1">
                <a:latin typeface="Arial" charset="0"/>
              </a:rPr>
              <a:t>In parentheses, the types and names of any variables that are passed to the function</a:t>
            </a:r>
          </a:p>
          <a:p>
            <a:pPr>
              <a:spcBef>
                <a:spcPct val="60000"/>
              </a:spcBef>
            </a:pPr>
            <a:r>
              <a:rPr lang="en-US" sz="2400" b="1">
                <a:latin typeface="Arial" charset="0"/>
              </a:rPr>
              <a:t>To </a:t>
            </a:r>
            <a:r>
              <a:rPr lang="en-US" sz="2400" b="1">
                <a:solidFill>
                  <a:schemeClr val="hlink"/>
                </a:solidFill>
                <a:latin typeface="Arial" charset="0"/>
              </a:rPr>
              <a:t>prototype</a:t>
            </a:r>
            <a:r>
              <a:rPr lang="en-US" sz="2400" b="1">
                <a:latin typeface="Arial" charset="0"/>
              </a:rPr>
              <a:t>, you create either a sample function outline or a description of how the actual function will look</a:t>
            </a:r>
          </a:p>
        </p:txBody>
      </p:sp>
      <p:sp>
        <p:nvSpPr>
          <p:cNvPr id="2560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2560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609600"/>
            <a:ext cx="7772400" cy="1143000"/>
          </a:xfrm>
        </p:spPr>
        <p:txBody>
          <a:bodyPr/>
          <a:lstStyle/>
          <a:p>
            <a:r>
              <a:rPr lang="en-US" sz="3200" b="1">
                <a:latin typeface="Arial" charset="0"/>
              </a:rPr>
              <a:t>Constructing Function Headers </a:t>
            </a:r>
            <a:br>
              <a:rPr lang="en-US" sz="3200" b="1">
                <a:latin typeface="Arial" charset="0"/>
              </a:rPr>
            </a:br>
            <a:r>
              <a:rPr lang="en-US" sz="3200" b="1">
                <a:latin typeface="Arial" charset="0"/>
              </a:rPr>
              <a:t>and Prototypes</a:t>
            </a:r>
          </a:p>
        </p:txBody>
      </p:sp>
      <p:sp>
        <p:nvSpPr>
          <p:cNvPr id="26627" name="Rectangle 3"/>
          <p:cNvSpPr>
            <a:spLocks noGrp="1" noChangeArrowheads="1"/>
          </p:cNvSpPr>
          <p:nvPr>
            <p:ph idx="1"/>
          </p:nvPr>
        </p:nvSpPr>
        <p:spPr/>
        <p:txBody>
          <a:bodyPr/>
          <a:lstStyle/>
          <a:p>
            <a:r>
              <a:rPr lang="en-US" sz="2400" b="1">
                <a:latin typeface="Arial" charset="0"/>
              </a:rPr>
              <a:t>When you prototype a function, you declare it, so you give it a type and a name as well</a:t>
            </a:r>
          </a:p>
          <a:p>
            <a:r>
              <a:rPr lang="en-US" sz="2400" b="1">
                <a:latin typeface="Arial" charset="0"/>
              </a:rPr>
              <a:t>A prototype contains four features:</a:t>
            </a:r>
          </a:p>
          <a:p>
            <a:pPr lvl="1"/>
            <a:r>
              <a:rPr lang="en-US" sz="2000" b="1">
                <a:latin typeface="Arial" charset="0"/>
              </a:rPr>
              <a:t>The type of object or variable that the function returns to the function that calls it </a:t>
            </a:r>
          </a:p>
          <a:p>
            <a:pPr lvl="1"/>
            <a:r>
              <a:rPr lang="en-US" sz="2000" b="1">
                <a:latin typeface="Arial" charset="0"/>
              </a:rPr>
              <a:t>The name of the function</a:t>
            </a:r>
          </a:p>
          <a:p>
            <a:pPr lvl="1"/>
            <a:r>
              <a:rPr lang="en-US" sz="2000" b="1">
                <a:latin typeface="Arial" charset="0"/>
              </a:rPr>
              <a:t>In parentheses, the types of any variables that are passed to the function (the names of the variables are not required, but as a rule programmers frequently include the names)</a:t>
            </a:r>
          </a:p>
          <a:p>
            <a:pPr lvl="1"/>
            <a:r>
              <a:rPr lang="en-US" sz="2000" b="1">
                <a:latin typeface="Arial" charset="0"/>
              </a:rPr>
              <a:t>A semicolon. A prototype, unlike a function header, is a statement; therefore it ends with a semicolon</a:t>
            </a:r>
          </a:p>
        </p:txBody>
      </p:sp>
      <p:sp>
        <p:nvSpPr>
          <p:cNvPr id="2662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2662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200" b="1">
                <a:latin typeface="Arial" charset="0"/>
              </a:rPr>
              <a:t>Program That Prototypes DisplayLogo()</a:t>
            </a:r>
          </a:p>
        </p:txBody>
      </p:sp>
      <p:graphicFrame>
        <p:nvGraphicFramePr>
          <p:cNvPr id="27654" name="Object 6"/>
          <p:cNvGraphicFramePr>
            <a:graphicFrameLocks noGrp="1" noChangeAspect="1"/>
          </p:cNvGraphicFramePr>
          <p:nvPr>
            <p:ph idx="1"/>
          </p:nvPr>
        </p:nvGraphicFramePr>
        <p:xfrm>
          <a:off x="1524000" y="3049588"/>
          <a:ext cx="6096000" cy="1628775"/>
        </p:xfrm>
        <a:graphic>
          <a:graphicData uri="http://schemas.openxmlformats.org/presentationml/2006/ole">
            <mc:AlternateContent xmlns:mc="http://schemas.openxmlformats.org/markup-compatibility/2006">
              <mc:Choice xmlns:v="urn:schemas-microsoft-com:vml" Requires="v">
                <p:oleObj spid="_x0000_s27656" name="Bitmap Image" r:id="rId4" imgW="6095238" imgH="1628571" progId="Paint.Picture">
                  <p:embed/>
                </p:oleObj>
              </mc:Choice>
              <mc:Fallback>
                <p:oleObj name="Bitmap Image" r:id="rId4" imgW="6095238" imgH="1628571"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049588"/>
                        <a:ext cx="6096000"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2765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200" b="1">
                <a:latin typeface="Arial" charset="0"/>
              </a:rPr>
              <a:t>Program That Calls </a:t>
            </a:r>
            <a:br>
              <a:rPr lang="en-US" sz="3200" b="1">
                <a:latin typeface="Arial" charset="0"/>
              </a:rPr>
            </a:br>
            <a:r>
              <a:rPr lang="en-US" sz="3200" b="1">
                <a:latin typeface="Arial" charset="0"/>
              </a:rPr>
              <a:t>askUserForInitial()</a:t>
            </a:r>
          </a:p>
        </p:txBody>
      </p:sp>
      <p:graphicFrame>
        <p:nvGraphicFramePr>
          <p:cNvPr id="30726" name="Object 6"/>
          <p:cNvGraphicFramePr>
            <a:graphicFrameLocks noGrp="1" noChangeAspect="1"/>
          </p:cNvGraphicFramePr>
          <p:nvPr>
            <p:ph idx="1"/>
          </p:nvPr>
        </p:nvGraphicFramePr>
        <p:xfrm>
          <a:off x="1527175" y="2033588"/>
          <a:ext cx="6088063" cy="3657600"/>
        </p:xfrm>
        <a:graphic>
          <a:graphicData uri="http://schemas.openxmlformats.org/presentationml/2006/ole">
            <mc:AlternateContent xmlns:mc="http://schemas.openxmlformats.org/markup-compatibility/2006">
              <mc:Choice xmlns:v="urn:schemas-microsoft-com:vml" Requires="v">
                <p:oleObj spid="_x0000_s30728" name="Bitmap Image" r:id="rId4" imgW="6087325" imgH="3657143" progId="Paint.Picture">
                  <p:embed/>
                </p:oleObj>
              </mc:Choice>
              <mc:Fallback>
                <p:oleObj name="Bitmap Image" r:id="rId4" imgW="6087325" imgH="3657143"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175" y="2033588"/>
                        <a:ext cx="6088063"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3072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1143000"/>
          </a:xfrm>
        </p:spPr>
        <p:txBody>
          <a:bodyPr/>
          <a:lstStyle/>
          <a:p>
            <a:r>
              <a:rPr lang="en-US" sz="3200" b="1">
                <a:latin typeface="Arial" charset="0"/>
              </a:rPr>
              <a:t>Returning Values from </a:t>
            </a:r>
            <a:br>
              <a:rPr lang="en-US" sz="3200" b="1">
                <a:latin typeface="Arial" charset="0"/>
              </a:rPr>
            </a:br>
            <a:r>
              <a:rPr lang="en-US" sz="3200" b="1">
                <a:latin typeface="Arial" charset="0"/>
              </a:rPr>
              <a:t>Functions</a:t>
            </a:r>
          </a:p>
        </p:txBody>
      </p:sp>
      <p:sp>
        <p:nvSpPr>
          <p:cNvPr id="28675" name="Rectangle 3"/>
          <p:cNvSpPr>
            <a:spLocks noGrp="1" noChangeArrowheads="1"/>
          </p:cNvSpPr>
          <p:nvPr>
            <p:ph type="body" sz="half" idx="1"/>
          </p:nvPr>
        </p:nvSpPr>
        <p:spPr>
          <a:xfrm>
            <a:off x="685800" y="1752600"/>
            <a:ext cx="7772400" cy="1828800"/>
          </a:xfrm>
        </p:spPr>
        <p:txBody>
          <a:bodyPr>
            <a:normAutofit lnSpcReduction="10000"/>
          </a:bodyPr>
          <a:lstStyle/>
          <a:p>
            <a:r>
              <a:rPr lang="en-US" sz="2200" b="1">
                <a:latin typeface="Arial" charset="0"/>
              </a:rPr>
              <a:t>The type of value that a function returns is also known as the </a:t>
            </a:r>
            <a:r>
              <a:rPr lang="en-US" sz="2200" b="1">
                <a:solidFill>
                  <a:schemeClr val="hlink"/>
                </a:solidFill>
                <a:latin typeface="Arial" charset="0"/>
              </a:rPr>
              <a:t>function’s type</a:t>
            </a:r>
            <a:r>
              <a:rPr lang="en-US" sz="2200" b="1">
                <a:latin typeface="Arial" charset="0"/>
              </a:rPr>
              <a:t> (or the function’s return type)</a:t>
            </a:r>
          </a:p>
          <a:p>
            <a:r>
              <a:rPr lang="en-US" sz="2200" b="1">
                <a:latin typeface="Arial" charset="0"/>
              </a:rPr>
              <a:t>It is perfectly legal to call a function that returns a value and then not use the value</a:t>
            </a:r>
          </a:p>
        </p:txBody>
      </p:sp>
      <p:graphicFrame>
        <p:nvGraphicFramePr>
          <p:cNvPr id="28678" name="Object 6"/>
          <p:cNvGraphicFramePr>
            <a:graphicFrameLocks noGrp="1" noChangeAspect="1"/>
          </p:cNvGraphicFramePr>
          <p:nvPr>
            <p:ph sz="half" idx="2"/>
          </p:nvPr>
        </p:nvGraphicFramePr>
        <p:xfrm>
          <a:off x="687388" y="3910013"/>
          <a:ext cx="7767637" cy="2160587"/>
        </p:xfrm>
        <a:graphic>
          <a:graphicData uri="http://schemas.openxmlformats.org/presentationml/2006/ole">
            <mc:AlternateContent xmlns:mc="http://schemas.openxmlformats.org/markup-compatibility/2006">
              <mc:Choice xmlns:v="urn:schemas-microsoft-com:vml" Requires="v">
                <p:oleObj spid="_x0000_s28680" name="Bitmap Image" r:id="rId4" imgW="6095238" imgH="1695687" progId="Paint.Picture">
                  <p:embed/>
                </p:oleObj>
              </mc:Choice>
              <mc:Fallback>
                <p:oleObj name="Bitmap Image" r:id="rId4" imgW="6095238" imgH="1695687"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88" y="3910013"/>
                        <a:ext cx="7767637" cy="216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2867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200" b="1">
                <a:latin typeface="Arial" charset="0"/>
              </a:rPr>
              <a:t>Returning Values from </a:t>
            </a:r>
            <a:br>
              <a:rPr lang="en-US" sz="3200" b="1">
                <a:latin typeface="Arial" charset="0"/>
              </a:rPr>
            </a:br>
            <a:r>
              <a:rPr lang="en-US" sz="3200" b="1">
                <a:latin typeface="Arial" charset="0"/>
              </a:rPr>
              <a:t>Functions</a:t>
            </a:r>
          </a:p>
        </p:txBody>
      </p:sp>
      <p:graphicFrame>
        <p:nvGraphicFramePr>
          <p:cNvPr id="32774" name="Object 6"/>
          <p:cNvGraphicFramePr>
            <a:graphicFrameLocks noGrp="1" noChangeAspect="1"/>
          </p:cNvGraphicFramePr>
          <p:nvPr>
            <p:ph sz="half" idx="1"/>
          </p:nvPr>
        </p:nvGraphicFramePr>
        <p:xfrm>
          <a:off x="1897063" y="1981200"/>
          <a:ext cx="5349875" cy="1981200"/>
        </p:xfrm>
        <a:graphic>
          <a:graphicData uri="http://schemas.openxmlformats.org/presentationml/2006/ole">
            <mc:AlternateContent xmlns:mc="http://schemas.openxmlformats.org/markup-compatibility/2006">
              <mc:Choice xmlns:v="urn:schemas-microsoft-com:vml" Requires="v">
                <p:oleObj spid="_x0000_s32776" name="Bitmap Image" r:id="rId4" imgW="6095238" imgH="2257740" progId="Paint.Picture">
                  <p:embed/>
                </p:oleObj>
              </mc:Choice>
              <mc:Fallback>
                <p:oleObj name="Bitmap Image" r:id="rId4" imgW="6095238" imgH="2257740"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7063" y="1981200"/>
                        <a:ext cx="5349875"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1" name="Rectangle 3"/>
          <p:cNvSpPr>
            <a:spLocks noGrp="1" noChangeArrowheads="1"/>
          </p:cNvSpPr>
          <p:nvPr>
            <p:ph type="body" sz="half" idx="2"/>
          </p:nvPr>
        </p:nvSpPr>
        <p:spPr>
          <a:xfrm>
            <a:off x="685800" y="4267200"/>
            <a:ext cx="7772400" cy="1828800"/>
          </a:xfrm>
        </p:spPr>
        <p:txBody>
          <a:bodyPr>
            <a:normAutofit lnSpcReduction="10000"/>
          </a:bodyPr>
          <a:lstStyle/>
          <a:p>
            <a:pPr>
              <a:lnSpc>
                <a:spcPct val="110000"/>
              </a:lnSpc>
            </a:pPr>
            <a:r>
              <a:rPr lang="en-US" sz="2200" b="1">
                <a:latin typeface="Arial" charset="0"/>
              </a:rPr>
              <a:t>Write a program that uses two functions to retrieve from the keyboard a worker’s hourly rate and hours worked, using the instruction on pages 124 to 126 of the textbook.  The program uses the returned values to calculate and display weekly pay</a:t>
            </a:r>
          </a:p>
        </p:txBody>
      </p:sp>
      <p:sp>
        <p:nvSpPr>
          <p:cNvPr id="3277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3277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200" b="1">
                <a:latin typeface="Arial" charset="0"/>
              </a:rPr>
              <a:t>Returning Values from </a:t>
            </a:r>
            <a:br>
              <a:rPr lang="en-US" sz="3200" b="1">
                <a:latin typeface="Arial" charset="0"/>
              </a:rPr>
            </a:br>
            <a:r>
              <a:rPr lang="en-US" sz="3200" b="1">
                <a:latin typeface="Arial" charset="0"/>
              </a:rPr>
              <a:t>Functions</a:t>
            </a:r>
          </a:p>
        </p:txBody>
      </p:sp>
      <p:graphicFrame>
        <p:nvGraphicFramePr>
          <p:cNvPr id="33798" name="Object 6"/>
          <p:cNvGraphicFramePr>
            <a:graphicFrameLocks noGrp="1" noChangeAspect="1"/>
          </p:cNvGraphicFramePr>
          <p:nvPr>
            <p:ph sz="quarter" idx="1"/>
          </p:nvPr>
        </p:nvGraphicFramePr>
        <p:xfrm>
          <a:off x="685800" y="2271713"/>
          <a:ext cx="3810000" cy="1398587"/>
        </p:xfrm>
        <a:graphic>
          <a:graphicData uri="http://schemas.openxmlformats.org/presentationml/2006/ole">
            <mc:AlternateContent xmlns:mc="http://schemas.openxmlformats.org/markup-compatibility/2006">
              <mc:Choice xmlns:v="urn:schemas-microsoft-com:vml" Requires="v">
                <p:oleObj spid="_x0000_s33802" name="Bitmap Image" r:id="rId4" imgW="6095238" imgH="2238687" progId="Paint.Picture">
                  <p:embed/>
                </p:oleObj>
              </mc:Choice>
              <mc:Fallback>
                <p:oleObj name="Bitmap Image" r:id="rId4" imgW="6095238" imgH="2238687"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271713"/>
                        <a:ext cx="3810000" cy="1398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9" name="Object 7"/>
          <p:cNvGraphicFramePr>
            <a:graphicFrameLocks noGrp="1" noChangeAspect="1"/>
          </p:cNvGraphicFramePr>
          <p:nvPr>
            <p:ph sz="quarter" idx="2"/>
          </p:nvPr>
        </p:nvGraphicFramePr>
        <p:xfrm>
          <a:off x="685800" y="4510088"/>
          <a:ext cx="3810000" cy="1190625"/>
        </p:xfrm>
        <a:graphic>
          <a:graphicData uri="http://schemas.openxmlformats.org/presentationml/2006/ole">
            <mc:AlternateContent xmlns:mc="http://schemas.openxmlformats.org/markup-compatibility/2006">
              <mc:Choice xmlns:v="urn:schemas-microsoft-com:vml" Requires="v">
                <p:oleObj spid="_x0000_s33803" name="Bitmap Image" r:id="rId6" imgW="6095238" imgH="1905266" progId="Paint.Picture">
                  <p:embed/>
                </p:oleObj>
              </mc:Choice>
              <mc:Fallback>
                <p:oleObj name="Bitmap Image" r:id="rId6" imgW="6095238" imgH="1905266" progId="Paint.Picture">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510088"/>
                        <a:ext cx="3810000" cy="119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3379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z="3200" b="1">
                <a:latin typeface="Arial" charset="0"/>
              </a:rPr>
              <a:t>Objectives</a:t>
            </a:r>
          </a:p>
        </p:txBody>
      </p:sp>
      <p:sp>
        <p:nvSpPr>
          <p:cNvPr id="81923" name="Rectangle 3"/>
          <p:cNvSpPr>
            <a:spLocks noGrp="1" noChangeArrowheads="1"/>
          </p:cNvSpPr>
          <p:nvPr>
            <p:ph idx="1"/>
          </p:nvPr>
        </p:nvSpPr>
        <p:spPr/>
        <p:txBody>
          <a:bodyPr/>
          <a:lstStyle/>
          <a:p>
            <a:pPr>
              <a:spcBef>
                <a:spcPct val="70000"/>
              </a:spcBef>
            </a:pPr>
            <a:r>
              <a:rPr lang="en-US" sz="2400" b="1">
                <a:solidFill>
                  <a:schemeClr val="hlink"/>
                </a:solidFill>
                <a:latin typeface="Arial" charset="0"/>
              </a:rPr>
              <a:t>In this chapter, you will learn:</a:t>
            </a:r>
            <a:endParaRPr lang="en-US" sz="2400" b="1">
              <a:latin typeface="Arial" charset="0"/>
            </a:endParaRPr>
          </a:p>
          <a:p>
            <a:pPr>
              <a:spcBef>
                <a:spcPct val="70000"/>
              </a:spcBef>
            </a:pPr>
            <a:r>
              <a:rPr lang="en-US" sz="2400" b="1">
                <a:latin typeface="Arial" charset="0"/>
              </a:rPr>
              <a:t>How to pass addresses to functions</a:t>
            </a:r>
          </a:p>
          <a:p>
            <a:pPr>
              <a:spcBef>
                <a:spcPct val="70000"/>
              </a:spcBef>
            </a:pPr>
            <a:r>
              <a:rPr lang="en-US" sz="2400" b="1">
                <a:latin typeface="Arial" charset="0"/>
              </a:rPr>
              <a:t>How to use reference variables</a:t>
            </a:r>
          </a:p>
          <a:p>
            <a:pPr>
              <a:spcBef>
                <a:spcPct val="70000"/>
              </a:spcBef>
            </a:pPr>
            <a:r>
              <a:rPr lang="en-US" sz="2400" b="1">
                <a:latin typeface="Arial" charset="0"/>
              </a:rPr>
              <a:t>How to pass arrays to functions</a:t>
            </a:r>
          </a:p>
          <a:p>
            <a:pPr>
              <a:spcBef>
                <a:spcPct val="70000"/>
              </a:spcBef>
            </a:pPr>
            <a:r>
              <a:rPr lang="en-US" sz="2400" b="1">
                <a:latin typeface="Arial" charset="0"/>
              </a:rPr>
              <a:t>How to use inline functions</a:t>
            </a:r>
          </a:p>
          <a:p>
            <a:pPr>
              <a:spcBef>
                <a:spcPct val="70000"/>
              </a:spcBef>
            </a:pPr>
            <a:r>
              <a:rPr lang="en-US" sz="2400" b="1">
                <a:latin typeface="Arial" charset="0"/>
              </a:rPr>
              <a:t>How to use default arguments</a:t>
            </a:r>
          </a:p>
          <a:p>
            <a:pPr>
              <a:spcBef>
                <a:spcPct val="70000"/>
              </a:spcBef>
            </a:pPr>
            <a:r>
              <a:rPr lang="en-US" sz="2400" b="1">
                <a:latin typeface="Arial" charset="0"/>
              </a:rPr>
              <a:t>How to overload functions</a:t>
            </a:r>
          </a:p>
        </p:txBody>
      </p:sp>
      <p:sp>
        <p:nvSpPr>
          <p:cNvPr id="8192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8192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200" b="1">
                <a:latin typeface="Arial" charset="0"/>
              </a:rPr>
              <a:t>Returning Values from </a:t>
            </a:r>
            <a:br>
              <a:rPr lang="en-US" sz="3200" b="1">
                <a:latin typeface="Arial" charset="0"/>
              </a:rPr>
            </a:br>
            <a:r>
              <a:rPr lang="en-US" sz="3200" b="1">
                <a:latin typeface="Arial" charset="0"/>
              </a:rPr>
              <a:t>Functions</a:t>
            </a:r>
          </a:p>
        </p:txBody>
      </p:sp>
      <p:sp>
        <p:nvSpPr>
          <p:cNvPr id="34819" name="Rectangle 3"/>
          <p:cNvSpPr>
            <a:spLocks noGrp="1" noChangeArrowheads="1"/>
          </p:cNvSpPr>
          <p:nvPr>
            <p:ph idx="1"/>
          </p:nvPr>
        </p:nvSpPr>
        <p:spPr/>
        <p:txBody>
          <a:bodyPr/>
          <a:lstStyle/>
          <a:p>
            <a:pPr>
              <a:lnSpc>
                <a:spcPct val="120000"/>
              </a:lnSpc>
              <a:spcBef>
                <a:spcPct val="100000"/>
              </a:spcBef>
            </a:pPr>
            <a:r>
              <a:rPr lang="en-US" sz="2800" b="1">
                <a:latin typeface="Arial" charset="0"/>
              </a:rPr>
              <a:t>Each function in a C++ program can have only a single return type, and each time a function executes, it can return only one object or variable</a:t>
            </a:r>
          </a:p>
          <a:p>
            <a:pPr>
              <a:lnSpc>
                <a:spcPct val="120000"/>
              </a:lnSpc>
              <a:spcBef>
                <a:spcPct val="100000"/>
              </a:spcBef>
            </a:pPr>
            <a:r>
              <a:rPr lang="en-US" sz="2800" b="1">
                <a:latin typeface="Arial" charset="0"/>
              </a:rPr>
              <a:t>A function can contain more than one return statement, but when that statement executes, it can return only one value</a:t>
            </a:r>
          </a:p>
        </p:txBody>
      </p:sp>
      <p:sp>
        <p:nvSpPr>
          <p:cNvPr id="34820"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34821"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200" b="1">
                <a:latin typeface="Arial" charset="0"/>
              </a:rPr>
              <a:t>Two Versions of findLarger()</a:t>
            </a:r>
          </a:p>
        </p:txBody>
      </p:sp>
      <p:graphicFrame>
        <p:nvGraphicFramePr>
          <p:cNvPr id="35846" name="Object 6"/>
          <p:cNvGraphicFramePr>
            <a:graphicFrameLocks noGrp="1" noChangeAspect="1"/>
          </p:cNvGraphicFramePr>
          <p:nvPr>
            <p:ph idx="1"/>
          </p:nvPr>
        </p:nvGraphicFramePr>
        <p:xfrm>
          <a:off x="1524000" y="2214563"/>
          <a:ext cx="6096000" cy="3295650"/>
        </p:xfrm>
        <a:graphic>
          <a:graphicData uri="http://schemas.openxmlformats.org/presentationml/2006/ole">
            <mc:AlternateContent xmlns:mc="http://schemas.openxmlformats.org/markup-compatibility/2006">
              <mc:Choice xmlns:v="urn:schemas-microsoft-com:vml" Requires="v">
                <p:oleObj spid="_x0000_s35848" name="Bitmap Image" r:id="rId4" imgW="6095238" imgH="3296110" progId="Paint.Picture">
                  <p:embed/>
                </p:oleObj>
              </mc:Choice>
              <mc:Fallback>
                <p:oleObj name="Bitmap Image" r:id="rId4" imgW="6095238" imgH="3296110"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214563"/>
                        <a:ext cx="6096000" cy="329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3584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200" b="1">
                <a:latin typeface="Arial" charset="0"/>
              </a:rPr>
              <a:t>Passing Values to Functions</a:t>
            </a:r>
          </a:p>
        </p:txBody>
      </p:sp>
      <p:sp>
        <p:nvSpPr>
          <p:cNvPr id="36867" name="Rectangle 3"/>
          <p:cNvSpPr>
            <a:spLocks noGrp="1" noChangeArrowheads="1"/>
          </p:cNvSpPr>
          <p:nvPr>
            <p:ph idx="1"/>
          </p:nvPr>
        </p:nvSpPr>
        <p:spPr>
          <a:xfrm>
            <a:off x="685800" y="1752600"/>
            <a:ext cx="7772400" cy="4343400"/>
          </a:xfrm>
        </p:spPr>
        <p:txBody>
          <a:bodyPr>
            <a:normAutofit lnSpcReduction="10000"/>
          </a:bodyPr>
          <a:lstStyle/>
          <a:p>
            <a:pPr>
              <a:spcBef>
                <a:spcPct val="35000"/>
              </a:spcBef>
            </a:pPr>
            <a:r>
              <a:rPr lang="en-US" sz="2400" b="1">
                <a:latin typeface="Arial" charset="0"/>
              </a:rPr>
              <a:t>Many real-world functions you perform require that you provide information </a:t>
            </a:r>
          </a:p>
          <a:p>
            <a:pPr>
              <a:spcBef>
                <a:spcPct val="35000"/>
              </a:spcBef>
            </a:pPr>
            <a:r>
              <a:rPr lang="en-US" sz="2400" b="1">
                <a:latin typeface="Arial" charset="0"/>
              </a:rPr>
              <a:t>A particular task might always be carried out in the same way, but with specific data</a:t>
            </a:r>
          </a:p>
          <a:p>
            <a:pPr>
              <a:spcBef>
                <a:spcPct val="35000"/>
              </a:spcBef>
            </a:pPr>
            <a:r>
              <a:rPr lang="en-US" sz="2400" b="1">
                <a:latin typeface="Arial" charset="0"/>
              </a:rPr>
              <a:t>Consider a program that computes the amount of sales tax due on an item</a:t>
            </a:r>
          </a:p>
          <a:p>
            <a:pPr>
              <a:spcBef>
                <a:spcPct val="35000"/>
              </a:spcBef>
            </a:pPr>
            <a:r>
              <a:rPr lang="en-US" sz="2400" b="1">
                <a:latin typeface="Arial" charset="0"/>
              </a:rPr>
              <a:t>You can write the prototype for computeTax() in one of two ways:</a:t>
            </a:r>
          </a:p>
          <a:p>
            <a:pPr lvl="1">
              <a:spcBef>
                <a:spcPct val="35000"/>
              </a:spcBef>
              <a:buFontTx/>
              <a:buNone/>
            </a:pPr>
            <a:r>
              <a:rPr lang="en-US" sz="2000" b="1">
                <a:latin typeface="Arial" charset="0"/>
              </a:rPr>
              <a:t>void computeTax(int);</a:t>
            </a:r>
          </a:p>
          <a:p>
            <a:pPr lvl="1">
              <a:spcBef>
                <a:spcPct val="35000"/>
              </a:spcBef>
              <a:buFontTx/>
              <a:buNone/>
            </a:pPr>
            <a:r>
              <a:rPr lang="en-US" sz="2000" b="1">
                <a:latin typeface="Arial" charset="0"/>
              </a:rPr>
              <a:t>			OR</a:t>
            </a:r>
          </a:p>
          <a:p>
            <a:pPr lvl="1">
              <a:spcBef>
                <a:spcPct val="35000"/>
              </a:spcBef>
              <a:buFontTx/>
              <a:buNone/>
            </a:pPr>
            <a:r>
              <a:rPr lang="en-US" sz="2000" b="1">
                <a:latin typeface="Arial" charset="0"/>
              </a:rPr>
              <a:t>void computeTax(int price);</a:t>
            </a:r>
          </a:p>
        </p:txBody>
      </p:sp>
      <p:sp>
        <p:nvSpPr>
          <p:cNvPr id="3686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3686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200" b="1">
                <a:latin typeface="Arial" charset="0"/>
              </a:rPr>
              <a:t>Passing Values to Functions</a:t>
            </a:r>
          </a:p>
        </p:txBody>
      </p:sp>
      <p:sp>
        <p:nvSpPr>
          <p:cNvPr id="37891" name="Rectangle 3"/>
          <p:cNvSpPr>
            <a:spLocks noGrp="1" noChangeArrowheads="1"/>
          </p:cNvSpPr>
          <p:nvPr>
            <p:ph idx="1"/>
          </p:nvPr>
        </p:nvSpPr>
        <p:spPr/>
        <p:txBody>
          <a:bodyPr/>
          <a:lstStyle/>
          <a:p>
            <a:r>
              <a:rPr lang="en-US" sz="2400" b="1">
                <a:latin typeface="Arial" charset="0"/>
              </a:rPr>
              <a:t>If you use a name such as price, you do so to provide </a:t>
            </a:r>
            <a:r>
              <a:rPr lang="en-US" sz="2400" b="1">
                <a:solidFill>
                  <a:schemeClr val="hlink"/>
                </a:solidFill>
                <a:latin typeface="Arial" charset="0"/>
              </a:rPr>
              <a:t>documentation</a:t>
            </a:r>
            <a:r>
              <a:rPr lang="en-US" sz="2400" b="1">
                <a:latin typeface="Arial" charset="0"/>
              </a:rPr>
              <a:t>; you help someone reading the function prototype to understand the function’s purpose</a:t>
            </a:r>
          </a:p>
          <a:p>
            <a:r>
              <a:rPr lang="en-US" sz="2400" b="1">
                <a:latin typeface="Arial" charset="0"/>
              </a:rPr>
              <a:t>If more than one argument is passed into a function, you provide a list of arguments and separate them with commas</a:t>
            </a:r>
          </a:p>
          <a:p>
            <a:r>
              <a:rPr lang="en-US" sz="2400" b="1">
                <a:latin typeface="Arial" charset="0"/>
              </a:rPr>
              <a:t>When price is passed to computeTax(), price is called an argument to the function, or an </a:t>
            </a:r>
            <a:r>
              <a:rPr lang="en-US" sz="2400" b="1">
                <a:solidFill>
                  <a:schemeClr val="hlink"/>
                </a:solidFill>
                <a:latin typeface="Arial" charset="0"/>
              </a:rPr>
              <a:t>actual parameter</a:t>
            </a:r>
            <a:r>
              <a:rPr lang="en-US" sz="2400" b="1">
                <a:latin typeface="Arial" charset="0"/>
              </a:rPr>
              <a:t>, because price holds the value that will actually be used by the function computeTax()</a:t>
            </a:r>
          </a:p>
        </p:txBody>
      </p:sp>
      <p:sp>
        <p:nvSpPr>
          <p:cNvPr id="3789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3789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200" b="1">
                <a:latin typeface="Arial" charset="0"/>
              </a:rPr>
              <a:t>Passing Values to Functions</a:t>
            </a:r>
          </a:p>
        </p:txBody>
      </p:sp>
      <p:graphicFrame>
        <p:nvGraphicFramePr>
          <p:cNvPr id="38918" name="Object 6"/>
          <p:cNvGraphicFramePr>
            <a:graphicFrameLocks noGrp="1" noChangeAspect="1"/>
          </p:cNvGraphicFramePr>
          <p:nvPr>
            <p:ph sz="quarter" idx="1"/>
          </p:nvPr>
        </p:nvGraphicFramePr>
        <p:xfrm>
          <a:off x="685800" y="1982788"/>
          <a:ext cx="3810000" cy="1976437"/>
        </p:xfrm>
        <a:graphic>
          <a:graphicData uri="http://schemas.openxmlformats.org/presentationml/2006/ole">
            <mc:AlternateContent xmlns:mc="http://schemas.openxmlformats.org/markup-compatibility/2006">
              <mc:Choice xmlns:v="urn:schemas-microsoft-com:vml" Requires="v">
                <p:oleObj spid="_x0000_s38922" name="Bitmap Image" r:id="rId4" imgW="6095238" imgH="3161905" progId="Paint.Picture">
                  <p:embed/>
                </p:oleObj>
              </mc:Choice>
              <mc:Fallback>
                <p:oleObj name="Bitmap Image" r:id="rId4" imgW="6095238" imgH="3161905"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82788"/>
                        <a:ext cx="3810000" cy="197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9" name="Object 7"/>
          <p:cNvGraphicFramePr>
            <a:graphicFrameLocks noGrp="1" noChangeAspect="1"/>
          </p:cNvGraphicFramePr>
          <p:nvPr>
            <p:ph sz="quarter" idx="2"/>
          </p:nvPr>
        </p:nvGraphicFramePr>
        <p:xfrm>
          <a:off x="685800" y="4343400"/>
          <a:ext cx="3810000" cy="1524000"/>
        </p:xfrm>
        <a:graphic>
          <a:graphicData uri="http://schemas.openxmlformats.org/presentationml/2006/ole">
            <mc:AlternateContent xmlns:mc="http://schemas.openxmlformats.org/markup-compatibility/2006">
              <mc:Choice xmlns:v="urn:schemas-microsoft-com:vml" Requires="v">
                <p:oleObj spid="_x0000_s38923" name="Bitmap Image" r:id="rId6" imgW="4525007" imgH="1809524" progId="Paint.Picture">
                  <p:embed/>
                </p:oleObj>
              </mc:Choice>
              <mc:Fallback>
                <p:oleObj name="Bitmap Image" r:id="rId6" imgW="4525007" imgH="1809524" progId="Paint.Picture">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343400"/>
                        <a:ext cx="38100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3891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0" y="304800"/>
            <a:ext cx="7772400" cy="1143000"/>
          </a:xfrm>
        </p:spPr>
        <p:txBody>
          <a:bodyPr/>
          <a:lstStyle/>
          <a:p>
            <a:r>
              <a:rPr lang="en-US" sz="3200" b="1">
                <a:latin typeface="Arial" charset="0"/>
              </a:rPr>
              <a:t>Passing Values to Functions</a:t>
            </a:r>
          </a:p>
        </p:txBody>
      </p:sp>
      <p:graphicFrame>
        <p:nvGraphicFramePr>
          <p:cNvPr id="39942" name="Object 6"/>
          <p:cNvGraphicFramePr>
            <a:graphicFrameLocks noGrp="1" noChangeAspect="1"/>
          </p:cNvGraphicFramePr>
          <p:nvPr>
            <p:ph sz="half" idx="1"/>
          </p:nvPr>
        </p:nvGraphicFramePr>
        <p:xfrm>
          <a:off x="1676400" y="1524000"/>
          <a:ext cx="5713413" cy="3276600"/>
        </p:xfrm>
        <a:graphic>
          <a:graphicData uri="http://schemas.openxmlformats.org/presentationml/2006/ole">
            <mc:AlternateContent xmlns:mc="http://schemas.openxmlformats.org/markup-compatibility/2006">
              <mc:Choice xmlns:v="urn:schemas-microsoft-com:vml" Requires="v">
                <p:oleObj spid="_x0000_s39944" name="Bitmap Image" r:id="rId4" imgW="6095238" imgH="3495238" progId="Paint.Picture">
                  <p:embed/>
                </p:oleObj>
              </mc:Choice>
              <mc:Fallback>
                <p:oleObj name="Bitmap Image" r:id="rId4" imgW="6095238" imgH="3495238"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524000"/>
                        <a:ext cx="5713413" cy="327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39" name="Rectangle 3"/>
          <p:cNvSpPr>
            <a:spLocks noGrp="1" noChangeArrowheads="1"/>
          </p:cNvSpPr>
          <p:nvPr>
            <p:ph type="body" sz="half" idx="2"/>
          </p:nvPr>
        </p:nvSpPr>
        <p:spPr>
          <a:xfrm>
            <a:off x="685800" y="5181600"/>
            <a:ext cx="7772400" cy="914400"/>
          </a:xfrm>
        </p:spPr>
        <p:txBody>
          <a:bodyPr>
            <a:normAutofit lnSpcReduction="10000"/>
          </a:bodyPr>
          <a:lstStyle/>
          <a:p>
            <a:r>
              <a:rPr lang="en-US" sz="2000" b="1">
                <a:latin typeface="Arial" charset="0"/>
              </a:rPr>
              <a:t>Perform the steps on page 131 of the textbook, to modify the HoursAndRate program you wrote earlier so that results now print from within a function</a:t>
            </a:r>
          </a:p>
        </p:txBody>
      </p:sp>
      <p:sp>
        <p:nvSpPr>
          <p:cNvPr id="39940"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39941"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200" b="1">
                <a:latin typeface="Arial" charset="0"/>
              </a:rPr>
              <a:t>Program Listing for HoursAndRate3.cpp</a:t>
            </a:r>
          </a:p>
        </p:txBody>
      </p:sp>
      <p:graphicFrame>
        <p:nvGraphicFramePr>
          <p:cNvPr id="40966" name="Object 6"/>
          <p:cNvGraphicFramePr>
            <a:graphicFrameLocks noGrp="1" noChangeAspect="1"/>
          </p:cNvGraphicFramePr>
          <p:nvPr>
            <p:ph idx="1"/>
          </p:nvPr>
        </p:nvGraphicFramePr>
        <p:xfrm>
          <a:off x="2300288" y="1600200"/>
          <a:ext cx="4543425" cy="4524375"/>
        </p:xfrm>
        <a:graphic>
          <a:graphicData uri="http://schemas.openxmlformats.org/presentationml/2006/ole">
            <mc:AlternateContent xmlns:mc="http://schemas.openxmlformats.org/markup-compatibility/2006">
              <mc:Choice xmlns:v="urn:schemas-microsoft-com:vml" Requires="v">
                <p:oleObj spid="_x0000_s40968" name="Bitmap Image" r:id="rId4" imgW="4580952" imgH="4563112" progId="Paint.Picture">
                  <p:embed/>
                </p:oleObj>
              </mc:Choice>
              <mc:Fallback>
                <p:oleObj name="Bitmap Image" r:id="rId4" imgW="4580952" imgH="4563112"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0288" y="1600200"/>
                        <a:ext cx="4543425"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4096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14400" y="381000"/>
            <a:ext cx="7772400" cy="1143000"/>
          </a:xfrm>
        </p:spPr>
        <p:txBody>
          <a:bodyPr>
            <a:normAutofit fontScale="90000"/>
          </a:bodyPr>
          <a:lstStyle/>
          <a:p>
            <a:r>
              <a:rPr lang="en-US" sz="3200" b="1">
                <a:latin typeface="Arial" charset="0"/>
              </a:rPr>
              <a:t>Using Classes and Objects as Arguments to Functions and </a:t>
            </a:r>
            <a:br>
              <a:rPr lang="en-US" sz="3200" b="1">
                <a:latin typeface="Arial" charset="0"/>
              </a:rPr>
            </a:br>
            <a:r>
              <a:rPr lang="en-US" sz="3200" b="1">
                <a:latin typeface="Arial" charset="0"/>
              </a:rPr>
              <a:t>as Return Types of Functions</a:t>
            </a:r>
          </a:p>
        </p:txBody>
      </p:sp>
      <p:sp>
        <p:nvSpPr>
          <p:cNvPr id="41987" name="Rectangle 3"/>
          <p:cNvSpPr>
            <a:spLocks noGrp="1" noChangeArrowheads="1"/>
          </p:cNvSpPr>
          <p:nvPr>
            <p:ph idx="1"/>
          </p:nvPr>
        </p:nvSpPr>
        <p:spPr/>
        <p:txBody>
          <a:bodyPr/>
          <a:lstStyle/>
          <a:p>
            <a:pPr>
              <a:spcBef>
                <a:spcPct val="60000"/>
              </a:spcBef>
            </a:pPr>
            <a:r>
              <a:rPr lang="en-US" sz="2400" b="1">
                <a:latin typeface="Arial" charset="0"/>
              </a:rPr>
              <a:t>A function can contain a variety of combinations of actions</a:t>
            </a:r>
          </a:p>
          <a:p>
            <a:pPr>
              <a:spcBef>
                <a:spcPct val="60000"/>
              </a:spcBef>
            </a:pPr>
            <a:r>
              <a:rPr lang="en-US" sz="2400" b="1">
                <a:latin typeface="Arial" charset="0"/>
              </a:rPr>
              <a:t>Some functions contain local variables declared within the function body</a:t>
            </a:r>
          </a:p>
          <a:p>
            <a:pPr>
              <a:spcBef>
                <a:spcPct val="60000"/>
              </a:spcBef>
            </a:pPr>
            <a:r>
              <a:rPr lang="en-US" sz="2400" b="1">
                <a:latin typeface="Arial" charset="0"/>
              </a:rPr>
              <a:t>Some functions return and receive nothing</a:t>
            </a:r>
          </a:p>
          <a:p>
            <a:pPr>
              <a:spcBef>
                <a:spcPct val="60000"/>
              </a:spcBef>
            </a:pPr>
            <a:r>
              <a:rPr lang="en-US" sz="2400" b="1">
                <a:latin typeface="Arial" charset="0"/>
              </a:rPr>
              <a:t>Others return values, receive values, or both</a:t>
            </a:r>
          </a:p>
          <a:p>
            <a:pPr>
              <a:spcBef>
                <a:spcPct val="60000"/>
              </a:spcBef>
            </a:pPr>
            <a:r>
              <a:rPr lang="en-US" sz="2400" b="1">
                <a:latin typeface="Arial" charset="0"/>
              </a:rPr>
              <a:t>Functions may receive any number of variables as parameters, but may return, at most, only one variable of one type</a:t>
            </a:r>
          </a:p>
        </p:txBody>
      </p:sp>
      <p:sp>
        <p:nvSpPr>
          <p:cNvPr id="4198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4198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66800" y="457200"/>
            <a:ext cx="7772400" cy="1143000"/>
          </a:xfrm>
        </p:spPr>
        <p:txBody>
          <a:bodyPr/>
          <a:lstStyle/>
          <a:p>
            <a:r>
              <a:rPr lang="en-US" sz="3200" b="1">
                <a:latin typeface="Arial" charset="0"/>
              </a:rPr>
              <a:t>Using the Customer Class with Functions</a:t>
            </a:r>
          </a:p>
        </p:txBody>
      </p:sp>
      <p:graphicFrame>
        <p:nvGraphicFramePr>
          <p:cNvPr id="43014" name="Object 6"/>
          <p:cNvGraphicFramePr>
            <a:graphicFrameLocks noGrp="1" noChangeAspect="1"/>
          </p:cNvGraphicFramePr>
          <p:nvPr>
            <p:ph idx="1"/>
          </p:nvPr>
        </p:nvGraphicFramePr>
        <p:xfrm>
          <a:off x="2001838" y="1600200"/>
          <a:ext cx="5138737" cy="4525963"/>
        </p:xfrm>
        <a:graphic>
          <a:graphicData uri="http://schemas.openxmlformats.org/presentationml/2006/ole">
            <mc:AlternateContent xmlns:mc="http://schemas.openxmlformats.org/markup-compatibility/2006">
              <mc:Choice xmlns:v="urn:schemas-microsoft-com:vml" Requires="v">
                <p:oleObj spid="_x0000_s43016" name="Bitmap Image" r:id="rId4" imgW="5191850" imgH="4571429" progId="Paint.Picture">
                  <p:embed/>
                </p:oleObj>
              </mc:Choice>
              <mc:Fallback>
                <p:oleObj name="Bitmap Image" r:id="rId4" imgW="5191850" imgH="4571429"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1838" y="1600200"/>
                        <a:ext cx="5138737"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4301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4400" y="381000"/>
            <a:ext cx="7772400" cy="1143000"/>
          </a:xfrm>
        </p:spPr>
        <p:txBody>
          <a:bodyPr>
            <a:normAutofit fontScale="90000"/>
          </a:bodyPr>
          <a:lstStyle/>
          <a:p>
            <a:r>
              <a:rPr lang="en-US" sz="3200" b="1">
                <a:latin typeface="Arial" charset="0"/>
              </a:rPr>
              <a:t>Using Classes and Objects as Arguments to Functions and </a:t>
            </a:r>
            <a:br>
              <a:rPr lang="en-US" sz="3200" b="1">
                <a:latin typeface="Arial" charset="0"/>
              </a:rPr>
            </a:br>
            <a:r>
              <a:rPr lang="en-US" sz="3200" b="1">
                <a:latin typeface="Arial" charset="0"/>
              </a:rPr>
              <a:t>as Return Types of Functions</a:t>
            </a:r>
          </a:p>
        </p:txBody>
      </p:sp>
      <p:sp>
        <p:nvSpPr>
          <p:cNvPr id="44035" name="Rectangle 3"/>
          <p:cNvSpPr>
            <a:spLocks noGrp="1" noChangeArrowheads="1"/>
          </p:cNvSpPr>
          <p:nvPr>
            <p:ph type="body" sz="half" idx="1"/>
          </p:nvPr>
        </p:nvSpPr>
        <p:spPr>
          <a:xfrm>
            <a:off x="685800" y="2133600"/>
            <a:ext cx="7772400" cy="1828800"/>
          </a:xfrm>
        </p:spPr>
        <p:txBody>
          <a:bodyPr>
            <a:normAutofit lnSpcReduction="10000"/>
          </a:bodyPr>
          <a:lstStyle/>
          <a:p>
            <a:r>
              <a:rPr lang="en-US" sz="2400" b="1">
                <a:latin typeface="Arial" charset="0"/>
              </a:rPr>
              <a:t>Any action you can perform with a simple, scalar variable within a function, such as declaring the variable locally, using it as an argument, or returning it, you can also perform with a class object</a:t>
            </a:r>
          </a:p>
        </p:txBody>
      </p:sp>
      <p:graphicFrame>
        <p:nvGraphicFramePr>
          <p:cNvPr id="44038" name="Object 6"/>
          <p:cNvGraphicFramePr>
            <a:graphicFrameLocks noGrp="1" noChangeAspect="1"/>
          </p:cNvGraphicFramePr>
          <p:nvPr>
            <p:ph sz="half" idx="2"/>
          </p:nvPr>
        </p:nvGraphicFramePr>
        <p:xfrm>
          <a:off x="2274888" y="4114800"/>
          <a:ext cx="4594225" cy="1981200"/>
        </p:xfrm>
        <a:graphic>
          <a:graphicData uri="http://schemas.openxmlformats.org/presentationml/2006/ole">
            <mc:AlternateContent xmlns:mc="http://schemas.openxmlformats.org/markup-compatibility/2006">
              <mc:Choice xmlns:v="urn:schemas-microsoft-com:vml" Requires="v">
                <p:oleObj spid="_x0000_s44040" name="Bitmap Image" r:id="rId4" imgW="5257143" imgH="2266667" progId="Paint.Picture">
                  <p:embed/>
                </p:oleObj>
              </mc:Choice>
              <mc:Fallback>
                <p:oleObj name="Bitmap Image" r:id="rId4" imgW="5257143" imgH="2266667"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4888" y="4114800"/>
                        <a:ext cx="4594225"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4403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3200" b="1">
                <a:latin typeface="Arial" charset="0"/>
              </a:rPr>
              <a:t>Using Functions and Include </a:t>
            </a:r>
            <a:br>
              <a:rPr lang="en-US" sz="3200" b="1">
                <a:latin typeface="Arial" charset="0"/>
              </a:rPr>
            </a:br>
            <a:r>
              <a:rPr lang="en-US" sz="3200" b="1">
                <a:latin typeface="Arial" charset="0"/>
              </a:rPr>
              <a:t>Files</a:t>
            </a:r>
          </a:p>
        </p:txBody>
      </p:sp>
      <p:sp>
        <p:nvSpPr>
          <p:cNvPr id="6147" name="Rectangle 3"/>
          <p:cNvSpPr>
            <a:spLocks noGrp="1" noChangeArrowheads="1"/>
          </p:cNvSpPr>
          <p:nvPr>
            <p:ph idx="1"/>
          </p:nvPr>
        </p:nvSpPr>
        <p:spPr/>
        <p:txBody>
          <a:bodyPr/>
          <a:lstStyle/>
          <a:p>
            <a:pPr>
              <a:spcBef>
                <a:spcPct val="50000"/>
              </a:spcBef>
            </a:pPr>
            <a:r>
              <a:rPr lang="en-US" sz="2400" b="1">
                <a:solidFill>
                  <a:schemeClr val="hlink"/>
                </a:solidFill>
                <a:latin typeface="Arial" charset="0"/>
              </a:rPr>
              <a:t>Functions</a:t>
            </a:r>
            <a:r>
              <a:rPr lang="en-US" sz="2400" b="1">
                <a:latin typeface="Arial" charset="0"/>
              </a:rPr>
              <a:t> are modules that perform a task or group of tasks</a:t>
            </a:r>
          </a:p>
          <a:p>
            <a:pPr>
              <a:spcBef>
                <a:spcPct val="50000"/>
              </a:spcBef>
            </a:pPr>
            <a:r>
              <a:rPr lang="en-US" sz="2400" b="1">
                <a:latin typeface="Arial" charset="0"/>
              </a:rPr>
              <a:t>In other programming languages, the counterpart to a function is known as a </a:t>
            </a:r>
            <a:r>
              <a:rPr lang="en-US" sz="2400" b="1">
                <a:solidFill>
                  <a:schemeClr val="hlink"/>
                </a:solidFill>
                <a:latin typeface="Arial" charset="0"/>
              </a:rPr>
              <a:t>subroutine, procedure</a:t>
            </a:r>
            <a:r>
              <a:rPr lang="en-US" sz="2400" b="1">
                <a:latin typeface="Arial" charset="0"/>
              </a:rPr>
              <a:t>, or </a:t>
            </a:r>
            <a:r>
              <a:rPr lang="en-US" sz="2400" b="1">
                <a:solidFill>
                  <a:schemeClr val="hlink"/>
                </a:solidFill>
                <a:latin typeface="Arial" charset="0"/>
              </a:rPr>
              <a:t>method</a:t>
            </a:r>
          </a:p>
          <a:p>
            <a:pPr>
              <a:spcBef>
                <a:spcPct val="50000"/>
              </a:spcBef>
            </a:pPr>
            <a:r>
              <a:rPr lang="en-US" sz="2400" b="1">
                <a:latin typeface="Arial" charset="0"/>
              </a:rPr>
              <a:t>You can write new C++ functions, and you can use functions that other programmers have written</a:t>
            </a:r>
          </a:p>
          <a:p>
            <a:pPr>
              <a:spcBef>
                <a:spcPct val="50000"/>
              </a:spcBef>
            </a:pPr>
            <a:r>
              <a:rPr lang="en-US" sz="2400" b="1">
                <a:latin typeface="Arial" charset="0"/>
              </a:rPr>
              <a:t>Any statement allowed in the main( ) function of a C++ program can be used in any other function</a:t>
            </a:r>
          </a:p>
        </p:txBody>
      </p:sp>
      <p:sp>
        <p:nvSpPr>
          <p:cNvPr id="614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614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3200" b="1">
                <a:latin typeface="Arial" charset="0"/>
              </a:rPr>
              <a:t>Passing Addresses to </a:t>
            </a:r>
            <a:br>
              <a:rPr lang="en-US" sz="3200" b="1">
                <a:latin typeface="Arial" charset="0"/>
              </a:rPr>
            </a:br>
            <a:r>
              <a:rPr lang="en-US" sz="3200" b="1">
                <a:latin typeface="Arial" charset="0"/>
              </a:rPr>
              <a:t>Functions</a:t>
            </a:r>
          </a:p>
        </p:txBody>
      </p:sp>
      <p:sp>
        <p:nvSpPr>
          <p:cNvPr id="45059" name="Rectangle 3"/>
          <p:cNvSpPr>
            <a:spLocks noGrp="1" noChangeArrowheads="1"/>
          </p:cNvSpPr>
          <p:nvPr>
            <p:ph idx="1"/>
          </p:nvPr>
        </p:nvSpPr>
        <p:spPr/>
        <p:txBody>
          <a:bodyPr/>
          <a:lstStyle/>
          <a:p>
            <a:pPr>
              <a:spcBef>
                <a:spcPct val="30000"/>
              </a:spcBef>
            </a:pPr>
            <a:r>
              <a:rPr lang="en-US" sz="2400" b="1">
                <a:latin typeface="Arial" charset="0"/>
              </a:rPr>
              <a:t>Just as variable values may be passed to and returned from functions, so may variable addresses</a:t>
            </a:r>
          </a:p>
          <a:p>
            <a:pPr>
              <a:spcBef>
                <a:spcPct val="30000"/>
              </a:spcBef>
            </a:pPr>
            <a:r>
              <a:rPr lang="en-US" sz="2400" b="1">
                <a:latin typeface="Arial" charset="0"/>
              </a:rPr>
              <a:t>Passing an address to a function avoids having the function copy the passed object, a process that takes time and memory</a:t>
            </a:r>
          </a:p>
          <a:p>
            <a:pPr>
              <a:spcBef>
                <a:spcPct val="30000"/>
              </a:spcBef>
            </a:pPr>
            <a:r>
              <a:rPr lang="en-US" sz="2400" b="1">
                <a:latin typeface="Arial" charset="0"/>
              </a:rPr>
              <a:t>You also can pass addresses to a function if you want a function to change multiple values</a:t>
            </a:r>
          </a:p>
          <a:p>
            <a:pPr>
              <a:spcBef>
                <a:spcPct val="30000"/>
              </a:spcBef>
            </a:pPr>
            <a:r>
              <a:rPr lang="en-US" sz="2400" b="1">
                <a:latin typeface="Arial" charset="0"/>
              </a:rPr>
              <a:t>If you pass addresses to function, however, the function can change the contents at those actual memory addresses, eliminating the need to return any values at all</a:t>
            </a:r>
          </a:p>
        </p:txBody>
      </p:sp>
      <p:sp>
        <p:nvSpPr>
          <p:cNvPr id="45060"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45061"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62000" y="381000"/>
            <a:ext cx="7772400" cy="1143000"/>
          </a:xfrm>
        </p:spPr>
        <p:txBody>
          <a:bodyPr/>
          <a:lstStyle/>
          <a:p>
            <a:r>
              <a:rPr lang="en-US" sz="3200" b="1">
                <a:latin typeface="Arial" charset="0"/>
              </a:rPr>
              <a:t>Passing Addresses to </a:t>
            </a:r>
            <a:br>
              <a:rPr lang="en-US" sz="3200" b="1">
                <a:latin typeface="Arial" charset="0"/>
              </a:rPr>
            </a:br>
            <a:r>
              <a:rPr lang="en-US" sz="3200" b="1">
                <a:latin typeface="Arial" charset="0"/>
              </a:rPr>
              <a:t>Functions</a:t>
            </a:r>
          </a:p>
        </p:txBody>
      </p:sp>
      <p:sp>
        <p:nvSpPr>
          <p:cNvPr id="46083" name="Rectangle 3"/>
          <p:cNvSpPr>
            <a:spLocks noGrp="1" noChangeArrowheads="1"/>
          </p:cNvSpPr>
          <p:nvPr>
            <p:ph idx="1"/>
          </p:nvPr>
        </p:nvSpPr>
        <p:spPr>
          <a:xfrm>
            <a:off x="685800" y="1828800"/>
            <a:ext cx="7772400" cy="4267200"/>
          </a:xfrm>
        </p:spPr>
        <p:txBody>
          <a:bodyPr>
            <a:normAutofit lnSpcReduction="10000"/>
          </a:bodyPr>
          <a:lstStyle/>
          <a:p>
            <a:pPr>
              <a:spcBef>
                <a:spcPct val="30000"/>
              </a:spcBef>
            </a:pPr>
            <a:r>
              <a:rPr lang="en-US" sz="2200" b="1">
                <a:latin typeface="Arial" charset="0"/>
              </a:rPr>
              <a:t>As an alternative to the program shown in Figure 4-27, you can pass two memory addresses to one function, making a single function call, as shown in Figure 4-28</a:t>
            </a:r>
          </a:p>
          <a:p>
            <a:pPr>
              <a:spcBef>
                <a:spcPct val="30000"/>
              </a:spcBef>
            </a:pPr>
            <a:r>
              <a:rPr lang="en-US" sz="2200" b="1">
                <a:latin typeface="Arial" charset="0"/>
              </a:rPr>
              <a:t>In the program shown in Figure 4-28, four items are passed to the results() function: the value of a, the value of b, the address of dividend, and the address of modulus</a:t>
            </a:r>
          </a:p>
          <a:p>
            <a:pPr>
              <a:spcBef>
                <a:spcPct val="30000"/>
              </a:spcBef>
            </a:pPr>
            <a:r>
              <a:rPr lang="en-US" sz="2200" b="1">
                <a:latin typeface="Arial" charset="0"/>
              </a:rPr>
              <a:t>In turn the results() function receives four items:</a:t>
            </a:r>
          </a:p>
          <a:p>
            <a:pPr lvl="1">
              <a:spcBef>
                <a:spcPct val="30000"/>
              </a:spcBef>
            </a:pPr>
            <a:r>
              <a:rPr lang="en-US" sz="1800" b="1">
                <a:latin typeface="Arial" charset="0"/>
              </a:rPr>
              <a:t>num1, which holds the value of a</a:t>
            </a:r>
          </a:p>
          <a:p>
            <a:pPr lvl="1">
              <a:spcBef>
                <a:spcPct val="30000"/>
              </a:spcBef>
            </a:pPr>
            <a:r>
              <a:rPr lang="en-US" sz="1800" b="1">
                <a:latin typeface="Arial" charset="0"/>
              </a:rPr>
              <a:t>num2, which holds the value of b</a:t>
            </a:r>
          </a:p>
          <a:p>
            <a:pPr lvl="1">
              <a:spcBef>
                <a:spcPct val="30000"/>
              </a:spcBef>
            </a:pPr>
            <a:r>
              <a:rPr lang="en-US" sz="1800" b="1">
                <a:latin typeface="Arial" charset="0"/>
              </a:rPr>
              <a:t>oneAddress, a pointer that holds the address of dividend</a:t>
            </a:r>
          </a:p>
          <a:p>
            <a:pPr lvl="1">
              <a:spcBef>
                <a:spcPct val="30000"/>
              </a:spcBef>
            </a:pPr>
            <a:r>
              <a:rPr lang="en-US" sz="1800" b="1">
                <a:latin typeface="Arial" charset="0"/>
              </a:rPr>
              <a:t>anotherAddress, a pointer that holds the address of modulus</a:t>
            </a:r>
          </a:p>
        </p:txBody>
      </p:sp>
      <p:sp>
        <p:nvSpPr>
          <p:cNvPr id="4608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4608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3200" b="1">
                <a:latin typeface="Arial" charset="0"/>
              </a:rPr>
              <a:t>A Program That Calls Two </a:t>
            </a:r>
            <a:br>
              <a:rPr lang="en-US" sz="3200" b="1">
                <a:latin typeface="Arial" charset="0"/>
              </a:rPr>
            </a:br>
            <a:r>
              <a:rPr lang="en-US" sz="3200" b="1">
                <a:latin typeface="Arial" charset="0"/>
              </a:rPr>
              <a:t>Functions to Get Two Results</a:t>
            </a:r>
          </a:p>
        </p:txBody>
      </p:sp>
      <p:graphicFrame>
        <p:nvGraphicFramePr>
          <p:cNvPr id="47110" name="Object 6"/>
          <p:cNvGraphicFramePr>
            <a:graphicFrameLocks noGrp="1" noChangeAspect="1"/>
          </p:cNvGraphicFramePr>
          <p:nvPr>
            <p:ph idx="1"/>
          </p:nvPr>
        </p:nvGraphicFramePr>
        <p:xfrm>
          <a:off x="1738313" y="1600200"/>
          <a:ext cx="5667375" cy="4525963"/>
        </p:xfrm>
        <a:graphic>
          <a:graphicData uri="http://schemas.openxmlformats.org/presentationml/2006/ole">
            <mc:AlternateContent xmlns:mc="http://schemas.openxmlformats.org/markup-compatibility/2006">
              <mc:Choice xmlns:v="urn:schemas-microsoft-com:vml" Requires="v">
                <p:oleObj spid="_x0000_s47112" name="Bitmap Image" r:id="rId4" imgW="5723810" imgH="4571429" progId="Paint.Picture">
                  <p:embed/>
                </p:oleObj>
              </mc:Choice>
              <mc:Fallback>
                <p:oleObj name="Bitmap Image" r:id="rId4" imgW="5723810" imgH="4571429"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8313" y="1600200"/>
                        <a:ext cx="5667375"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4710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3200" b="1">
                <a:latin typeface="Arial" charset="0"/>
              </a:rPr>
              <a:t>A Program That Calls One </a:t>
            </a:r>
            <a:br>
              <a:rPr lang="en-US" sz="3200" b="1">
                <a:latin typeface="Arial" charset="0"/>
              </a:rPr>
            </a:br>
            <a:r>
              <a:rPr lang="en-US" sz="3200" b="1">
                <a:latin typeface="Arial" charset="0"/>
              </a:rPr>
              <a:t>Function to Get Two Results</a:t>
            </a:r>
          </a:p>
        </p:txBody>
      </p:sp>
      <p:graphicFrame>
        <p:nvGraphicFramePr>
          <p:cNvPr id="48134" name="Object 6"/>
          <p:cNvGraphicFramePr>
            <a:graphicFrameLocks noGrp="1" noChangeAspect="1"/>
          </p:cNvGraphicFramePr>
          <p:nvPr>
            <p:ph idx="1"/>
          </p:nvPr>
        </p:nvGraphicFramePr>
        <p:xfrm>
          <a:off x="1524000" y="2119313"/>
          <a:ext cx="6096000" cy="3486150"/>
        </p:xfrm>
        <a:graphic>
          <a:graphicData uri="http://schemas.openxmlformats.org/presentationml/2006/ole">
            <mc:AlternateContent xmlns:mc="http://schemas.openxmlformats.org/markup-compatibility/2006">
              <mc:Choice xmlns:v="urn:schemas-microsoft-com:vml" Requires="v">
                <p:oleObj spid="_x0000_s48136" name="Bitmap Image" r:id="rId4" imgW="6095238" imgH="3486637" progId="Paint.Picture">
                  <p:embed/>
                </p:oleObj>
              </mc:Choice>
              <mc:Fallback>
                <p:oleObj name="Bitmap Image" r:id="rId4" imgW="6095238" imgH="3486637"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119313"/>
                        <a:ext cx="6096000" cy="348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4813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3200" b="1">
                <a:latin typeface="Arial" charset="0"/>
              </a:rPr>
              <a:t>Passing Addresses to </a:t>
            </a:r>
            <a:br>
              <a:rPr lang="en-US" sz="3200" b="1">
                <a:latin typeface="Arial" charset="0"/>
              </a:rPr>
            </a:br>
            <a:r>
              <a:rPr lang="en-US" sz="3200" b="1">
                <a:latin typeface="Arial" charset="0"/>
              </a:rPr>
              <a:t>Functions</a:t>
            </a:r>
          </a:p>
        </p:txBody>
      </p:sp>
      <p:sp>
        <p:nvSpPr>
          <p:cNvPr id="49155" name="Rectangle 3"/>
          <p:cNvSpPr>
            <a:spLocks noGrp="1" noChangeArrowheads="1"/>
          </p:cNvSpPr>
          <p:nvPr>
            <p:ph idx="1"/>
          </p:nvPr>
        </p:nvSpPr>
        <p:spPr/>
        <p:txBody>
          <a:bodyPr/>
          <a:lstStyle/>
          <a:p>
            <a:pPr>
              <a:spcBef>
                <a:spcPct val="50000"/>
              </a:spcBef>
            </a:pPr>
            <a:r>
              <a:rPr lang="en-US" sz="2800" b="1">
                <a:latin typeface="Arial" charset="0"/>
              </a:rPr>
              <a:t>Passing an address of a variable to a function has a number of advantages:</a:t>
            </a:r>
          </a:p>
          <a:p>
            <a:pPr lvl="1">
              <a:spcBef>
                <a:spcPct val="50000"/>
              </a:spcBef>
            </a:pPr>
            <a:r>
              <a:rPr lang="en-US" sz="2400" b="1">
                <a:latin typeface="Arial" charset="0"/>
              </a:rPr>
              <a:t>If the function is intended to alter the variable, it alters the actual variable, not a copy of it</a:t>
            </a:r>
          </a:p>
          <a:p>
            <a:pPr lvl="1">
              <a:spcBef>
                <a:spcPct val="50000"/>
              </a:spcBef>
            </a:pPr>
            <a:r>
              <a:rPr lang="en-US" sz="2400" b="1">
                <a:latin typeface="Arial" charset="0"/>
              </a:rPr>
              <a:t>You can write the function to alter multiple values</a:t>
            </a:r>
          </a:p>
          <a:p>
            <a:pPr lvl="1">
              <a:spcBef>
                <a:spcPct val="50000"/>
              </a:spcBef>
            </a:pPr>
            <a:r>
              <a:rPr lang="en-US" sz="2400" b="1">
                <a:latin typeface="Arial" charset="0"/>
              </a:rPr>
              <a:t>When you send the address of a variable to a function, the function does not need to make a copy of the variable</a:t>
            </a:r>
          </a:p>
        </p:txBody>
      </p:sp>
      <p:sp>
        <p:nvSpPr>
          <p:cNvPr id="4915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4915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3200" b="1">
                <a:latin typeface="Arial" charset="0"/>
              </a:rPr>
              <a:t>Passing Addresses to </a:t>
            </a:r>
            <a:br>
              <a:rPr lang="en-US" sz="3200" b="1">
                <a:latin typeface="Arial" charset="0"/>
              </a:rPr>
            </a:br>
            <a:r>
              <a:rPr lang="en-US" sz="3200" b="1">
                <a:latin typeface="Arial" charset="0"/>
              </a:rPr>
              <a:t>Functions</a:t>
            </a:r>
          </a:p>
        </p:txBody>
      </p:sp>
      <p:sp>
        <p:nvSpPr>
          <p:cNvPr id="50179" name="Rectangle 3"/>
          <p:cNvSpPr>
            <a:spLocks noGrp="1" noChangeArrowheads="1"/>
          </p:cNvSpPr>
          <p:nvPr>
            <p:ph idx="1"/>
          </p:nvPr>
        </p:nvSpPr>
        <p:spPr/>
        <p:txBody>
          <a:bodyPr/>
          <a:lstStyle/>
          <a:p>
            <a:pPr>
              <a:spcBef>
                <a:spcPct val="60000"/>
              </a:spcBef>
            </a:pPr>
            <a:r>
              <a:rPr lang="en-US" sz="2400" b="1">
                <a:latin typeface="Arial" charset="0"/>
              </a:rPr>
              <a:t>The disadvantages of passing an address of a variable to a function include:</a:t>
            </a:r>
          </a:p>
          <a:p>
            <a:pPr lvl="1">
              <a:spcBef>
                <a:spcPct val="60000"/>
              </a:spcBef>
            </a:pPr>
            <a:r>
              <a:rPr lang="en-US" sz="2000" b="1">
                <a:latin typeface="Arial" charset="0"/>
              </a:rPr>
              <a:t>The syntax of using the &amp; and * is awkward and more difficult to understand than using plain variable names</a:t>
            </a:r>
          </a:p>
          <a:p>
            <a:pPr lvl="1">
              <a:spcBef>
                <a:spcPct val="60000"/>
              </a:spcBef>
            </a:pPr>
            <a:r>
              <a:rPr lang="en-US" sz="2000" b="1">
                <a:latin typeface="Arial" charset="0"/>
              </a:rPr>
              <a:t>Even if a function is not intended to alter a variable, it may do so when it has access to a variable’s address</a:t>
            </a:r>
          </a:p>
          <a:p>
            <a:pPr>
              <a:spcBef>
                <a:spcPct val="60000"/>
              </a:spcBef>
            </a:pPr>
            <a:r>
              <a:rPr lang="en-US" sz="2400" b="1">
                <a:latin typeface="Arial" charset="0"/>
              </a:rPr>
              <a:t>To take advantage of the benefits of passing addresses to functions, storing them in pointer variables, you can use reference variables and constant arguments</a:t>
            </a:r>
          </a:p>
        </p:txBody>
      </p:sp>
      <p:sp>
        <p:nvSpPr>
          <p:cNvPr id="50180"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50181"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200" b="1">
                <a:latin typeface="Arial" charset="0"/>
              </a:rPr>
              <a:t>Using Reference Variables </a:t>
            </a:r>
            <a:br>
              <a:rPr lang="en-US" sz="3200" b="1">
                <a:latin typeface="Arial" charset="0"/>
              </a:rPr>
            </a:br>
            <a:r>
              <a:rPr lang="en-US" sz="3200" b="1">
                <a:latin typeface="Arial" charset="0"/>
              </a:rPr>
              <a:t>with Functions</a:t>
            </a:r>
          </a:p>
        </p:txBody>
      </p:sp>
      <p:sp>
        <p:nvSpPr>
          <p:cNvPr id="51203" name="Rectangle 3"/>
          <p:cNvSpPr>
            <a:spLocks noGrp="1" noChangeArrowheads="1"/>
          </p:cNvSpPr>
          <p:nvPr>
            <p:ph idx="1"/>
          </p:nvPr>
        </p:nvSpPr>
        <p:spPr/>
        <p:txBody>
          <a:bodyPr/>
          <a:lstStyle/>
          <a:p>
            <a:pPr>
              <a:lnSpc>
                <a:spcPct val="120000"/>
              </a:lnSpc>
              <a:spcBef>
                <a:spcPct val="200000"/>
              </a:spcBef>
            </a:pPr>
            <a:r>
              <a:rPr lang="en-US" sz="2800" b="1">
                <a:latin typeface="Arial" charset="0"/>
              </a:rPr>
              <a:t>To create a second name for a variable in a program, you can generate an </a:t>
            </a:r>
            <a:r>
              <a:rPr lang="en-US" sz="2800" b="1">
                <a:solidFill>
                  <a:schemeClr val="hlink"/>
                </a:solidFill>
                <a:latin typeface="Arial" charset="0"/>
              </a:rPr>
              <a:t>alias</a:t>
            </a:r>
            <a:r>
              <a:rPr lang="en-US" sz="2800" b="1">
                <a:latin typeface="Arial" charset="0"/>
              </a:rPr>
              <a:t>, or an alternate name</a:t>
            </a:r>
          </a:p>
          <a:p>
            <a:pPr>
              <a:lnSpc>
                <a:spcPct val="120000"/>
              </a:lnSpc>
              <a:spcBef>
                <a:spcPct val="200000"/>
              </a:spcBef>
            </a:pPr>
            <a:r>
              <a:rPr lang="en-US" sz="2800" b="1">
                <a:latin typeface="Arial" charset="0"/>
              </a:rPr>
              <a:t>In C++ a variable that acts as an alias for another variable is called a </a:t>
            </a:r>
            <a:r>
              <a:rPr lang="en-US" sz="2800" b="1">
                <a:solidFill>
                  <a:schemeClr val="hlink"/>
                </a:solidFill>
                <a:latin typeface="Arial" charset="0"/>
              </a:rPr>
              <a:t>reference variable</a:t>
            </a:r>
            <a:r>
              <a:rPr lang="en-US" sz="2800" b="1">
                <a:latin typeface="Arial" charset="0"/>
              </a:rPr>
              <a:t>, or simply a reference</a:t>
            </a:r>
          </a:p>
        </p:txBody>
      </p:sp>
      <p:sp>
        <p:nvSpPr>
          <p:cNvPr id="5120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5120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b="1">
                <a:latin typeface="Arial" charset="0"/>
              </a:rPr>
              <a:t>Declaring Reference Variables</a:t>
            </a:r>
          </a:p>
        </p:txBody>
      </p:sp>
      <p:sp>
        <p:nvSpPr>
          <p:cNvPr id="52227" name="Rectangle 3"/>
          <p:cNvSpPr>
            <a:spLocks noGrp="1" noChangeArrowheads="1"/>
          </p:cNvSpPr>
          <p:nvPr>
            <p:ph idx="1"/>
          </p:nvPr>
        </p:nvSpPr>
        <p:spPr/>
        <p:txBody>
          <a:bodyPr/>
          <a:lstStyle/>
          <a:p>
            <a:pPr>
              <a:spcBef>
                <a:spcPct val="50000"/>
              </a:spcBef>
            </a:pPr>
            <a:r>
              <a:rPr lang="en-US" sz="2400" b="1">
                <a:latin typeface="Arial" charset="0"/>
              </a:rPr>
              <a:t>You declare a reference variable by placing a type and an ampersand in front of a variable name, as in </a:t>
            </a:r>
            <a:r>
              <a:rPr lang="en-US" sz="2400" b="1">
                <a:latin typeface="Courier New" pitchFamily="49" charset="0"/>
              </a:rPr>
              <a:t>double &amp;cash;</a:t>
            </a:r>
            <a:r>
              <a:rPr lang="en-US" sz="2400" b="1">
                <a:latin typeface="Arial" charset="0"/>
              </a:rPr>
              <a:t> and assigning another variable of the same type to the reference variable</a:t>
            </a:r>
          </a:p>
          <a:p>
            <a:pPr lvl="1">
              <a:spcBef>
                <a:spcPct val="50000"/>
              </a:spcBef>
              <a:buFontTx/>
              <a:buNone/>
            </a:pPr>
            <a:r>
              <a:rPr lang="en-US" sz="2000" b="1">
                <a:latin typeface="Courier New" pitchFamily="49" charset="0"/>
              </a:rPr>
              <a:t>double someMoney;</a:t>
            </a:r>
          </a:p>
          <a:p>
            <a:pPr lvl="1">
              <a:spcBef>
                <a:spcPct val="50000"/>
              </a:spcBef>
              <a:buFontTx/>
              <a:buNone/>
            </a:pPr>
            <a:r>
              <a:rPr lang="en-US" sz="2000" b="1">
                <a:latin typeface="Courier New" pitchFamily="49" charset="0"/>
              </a:rPr>
              <a:t>double &amp;cash = someMoney;</a:t>
            </a:r>
          </a:p>
          <a:p>
            <a:pPr>
              <a:spcBef>
                <a:spcPct val="50000"/>
              </a:spcBef>
            </a:pPr>
            <a:r>
              <a:rPr lang="en-US" sz="2400" b="1">
                <a:latin typeface="Arial" charset="0"/>
              </a:rPr>
              <a:t>A reference variable refers to the same memory address as does a variable, and a pointer holds the memory address of a variable</a:t>
            </a:r>
          </a:p>
        </p:txBody>
      </p:sp>
      <p:sp>
        <p:nvSpPr>
          <p:cNvPr id="5222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5222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3200" b="1">
                <a:latin typeface="Arial" charset="0"/>
              </a:rPr>
              <a:t>Declaring Reference Variables</a:t>
            </a:r>
          </a:p>
        </p:txBody>
      </p:sp>
      <p:graphicFrame>
        <p:nvGraphicFramePr>
          <p:cNvPr id="57350" name="Object 6"/>
          <p:cNvGraphicFramePr>
            <a:graphicFrameLocks noGrp="1" noChangeAspect="1"/>
          </p:cNvGraphicFramePr>
          <p:nvPr>
            <p:ph sz="quarter" idx="1"/>
          </p:nvPr>
        </p:nvGraphicFramePr>
        <p:xfrm>
          <a:off x="685800" y="2435225"/>
          <a:ext cx="3810000" cy="1679575"/>
        </p:xfrm>
        <a:graphic>
          <a:graphicData uri="http://schemas.openxmlformats.org/presentationml/2006/ole">
            <mc:AlternateContent xmlns:mc="http://schemas.openxmlformats.org/markup-compatibility/2006">
              <mc:Choice xmlns:v="urn:schemas-microsoft-com:vml" Requires="v">
                <p:oleObj spid="_x0000_s57354" name="Bitmap Image" r:id="rId4" imgW="6095238" imgH="1714739" progId="Paint.Picture">
                  <p:embed/>
                </p:oleObj>
              </mc:Choice>
              <mc:Fallback>
                <p:oleObj name="Bitmap Image" r:id="rId4" imgW="6095238" imgH="1714739"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435225"/>
                        <a:ext cx="3810000" cy="167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1" name="Object 7"/>
          <p:cNvGraphicFramePr>
            <a:graphicFrameLocks noGrp="1" noChangeAspect="1"/>
          </p:cNvGraphicFramePr>
          <p:nvPr>
            <p:ph sz="quarter" idx="2"/>
          </p:nvPr>
        </p:nvGraphicFramePr>
        <p:xfrm>
          <a:off x="685800" y="4581525"/>
          <a:ext cx="3810000" cy="1047750"/>
        </p:xfrm>
        <a:graphic>
          <a:graphicData uri="http://schemas.openxmlformats.org/presentationml/2006/ole">
            <mc:AlternateContent xmlns:mc="http://schemas.openxmlformats.org/markup-compatibility/2006">
              <mc:Choice xmlns:v="urn:schemas-microsoft-com:vml" Requires="v">
                <p:oleObj spid="_x0000_s57355" name="Bitmap Image" r:id="rId6" imgW="6095238" imgH="1676634" progId="Paint.Picture">
                  <p:embed/>
                </p:oleObj>
              </mc:Choice>
              <mc:Fallback>
                <p:oleObj name="Bitmap Image" r:id="rId6" imgW="6095238" imgH="1676634" progId="Paint.Picture">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581525"/>
                        <a:ext cx="381000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4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5734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3200" b="1">
                <a:latin typeface="Arial" charset="0"/>
              </a:rPr>
              <a:t>Declaring Reference Variables</a:t>
            </a:r>
          </a:p>
        </p:txBody>
      </p:sp>
      <p:sp>
        <p:nvSpPr>
          <p:cNvPr id="58371" name="Rectangle 3"/>
          <p:cNvSpPr>
            <a:spLocks noGrp="1" noChangeArrowheads="1"/>
          </p:cNvSpPr>
          <p:nvPr>
            <p:ph idx="1"/>
          </p:nvPr>
        </p:nvSpPr>
        <p:spPr>
          <a:xfrm>
            <a:off x="685800" y="1752600"/>
            <a:ext cx="7772400" cy="4343400"/>
          </a:xfrm>
        </p:spPr>
        <p:txBody>
          <a:bodyPr>
            <a:normAutofit lnSpcReduction="10000"/>
          </a:bodyPr>
          <a:lstStyle/>
          <a:p>
            <a:r>
              <a:rPr lang="en-US" sz="2400" b="1">
                <a:latin typeface="Arial" charset="0"/>
              </a:rPr>
              <a:t>There are two differences between reference variables and pointers:</a:t>
            </a:r>
          </a:p>
          <a:p>
            <a:pPr lvl="1"/>
            <a:r>
              <a:rPr lang="en-US" sz="2000" b="1">
                <a:latin typeface="Arial" charset="0"/>
              </a:rPr>
              <a:t>Pointers are more flexible</a:t>
            </a:r>
          </a:p>
          <a:p>
            <a:pPr lvl="1"/>
            <a:r>
              <a:rPr lang="en-US" sz="2000" b="1">
                <a:latin typeface="Arial" charset="0"/>
              </a:rPr>
              <a:t>Reference variables are easier to use</a:t>
            </a:r>
          </a:p>
          <a:p>
            <a:r>
              <a:rPr lang="en-US" sz="2400" b="1">
                <a:latin typeface="Arial" charset="0"/>
              </a:rPr>
              <a:t>You assign a value to a pointer by inserting an ampersand in front of the name of the variable whose address you want to store in the pointer</a:t>
            </a:r>
          </a:p>
          <a:p>
            <a:r>
              <a:rPr lang="en-US" sz="2400" b="1">
                <a:latin typeface="Arial" charset="0"/>
              </a:rPr>
              <a:t>Figure 4-30 shows that when you want to use the value stored in the pointer, you must use the asterisk to </a:t>
            </a:r>
            <a:r>
              <a:rPr lang="en-US" sz="2400" b="1">
                <a:solidFill>
                  <a:schemeClr val="hlink"/>
                </a:solidFill>
                <a:latin typeface="Arial" charset="0"/>
              </a:rPr>
              <a:t>dereference </a:t>
            </a:r>
            <a:r>
              <a:rPr lang="en-US" sz="2400" b="1">
                <a:latin typeface="Arial" charset="0"/>
              </a:rPr>
              <a:t>the pointer, or use the value to which it points, instead of the address it holds</a:t>
            </a:r>
          </a:p>
        </p:txBody>
      </p:sp>
      <p:sp>
        <p:nvSpPr>
          <p:cNvPr id="5837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5837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381000"/>
            <a:ext cx="7772400" cy="1143000"/>
          </a:xfrm>
        </p:spPr>
        <p:txBody>
          <a:bodyPr/>
          <a:lstStyle/>
          <a:p>
            <a:r>
              <a:rPr lang="en-US" sz="3200" b="1">
                <a:latin typeface="Arial" charset="0"/>
              </a:rPr>
              <a:t>Using Functions and Include </a:t>
            </a:r>
            <a:br>
              <a:rPr lang="en-US" sz="3200" b="1">
                <a:latin typeface="Arial" charset="0"/>
              </a:rPr>
            </a:br>
            <a:r>
              <a:rPr lang="en-US" sz="3200" b="1">
                <a:latin typeface="Arial" charset="0"/>
              </a:rPr>
              <a:t>Files</a:t>
            </a:r>
          </a:p>
        </p:txBody>
      </p:sp>
      <p:graphicFrame>
        <p:nvGraphicFramePr>
          <p:cNvPr id="7174" name="Object 6"/>
          <p:cNvGraphicFramePr>
            <a:graphicFrameLocks noGrp="1" noChangeAspect="1"/>
          </p:cNvGraphicFramePr>
          <p:nvPr>
            <p:ph sz="half" idx="1"/>
          </p:nvPr>
        </p:nvGraphicFramePr>
        <p:xfrm>
          <a:off x="1746250" y="1905000"/>
          <a:ext cx="5651500" cy="1600200"/>
        </p:xfrm>
        <a:graphic>
          <a:graphicData uri="http://schemas.openxmlformats.org/presentationml/2006/ole">
            <mc:AlternateContent xmlns:mc="http://schemas.openxmlformats.org/markup-compatibility/2006">
              <mc:Choice xmlns:v="urn:schemas-microsoft-com:vml" Requires="v">
                <p:oleObj spid="_x0000_s7176" name="Bitmap Image" r:id="rId4" imgW="6087325" imgH="1724266" progId="Paint.Picture">
                  <p:embed/>
                </p:oleObj>
              </mc:Choice>
              <mc:Fallback>
                <p:oleObj name="Bitmap Image" r:id="rId4" imgW="6087325" imgH="1724266"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0" y="1905000"/>
                        <a:ext cx="565150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1" name="Rectangle 3"/>
          <p:cNvSpPr>
            <a:spLocks noGrp="1" noChangeArrowheads="1"/>
          </p:cNvSpPr>
          <p:nvPr>
            <p:ph type="body" sz="half" idx="2"/>
          </p:nvPr>
        </p:nvSpPr>
        <p:spPr>
          <a:xfrm>
            <a:off x="685800" y="3657600"/>
            <a:ext cx="7772400" cy="2438400"/>
          </a:xfrm>
        </p:spPr>
        <p:txBody>
          <a:bodyPr>
            <a:normAutofit lnSpcReduction="10000"/>
          </a:bodyPr>
          <a:lstStyle/>
          <a:p>
            <a:r>
              <a:rPr lang="en-US" sz="2000" b="1">
                <a:latin typeface="Arial" charset="0"/>
              </a:rPr>
              <a:t>In Figure 4-1, the statement displayLogo(); is known as the call to the function</a:t>
            </a:r>
          </a:p>
          <a:p>
            <a:r>
              <a:rPr lang="en-US" sz="2000" b="1">
                <a:latin typeface="Arial" charset="0"/>
              </a:rPr>
              <a:t>When the call is made, control of the program is transferred to displayLogo() and statements written in displayLogo() execute</a:t>
            </a:r>
          </a:p>
          <a:p>
            <a:r>
              <a:rPr lang="en-US" sz="2000" b="1">
                <a:latin typeface="Arial" charset="0"/>
              </a:rPr>
              <a:t>When displayLogo() is completed, control of the program returns to main(), which then proceeds to the next instruction</a:t>
            </a:r>
          </a:p>
        </p:txBody>
      </p:sp>
      <p:sp>
        <p:nvSpPr>
          <p:cNvPr id="717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717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3200" b="1">
                <a:latin typeface="Arial" charset="0"/>
              </a:rPr>
              <a:t>Passing Variable Addresses to Reference Variables</a:t>
            </a:r>
          </a:p>
        </p:txBody>
      </p:sp>
      <p:sp>
        <p:nvSpPr>
          <p:cNvPr id="59395" name="Rectangle 3"/>
          <p:cNvSpPr>
            <a:spLocks noGrp="1" noChangeArrowheads="1"/>
          </p:cNvSpPr>
          <p:nvPr>
            <p:ph idx="1"/>
          </p:nvPr>
        </p:nvSpPr>
        <p:spPr/>
        <p:txBody>
          <a:bodyPr/>
          <a:lstStyle/>
          <a:p>
            <a:pPr>
              <a:spcBef>
                <a:spcPct val="70000"/>
              </a:spcBef>
            </a:pPr>
            <a:r>
              <a:rPr lang="en-US" sz="2400" b="1">
                <a:latin typeface="Arial" charset="0"/>
              </a:rPr>
              <a:t>Reference variables are easier to use because you don’t need any extra punctuation to output their values</a:t>
            </a:r>
          </a:p>
          <a:p>
            <a:pPr>
              <a:spcBef>
                <a:spcPct val="70000"/>
              </a:spcBef>
            </a:pPr>
            <a:r>
              <a:rPr lang="en-US" sz="2400" b="1">
                <a:latin typeface="Arial" charset="0"/>
              </a:rPr>
              <a:t>You declare a reference variable by placing an ampersand in front of the variable’s name</a:t>
            </a:r>
          </a:p>
          <a:p>
            <a:pPr>
              <a:spcBef>
                <a:spcPct val="70000"/>
              </a:spcBef>
            </a:pPr>
            <a:r>
              <a:rPr lang="en-US" sz="2400" b="1">
                <a:latin typeface="Arial" charset="0"/>
              </a:rPr>
              <a:t>You assign a value to a reference variable by using another variable’s name</a:t>
            </a:r>
          </a:p>
          <a:p>
            <a:pPr>
              <a:spcBef>
                <a:spcPct val="70000"/>
              </a:spcBef>
            </a:pPr>
            <a:r>
              <a:rPr lang="en-US" sz="2400" b="1">
                <a:latin typeface="Arial" charset="0"/>
              </a:rPr>
              <a:t>The advantage to using reference variables lies in creating them in function headers</a:t>
            </a:r>
          </a:p>
        </p:txBody>
      </p:sp>
      <p:sp>
        <p:nvSpPr>
          <p:cNvPr id="5939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5939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3200" b="1">
                <a:latin typeface="Arial" charset="0"/>
              </a:rPr>
              <a:t>Comparing Pointers and </a:t>
            </a:r>
            <a:br>
              <a:rPr lang="en-US" sz="3200" b="1">
                <a:latin typeface="Arial" charset="0"/>
              </a:rPr>
            </a:br>
            <a:r>
              <a:rPr lang="en-US" sz="3200" b="1">
                <a:latin typeface="Arial" charset="0"/>
              </a:rPr>
              <a:t>References in a Function Header</a:t>
            </a:r>
          </a:p>
        </p:txBody>
      </p:sp>
      <p:graphicFrame>
        <p:nvGraphicFramePr>
          <p:cNvPr id="60422" name="Object 6"/>
          <p:cNvGraphicFramePr>
            <a:graphicFrameLocks noGrp="1" noChangeAspect="1"/>
          </p:cNvGraphicFramePr>
          <p:nvPr>
            <p:ph idx="1"/>
          </p:nvPr>
        </p:nvGraphicFramePr>
        <p:xfrm>
          <a:off x="1524000" y="2576513"/>
          <a:ext cx="6096000" cy="2571750"/>
        </p:xfrm>
        <a:graphic>
          <a:graphicData uri="http://schemas.openxmlformats.org/presentationml/2006/ole">
            <mc:AlternateContent xmlns:mc="http://schemas.openxmlformats.org/markup-compatibility/2006">
              <mc:Choice xmlns:v="urn:schemas-microsoft-com:vml" Requires="v">
                <p:oleObj spid="_x0000_s60424" name="Bitmap Image" r:id="rId4" imgW="6095238" imgH="2572109" progId="Paint.Picture">
                  <p:embed/>
                </p:oleObj>
              </mc:Choice>
              <mc:Fallback>
                <p:oleObj name="Bitmap Image" r:id="rId4" imgW="6095238" imgH="2572109"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576513"/>
                        <a:ext cx="6096000" cy="257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0"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60421"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838200" y="609600"/>
            <a:ext cx="7772400" cy="1143000"/>
          </a:xfrm>
        </p:spPr>
        <p:txBody>
          <a:bodyPr/>
          <a:lstStyle/>
          <a:p>
            <a:r>
              <a:rPr lang="en-US" sz="3200" b="1">
                <a:latin typeface="Arial" charset="0"/>
              </a:rPr>
              <a:t>Passing Variable Addresses to Reference Variables</a:t>
            </a:r>
          </a:p>
        </p:txBody>
      </p:sp>
      <p:sp>
        <p:nvSpPr>
          <p:cNvPr id="61443" name="Rectangle 3"/>
          <p:cNvSpPr>
            <a:spLocks noGrp="1" noChangeArrowheads="1"/>
          </p:cNvSpPr>
          <p:nvPr>
            <p:ph idx="1"/>
          </p:nvPr>
        </p:nvSpPr>
        <p:spPr/>
        <p:txBody>
          <a:bodyPr/>
          <a:lstStyle/>
          <a:p>
            <a:pPr>
              <a:spcBef>
                <a:spcPct val="65000"/>
              </a:spcBef>
            </a:pPr>
            <a:r>
              <a:rPr lang="en-US" sz="2500" b="1">
                <a:latin typeface="Arial" charset="0"/>
              </a:rPr>
              <a:t>When you pass a variable’s address to a function, whether with a pointer or with a reference, any changes to the variable made by the function also alter the actual variable</a:t>
            </a:r>
          </a:p>
          <a:p>
            <a:pPr>
              <a:spcBef>
                <a:spcPct val="65000"/>
              </a:spcBef>
            </a:pPr>
            <a:r>
              <a:rPr lang="en-US" sz="2500" b="1">
                <a:latin typeface="Arial" charset="0"/>
              </a:rPr>
              <a:t>In addition, the function no longer needs to make a copy of the variable</a:t>
            </a:r>
          </a:p>
          <a:p>
            <a:pPr>
              <a:spcBef>
                <a:spcPct val="65000"/>
              </a:spcBef>
            </a:pPr>
            <a:r>
              <a:rPr lang="en-US" sz="2500" b="1">
                <a:latin typeface="Arial" charset="0"/>
              </a:rPr>
              <a:t>A function that receives an address may change the variable—but sometimes you might not want the variable changed</a:t>
            </a:r>
          </a:p>
        </p:txBody>
      </p:sp>
      <p:sp>
        <p:nvSpPr>
          <p:cNvPr id="6144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6144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3200" b="1">
                <a:latin typeface="Arial" charset="0"/>
              </a:rPr>
              <a:t>Using a Constant Reference</a:t>
            </a:r>
          </a:p>
        </p:txBody>
      </p:sp>
      <p:graphicFrame>
        <p:nvGraphicFramePr>
          <p:cNvPr id="62470" name="Object 6"/>
          <p:cNvGraphicFramePr>
            <a:graphicFrameLocks noGrp="1" noChangeAspect="1"/>
          </p:cNvGraphicFramePr>
          <p:nvPr>
            <p:ph idx="1"/>
          </p:nvPr>
        </p:nvGraphicFramePr>
        <p:xfrm>
          <a:off x="1554163" y="1600200"/>
          <a:ext cx="6034087" cy="4525963"/>
        </p:xfrm>
        <a:graphic>
          <a:graphicData uri="http://schemas.openxmlformats.org/presentationml/2006/ole">
            <mc:AlternateContent xmlns:mc="http://schemas.openxmlformats.org/markup-compatibility/2006">
              <mc:Choice xmlns:v="urn:schemas-microsoft-com:vml" Requires="v">
                <p:oleObj spid="_x0000_s62472" name="Bitmap Image" r:id="rId4" imgW="6095238" imgH="4571429" progId="Paint.Picture">
                  <p:embed/>
                </p:oleObj>
              </mc:Choice>
              <mc:Fallback>
                <p:oleObj name="Bitmap Image" r:id="rId4" imgW="6095238" imgH="4571429"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4163" y="1600200"/>
                        <a:ext cx="6034087"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6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6246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14400" y="533400"/>
            <a:ext cx="7772400" cy="1143000"/>
          </a:xfrm>
        </p:spPr>
        <p:txBody>
          <a:bodyPr/>
          <a:lstStyle/>
          <a:p>
            <a:r>
              <a:rPr lang="en-US" sz="3200" b="1">
                <a:latin typeface="Arial" charset="0"/>
              </a:rPr>
              <a:t>Passing Variable Addresses to Reference Variables</a:t>
            </a:r>
          </a:p>
        </p:txBody>
      </p:sp>
      <p:sp>
        <p:nvSpPr>
          <p:cNvPr id="63491" name="Rectangle 3"/>
          <p:cNvSpPr>
            <a:spLocks noGrp="1" noChangeArrowheads="1"/>
          </p:cNvSpPr>
          <p:nvPr>
            <p:ph type="body" sz="half" idx="1"/>
          </p:nvPr>
        </p:nvSpPr>
        <p:spPr>
          <a:xfrm>
            <a:off x="685800" y="1828800"/>
            <a:ext cx="7772400" cy="2667000"/>
          </a:xfrm>
        </p:spPr>
        <p:txBody>
          <a:bodyPr>
            <a:normAutofit lnSpcReduction="10000"/>
          </a:bodyPr>
          <a:lstStyle/>
          <a:p>
            <a:r>
              <a:rPr lang="en-US" sz="2000" b="1">
                <a:latin typeface="Arial" charset="0"/>
              </a:rPr>
              <a:t>To pass an address and still protect the variable from change, you may pass a reference as a constant</a:t>
            </a:r>
          </a:p>
          <a:p>
            <a:r>
              <a:rPr lang="en-US" sz="2000" b="1">
                <a:latin typeface="Arial" charset="0"/>
              </a:rPr>
              <a:t>Use the const modifier for all variables passed to functions when the variable should not change within the function </a:t>
            </a:r>
          </a:p>
          <a:p>
            <a:r>
              <a:rPr lang="en-US" sz="2000" b="1">
                <a:latin typeface="Arial" charset="0"/>
              </a:rPr>
              <a:t>This practice is safe because the compiler checks to ensure that the variable is not changed inadvertently</a:t>
            </a:r>
          </a:p>
          <a:p>
            <a:r>
              <a:rPr lang="en-US" sz="2000" b="1">
                <a:latin typeface="Arial" charset="0"/>
              </a:rPr>
              <a:t>In addition, this tactic makes your intentions clear to anyone reading your program</a:t>
            </a:r>
          </a:p>
        </p:txBody>
      </p:sp>
      <p:graphicFrame>
        <p:nvGraphicFramePr>
          <p:cNvPr id="63494" name="Object 6"/>
          <p:cNvGraphicFramePr>
            <a:graphicFrameLocks noGrp="1" noChangeAspect="1"/>
          </p:cNvGraphicFramePr>
          <p:nvPr>
            <p:ph sz="half" idx="2"/>
          </p:nvPr>
        </p:nvGraphicFramePr>
        <p:xfrm>
          <a:off x="1676400" y="4114800"/>
          <a:ext cx="5789613" cy="1981200"/>
        </p:xfrm>
        <a:graphic>
          <a:graphicData uri="http://schemas.openxmlformats.org/presentationml/2006/ole">
            <mc:AlternateContent xmlns:mc="http://schemas.openxmlformats.org/markup-compatibility/2006">
              <mc:Choice xmlns:v="urn:schemas-microsoft-com:vml" Requires="v">
                <p:oleObj spid="_x0000_s63496" name="Bitmap Image" r:id="rId4" imgW="6095238" imgH="2085714" progId="Paint.Picture">
                  <p:embed/>
                </p:oleObj>
              </mc:Choice>
              <mc:Fallback>
                <p:oleObj name="Bitmap Image" r:id="rId4" imgW="6095238" imgH="2085714"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114800"/>
                        <a:ext cx="5789613"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6349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3200" b="1">
                <a:latin typeface="Arial" charset="0"/>
              </a:rPr>
              <a:t>Passing Arrays to Functions</a:t>
            </a:r>
          </a:p>
        </p:txBody>
      </p:sp>
      <p:sp>
        <p:nvSpPr>
          <p:cNvPr id="64515" name="Rectangle 3"/>
          <p:cNvSpPr>
            <a:spLocks noGrp="1" noChangeArrowheads="1"/>
          </p:cNvSpPr>
          <p:nvPr>
            <p:ph idx="1"/>
          </p:nvPr>
        </p:nvSpPr>
        <p:spPr/>
        <p:txBody>
          <a:bodyPr/>
          <a:lstStyle/>
          <a:p>
            <a:pPr>
              <a:spcBef>
                <a:spcPct val="50000"/>
              </a:spcBef>
            </a:pPr>
            <a:r>
              <a:rPr lang="en-US" sz="2400" b="1">
                <a:latin typeface="Arial" charset="0"/>
              </a:rPr>
              <a:t>An array name actually represents a memory address</a:t>
            </a:r>
          </a:p>
          <a:p>
            <a:pPr>
              <a:spcBef>
                <a:spcPct val="50000"/>
              </a:spcBef>
            </a:pPr>
            <a:r>
              <a:rPr lang="en-US" sz="2400" b="1">
                <a:latin typeface="Arial" charset="0"/>
              </a:rPr>
              <a:t>Thus, an array name is a pointer</a:t>
            </a:r>
          </a:p>
          <a:p>
            <a:pPr>
              <a:spcBef>
                <a:spcPct val="50000"/>
              </a:spcBef>
            </a:pPr>
            <a:r>
              <a:rPr lang="en-US" sz="2400" b="1">
                <a:latin typeface="Arial" charset="0"/>
              </a:rPr>
              <a:t>The subscript used to access an element of an array indicates how much to add to the starting address to locate a value</a:t>
            </a:r>
          </a:p>
          <a:p>
            <a:pPr>
              <a:spcBef>
                <a:spcPct val="50000"/>
              </a:spcBef>
            </a:pPr>
            <a:r>
              <a:rPr lang="en-US" sz="2400" b="1">
                <a:latin typeface="Arial" charset="0"/>
              </a:rPr>
              <a:t>When you pass an array to a function, you are actually passing an address</a:t>
            </a:r>
          </a:p>
          <a:p>
            <a:pPr>
              <a:spcBef>
                <a:spcPct val="50000"/>
              </a:spcBef>
            </a:pPr>
            <a:r>
              <a:rPr lang="en-US" sz="2400" b="1">
                <a:latin typeface="Arial" charset="0"/>
              </a:rPr>
              <a:t>Any changes made to the array within the function also affect the original array</a:t>
            </a:r>
          </a:p>
        </p:txBody>
      </p:sp>
      <p:sp>
        <p:nvSpPr>
          <p:cNvPr id="6451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6451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3200" b="1">
                <a:latin typeface="Arial" charset="0"/>
              </a:rPr>
              <a:t>Passing an Array to a Function</a:t>
            </a:r>
          </a:p>
        </p:txBody>
      </p:sp>
      <p:graphicFrame>
        <p:nvGraphicFramePr>
          <p:cNvPr id="69638" name="Object 6"/>
          <p:cNvGraphicFramePr>
            <a:graphicFrameLocks noGrp="1" noChangeAspect="1"/>
          </p:cNvGraphicFramePr>
          <p:nvPr>
            <p:ph idx="1"/>
          </p:nvPr>
        </p:nvGraphicFramePr>
        <p:xfrm>
          <a:off x="1524000" y="1897063"/>
          <a:ext cx="6096000" cy="3933825"/>
        </p:xfrm>
        <a:graphic>
          <a:graphicData uri="http://schemas.openxmlformats.org/presentationml/2006/ole">
            <mc:AlternateContent xmlns:mc="http://schemas.openxmlformats.org/markup-compatibility/2006">
              <mc:Choice xmlns:v="urn:schemas-microsoft-com:vml" Requires="v">
                <p:oleObj spid="_x0000_s69640" name="Bitmap Image" r:id="rId4" imgW="6095238" imgH="3933333" progId="Paint.Picture">
                  <p:embed/>
                </p:oleObj>
              </mc:Choice>
              <mc:Fallback>
                <p:oleObj name="Bitmap Image" r:id="rId4" imgW="6095238" imgH="3933333"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897063"/>
                        <a:ext cx="6096000" cy="393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6963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z="3200" b="1">
                <a:latin typeface="Arial" charset="0"/>
              </a:rPr>
              <a:t>Passing Arrays to Functions</a:t>
            </a:r>
          </a:p>
        </p:txBody>
      </p:sp>
      <p:sp>
        <p:nvSpPr>
          <p:cNvPr id="70659" name="Rectangle 3"/>
          <p:cNvSpPr>
            <a:spLocks noGrp="1" noChangeArrowheads="1"/>
          </p:cNvSpPr>
          <p:nvPr>
            <p:ph type="body" sz="half" idx="1"/>
          </p:nvPr>
        </p:nvSpPr>
        <p:spPr/>
        <p:txBody>
          <a:bodyPr/>
          <a:lstStyle/>
          <a:p>
            <a:r>
              <a:rPr lang="en-US" sz="2000" b="1">
                <a:latin typeface="Arial" charset="0"/>
              </a:rPr>
              <a:t>In both the function prototype and the function header in Figure 4-34, the array name is written with empty brackets</a:t>
            </a:r>
          </a:p>
          <a:p>
            <a:r>
              <a:rPr lang="en-US" sz="2000" b="1">
                <a:latin typeface="Arial" charset="0"/>
              </a:rPr>
              <a:t>Although passing an array name to a function involves passing an address, passing an array element to a function is no different than passing any single scalar variable of the same type</a:t>
            </a:r>
          </a:p>
        </p:txBody>
      </p:sp>
      <p:graphicFrame>
        <p:nvGraphicFramePr>
          <p:cNvPr id="70662" name="Object 6"/>
          <p:cNvGraphicFramePr>
            <a:graphicFrameLocks noGrp="1" noChangeAspect="1"/>
          </p:cNvGraphicFramePr>
          <p:nvPr>
            <p:ph sz="half" idx="2"/>
          </p:nvPr>
        </p:nvGraphicFramePr>
        <p:xfrm>
          <a:off x="5353050" y="2990850"/>
          <a:ext cx="2400300" cy="2095500"/>
        </p:xfrm>
        <a:graphic>
          <a:graphicData uri="http://schemas.openxmlformats.org/presentationml/2006/ole">
            <mc:AlternateContent xmlns:mc="http://schemas.openxmlformats.org/markup-compatibility/2006">
              <mc:Choice xmlns:v="urn:schemas-microsoft-com:vml" Requires="v">
                <p:oleObj spid="_x0000_s70664" name="Bitmap Image" r:id="rId4" imgW="2400635" imgH="2095793" progId="Paint.Picture">
                  <p:embed/>
                </p:oleObj>
              </mc:Choice>
              <mc:Fallback>
                <p:oleObj name="Bitmap Image" r:id="rId4" imgW="2400635" imgH="2095793"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2990850"/>
                        <a:ext cx="2400300"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0"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70661"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3200" b="1">
                <a:latin typeface="Arial" charset="0"/>
              </a:rPr>
              <a:t>Inline Functions</a:t>
            </a:r>
          </a:p>
        </p:txBody>
      </p:sp>
      <p:sp>
        <p:nvSpPr>
          <p:cNvPr id="71683" name="Rectangle 3"/>
          <p:cNvSpPr>
            <a:spLocks noGrp="1" noChangeArrowheads="1"/>
          </p:cNvSpPr>
          <p:nvPr>
            <p:ph idx="1"/>
          </p:nvPr>
        </p:nvSpPr>
        <p:spPr/>
        <p:txBody>
          <a:bodyPr/>
          <a:lstStyle/>
          <a:p>
            <a:pPr>
              <a:spcBef>
                <a:spcPct val="35000"/>
              </a:spcBef>
            </a:pPr>
            <a:r>
              <a:rPr lang="en-US" sz="2400" b="1">
                <a:latin typeface="Arial" charset="0"/>
              </a:rPr>
              <a:t>Each time you call a function in a C++ program, the computer must do the following:</a:t>
            </a:r>
          </a:p>
          <a:p>
            <a:pPr lvl="1">
              <a:spcBef>
                <a:spcPct val="35000"/>
              </a:spcBef>
            </a:pPr>
            <a:r>
              <a:rPr lang="en-US" sz="2000" b="1">
                <a:latin typeface="Arial" charset="0"/>
              </a:rPr>
              <a:t>Remember where to return when the function eventually ends</a:t>
            </a:r>
          </a:p>
          <a:p>
            <a:pPr lvl="1">
              <a:spcBef>
                <a:spcPct val="35000"/>
              </a:spcBef>
            </a:pPr>
            <a:r>
              <a:rPr lang="en-US" sz="2000" b="1">
                <a:latin typeface="Arial" charset="0"/>
              </a:rPr>
              <a:t>Provide memory for the function’s variables</a:t>
            </a:r>
          </a:p>
          <a:p>
            <a:pPr lvl="1">
              <a:spcBef>
                <a:spcPct val="35000"/>
              </a:spcBef>
            </a:pPr>
            <a:r>
              <a:rPr lang="en-US" sz="2000" b="1">
                <a:latin typeface="Arial" charset="0"/>
              </a:rPr>
              <a:t>Provide memory for any value returned by the function</a:t>
            </a:r>
          </a:p>
          <a:p>
            <a:pPr lvl="1">
              <a:spcBef>
                <a:spcPct val="35000"/>
              </a:spcBef>
            </a:pPr>
            <a:r>
              <a:rPr lang="en-US" sz="2000" b="1">
                <a:latin typeface="Arial" charset="0"/>
              </a:rPr>
              <a:t>Pass control to the function</a:t>
            </a:r>
          </a:p>
          <a:p>
            <a:pPr lvl="1">
              <a:spcBef>
                <a:spcPct val="35000"/>
              </a:spcBef>
            </a:pPr>
            <a:r>
              <a:rPr lang="en-US" sz="2000" b="1">
                <a:latin typeface="Arial" charset="0"/>
              </a:rPr>
              <a:t>Pass control back to the calling program</a:t>
            </a:r>
          </a:p>
          <a:p>
            <a:pPr>
              <a:spcBef>
                <a:spcPct val="35000"/>
              </a:spcBef>
            </a:pPr>
            <a:r>
              <a:rPr lang="en-US" sz="2400" b="1">
                <a:latin typeface="Arial" charset="0"/>
              </a:rPr>
              <a:t>This extra activity constitutes the </a:t>
            </a:r>
            <a:r>
              <a:rPr lang="en-US" sz="2400" b="1">
                <a:solidFill>
                  <a:schemeClr val="hlink"/>
                </a:solidFill>
                <a:latin typeface="Arial" charset="0"/>
              </a:rPr>
              <a:t>overhead</a:t>
            </a:r>
            <a:r>
              <a:rPr lang="en-US" sz="2400" b="1">
                <a:latin typeface="Arial" charset="0"/>
              </a:rPr>
              <a:t>, or cost of doing business, involved in calling a function</a:t>
            </a:r>
          </a:p>
        </p:txBody>
      </p:sp>
      <p:sp>
        <p:nvSpPr>
          <p:cNvPr id="7168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7168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z="3200" b="1">
                <a:latin typeface="Arial" charset="0"/>
              </a:rPr>
              <a:t>Using an Inline Function</a:t>
            </a:r>
          </a:p>
        </p:txBody>
      </p:sp>
      <p:graphicFrame>
        <p:nvGraphicFramePr>
          <p:cNvPr id="72710" name="Object 6"/>
          <p:cNvGraphicFramePr>
            <a:graphicFrameLocks noGrp="1" noChangeAspect="1"/>
          </p:cNvGraphicFramePr>
          <p:nvPr>
            <p:ph idx="1"/>
          </p:nvPr>
        </p:nvGraphicFramePr>
        <p:xfrm>
          <a:off x="1524000" y="2525713"/>
          <a:ext cx="6096000" cy="2676525"/>
        </p:xfrm>
        <a:graphic>
          <a:graphicData uri="http://schemas.openxmlformats.org/presentationml/2006/ole">
            <mc:AlternateContent xmlns:mc="http://schemas.openxmlformats.org/markup-compatibility/2006">
              <mc:Choice xmlns:v="urn:schemas-microsoft-com:vml" Requires="v">
                <p:oleObj spid="_x0000_s72712" name="Bitmap Image" r:id="rId4" imgW="6095238" imgH="2676899" progId="Paint.Picture">
                  <p:embed/>
                </p:oleObj>
              </mc:Choice>
              <mc:Fallback>
                <p:oleObj name="Bitmap Image" r:id="rId4" imgW="6095238" imgH="2676899"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525713"/>
                        <a:ext cx="6096000"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0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7270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3200" b="1">
                <a:latin typeface="Arial" charset="0"/>
              </a:rPr>
              <a:t>Using Functions and Include </a:t>
            </a:r>
            <a:br>
              <a:rPr lang="en-US" sz="3200" b="1">
                <a:latin typeface="Arial" charset="0"/>
              </a:rPr>
            </a:br>
            <a:r>
              <a:rPr lang="en-US" sz="3200" b="1">
                <a:latin typeface="Arial" charset="0"/>
              </a:rPr>
              <a:t>Files</a:t>
            </a:r>
          </a:p>
        </p:txBody>
      </p:sp>
      <p:graphicFrame>
        <p:nvGraphicFramePr>
          <p:cNvPr id="8198" name="Object 6"/>
          <p:cNvGraphicFramePr>
            <a:graphicFrameLocks noGrp="1" noChangeAspect="1"/>
          </p:cNvGraphicFramePr>
          <p:nvPr>
            <p:ph sz="quarter" idx="1"/>
          </p:nvPr>
        </p:nvGraphicFramePr>
        <p:xfrm>
          <a:off x="687388" y="2573338"/>
          <a:ext cx="3806825" cy="796925"/>
        </p:xfrm>
        <a:graphic>
          <a:graphicData uri="http://schemas.openxmlformats.org/presentationml/2006/ole">
            <mc:AlternateContent xmlns:mc="http://schemas.openxmlformats.org/markup-compatibility/2006">
              <mc:Choice xmlns:v="urn:schemas-microsoft-com:vml" Requires="v">
                <p:oleObj spid="_x0000_s8202" name="Bitmap Image" r:id="rId4" imgW="6095238" imgH="1276190" progId="Paint.Picture">
                  <p:embed/>
                </p:oleObj>
              </mc:Choice>
              <mc:Fallback>
                <p:oleObj name="Bitmap Image" r:id="rId4" imgW="6095238" imgH="1276190"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88" y="2573338"/>
                        <a:ext cx="3806825"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7"/>
          <p:cNvGraphicFramePr>
            <a:graphicFrameLocks noGrp="1" noChangeAspect="1"/>
          </p:cNvGraphicFramePr>
          <p:nvPr>
            <p:ph sz="quarter" idx="2"/>
          </p:nvPr>
        </p:nvGraphicFramePr>
        <p:xfrm>
          <a:off x="685800" y="4354513"/>
          <a:ext cx="3810000" cy="1500187"/>
        </p:xfrm>
        <a:graphic>
          <a:graphicData uri="http://schemas.openxmlformats.org/presentationml/2006/ole">
            <mc:AlternateContent xmlns:mc="http://schemas.openxmlformats.org/markup-compatibility/2006">
              <mc:Choice xmlns:v="urn:schemas-microsoft-com:vml" Requires="v">
                <p:oleObj spid="_x0000_s8203" name="Bitmap Image" r:id="rId6" imgW="5514286" imgH="2172003" progId="Paint.Picture">
                  <p:embed/>
                </p:oleObj>
              </mc:Choice>
              <mc:Fallback>
                <p:oleObj name="Bitmap Image" r:id="rId6" imgW="5514286" imgH="2172003" progId="Paint.Picture">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354513"/>
                        <a:ext cx="3810000" cy="1500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819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09600" y="381000"/>
            <a:ext cx="7772400" cy="1143000"/>
          </a:xfrm>
        </p:spPr>
        <p:txBody>
          <a:bodyPr/>
          <a:lstStyle/>
          <a:p>
            <a:r>
              <a:rPr lang="en-US" sz="3200" b="1">
                <a:latin typeface="Arial" charset="0"/>
              </a:rPr>
              <a:t>Inline Functions</a:t>
            </a:r>
          </a:p>
        </p:txBody>
      </p:sp>
      <p:sp>
        <p:nvSpPr>
          <p:cNvPr id="73731" name="Rectangle 3"/>
          <p:cNvSpPr>
            <a:spLocks noGrp="1" noChangeArrowheads="1"/>
          </p:cNvSpPr>
          <p:nvPr>
            <p:ph idx="1"/>
          </p:nvPr>
        </p:nvSpPr>
        <p:spPr>
          <a:xfrm>
            <a:off x="685800" y="1752600"/>
            <a:ext cx="7772400" cy="4343400"/>
          </a:xfrm>
        </p:spPr>
        <p:txBody>
          <a:bodyPr>
            <a:normAutofit lnSpcReduction="10000"/>
          </a:bodyPr>
          <a:lstStyle/>
          <a:p>
            <a:r>
              <a:rPr lang="en-US" sz="2400" b="1">
                <a:latin typeface="Arial" charset="0"/>
              </a:rPr>
              <a:t>An inline function is a small function with no overhead</a:t>
            </a:r>
          </a:p>
          <a:p>
            <a:r>
              <a:rPr lang="en-US" sz="2400" b="1">
                <a:latin typeface="Arial" charset="0"/>
              </a:rPr>
              <a:t>Overhead is avoided because program control never transfers to the function</a:t>
            </a:r>
          </a:p>
          <a:p>
            <a:r>
              <a:rPr lang="en-US" sz="2400" b="1">
                <a:latin typeface="Arial" charset="0"/>
              </a:rPr>
              <a:t>A copy of the function statements is placed directly into the compiled calling program</a:t>
            </a:r>
          </a:p>
          <a:p>
            <a:r>
              <a:rPr lang="en-US" sz="2400" b="1">
                <a:latin typeface="Arial" charset="0"/>
              </a:rPr>
              <a:t>The inline function appears prior to the main(), which calls it</a:t>
            </a:r>
          </a:p>
          <a:p>
            <a:r>
              <a:rPr lang="en-US" sz="2400" b="1">
                <a:latin typeface="Arial" charset="0"/>
              </a:rPr>
              <a:t>Any inline function must precede any function that calls it, which eliminates the need for prototyping in the calling function</a:t>
            </a:r>
          </a:p>
        </p:txBody>
      </p:sp>
      <p:sp>
        <p:nvSpPr>
          <p:cNvPr id="7373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7373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z="3200" b="1">
                <a:latin typeface="Arial" charset="0"/>
              </a:rPr>
              <a:t>Inline Functions</a:t>
            </a:r>
          </a:p>
        </p:txBody>
      </p:sp>
      <p:sp>
        <p:nvSpPr>
          <p:cNvPr id="74755" name="Rectangle 3"/>
          <p:cNvSpPr>
            <a:spLocks noGrp="1" noChangeArrowheads="1"/>
          </p:cNvSpPr>
          <p:nvPr>
            <p:ph idx="1"/>
          </p:nvPr>
        </p:nvSpPr>
        <p:spPr/>
        <p:txBody>
          <a:bodyPr/>
          <a:lstStyle/>
          <a:p>
            <a:pPr>
              <a:spcBef>
                <a:spcPct val="50000"/>
              </a:spcBef>
            </a:pPr>
            <a:r>
              <a:rPr lang="en-US" sz="2400" b="1">
                <a:latin typeface="Arial" charset="0"/>
              </a:rPr>
              <a:t>When you compile a program, the code for the inline function is placed directly within the main() function</a:t>
            </a:r>
          </a:p>
          <a:p>
            <a:pPr>
              <a:spcBef>
                <a:spcPct val="50000"/>
              </a:spcBef>
            </a:pPr>
            <a:r>
              <a:rPr lang="en-US" sz="2400" b="1">
                <a:latin typeface="Arial" charset="0"/>
              </a:rPr>
              <a:t>You should use an inline function only in the following situations:</a:t>
            </a:r>
          </a:p>
          <a:p>
            <a:pPr lvl="1">
              <a:spcBef>
                <a:spcPct val="50000"/>
              </a:spcBef>
            </a:pPr>
            <a:r>
              <a:rPr lang="en-US" sz="2000" b="1">
                <a:latin typeface="Arial" charset="0"/>
              </a:rPr>
              <a:t>When you want to group statements together so that you can use a function name </a:t>
            </a:r>
          </a:p>
          <a:p>
            <a:pPr lvl="1">
              <a:spcBef>
                <a:spcPct val="50000"/>
              </a:spcBef>
            </a:pPr>
            <a:r>
              <a:rPr lang="en-US" sz="2000" b="1">
                <a:latin typeface="Arial" charset="0"/>
              </a:rPr>
              <a:t>When the number of statements is small (one or two lines in the body of the function)</a:t>
            </a:r>
          </a:p>
          <a:p>
            <a:pPr lvl="1">
              <a:spcBef>
                <a:spcPct val="50000"/>
              </a:spcBef>
            </a:pPr>
            <a:r>
              <a:rPr lang="en-US" sz="2000" b="1">
                <a:latin typeface="Arial" charset="0"/>
              </a:rPr>
              <a:t>When the function is called on few occasions</a:t>
            </a:r>
          </a:p>
        </p:txBody>
      </p:sp>
      <p:sp>
        <p:nvSpPr>
          <p:cNvPr id="7475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7475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z="3200" b="1">
                <a:latin typeface="Arial" charset="0"/>
              </a:rPr>
              <a:t>Using Default Arguments</a:t>
            </a:r>
          </a:p>
        </p:txBody>
      </p:sp>
      <p:sp>
        <p:nvSpPr>
          <p:cNvPr id="75779" name="Rectangle 3"/>
          <p:cNvSpPr>
            <a:spLocks noGrp="1" noChangeArrowheads="1"/>
          </p:cNvSpPr>
          <p:nvPr>
            <p:ph type="body" sz="half" idx="1"/>
          </p:nvPr>
        </p:nvSpPr>
        <p:spPr/>
        <p:txBody>
          <a:bodyPr/>
          <a:lstStyle/>
          <a:p>
            <a:pPr>
              <a:spcBef>
                <a:spcPct val="40000"/>
              </a:spcBef>
            </a:pPr>
            <a:r>
              <a:rPr lang="en-US" sz="2200" b="1">
                <a:latin typeface="Arial" charset="0"/>
              </a:rPr>
              <a:t>When you don’t provide enough arguments in a function call, you usually want the compiler to issue a warning message for this error</a:t>
            </a:r>
          </a:p>
          <a:p>
            <a:pPr>
              <a:spcBef>
                <a:spcPct val="40000"/>
              </a:spcBef>
            </a:pPr>
            <a:r>
              <a:rPr lang="en-US" sz="2200" b="1">
                <a:latin typeface="Arial" charset="0"/>
              </a:rPr>
              <a:t>Sometimes it is useful to create a function that supplies a default value for any missing parameters</a:t>
            </a:r>
          </a:p>
        </p:txBody>
      </p:sp>
      <p:graphicFrame>
        <p:nvGraphicFramePr>
          <p:cNvPr id="75782" name="Object 6"/>
          <p:cNvGraphicFramePr>
            <a:graphicFrameLocks noGrp="1" noChangeAspect="1"/>
          </p:cNvGraphicFramePr>
          <p:nvPr>
            <p:ph sz="half" idx="2"/>
          </p:nvPr>
        </p:nvGraphicFramePr>
        <p:xfrm>
          <a:off x="1524000" y="4224338"/>
          <a:ext cx="6096000" cy="1762125"/>
        </p:xfrm>
        <a:graphic>
          <a:graphicData uri="http://schemas.openxmlformats.org/presentationml/2006/ole">
            <mc:AlternateContent xmlns:mc="http://schemas.openxmlformats.org/markup-compatibility/2006">
              <mc:Choice xmlns:v="urn:schemas-microsoft-com:vml" Requires="v">
                <p:oleObj spid="_x0000_s75784" name="Bitmap Image" r:id="rId4" imgW="6095238" imgH="1762371" progId="Paint.Picture">
                  <p:embed/>
                </p:oleObj>
              </mc:Choice>
              <mc:Fallback>
                <p:oleObj name="Bitmap Image" r:id="rId4" imgW="6095238" imgH="1762371"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224338"/>
                        <a:ext cx="6096000"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0"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75781"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z="3200" b="1">
                <a:latin typeface="Arial" charset="0"/>
              </a:rPr>
              <a:t>Using Default Arguments</a:t>
            </a:r>
          </a:p>
        </p:txBody>
      </p:sp>
      <p:graphicFrame>
        <p:nvGraphicFramePr>
          <p:cNvPr id="76806" name="Object 6"/>
          <p:cNvGraphicFramePr>
            <a:graphicFrameLocks noGrp="1" noChangeAspect="1"/>
          </p:cNvGraphicFramePr>
          <p:nvPr>
            <p:ph sz="half" idx="1"/>
          </p:nvPr>
        </p:nvGraphicFramePr>
        <p:xfrm>
          <a:off x="2024063" y="1828800"/>
          <a:ext cx="5092700" cy="1981200"/>
        </p:xfrm>
        <a:graphic>
          <a:graphicData uri="http://schemas.openxmlformats.org/presentationml/2006/ole">
            <mc:AlternateContent xmlns:mc="http://schemas.openxmlformats.org/markup-compatibility/2006">
              <mc:Choice xmlns:v="urn:schemas-microsoft-com:vml" Requires="v">
                <p:oleObj spid="_x0000_s76808" name="Bitmap Image" r:id="rId4" imgW="6095238" imgH="2371429" progId="Paint.Picture">
                  <p:embed/>
                </p:oleObj>
              </mc:Choice>
              <mc:Fallback>
                <p:oleObj name="Bitmap Image" r:id="rId4" imgW="6095238" imgH="2371429"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4063" y="1828800"/>
                        <a:ext cx="509270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3" name="Rectangle 3"/>
          <p:cNvSpPr>
            <a:spLocks noGrp="1" noChangeArrowheads="1"/>
          </p:cNvSpPr>
          <p:nvPr>
            <p:ph type="body" sz="half" idx="2"/>
          </p:nvPr>
        </p:nvSpPr>
        <p:spPr>
          <a:xfrm>
            <a:off x="685800" y="3962400"/>
            <a:ext cx="7772400" cy="2133600"/>
          </a:xfrm>
        </p:spPr>
        <p:txBody>
          <a:bodyPr>
            <a:normAutofit lnSpcReduction="10000"/>
          </a:bodyPr>
          <a:lstStyle/>
          <a:p>
            <a:pPr>
              <a:spcBef>
                <a:spcPct val="30000"/>
              </a:spcBef>
            </a:pPr>
            <a:r>
              <a:rPr lang="en-US" sz="2000" b="1">
                <a:latin typeface="Arial" charset="0"/>
              </a:rPr>
              <a:t>Two rules apply to default parameters:</a:t>
            </a:r>
          </a:p>
          <a:p>
            <a:pPr lvl="1">
              <a:spcBef>
                <a:spcPct val="30000"/>
              </a:spcBef>
            </a:pPr>
            <a:r>
              <a:rPr lang="en-US" sz="1800" b="1">
                <a:latin typeface="Arial" charset="0"/>
              </a:rPr>
              <a:t>If you assign a default value to any variable in a function prototype’s parameter list, then all parameters to the right of that variable also must have default values</a:t>
            </a:r>
          </a:p>
          <a:p>
            <a:pPr lvl="1">
              <a:spcBef>
                <a:spcPct val="30000"/>
              </a:spcBef>
            </a:pPr>
            <a:r>
              <a:rPr lang="en-US" sz="1800" b="1">
                <a:latin typeface="Arial" charset="0"/>
              </a:rPr>
              <a:t>If you omit any argument when you call a function that has default parameters, then you also must leave out all arguments to the right of that argument</a:t>
            </a:r>
          </a:p>
        </p:txBody>
      </p:sp>
      <p:sp>
        <p:nvSpPr>
          <p:cNvPr id="7680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7680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z="3200" b="1">
                <a:latin typeface="Arial" charset="0"/>
              </a:rPr>
              <a:t>Examples of Legal and Illegal </a:t>
            </a:r>
            <a:br>
              <a:rPr lang="en-US" sz="3200" b="1">
                <a:latin typeface="Arial" charset="0"/>
              </a:rPr>
            </a:br>
            <a:r>
              <a:rPr lang="en-US" sz="3200" b="1">
                <a:latin typeface="Arial" charset="0"/>
              </a:rPr>
              <a:t>Use of Functions with Default Parameters</a:t>
            </a:r>
          </a:p>
        </p:txBody>
      </p:sp>
      <p:graphicFrame>
        <p:nvGraphicFramePr>
          <p:cNvPr id="77830" name="Object 6"/>
          <p:cNvGraphicFramePr>
            <a:graphicFrameLocks noGrp="1" noChangeAspect="1"/>
          </p:cNvGraphicFramePr>
          <p:nvPr>
            <p:ph idx="1"/>
          </p:nvPr>
        </p:nvGraphicFramePr>
        <p:xfrm>
          <a:off x="1524000" y="2297113"/>
          <a:ext cx="6096000" cy="3133725"/>
        </p:xfrm>
        <a:graphic>
          <a:graphicData uri="http://schemas.openxmlformats.org/presentationml/2006/ole">
            <mc:AlternateContent xmlns:mc="http://schemas.openxmlformats.org/markup-compatibility/2006">
              <mc:Choice xmlns:v="urn:schemas-microsoft-com:vml" Requires="v">
                <p:oleObj spid="_x0000_s77832" name="Bitmap Image" r:id="rId4" imgW="6095238" imgH="3134162" progId="Paint.Picture">
                  <p:embed/>
                </p:oleObj>
              </mc:Choice>
              <mc:Fallback>
                <p:oleObj name="Bitmap Image" r:id="rId4" imgW="6095238" imgH="3134162"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297113"/>
                        <a:ext cx="6096000" cy="313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2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7782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3200" b="1">
                <a:latin typeface="Arial" charset="0"/>
              </a:rPr>
              <a:t>Overloading Functions</a:t>
            </a:r>
          </a:p>
        </p:txBody>
      </p:sp>
      <p:sp>
        <p:nvSpPr>
          <p:cNvPr id="78851" name="Rectangle 3"/>
          <p:cNvSpPr>
            <a:spLocks noGrp="1" noChangeArrowheads="1"/>
          </p:cNvSpPr>
          <p:nvPr>
            <p:ph idx="1"/>
          </p:nvPr>
        </p:nvSpPr>
        <p:spPr/>
        <p:txBody>
          <a:bodyPr/>
          <a:lstStyle/>
          <a:p>
            <a:pPr>
              <a:lnSpc>
                <a:spcPct val="110000"/>
              </a:lnSpc>
              <a:spcBef>
                <a:spcPct val="70000"/>
              </a:spcBef>
            </a:pPr>
            <a:r>
              <a:rPr lang="en-US" sz="2400" b="1">
                <a:latin typeface="Arial" charset="0"/>
              </a:rPr>
              <a:t>In most computer programming languages, each variable used in a function must have only one name, but C++ allows you to employ an alias</a:t>
            </a:r>
          </a:p>
          <a:p>
            <a:pPr>
              <a:lnSpc>
                <a:spcPct val="110000"/>
              </a:lnSpc>
              <a:spcBef>
                <a:spcPct val="70000"/>
              </a:spcBef>
            </a:pPr>
            <a:r>
              <a:rPr lang="en-US" sz="2400" b="1">
                <a:latin typeface="Arial" charset="0"/>
              </a:rPr>
              <a:t>Similarly, in most computer programming languages, each function used in a program must have a unique name</a:t>
            </a:r>
          </a:p>
          <a:p>
            <a:pPr>
              <a:lnSpc>
                <a:spcPct val="110000"/>
              </a:lnSpc>
              <a:spcBef>
                <a:spcPct val="70000"/>
              </a:spcBef>
            </a:pPr>
            <a:r>
              <a:rPr lang="en-US" sz="2400" b="1">
                <a:latin typeface="Arial" charset="0"/>
              </a:rPr>
              <a:t>You don’t have to use three names for functions that perform basically the same task, C++ allows you to reuse, or </a:t>
            </a:r>
            <a:r>
              <a:rPr lang="en-US" sz="2400" b="1">
                <a:solidFill>
                  <a:schemeClr val="hlink"/>
                </a:solidFill>
                <a:latin typeface="Arial" charset="0"/>
              </a:rPr>
              <a:t>overload</a:t>
            </a:r>
            <a:r>
              <a:rPr lang="en-US" sz="2400" b="1">
                <a:latin typeface="Arial" charset="0"/>
              </a:rPr>
              <a:t>, function names</a:t>
            </a:r>
          </a:p>
        </p:txBody>
      </p:sp>
      <p:sp>
        <p:nvSpPr>
          <p:cNvPr id="7885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7885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z="3200" b="1">
                <a:latin typeface="Arial" charset="0"/>
              </a:rPr>
              <a:t>Overloading Functions</a:t>
            </a:r>
          </a:p>
        </p:txBody>
      </p:sp>
      <p:graphicFrame>
        <p:nvGraphicFramePr>
          <p:cNvPr id="79878" name="Object 6"/>
          <p:cNvGraphicFramePr>
            <a:graphicFrameLocks noGrp="1" noChangeAspect="1"/>
          </p:cNvGraphicFramePr>
          <p:nvPr>
            <p:ph sz="half" idx="1"/>
          </p:nvPr>
        </p:nvGraphicFramePr>
        <p:xfrm>
          <a:off x="2057400" y="1752600"/>
          <a:ext cx="5051425" cy="1981200"/>
        </p:xfrm>
        <a:graphic>
          <a:graphicData uri="http://schemas.openxmlformats.org/presentationml/2006/ole">
            <mc:AlternateContent xmlns:mc="http://schemas.openxmlformats.org/markup-compatibility/2006">
              <mc:Choice xmlns:v="urn:schemas-microsoft-com:vml" Requires="v">
                <p:oleObj spid="_x0000_s79880" name="Bitmap Image" r:id="rId4" imgW="6095238" imgH="2390476" progId="Paint.Picture">
                  <p:embed/>
                </p:oleObj>
              </mc:Choice>
              <mc:Fallback>
                <p:oleObj name="Bitmap Image" r:id="rId4" imgW="6095238" imgH="2390476"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752600"/>
                        <a:ext cx="5051425"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5" name="Rectangle 3"/>
          <p:cNvSpPr>
            <a:spLocks noGrp="1" noChangeArrowheads="1"/>
          </p:cNvSpPr>
          <p:nvPr>
            <p:ph type="body" sz="half" idx="2"/>
          </p:nvPr>
        </p:nvSpPr>
        <p:spPr>
          <a:xfrm>
            <a:off x="685800" y="3962400"/>
            <a:ext cx="7772400" cy="2133600"/>
          </a:xfrm>
        </p:spPr>
        <p:txBody>
          <a:bodyPr>
            <a:normAutofit lnSpcReduction="10000"/>
          </a:bodyPr>
          <a:lstStyle/>
          <a:p>
            <a:r>
              <a:rPr lang="en-US" sz="2000" b="1">
                <a:latin typeface="Arial" charset="0"/>
              </a:rPr>
              <a:t>Whether you use the function shown in Figure 4-40 or 4-41, you still must write three versions of the function—one for each type of argument you want to support</a:t>
            </a:r>
          </a:p>
          <a:p>
            <a:r>
              <a:rPr lang="en-US" sz="2000" b="1">
                <a:latin typeface="Arial" charset="0"/>
              </a:rPr>
              <a:t>When you overload a function, you must ensure that the compiler can tell which function to call</a:t>
            </a:r>
          </a:p>
          <a:p>
            <a:r>
              <a:rPr lang="en-US" sz="2000" b="1">
                <a:latin typeface="Arial" charset="0"/>
              </a:rPr>
              <a:t>When the compiler cannot tell which version of a function to use, you have created </a:t>
            </a:r>
            <a:r>
              <a:rPr lang="en-US" sz="2000" b="1">
                <a:solidFill>
                  <a:schemeClr val="hlink"/>
                </a:solidFill>
                <a:latin typeface="Arial" charset="0"/>
              </a:rPr>
              <a:t>ambiguity</a:t>
            </a:r>
            <a:endParaRPr lang="en-US" sz="2000" b="1">
              <a:latin typeface="Arial" charset="0"/>
            </a:endParaRPr>
          </a:p>
        </p:txBody>
      </p:sp>
      <p:sp>
        <p:nvSpPr>
          <p:cNvPr id="79876"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79877"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3200" b="1">
                <a:latin typeface="Arial" charset="0"/>
              </a:rPr>
              <a:t>Three Overloaded Functions </a:t>
            </a:r>
            <a:br>
              <a:rPr lang="en-US" sz="3200" b="1">
                <a:latin typeface="Arial" charset="0"/>
              </a:rPr>
            </a:br>
            <a:r>
              <a:rPr lang="en-US" sz="3200" b="1">
                <a:latin typeface="Arial" charset="0"/>
              </a:rPr>
              <a:t>That Perform Similar Tasks</a:t>
            </a:r>
          </a:p>
        </p:txBody>
      </p:sp>
      <p:graphicFrame>
        <p:nvGraphicFramePr>
          <p:cNvPr id="80903" name="Object 7"/>
          <p:cNvGraphicFramePr>
            <a:graphicFrameLocks noGrp="1" noChangeAspect="1"/>
          </p:cNvGraphicFramePr>
          <p:nvPr>
            <p:ph idx="1"/>
          </p:nvPr>
        </p:nvGraphicFramePr>
        <p:xfrm>
          <a:off x="1524000" y="1862138"/>
          <a:ext cx="6096000" cy="4000500"/>
        </p:xfrm>
        <a:graphic>
          <a:graphicData uri="http://schemas.openxmlformats.org/presentationml/2006/ole">
            <mc:AlternateContent xmlns:mc="http://schemas.openxmlformats.org/markup-compatibility/2006">
              <mc:Choice xmlns:v="urn:schemas-microsoft-com:vml" Requires="v">
                <p:oleObj spid="_x0000_s80905" name="Bitmap Image" r:id="rId4" imgW="6095238" imgH="4001058" progId="Paint.Picture">
                  <p:embed/>
                </p:oleObj>
              </mc:Choice>
              <mc:Fallback>
                <p:oleObj name="Bitmap Image" r:id="rId4" imgW="6095238" imgH="4001058" progId="Paint.Picture">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862138"/>
                        <a:ext cx="6096000" cy="400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0"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80901"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3200" b="1">
                <a:latin typeface="Arial" charset="0"/>
              </a:rPr>
              <a:t>Summary</a:t>
            </a:r>
          </a:p>
        </p:txBody>
      </p:sp>
      <p:sp>
        <p:nvSpPr>
          <p:cNvPr id="65539" name="Rectangle 3"/>
          <p:cNvSpPr>
            <a:spLocks noGrp="1" noChangeArrowheads="1"/>
          </p:cNvSpPr>
          <p:nvPr>
            <p:ph idx="1"/>
          </p:nvPr>
        </p:nvSpPr>
        <p:spPr>
          <a:xfrm>
            <a:off x="685800" y="1828800"/>
            <a:ext cx="7772400" cy="4267200"/>
          </a:xfrm>
        </p:spPr>
        <p:txBody>
          <a:bodyPr>
            <a:normAutofit lnSpcReduction="10000"/>
          </a:bodyPr>
          <a:lstStyle/>
          <a:p>
            <a:pPr>
              <a:spcBef>
                <a:spcPct val="40000"/>
              </a:spcBef>
            </a:pPr>
            <a:r>
              <a:rPr lang="en-US" sz="2500" b="1">
                <a:latin typeface="Arial" charset="0"/>
              </a:rPr>
              <a:t>Functions are programming modules</a:t>
            </a:r>
          </a:p>
          <a:p>
            <a:pPr>
              <a:spcBef>
                <a:spcPct val="40000"/>
              </a:spcBef>
            </a:pPr>
            <a:r>
              <a:rPr lang="en-US" sz="2500" b="1">
                <a:latin typeface="Arial" charset="0"/>
              </a:rPr>
              <a:t>You can define a function by writing it above the function that uses it, or by including the function’s filename at the top of the file that uses it</a:t>
            </a:r>
          </a:p>
          <a:p>
            <a:pPr>
              <a:spcBef>
                <a:spcPct val="40000"/>
              </a:spcBef>
            </a:pPr>
            <a:r>
              <a:rPr lang="en-US" sz="2500" b="1">
                <a:latin typeface="Arial" charset="0"/>
              </a:rPr>
              <a:t>When you write functions, you employ procedural abstraction—the process of extracting the relevant attributes of an object</a:t>
            </a:r>
          </a:p>
          <a:p>
            <a:pPr>
              <a:spcBef>
                <a:spcPct val="40000"/>
              </a:spcBef>
            </a:pPr>
            <a:r>
              <a:rPr lang="en-US" sz="2500" b="1">
                <a:latin typeface="Arial" charset="0"/>
              </a:rPr>
              <a:t>Global variables are known to every function and block in a program</a:t>
            </a:r>
          </a:p>
        </p:txBody>
      </p:sp>
      <p:sp>
        <p:nvSpPr>
          <p:cNvPr id="65540"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65541"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3200" b="1">
                <a:latin typeface="Arial" charset="0"/>
              </a:rPr>
              <a:t>Summary</a:t>
            </a:r>
          </a:p>
        </p:txBody>
      </p:sp>
      <p:sp>
        <p:nvSpPr>
          <p:cNvPr id="66563" name="Rectangle 3"/>
          <p:cNvSpPr>
            <a:spLocks noGrp="1" noChangeArrowheads="1"/>
          </p:cNvSpPr>
          <p:nvPr>
            <p:ph idx="1"/>
          </p:nvPr>
        </p:nvSpPr>
        <p:spPr>
          <a:xfrm>
            <a:off x="685800" y="1752600"/>
            <a:ext cx="7772400" cy="4343400"/>
          </a:xfrm>
        </p:spPr>
        <p:txBody>
          <a:bodyPr>
            <a:normAutofit lnSpcReduction="10000"/>
          </a:bodyPr>
          <a:lstStyle/>
          <a:p>
            <a:r>
              <a:rPr lang="en-US" sz="2400" b="1">
                <a:latin typeface="Arial" charset="0"/>
              </a:rPr>
              <a:t>Local variables are accessible or in scope only within the block where they are defined</a:t>
            </a:r>
          </a:p>
          <a:p>
            <a:r>
              <a:rPr lang="en-US" sz="2400" b="1">
                <a:latin typeface="Arial" charset="0"/>
              </a:rPr>
              <a:t>The header of a function consists of the return type, the name, and the argument list</a:t>
            </a:r>
          </a:p>
          <a:p>
            <a:r>
              <a:rPr lang="en-US" sz="2400" b="1">
                <a:latin typeface="Arial" charset="0"/>
              </a:rPr>
              <a:t>A function can return a value that the calling function can use</a:t>
            </a:r>
          </a:p>
          <a:p>
            <a:r>
              <a:rPr lang="en-US" sz="2400" b="1">
                <a:latin typeface="Arial" charset="0"/>
              </a:rPr>
              <a:t>You can pass an argument or parameter to a function</a:t>
            </a:r>
          </a:p>
          <a:p>
            <a:r>
              <a:rPr lang="en-US" sz="2400" b="1">
                <a:latin typeface="Arial" charset="0"/>
              </a:rPr>
              <a:t>You can pass class objects to functions and return them from functions in the same way you work with scalar variables</a:t>
            </a:r>
          </a:p>
        </p:txBody>
      </p:sp>
      <p:sp>
        <p:nvSpPr>
          <p:cNvPr id="6656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6656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457200"/>
            <a:ext cx="7772400" cy="1143000"/>
          </a:xfrm>
        </p:spPr>
        <p:txBody>
          <a:bodyPr/>
          <a:lstStyle/>
          <a:p>
            <a:r>
              <a:rPr lang="en-US" sz="3200" b="1">
                <a:latin typeface="Arial" charset="0"/>
              </a:rPr>
              <a:t>Using Functions and Include </a:t>
            </a:r>
            <a:br>
              <a:rPr lang="en-US" sz="3200" b="1">
                <a:latin typeface="Arial" charset="0"/>
              </a:rPr>
            </a:br>
            <a:r>
              <a:rPr lang="en-US" sz="3200" b="1">
                <a:latin typeface="Arial" charset="0"/>
              </a:rPr>
              <a:t>Files</a:t>
            </a:r>
          </a:p>
        </p:txBody>
      </p:sp>
      <p:sp>
        <p:nvSpPr>
          <p:cNvPr id="9219" name="Rectangle 3"/>
          <p:cNvSpPr>
            <a:spLocks noGrp="1" noChangeArrowheads="1"/>
          </p:cNvSpPr>
          <p:nvPr>
            <p:ph type="body" sz="half" idx="1"/>
          </p:nvPr>
        </p:nvSpPr>
        <p:spPr>
          <a:xfrm>
            <a:off x="685800" y="1828800"/>
            <a:ext cx="7772400" cy="1752600"/>
          </a:xfrm>
        </p:spPr>
        <p:txBody>
          <a:bodyPr>
            <a:normAutofit lnSpcReduction="10000"/>
          </a:bodyPr>
          <a:lstStyle/>
          <a:p>
            <a:r>
              <a:rPr lang="en-US" sz="2200" b="1">
                <a:latin typeface="Arial" charset="0"/>
              </a:rPr>
              <a:t>You are never required to place functions in their own files</a:t>
            </a:r>
          </a:p>
          <a:p>
            <a:r>
              <a:rPr lang="en-US" sz="2200" b="1">
                <a:latin typeface="Arial" charset="0"/>
              </a:rPr>
              <a:t>The program file shown in Figure 4-4 compiles and executes in the same manner as the one shown in Figure 4-1</a:t>
            </a:r>
          </a:p>
        </p:txBody>
      </p:sp>
      <p:graphicFrame>
        <p:nvGraphicFramePr>
          <p:cNvPr id="9222" name="Object 6"/>
          <p:cNvGraphicFramePr>
            <a:graphicFrameLocks noGrp="1" noChangeAspect="1"/>
          </p:cNvGraphicFramePr>
          <p:nvPr>
            <p:ph sz="half" idx="2"/>
          </p:nvPr>
        </p:nvGraphicFramePr>
        <p:xfrm>
          <a:off x="1776413" y="3938588"/>
          <a:ext cx="5210175" cy="2157412"/>
        </p:xfrm>
        <a:graphic>
          <a:graphicData uri="http://schemas.openxmlformats.org/presentationml/2006/ole">
            <mc:AlternateContent xmlns:mc="http://schemas.openxmlformats.org/markup-compatibility/2006">
              <mc:Choice xmlns:v="urn:schemas-microsoft-com:vml" Requires="v">
                <p:oleObj spid="_x0000_s9224" name="Bitmap Image" r:id="rId4" imgW="6095238" imgH="2523810" progId="Paint.Picture">
                  <p:embed/>
                </p:oleObj>
              </mc:Choice>
              <mc:Fallback>
                <p:oleObj name="Bitmap Image" r:id="rId4" imgW="6095238" imgH="2523810"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413" y="3938588"/>
                        <a:ext cx="5210175" cy="215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0"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9221"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3200" b="1">
                <a:latin typeface="Arial" charset="0"/>
              </a:rPr>
              <a:t>Summary</a:t>
            </a:r>
          </a:p>
        </p:txBody>
      </p:sp>
      <p:sp>
        <p:nvSpPr>
          <p:cNvPr id="67587" name="Rectangle 3"/>
          <p:cNvSpPr>
            <a:spLocks noGrp="1" noChangeArrowheads="1"/>
          </p:cNvSpPr>
          <p:nvPr>
            <p:ph idx="1"/>
          </p:nvPr>
        </p:nvSpPr>
        <p:spPr/>
        <p:txBody>
          <a:bodyPr/>
          <a:lstStyle/>
          <a:p>
            <a:pPr>
              <a:lnSpc>
                <a:spcPct val="110000"/>
              </a:lnSpc>
              <a:spcBef>
                <a:spcPct val="70000"/>
              </a:spcBef>
            </a:pPr>
            <a:r>
              <a:rPr lang="en-US" sz="2400" b="1">
                <a:latin typeface="Arial" charset="0"/>
              </a:rPr>
              <a:t>Passing an address to a function allows you to avoid having the function copy the passed object and allows a function to change multiple values without returning them</a:t>
            </a:r>
          </a:p>
          <a:p>
            <a:pPr>
              <a:lnSpc>
                <a:spcPct val="110000"/>
              </a:lnSpc>
              <a:spcBef>
                <a:spcPct val="70000"/>
              </a:spcBef>
            </a:pPr>
            <a:r>
              <a:rPr lang="en-US" sz="2400" b="1">
                <a:latin typeface="Arial" charset="0"/>
              </a:rPr>
              <a:t>In C++ a variable that acts as an alias for another variable is called a reference variable</a:t>
            </a:r>
          </a:p>
          <a:p>
            <a:pPr>
              <a:lnSpc>
                <a:spcPct val="110000"/>
              </a:lnSpc>
              <a:spcBef>
                <a:spcPct val="70000"/>
              </a:spcBef>
            </a:pPr>
            <a:r>
              <a:rPr lang="en-US" sz="2400" b="1">
                <a:latin typeface="Arial" charset="0"/>
              </a:rPr>
              <a:t>Because an array name is a memory address, when you pass an array name to a function, you are actually passing an address</a:t>
            </a:r>
          </a:p>
        </p:txBody>
      </p:sp>
      <p:sp>
        <p:nvSpPr>
          <p:cNvPr id="6758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6758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457200"/>
            <a:ext cx="7772400" cy="1143000"/>
          </a:xfrm>
        </p:spPr>
        <p:txBody>
          <a:bodyPr/>
          <a:lstStyle/>
          <a:p>
            <a:r>
              <a:rPr lang="en-US" sz="3200" b="1">
                <a:latin typeface="Arial" charset="0"/>
              </a:rPr>
              <a:t>Summary</a:t>
            </a:r>
          </a:p>
        </p:txBody>
      </p:sp>
      <p:sp>
        <p:nvSpPr>
          <p:cNvPr id="68611" name="Rectangle 3"/>
          <p:cNvSpPr>
            <a:spLocks noGrp="1" noChangeArrowheads="1"/>
          </p:cNvSpPr>
          <p:nvPr>
            <p:ph idx="1"/>
          </p:nvPr>
        </p:nvSpPr>
        <p:spPr>
          <a:xfrm>
            <a:off x="685800" y="1676400"/>
            <a:ext cx="7772400" cy="4419600"/>
          </a:xfrm>
        </p:spPr>
        <p:txBody>
          <a:bodyPr>
            <a:normAutofit lnSpcReduction="10000"/>
          </a:bodyPr>
          <a:lstStyle/>
          <a:p>
            <a:pPr>
              <a:spcBef>
                <a:spcPct val="40000"/>
              </a:spcBef>
            </a:pPr>
            <a:r>
              <a:rPr lang="en-US" sz="2400" b="1">
                <a:latin typeface="Arial" charset="0"/>
              </a:rPr>
              <a:t>An inline function is a small function with no overhead</a:t>
            </a:r>
          </a:p>
          <a:p>
            <a:pPr>
              <a:spcBef>
                <a:spcPct val="40000"/>
              </a:spcBef>
            </a:pPr>
            <a:r>
              <a:rPr lang="en-US" sz="2400" b="1">
                <a:latin typeface="Arial" charset="0"/>
              </a:rPr>
              <a:t>You should use inline functions when the number of statements is small and when the function is called infrequently</a:t>
            </a:r>
          </a:p>
          <a:p>
            <a:pPr>
              <a:spcBef>
                <a:spcPct val="40000"/>
              </a:spcBef>
            </a:pPr>
            <a:r>
              <a:rPr lang="en-US" sz="2400" b="1">
                <a:latin typeface="Arial" charset="0"/>
              </a:rPr>
              <a:t>Default parameters provide values for any parameters that are missing in the function call</a:t>
            </a:r>
          </a:p>
          <a:p>
            <a:pPr>
              <a:spcBef>
                <a:spcPct val="40000"/>
              </a:spcBef>
            </a:pPr>
            <a:r>
              <a:rPr lang="en-US" sz="2400" b="1">
                <a:latin typeface="Arial" charset="0"/>
              </a:rPr>
              <a:t>C++ allows you to reuse, or overload, function names</a:t>
            </a:r>
          </a:p>
          <a:p>
            <a:pPr>
              <a:spcBef>
                <a:spcPct val="40000"/>
              </a:spcBef>
            </a:pPr>
            <a:r>
              <a:rPr lang="en-US" sz="2400" b="1">
                <a:latin typeface="Arial" charset="0"/>
              </a:rPr>
              <a:t>To prevent ambiguity, overloaded functions must have argument lists of different types</a:t>
            </a:r>
          </a:p>
        </p:txBody>
      </p:sp>
      <p:sp>
        <p:nvSpPr>
          <p:cNvPr id="68612"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68613"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3200" b="1">
                <a:latin typeface="Arial" charset="0"/>
              </a:rPr>
              <a:t>Using Functions and Include </a:t>
            </a:r>
            <a:br>
              <a:rPr lang="en-US" sz="3200" b="1">
                <a:latin typeface="Arial" charset="0"/>
              </a:rPr>
            </a:br>
            <a:r>
              <a:rPr lang="en-US" sz="3200" b="1">
                <a:latin typeface="Arial" charset="0"/>
              </a:rPr>
              <a:t>Files</a:t>
            </a:r>
          </a:p>
        </p:txBody>
      </p:sp>
      <p:sp>
        <p:nvSpPr>
          <p:cNvPr id="10243" name="Rectangle 3"/>
          <p:cNvSpPr>
            <a:spLocks noGrp="1" noChangeArrowheads="1"/>
          </p:cNvSpPr>
          <p:nvPr>
            <p:ph type="body" sz="half" idx="1"/>
          </p:nvPr>
        </p:nvSpPr>
        <p:spPr>
          <a:xfrm>
            <a:off x="685800" y="1981200"/>
            <a:ext cx="7772400" cy="1524000"/>
          </a:xfrm>
        </p:spPr>
        <p:txBody>
          <a:bodyPr>
            <a:normAutofit lnSpcReduction="10000"/>
          </a:bodyPr>
          <a:lstStyle/>
          <a:p>
            <a:r>
              <a:rPr lang="en-US" sz="2400" b="1">
                <a:latin typeface="Arial" charset="0"/>
              </a:rPr>
              <a:t>In the set of steps on pages 111 and 112 of the textbook, you write three functions—two functions that cannot execute alone, and the main() function that calls them</a:t>
            </a:r>
          </a:p>
        </p:txBody>
      </p:sp>
      <p:graphicFrame>
        <p:nvGraphicFramePr>
          <p:cNvPr id="10246" name="Object 6"/>
          <p:cNvGraphicFramePr>
            <a:graphicFrameLocks noGrp="1" noChangeAspect="1"/>
          </p:cNvGraphicFramePr>
          <p:nvPr>
            <p:ph sz="half" idx="2"/>
          </p:nvPr>
        </p:nvGraphicFramePr>
        <p:xfrm>
          <a:off x="2051050" y="3733800"/>
          <a:ext cx="5038725" cy="2362200"/>
        </p:xfrm>
        <a:graphic>
          <a:graphicData uri="http://schemas.openxmlformats.org/presentationml/2006/ole">
            <mc:AlternateContent xmlns:mc="http://schemas.openxmlformats.org/markup-compatibility/2006">
              <mc:Choice xmlns:v="urn:schemas-microsoft-com:vml" Requires="v">
                <p:oleObj spid="_x0000_s10248" name="Bitmap Image" r:id="rId4" imgW="6095238" imgH="2857899" progId="Paint.Picture">
                  <p:embed/>
                </p:oleObj>
              </mc:Choice>
              <mc:Fallback>
                <p:oleObj name="Bitmap Image" r:id="rId4" imgW="6095238" imgH="2857899" progId="Paint.Picture">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3733800"/>
                        <a:ext cx="5038725"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10245"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62000" y="381000"/>
            <a:ext cx="7772400" cy="1143000"/>
          </a:xfrm>
        </p:spPr>
        <p:txBody>
          <a:bodyPr/>
          <a:lstStyle/>
          <a:p>
            <a:r>
              <a:rPr lang="en-US" sz="3200" b="1">
                <a:latin typeface="Arial" charset="0"/>
              </a:rPr>
              <a:t>Using Procedural Abstraction</a:t>
            </a:r>
          </a:p>
        </p:txBody>
      </p:sp>
      <p:sp>
        <p:nvSpPr>
          <p:cNvPr id="11267" name="Rectangle 3"/>
          <p:cNvSpPr>
            <a:spLocks noGrp="1" noChangeArrowheads="1"/>
          </p:cNvSpPr>
          <p:nvPr>
            <p:ph idx="1"/>
          </p:nvPr>
        </p:nvSpPr>
        <p:spPr>
          <a:xfrm>
            <a:off x="685800" y="1600200"/>
            <a:ext cx="7772400" cy="4267200"/>
          </a:xfrm>
        </p:spPr>
        <p:txBody>
          <a:bodyPr>
            <a:normAutofit fontScale="92500"/>
          </a:bodyPr>
          <a:lstStyle/>
          <a:p>
            <a:pPr>
              <a:spcBef>
                <a:spcPct val="30000"/>
              </a:spcBef>
            </a:pPr>
            <a:r>
              <a:rPr lang="en-US" sz="2400" b="1">
                <a:latin typeface="Arial" charset="0"/>
              </a:rPr>
              <a:t>When you write functions that you include in other programs, you gain several benefits:</a:t>
            </a:r>
          </a:p>
          <a:p>
            <a:pPr lvl="1">
              <a:spcBef>
                <a:spcPct val="30000"/>
              </a:spcBef>
            </a:pPr>
            <a:r>
              <a:rPr lang="en-US" sz="1800" b="1">
                <a:latin typeface="Arial" charset="0"/>
              </a:rPr>
              <a:t>The functions can be written once and subsequently included in any number of programs</a:t>
            </a:r>
          </a:p>
          <a:p>
            <a:pPr lvl="1">
              <a:spcBef>
                <a:spcPct val="30000"/>
              </a:spcBef>
            </a:pPr>
            <a:r>
              <a:rPr lang="en-US" sz="1800" b="1">
                <a:latin typeface="Arial" charset="0"/>
              </a:rPr>
              <a:t>When you need to change the contents of the functions you write, you make the change in one location, and all the programs that use the function automatically receive the change</a:t>
            </a:r>
          </a:p>
          <a:p>
            <a:pPr lvl="1">
              <a:spcBef>
                <a:spcPct val="30000"/>
              </a:spcBef>
            </a:pPr>
            <a:r>
              <a:rPr lang="en-US" sz="1800" b="1">
                <a:latin typeface="Arial" charset="0"/>
              </a:rPr>
              <a:t>When you write a main() program, you can condense many related actions into as single function call, making the main() program easier to write and simpler to read</a:t>
            </a:r>
          </a:p>
          <a:p>
            <a:pPr lvl="1">
              <a:spcBef>
                <a:spcPct val="30000"/>
              </a:spcBef>
            </a:pPr>
            <a:r>
              <a:rPr lang="en-US" sz="1800" b="1">
                <a:latin typeface="Arial" charset="0"/>
              </a:rPr>
              <a:t>When you use functions that already have been written for you, you gain an additional benefit: you do not need to worry about how the function works; you simply call it and let it work for you</a:t>
            </a:r>
          </a:p>
        </p:txBody>
      </p:sp>
      <p:sp>
        <p:nvSpPr>
          <p:cNvPr id="11268" name="AutoShape 4"/>
          <p:cNvSpPr>
            <a:spLocks noChangeArrowheads="1"/>
          </p:cNvSpPr>
          <p:nvPr/>
        </p:nvSpPr>
        <p:spPr bwMode="auto">
          <a:xfrm>
            <a:off x="0" y="0"/>
            <a:ext cx="1447800" cy="1143000"/>
          </a:xfrm>
          <a:prstGeom prst="wave">
            <a:avLst>
              <a:gd name="adj1" fmla="val 13005"/>
              <a:gd name="adj2" fmla="val 0"/>
            </a:avLst>
          </a:prstGeom>
          <a:solidFill>
            <a:schemeClr val="accent1"/>
          </a:solidFill>
          <a:ln w="9525">
            <a:solidFill>
              <a:schemeClr val="tx1"/>
            </a:solidFill>
            <a:round/>
            <a:headEnd/>
            <a:tailEnd/>
          </a:ln>
          <a:effectLst/>
        </p:spPr>
        <p:txBody>
          <a:bodyPr wrap="none" anchor="ctr"/>
          <a:lstStyle/>
          <a:p>
            <a:pPr algn="ctr"/>
            <a:endParaRPr lang="en-US" sz="3200" b="1">
              <a:latin typeface="Arial" charset="0"/>
            </a:endParaRPr>
          </a:p>
        </p:txBody>
      </p:sp>
      <p:sp>
        <p:nvSpPr>
          <p:cNvPr id="11269" name="Text Box 5"/>
          <p:cNvSpPr txBox="1">
            <a:spLocks noChangeArrowheads="1"/>
          </p:cNvSpPr>
          <p:nvPr/>
        </p:nvSpPr>
        <p:spPr bwMode="auto">
          <a:xfrm>
            <a:off x="609600" y="225425"/>
            <a:ext cx="409575" cy="579438"/>
          </a:xfrm>
          <a:prstGeom prst="rect">
            <a:avLst/>
          </a:prstGeom>
          <a:noFill/>
          <a:ln w="9525">
            <a:noFill/>
            <a:miter lim="800000"/>
            <a:headEnd/>
            <a:tailEnd/>
          </a:ln>
          <a:effectLst/>
        </p:spPr>
        <p:txBody>
          <a:bodyPr wrap="none">
            <a:spAutoFit/>
          </a:bodyPr>
          <a:lstStyle/>
          <a:p>
            <a:r>
              <a:rPr lang="en-US" sz="3200" b="1">
                <a:solidFill>
                  <a:schemeClr val="bg2"/>
                </a:solidFill>
                <a:latin typeface="Arial" charset="0"/>
              </a:rPr>
              <a:t>4</a:t>
            </a:r>
            <a:endParaRPr lang="en-US" sz="3200" b="1">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TotalTime>
  <Words>3569</Words>
  <Application>Microsoft Office PowerPoint</Application>
  <PresentationFormat>On-screen Show (4:3)</PresentationFormat>
  <Paragraphs>400</Paragraphs>
  <Slides>71</Slides>
  <Notes>71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77" baseType="lpstr">
      <vt:lpstr>Arial</vt:lpstr>
      <vt:lpstr>Calibri</vt:lpstr>
      <vt:lpstr>Courier New</vt:lpstr>
      <vt:lpstr>Times New Roman</vt:lpstr>
      <vt:lpstr>Office Theme</vt:lpstr>
      <vt:lpstr>Bitmap Image</vt:lpstr>
      <vt:lpstr>Using C++ Functions</vt:lpstr>
      <vt:lpstr>Objectives</vt:lpstr>
      <vt:lpstr>Objectives</vt:lpstr>
      <vt:lpstr>Using Functions and Include  Files</vt:lpstr>
      <vt:lpstr>Using Functions and Include  Files</vt:lpstr>
      <vt:lpstr>Using Functions and Include  Files</vt:lpstr>
      <vt:lpstr>Using Functions and Include  Files</vt:lpstr>
      <vt:lpstr>Using Functions and Include  Files</vt:lpstr>
      <vt:lpstr>Using Procedural Abstraction</vt:lpstr>
      <vt:lpstr>Using Procedural Abstraction</vt:lpstr>
      <vt:lpstr>Main() Function Employing  Procedural Abstraction</vt:lpstr>
      <vt:lpstr>Using Procedural Abstraction</vt:lpstr>
      <vt:lpstr>Understanding Scope</vt:lpstr>
      <vt:lpstr>Distinguishing Between Local  and Global Variables</vt:lpstr>
      <vt:lpstr>Distinguishing Between Local  and Global Variables</vt:lpstr>
      <vt:lpstr>Demonstrating Scope</vt:lpstr>
      <vt:lpstr>Distinguishing Between Local  and Global Variables</vt:lpstr>
      <vt:lpstr>An Attempted Misuse of  Variables Outside Their Scope</vt:lpstr>
      <vt:lpstr>Distinguishing Between Local  and Global Variables</vt:lpstr>
      <vt:lpstr>Using the Scope Resolution  Operator</vt:lpstr>
      <vt:lpstr>Using the Scope Resolution  Operator</vt:lpstr>
      <vt:lpstr>Using the Scope Resolution  Operator</vt:lpstr>
      <vt:lpstr>Constructing Function Headers  and Prototypes</vt:lpstr>
      <vt:lpstr>Constructing Function Headers  and Prototypes</vt:lpstr>
      <vt:lpstr>Program That Prototypes DisplayLogo()</vt:lpstr>
      <vt:lpstr>Program That Calls  askUserForInitial()</vt:lpstr>
      <vt:lpstr>Returning Values from  Functions</vt:lpstr>
      <vt:lpstr>Returning Values from  Functions</vt:lpstr>
      <vt:lpstr>Returning Values from  Functions</vt:lpstr>
      <vt:lpstr>Returning Values from  Functions</vt:lpstr>
      <vt:lpstr>Two Versions of findLarger()</vt:lpstr>
      <vt:lpstr>Passing Values to Functions</vt:lpstr>
      <vt:lpstr>Passing Values to Functions</vt:lpstr>
      <vt:lpstr>Passing Values to Functions</vt:lpstr>
      <vt:lpstr>Passing Values to Functions</vt:lpstr>
      <vt:lpstr>Program Listing for HoursAndRate3.cpp</vt:lpstr>
      <vt:lpstr>Using Classes and Objects as Arguments to Functions and  as Return Types of Functions</vt:lpstr>
      <vt:lpstr>Using the Customer Class with Functions</vt:lpstr>
      <vt:lpstr>Using Classes and Objects as Arguments to Functions and  as Return Types of Functions</vt:lpstr>
      <vt:lpstr>Passing Addresses to  Functions</vt:lpstr>
      <vt:lpstr>Passing Addresses to  Functions</vt:lpstr>
      <vt:lpstr>A Program That Calls Two  Functions to Get Two Results</vt:lpstr>
      <vt:lpstr>A Program That Calls One  Function to Get Two Results</vt:lpstr>
      <vt:lpstr>Passing Addresses to  Functions</vt:lpstr>
      <vt:lpstr>Passing Addresses to  Functions</vt:lpstr>
      <vt:lpstr>Using Reference Variables  with Functions</vt:lpstr>
      <vt:lpstr>Declaring Reference Variables</vt:lpstr>
      <vt:lpstr>Declaring Reference Variables</vt:lpstr>
      <vt:lpstr>Declaring Reference Variables</vt:lpstr>
      <vt:lpstr>Passing Variable Addresses to Reference Variables</vt:lpstr>
      <vt:lpstr>Comparing Pointers and  References in a Function Header</vt:lpstr>
      <vt:lpstr>Passing Variable Addresses to Reference Variables</vt:lpstr>
      <vt:lpstr>Using a Constant Reference</vt:lpstr>
      <vt:lpstr>Passing Variable Addresses to Reference Variables</vt:lpstr>
      <vt:lpstr>Passing Arrays to Functions</vt:lpstr>
      <vt:lpstr>Passing an Array to a Function</vt:lpstr>
      <vt:lpstr>Passing Arrays to Functions</vt:lpstr>
      <vt:lpstr>Inline Functions</vt:lpstr>
      <vt:lpstr>Using an Inline Function</vt:lpstr>
      <vt:lpstr>Inline Functions</vt:lpstr>
      <vt:lpstr>Inline Functions</vt:lpstr>
      <vt:lpstr>Using Default Arguments</vt:lpstr>
      <vt:lpstr>Using Default Arguments</vt:lpstr>
      <vt:lpstr>Examples of Legal and Illegal  Use of Functions with Default Parameters</vt:lpstr>
      <vt:lpstr>Overloading Functions</vt:lpstr>
      <vt:lpstr>Overloading Functions</vt:lpstr>
      <vt:lpstr>Three Overloaded Functions  That Perform Similar Tasks</vt:lpstr>
      <vt:lpstr>Summary</vt:lpstr>
      <vt:lpstr>Summary</vt:lpstr>
      <vt:lpstr>Summary</vt:lpstr>
      <vt:lpstr>Summary</vt:lpstr>
    </vt:vector>
  </TitlesOfParts>
  <Company>PCC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Information Systems</dc:creator>
  <cp:lastModifiedBy>ashutosh gupta</cp:lastModifiedBy>
  <cp:revision>31</cp:revision>
  <dcterms:created xsi:type="dcterms:W3CDTF">2000-09-08T14:33:33Z</dcterms:created>
  <dcterms:modified xsi:type="dcterms:W3CDTF">2015-02-18T16:54:50Z</dcterms:modified>
</cp:coreProperties>
</file>