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82" r:id="rId10"/>
    <p:sldId id="283" r:id="rId11"/>
    <p:sldId id="284" r:id="rId12"/>
    <p:sldId id="280" r:id="rId13"/>
    <p:sldId id="289" r:id="rId14"/>
    <p:sldId id="290" r:id="rId15"/>
    <p:sldId id="281" r:id="rId16"/>
    <p:sldId id="268" r:id="rId17"/>
    <p:sldId id="285" r:id="rId18"/>
    <p:sldId id="286" r:id="rId19"/>
    <p:sldId id="287" r:id="rId20"/>
    <p:sldId id="271" r:id="rId21"/>
    <p:sldId id="272" r:id="rId22"/>
    <p:sldId id="275" r:id="rId23"/>
    <p:sldId id="295" r:id="rId24"/>
    <p:sldId id="296" r:id="rId25"/>
    <p:sldId id="297" r:id="rId26"/>
    <p:sldId id="298" r:id="rId27"/>
    <p:sldId id="299" r:id="rId28"/>
    <p:sldId id="301" r:id="rId29"/>
    <p:sldId id="302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D1876-7F7A-4630-8504-FB6945552DE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4382A-DC24-407F-9876-DDA2584E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A9BB8-43EC-41AB-8BC6-7E1051D72028}" type="slidenum">
              <a:rPr lang="en-US"/>
              <a:pPr/>
              <a:t>12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67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8163F-0238-4A11-9C89-2FDB1B7C8928}" type="slidenum">
              <a:rPr lang="en-US">
                <a:latin typeface="Times New Roman" pitchFamily="18" charset="0"/>
              </a:rPr>
              <a:pPr/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46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E7DF6A1-889D-46E7-9361-FD3480DB9D24}" type="slidenum">
              <a:rPr lang="en-US" sz="1200">
                <a:latin typeface="Calibri" pitchFamily="34" charset="0"/>
              </a:rPr>
              <a:pPr algn="r"/>
              <a:t>28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114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</p:spTree>
    <p:extLst>
      <p:ext uri="{BB962C8B-B14F-4D97-AF65-F5344CB8AC3E}">
        <p14:creationId xmlns:p14="http://schemas.microsoft.com/office/powerpoint/2010/main" val="4026303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FBB90-180B-4540-9104-D23DFA1A4E2D}" type="slidenum">
              <a:rPr lang="en-US">
                <a:latin typeface="Times New Roman" pitchFamily="18" charset="0"/>
              </a:rPr>
              <a:pPr/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57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19E113F-11E2-41C7-8854-19B292BD6273}" type="slidenum">
              <a:rPr lang="en-US" sz="1200">
                <a:latin typeface="Calibri" pitchFamily="34" charset="0"/>
              </a:rPr>
              <a:pPr algn="r"/>
              <a:t>29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115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</p:spTree>
    <p:extLst>
      <p:ext uri="{BB962C8B-B14F-4D97-AF65-F5344CB8AC3E}">
        <p14:creationId xmlns:p14="http://schemas.microsoft.com/office/powerpoint/2010/main" val="4092937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93945-FA56-44BB-99E3-351D3AE07768}" type="slidenum">
              <a:rPr lang="en-US">
                <a:latin typeface="Times New Roman" pitchFamily="18" charset="0"/>
              </a:rPr>
              <a:pPr/>
              <a:t>30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77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6B2C907-81B9-4720-8A21-642BF44DC412}" type="slidenum">
              <a:rPr lang="en-US" sz="1200">
                <a:latin typeface="Calibri" pitchFamily="34" charset="0"/>
              </a:rPr>
              <a:pPr algn="r"/>
              <a:t>30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1177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</p:spTree>
    <p:extLst>
      <p:ext uri="{BB962C8B-B14F-4D97-AF65-F5344CB8AC3E}">
        <p14:creationId xmlns:p14="http://schemas.microsoft.com/office/powerpoint/2010/main" val="54492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C878D-12B6-4EE9-BF06-803A3B9383F6}" type="slidenum">
              <a:rPr lang="en-US"/>
              <a:pPr/>
              <a:t>13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2CE4A-A0EF-4E78-9C7A-5F329EF316A7}" type="slidenum">
              <a:rPr lang="en-US"/>
              <a:pPr/>
              <a:t>14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7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81BEA3-239A-415B-AAF3-10538C63366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  <p:sp>
        <p:nvSpPr>
          <p:cNvPr id="329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9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SzPct val="125000"/>
              <a:buFontTx/>
              <a:buBlip>
                <a:blip r:embed="rId3"/>
              </a:buBlip>
            </a:pPr>
            <a:r>
              <a:rPr lang="en-US" sz="2200" smtClean="0">
                <a:solidFill>
                  <a:srgbClr val="FFFFB3"/>
                </a:solidFill>
                <a:latin typeface="Arial" pitchFamily="34" charset="0"/>
              </a:rPr>
              <a:t>Create constant object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125000"/>
            </a:pPr>
            <a:r>
              <a:rPr lang="en-US" sz="2200" smtClean="0">
                <a:solidFill>
                  <a:srgbClr val="FFFFB3"/>
                </a:solidFill>
                <a:latin typeface="Arial" pitchFamily="34" charset="0"/>
              </a:rPr>
              <a:t>	const Complex C1(2,3); // statement in main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125000"/>
              <a:buFontTx/>
              <a:buBlip>
                <a:blip r:embed="rId3"/>
              </a:buBlip>
            </a:pPr>
            <a:r>
              <a:rPr lang="en-US" sz="2200" smtClean="0">
                <a:solidFill>
                  <a:srgbClr val="FFFFB3"/>
                </a:solidFill>
                <a:latin typeface="Arial" pitchFamily="34" charset="0"/>
              </a:rPr>
              <a:t>Identify need of const functions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125000"/>
              <a:buFontTx/>
              <a:buBlip>
                <a:blip r:embed="rId3"/>
              </a:buBlip>
            </a:pPr>
            <a:r>
              <a:rPr lang="en-US" sz="2200" smtClean="0">
                <a:solidFill>
                  <a:srgbClr val="FFFFB3"/>
                </a:solidFill>
                <a:latin typeface="Arial" pitchFamily="34" charset="0"/>
              </a:rPr>
              <a:t>Show declaration of const functions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125000"/>
              <a:buFontTx/>
              <a:buBlip>
                <a:blip r:embed="rId3"/>
              </a:buBlip>
            </a:pPr>
            <a:r>
              <a:rPr lang="en-US" sz="2200" smtClean="0">
                <a:solidFill>
                  <a:srgbClr val="FFFFB3"/>
                </a:solidFill>
                <a:latin typeface="Arial" pitchFamily="34" charset="0"/>
              </a:rPr>
              <a:t>const objects invoke const member function only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125000"/>
              <a:buFontTx/>
              <a:buBlip>
                <a:blip r:embed="rId3"/>
              </a:buBlip>
            </a:pPr>
            <a:r>
              <a:rPr lang="en-US" sz="2200" smtClean="0">
                <a:solidFill>
                  <a:srgbClr val="FFFFB3"/>
                </a:solidFill>
                <a:latin typeface="Arial" pitchFamily="34" charset="0"/>
              </a:rPr>
              <a:t>Explain can non const objects access const member functions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125000"/>
              <a:buFontTx/>
              <a:buBlip>
                <a:blip r:embed="rId3"/>
              </a:buBlip>
            </a:pPr>
            <a:endParaRPr lang="en-US" sz="2200" smtClean="0">
              <a:solidFill>
                <a:srgbClr val="FFFFB3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890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FE62FF-3F75-4CBA-8959-F1D8E1CEF151}" type="slidenum">
              <a:rPr lang="en-US">
                <a:latin typeface="Times New Roman" pitchFamily="18" charset="0"/>
              </a:rPr>
              <a:pPr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85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A1F9CD7-9805-4D41-A7A5-633C882AD643}" type="slidenum">
              <a:rPr lang="en-US" sz="1200">
                <a:latin typeface="Calibri" pitchFamily="34" charset="0"/>
              </a:rPr>
              <a:pPr algn="r"/>
              <a:t>23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</p:spTree>
    <p:extLst>
      <p:ext uri="{BB962C8B-B14F-4D97-AF65-F5344CB8AC3E}">
        <p14:creationId xmlns:p14="http://schemas.microsoft.com/office/powerpoint/2010/main" val="3848103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04F03-B0A9-485B-859E-0CEEE9905F2F}" type="slidenum">
              <a:rPr lang="en-US">
                <a:latin typeface="Times New Roman" pitchFamily="18" charset="0"/>
              </a:rPr>
              <a:pPr/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95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C254EFE-DB26-45BB-BDED-25FFC0B29D8F}" type="slidenum">
              <a:rPr lang="en-US" sz="1200">
                <a:latin typeface="Calibri" pitchFamily="34" charset="0"/>
              </a:rPr>
              <a:pPr algn="r"/>
              <a:t>24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10957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</p:spTree>
    <p:extLst>
      <p:ext uri="{BB962C8B-B14F-4D97-AF65-F5344CB8AC3E}">
        <p14:creationId xmlns:p14="http://schemas.microsoft.com/office/powerpoint/2010/main" val="410562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95AC8D-8BB4-4607-842F-7ABB2AB97AD4}" type="slidenum">
              <a:rPr lang="en-US">
                <a:latin typeface="Times New Roman" pitchFamily="18" charset="0"/>
              </a:rPr>
              <a:pPr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05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617FDCE-F1C7-4497-A321-27A3ACE58954}" type="slidenum">
              <a:rPr lang="en-US" sz="1200">
                <a:latin typeface="Calibri" pitchFamily="34" charset="0"/>
              </a:rPr>
              <a:pPr algn="r"/>
              <a:t>25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110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</p:spTree>
    <p:extLst>
      <p:ext uri="{BB962C8B-B14F-4D97-AF65-F5344CB8AC3E}">
        <p14:creationId xmlns:p14="http://schemas.microsoft.com/office/powerpoint/2010/main" val="2263799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BCB48A-D72B-4343-8A08-5210536614F6}" type="slidenum">
              <a:rPr lang="en-US">
                <a:latin typeface="Times New Roman" pitchFamily="18" charset="0"/>
              </a:rPr>
              <a:pPr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161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B5DFAB6-59B8-4C80-9A3F-8D056F945B1C}" type="slidenum">
              <a:rPr lang="en-US" sz="1200">
                <a:latin typeface="Calibri" pitchFamily="34" charset="0"/>
              </a:rPr>
              <a:pPr algn="r"/>
              <a:t>26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1116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</p:spTree>
    <p:extLst>
      <p:ext uri="{BB962C8B-B14F-4D97-AF65-F5344CB8AC3E}">
        <p14:creationId xmlns:p14="http://schemas.microsoft.com/office/powerpoint/2010/main" val="26795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389471-EFC9-420D-ADE2-094159EF5F44}" type="slidenum">
              <a:rPr lang="en-US">
                <a:latin typeface="Times New Roman" pitchFamily="18" charset="0"/>
              </a:rPr>
              <a:pPr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264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4D6AC8-665E-4E60-9705-341EE72931FD}" type="slidenum">
              <a:rPr lang="en-US" sz="1200">
                <a:latin typeface="Calibri" pitchFamily="34" charset="0"/>
              </a:rPr>
              <a:pPr algn="r"/>
              <a:t>27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1126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</p:spTree>
    <p:extLst>
      <p:ext uri="{BB962C8B-B14F-4D97-AF65-F5344CB8AC3E}">
        <p14:creationId xmlns:p14="http://schemas.microsoft.com/office/powerpoint/2010/main" val="279032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411F-9645-4217-B938-CB8A9FB10E5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E09C-F1B9-4C56-AE68-A647EB167F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411F-9645-4217-B938-CB8A9FB10E5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E09C-F1B9-4C56-AE68-A647EB167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411F-9645-4217-B938-CB8A9FB10E5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E09C-F1B9-4C56-AE68-A647EB167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411F-9645-4217-B938-CB8A9FB10E5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E09C-F1B9-4C56-AE68-A647EB167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411F-9645-4217-B938-CB8A9FB10E5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F67E09C-F1B9-4C56-AE68-A647EB167F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411F-9645-4217-B938-CB8A9FB10E5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E09C-F1B9-4C56-AE68-A647EB167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411F-9645-4217-B938-CB8A9FB10E5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E09C-F1B9-4C56-AE68-A647EB167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411F-9645-4217-B938-CB8A9FB10E5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E09C-F1B9-4C56-AE68-A647EB167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411F-9645-4217-B938-CB8A9FB10E5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E09C-F1B9-4C56-AE68-A647EB167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411F-9645-4217-B938-CB8A9FB10E5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E09C-F1B9-4C56-AE68-A647EB167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411F-9645-4217-B938-CB8A9FB10E5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E09C-F1B9-4C56-AE68-A647EB167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CC4411F-9645-4217-B938-CB8A9FB10E5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F67E09C-F1B9-4C56-AE68-A647EB167FB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1.doc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417638" y="2132013"/>
            <a:ext cx="6429375" cy="2139950"/>
          </a:xfrm>
          <a:prstGeom prst="rect">
            <a:avLst/>
          </a:prstGeom>
          <a:gradFill rotWithShape="0">
            <a:gsLst>
              <a:gs pos="0">
                <a:srgbClr val="767661"/>
              </a:gs>
              <a:gs pos="50000">
                <a:srgbClr val="FFFFD2"/>
              </a:gs>
              <a:gs pos="100000">
                <a:srgbClr val="767661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7593000" prstMaterial="legacyMatte">
            <a:bevelT w="13500" h="13500" prst="angle"/>
            <a:bevelB w="13500" h="13500" prst="angle"/>
            <a:extrusionClr>
              <a:srgbClr val="FFFFD2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5000"/>
              </a:spcBef>
            </a:pPr>
            <a:r>
              <a:rPr lang="en-US" sz="3600" b="1">
                <a:solidFill>
                  <a:schemeClr val="accent2"/>
                </a:solidFill>
              </a:rPr>
              <a:t>Classes and Objects</a:t>
            </a:r>
            <a:endParaRPr lang="en-US" sz="36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class methods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l" rtl="0">
              <a:buFont typeface="Wingdings" pitchFamily="2" charset="2"/>
              <a:buAutoNum type="arabicPeriod" startAt="2"/>
            </a:pPr>
            <a:r>
              <a:rPr lang="en-US"/>
              <a:t>Member functions defined inside class</a:t>
            </a:r>
          </a:p>
          <a:p>
            <a:pPr marL="990600" lvl="1" indent="-533400" algn="l" rtl="0"/>
            <a:r>
              <a:rPr lang="en-US" sz="2900"/>
              <a:t>Do not need scope resolution operator, class name;</a:t>
            </a:r>
          </a:p>
          <a:p>
            <a:pPr marL="990600" lvl="1" indent="-533400" algn="l" rtl="0"/>
            <a:endParaRPr lang="en-US" sz="290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676400" y="3292475"/>
            <a:ext cx="5562600" cy="3397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rtl="0"/>
            <a:r>
              <a:rPr lang="en-US"/>
              <a:t>class Circle</a:t>
            </a:r>
          </a:p>
          <a:p>
            <a:pPr algn="l" rtl="0"/>
            <a:r>
              <a:rPr lang="en-US"/>
              <a:t>{</a:t>
            </a:r>
          </a:p>
          <a:p>
            <a:pPr algn="l" rtl="0"/>
            <a:r>
              <a:rPr lang="en-US"/>
              <a:t>     private:</a:t>
            </a:r>
          </a:p>
          <a:p>
            <a:pPr algn="l" rtl="0"/>
            <a:r>
              <a:rPr lang="en-US"/>
              <a:t>	double radius;</a:t>
            </a:r>
          </a:p>
          <a:p>
            <a:pPr algn="l" rtl="0"/>
            <a:r>
              <a:rPr lang="en-US"/>
              <a:t>     public:</a:t>
            </a:r>
          </a:p>
          <a:p>
            <a:pPr algn="l" rtl="0"/>
            <a:r>
              <a:rPr lang="en-US"/>
              <a:t>	Circle() { radius = 0.0;}</a:t>
            </a:r>
          </a:p>
          <a:p>
            <a:pPr algn="l" rtl="0"/>
            <a:r>
              <a:rPr lang="en-US"/>
              <a:t>	Circle(int r);</a:t>
            </a:r>
          </a:p>
          <a:p>
            <a:pPr algn="l" rtl="0"/>
            <a:r>
              <a:rPr lang="en-US"/>
              <a:t>	void setRadius(double r){radius = r;}</a:t>
            </a:r>
          </a:p>
          <a:p>
            <a:pPr algn="l" rtl="0"/>
            <a:r>
              <a:rPr lang="en-US"/>
              <a:t>	double getDiameter(){ return radius *2;}</a:t>
            </a:r>
          </a:p>
          <a:p>
            <a:pPr algn="l" rtl="0"/>
            <a:r>
              <a:rPr lang="en-US"/>
              <a:t>	double getArea();</a:t>
            </a:r>
          </a:p>
          <a:p>
            <a:pPr algn="l" rtl="0"/>
            <a:r>
              <a:rPr lang="en-US"/>
              <a:t>	double getCircumference();</a:t>
            </a:r>
          </a:p>
          <a:p>
            <a:pPr algn="l" rtl="0"/>
            <a:r>
              <a:rPr lang="en-US"/>
              <a:t>};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>
            <a:off x="5029200" y="3733800"/>
            <a:ext cx="2438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6629400" y="3886200"/>
            <a:ext cx="914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604125" y="3541713"/>
            <a:ext cx="11588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/>
              <a:t>Defined inside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57200" y="92075"/>
            <a:ext cx="5486400" cy="669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rtl="0"/>
            <a:r>
              <a:rPr lang="en-US"/>
              <a:t>class Circle</a:t>
            </a:r>
          </a:p>
          <a:p>
            <a:pPr algn="l" rtl="0"/>
            <a:r>
              <a:rPr lang="en-US"/>
              <a:t>{</a:t>
            </a:r>
          </a:p>
          <a:p>
            <a:pPr algn="l" rtl="0"/>
            <a:r>
              <a:rPr lang="en-US"/>
              <a:t>     private:</a:t>
            </a:r>
          </a:p>
          <a:p>
            <a:pPr algn="l" rtl="0"/>
            <a:r>
              <a:rPr lang="en-US"/>
              <a:t>	double radius;</a:t>
            </a:r>
          </a:p>
          <a:p>
            <a:pPr algn="l" rtl="0"/>
            <a:r>
              <a:rPr lang="en-US"/>
              <a:t>     public:</a:t>
            </a:r>
          </a:p>
          <a:p>
            <a:pPr algn="l" rtl="0"/>
            <a:r>
              <a:rPr lang="en-US"/>
              <a:t>	Circle() { radius = 0.0;}</a:t>
            </a:r>
          </a:p>
          <a:p>
            <a:pPr algn="l" rtl="0"/>
            <a:r>
              <a:rPr lang="en-US"/>
              <a:t>	Circle(int r);</a:t>
            </a:r>
          </a:p>
          <a:p>
            <a:pPr algn="l" rtl="0"/>
            <a:r>
              <a:rPr lang="en-US"/>
              <a:t>	void setRadius(double r){radius = r;}</a:t>
            </a:r>
          </a:p>
          <a:p>
            <a:pPr algn="l" rtl="0"/>
            <a:r>
              <a:rPr lang="en-US"/>
              <a:t>	double getDiameter(){ return radius *2;}</a:t>
            </a:r>
          </a:p>
          <a:p>
            <a:pPr algn="l" rtl="0"/>
            <a:r>
              <a:rPr lang="en-US"/>
              <a:t>	double getArea();</a:t>
            </a:r>
          </a:p>
          <a:p>
            <a:pPr algn="l" rtl="0"/>
            <a:r>
              <a:rPr lang="en-US"/>
              <a:t>	double getCircumference();</a:t>
            </a:r>
          </a:p>
          <a:p>
            <a:pPr algn="l" rtl="0"/>
            <a:r>
              <a:rPr lang="en-US"/>
              <a:t>};</a:t>
            </a:r>
          </a:p>
          <a:p>
            <a:pPr algn="l" rtl="0"/>
            <a:r>
              <a:rPr lang="en-US"/>
              <a:t>Circle::Circle(int r)</a:t>
            </a:r>
          </a:p>
          <a:p>
            <a:pPr algn="l" rtl="0"/>
            <a:r>
              <a:rPr lang="en-US"/>
              <a:t>{</a:t>
            </a:r>
          </a:p>
          <a:p>
            <a:pPr algn="l" rtl="0"/>
            <a:r>
              <a:rPr lang="en-US"/>
              <a:t>     radius = r;</a:t>
            </a:r>
          </a:p>
          <a:p>
            <a:pPr algn="l" rtl="0"/>
            <a:r>
              <a:rPr lang="en-US"/>
              <a:t>}</a:t>
            </a:r>
          </a:p>
          <a:p>
            <a:pPr algn="l" rtl="0"/>
            <a:r>
              <a:rPr lang="en-US"/>
              <a:t>double Circle::getArea()</a:t>
            </a:r>
          </a:p>
          <a:p>
            <a:pPr algn="l" rtl="0"/>
            <a:r>
              <a:rPr lang="en-US"/>
              <a:t>{ </a:t>
            </a:r>
          </a:p>
          <a:p>
            <a:pPr algn="l" rtl="0"/>
            <a:r>
              <a:rPr lang="en-US"/>
              <a:t>     return radius * radius * (22.0/7);</a:t>
            </a:r>
          </a:p>
          <a:p>
            <a:pPr algn="l" rtl="0"/>
            <a:r>
              <a:rPr lang="en-US"/>
              <a:t>}</a:t>
            </a:r>
          </a:p>
          <a:p>
            <a:pPr algn="l" rtl="0"/>
            <a:r>
              <a:rPr lang="en-US"/>
              <a:t>double Circle:: getCircumference()</a:t>
            </a:r>
          </a:p>
          <a:p>
            <a:pPr algn="l" rtl="0"/>
            <a:r>
              <a:rPr lang="en-US"/>
              <a:t>{</a:t>
            </a:r>
          </a:p>
          <a:p>
            <a:pPr algn="l" rtl="0"/>
            <a:r>
              <a:rPr lang="en-US"/>
              <a:t>     return 2 * radius  * (22.0/7);</a:t>
            </a:r>
          </a:p>
          <a:p>
            <a:pPr algn="l" rtl="0"/>
            <a:r>
              <a:rPr lang="en-US"/>
              <a:t>}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438400" y="3505200"/>
            <a:ext cx="3810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3048000" y="4038600"/>
            <a:ext cx="3200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4191000" y="4267200"/>
            <a:ext cx="1981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400800" y="3810000"/>
            <a:ext cx="235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/>
              <a:t>Defined outside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CS-2303, C-Term 2010</a:t>
            </a:r>
          </a:p>
        </p:txBody>
      </p:sp>
      <p:sp>
        <p:nvSpPr>
          <p:cNvPr id="19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Classes and Objects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EFE5-5F01-4DC9-A362-B1C65BDE4B28}" type="slidenum">
              <a:rPr lang="en-US"/>
              <a:pPr/>
              <a:t>12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560388"/>
          </a:xfrm>
        </p:spPr>
        <p:txBody>
          <a:bodyPr>
            <a:normAutofit fontScale="90000"/>
          </a:bodyPr>
          <a:lstStyle/>
          <a:p>
            <a:r>
              <a:rPr lang="en-US" dirty="0"/>
              <a:t>C++ </a:t>
            </a:r>
            <a:r>
              <a:rPr lang="en-US" dirty="0" err="1"/>
              <a:t>Gradebook</a:t>
            </a:r>
            <a:r>
              <a:rPr lang="en-US" dirty="0"/>
              <a:t> Example</a:t>
            </a:r>
          </a:p>
        </p:txBody>
      </p:sp>
      <p:graphicFrame>
        <p:nvGraphicFramePr>
          <p:cNvPr id="428037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1000125"/>
          <a:ext cx="6846888" cy="621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7067093" imgH="6409944" progId="Word.Document.8">
                  <p:embed/>
                </p:oleObj>
              </mc:Choice>
              <mc:Fallback>
                <p:oleObj name="Document" r:id="rId4" imgW="7067093" imgH="640994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00125"/>
                        <a:ext cx="6846888" cy="621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 txBox="1">
            <a:spLocks noGrp="1" noChangeArrowheads="1"/>
          </p:cNvSpPr>
          <p:nvPr/>
        </p:nvSpPr>
        <p:spPr bwMode="auto">
          <a:xfrm>
            <a:off x="2195513" y="6410325"/>
            <a:ext cx="5113337" cy="403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cs typeface="Courier New" pitchFamily="49" charset="0"/>
              </a:rPr>
              <a:t>Systems Programming:  Classes and Objects</a:t>
            </a:r>
          </a:p>
        </p:txBody>
      </p:sp>
      <p:sp>
        <p:nvSpPr>
          <p:cNvPr id="18" name="Rectangle 10"/>
          <p:cNvSpPr txBox="1">
            <a:spLocks noGrp="1" noChangeArrowheads="1"/>
          </p:cNvSpPr>
          <p:nvPr/>
        </p:nvSpPr>
        <p:spPr bwMode="auto">
          <a:xfrm>
            <a:off x="8194675" y="6440488"/>
            <a:ext cx="9144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9FC9E0B6-AAF2-4357-8B8F-049B640E88C7}" type="slidenum">
              <a:rPr lang="en-US" sz="1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pPr algn="ctr">
                <a:defRPr/>
              </a:pPr>
              <a:t>12</a:t>
            </a:fld>
            <a:endParaRPr lang="en-US" sz="1600" b="1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492500" y="1643063"/>
            <a:ext cx="2936875" cy="58420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Beginning of class definition for class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GradeBook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827088" y="1928813"/>
            <a:ext cx="260191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492500" y="2286000"/>
            <a:ext cx="2722563" cy="338138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Beginning of class body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900113" y="2571750"/>
            <a:ext cx="245745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214813" y="4511675"/>
            <a:ext cx="17526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End of class body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 flipV="1">
            <a:off x="785813" y="4572000"/>
            <a:ext cx="33575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929063" y="2708275"/>
            <a:ext cx="3038475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Access specifier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sz="1600" b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; makes members available to the public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1285875" y="3000375"/>
            <a:ext cx="24288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429250" y="3644900"/>
            <a:ext cx="34925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Member function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displayMessage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returns nothing</a:t>
            </a: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H="1" flipV="1">
            <a:off x="2843213" y="3716338"/>
            <a:ext cx="2300287" cy="141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943600" y="4868863"/>
            <a:ext cx="3100388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Use dot operator to call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GradeBook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’s</a:t>
            </a:r>
            <a:r>
              <a:rPr lang="en-US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member function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>
            <a:off x="2195513" y="5143500"/>
            <a:ext cx="373380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28050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7588" y="5902325"/>
            <a:ext cx="2938462" cy="334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60" grpId="0" animBg="1"/>
      <p:bldP spid="27661" grpId="0" animBg="1"/>
      <p:bldP spid="27662" grpId="0" animBg="1"/>
      <p:bldP spid="27663" grpId="0" animBg="1"/>
      <p:bldP spid="276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 and Destructors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/>
              <a:t>Constructor:–</a:t>
            </a:r>
            <a:r>
              <a:rPr lang="en-US" sz="2800"/>
              <a:t> a function used to initialize the data of an object of a class</a:t>
            </a:r>
          </a:p>
          <a:p>
            <a:pPr lvl="1"/>
            <a:r>
              <a:rPr lang="en-US" sz="2400"/>
              <a:t>Same name as class itself</a:t>
            </a:r>
          </a:p>
          <a:p>
            <a:pPr lvl="1"/>
            <a:r>
              <a:rPr lang="en-US" sz="2400"/>
              <a:t>Cannot return anything, not even </a:t>
            </a:r>
            <a:r>
              <a:rPr lang="en-US" sz="2400" b="1">
                <a:latin typeface="Courier New" pitchFamily="49" charset="0"/>
              </a:rPr>
              <a:t>void</a:t>
            </a:r>
          </a:p>
          <a:p>
            <a:pPr lvl="1"/>
            <a:r>
              <a:rPr lang="en-US" sz="2400"/>
              <a:t>A class may define more than one </a:t>
            </a:r>
            <a:r>
              <a:rPr lang="en-US" sz="2400" i="1"/>
              <a:t>constructor</a:t>
            </a:r>
            <a:endParaRPr lang="en-US" sz="2400"/>
          </a:p>
          <a:p>
            <a:pPr lvl="2"/>
            <a:r>
              <a:rPr lang="en-US" sz="2000"/>
              <a:t>With different parameter lists</a:t>
            </a:r>
          </a:p>
          <a:p>
            <a:pPr lvl="2"/>
            <a:r>
              <a:rPr lang="en-US" sz="2000"/>
              <a:t>Default constructor has no parameters</a:t>
            </a:r>
          </a:p>
          <a:p>
            <a:r>
              <a:rPr lang="en-US" sz="2800"/>
              <a:t>Called automatically</a:t>
            </a:r>
          </a:p>
          <a:p>
            <a:pPr lvl="1"/>
            <a:r>
              <a:rPr lang="en-US" sz="2400"/>
              <a:t>When class object is declared as automatic variable</a:t>
            </a:r>
          </a:p>
          <a:p>
            <a:pPr lvl="1"/>
            <a:r>
              <a:rPr lang="en-US" sz="2400"/>
              <a:t>By </a:t>
            </a:r>
            <a:r>
              <a:rPr lang="en-US" sz="2400" b="1">
                <a:latin typeface="Courier New" pitchFamily="49" charset="0"/>
              </a:rPr>
              <a:t>new</a:t>
            </a:r>
            <a:r>
              <a:rPr lang="en-US" sz="2400"/>
              <a:t> operator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CS-2303, C-Term 2010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Classes and Objects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7073-92BD-4540-AED5-A1C4065C8D21}" type="slidenum">
              <a:rPr lang="en-US"/>
              <a:pPr/>
              <a:t>13</a:t>
            </a:fld>
            <a:endParaRPr lang="en-US"/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6019800" y="3733800"/>
            <a:ext cx="2735263" cy="7112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Compiler provides one</a:t>
            </a:r>
            <a:br>
              <a:rPr lang="en-US" sz="2000"/>
            </a:br>
            <a:r>
              <a:rPr lang="en-US" sz="2000"/>
              <a:t>if you do not!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3733800" y="5410200"/>
            <a:ext cx="5257800" cy="711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Compiler’s default simply calls constructors of data members of the class.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62000" y="6342062"/>
            <a:ext cx="79248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 animBg="1"/>
      <p:bldP spid="445444" grpId="1" animBg="1"/>
      <p:bldP spid="4454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and Destructors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Destructor:–</a:t>
            </a:r>
            <a:r>
              <a:rPr lang="en-US" dirty="0"/>
              <a:t> a function used to clean up an object of a class prior to deleting that object</a:t>
            </a:r>
          </a:p>
          <a:p>
            <a:pPr lvl="1"/>
            <a:r>
              <a:rPr lang="en-US" dirty="0"/>
              <a:t>Class name </a:t>
            </a:r>
            <a:r>
              <a:rPr lang="en-US" dirty="0" err="1"/>
              <a:t>preceeded</a:t>
            </a:r>
            <a:r>
              <a:rPr lang="en-US" dirty="0"/>
              <a:t> by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latin typeface="Courier New" pitchFamily="49" charset="0"/>
              </a:rPr>
              <a:t>~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No parameters, no result</a:t>
            </a:r>
          </a:p>
          <a:p>
            <a:pPr lvl="3"/>
            <a:endParaRPr lang="en-US" b="1" dirty="0">
              <a:latin typeface="Courier New" pitchFamily="49" charset="0"/>
            </a:endParaRPr>
          </a:p>
          <a:p>
            <a:r>
              <a:rPr lang="en-US" dirty="0"/>
              <a:t>Called automatically</a:t>
            </a:r>
          </a:p>
          <a:p>
            <a:pPr lvl="1"/>
            <a:r>
              <a:rPr lang="en-US" dirty="0"/>
              <a:t>When function exits scope of automatic class object</a:t>
            </a:r>
          </a:p>
          <a:p>
            <a:pPr lvl="1"/>
            <a:r>
              <a:rPr lang="en-US" dirty="0"/>
              <a:t>By </a:t>
            </a:r>
            <a:r>
              <a:rPr lang="en-US" b="1" dirty="0">
                <a:latin typeface="Courier New" pitchFamily="49" charset="0"/>
              </a:rPr>
              <a:t>delete</a:t>
            </a:r>
            <a:r>
              <a:rPr lang="en-US" dirty="0"/>
              <a:t> operator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Classes and Objects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F35B-F865-43E0-BB3A-D3D8822BBA5D}" type="slidenum">
              <a:rPr lang="en-US"/>
              <a:pPr/>
              <a:t>14</a:t>
            </a:fld>
            <a:endParaRPr lang="en-US"/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5562600" y="3048000"/>
            <a:ext cx="2735263" cy="7112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Compiler provides one</a:t>
            </a:r>
            <a:br>
              <a:rPr lang="en-US" sz="2000"/>
            </a:br>
            <a:r>
              <a:rPr lang="en-US" sz="2000"/>
              <a:t>if you do not!</a:t>
            </a:r>
          </a:p>
        </p:txBody>
      </p:sp>
      <p:sp>
        <p:nvSpPr>
          <p:cNvPr id="447493" name="Text Box 5"/>
          <p:cNvSpPr txBox="1">
            <a:spLocks noChangeArrowheads="1"/>
          </p:cNvSpPr>
          <p:nvPr/>
        </p:nvSpPr>
        <p:spPr bwMode="auto">
          <a:xfrm>
            <a:off x="5105400" y="5486400"/>
            <a:ext cx="3352800" cy="1015663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Compiler’s default simply calls destructors of data members of the class.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" y="6096000"/>
            <a:ext cx="83058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nimBg="1"/>
      <p:bldP spid="447492" grpId="1" animBg="1"/>
      <p:bldP spid="4474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Member Functions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90600" y="2303463"/>
            <a:ext cx="4419600" cy="3397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rtl="0"/>
            <a:r>
              <a:rPr lang="en-US"/>
              <a:t>class Circle</a:t>
            </a:r>
          </a:p>
          <a:p>
            <a:pPr algn="l" rtl="0"/>
            <a:r>
              <a:rPr lang="en-US"/>
              <a:t>{</a:t>
            </a:r>
          </a:p>
          <a:p>
            <a:pPr algn="l" rtl="0"/>
            <a:r>
              <a:rPr lang="en-US"/>
              <a:t>     private:</a:t>
            </a:r>
          </a:p>
          <a:p>
            <a:pPr algn="l" rtl="0"/>
            <a:r>
              <a:rPr lang="en-US"/>
              <a:t>	double radius;</a:t>
            </a:r>
          </a:p>
          <a:p>
            <a:pPr algn="l" rtl="0"/>
            <a:r>
              <a:rPr lang="en-US"/>
              <a:t>     public:</a:t>
            </a:r>
          </a:p>
          <a:p>
            <a:pPr algn="l" rtl="0"/>
            <a:r>
              <a:rPr lang="en-US"/>
              <a:t>	Circle();</a:t>
            </a:r>
          </a:p>
          <a:p>
            <a:pPr algn="l" rtl="0"/>
            <a:r>
              <a:rPr lang="en-US"/>
              <a:t>	Circle(int r);</a:t>
            </a:r>
          </a:p>
          <a:p>
            <a:pPr algn="l" rtl="0"/>
            <a:r>
              <a:rPr lang="en-US"/>
              <a:t>	 void setRadius(double r);</a:t>
            </a:r>
          </a:p>
          <a:p>
            <a:pPr algn="l" rtl="0"/>
            <a:r>
              <a:rPr lang="en-US"/>
              <a:t>	double getDiameter();</a:t>
            </a:r>
          </a:p>
          <a:p>
            <a:pPr algn="l" rtl="0"/>
            <a:r>
              <a:rPr lang="en-US"/>
              <a:t>	double getArea();</a:t>
            </a:r>
          </a:p>
          <a:p>
            <a:pPr algn="l" rtl="0"/>
            <a:r>
              <a:rPr lang="en-US"/>
              <a:t>	double getCircumference();</a:t>
            </a:r>
          </a:p>
          <a:p>
            <a:pPr algn="l" rtl="0"/>
            <a:r>
              <a:rPr lang="en-US"/>
              <a:t>};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2819400" y="2971800"/>
            <a:ext cx="3124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3276600" y="35052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019800" y="2438400"/>
            <a:ext cx="2530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/>
              <a:t>Constructor with no argument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019800" y="3352800"/>
            <a:ext cx="2530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/>
              <a:t>Constructor with one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912813" y="912813"/>
            <a:ext cx="6872287" cy="6858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0066">
                  <a:gamma/>
                  <a:tint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FFB3"/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>
                <a:solidFill>
                  <a:srgbClr val="FFFFB3"/>
                </a:solidFill>
                <a:latin typeface="Arial" charset="0"/>
              </a:rPr>
              <a:t>Class Complex : parameterized constructor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12813" y="1827213"/>
            <a:ext cx="7313612" cy="3656012"/>
            <a:chOff x="575" y="1151"/>
            <a:chExt cx="4607" cy="2303"/>
          </a:xfrm>
        </p:grpSpPr>
        <p:sp>
          <p:nvSpPr>
            <p:cNvPr id="104452" name="Rectangle 4"/>
            <p:cNvSpPr>
              <a:spLocks noChangeArrowheads="1"/>
            </p:cNvSpPr>
            <p:nvPr/>
          </p:nvSpPr>
          <p:spPr bwMode="auto">
            <a:xfrm>
              <a:off x="575" y="1151"/>
              <a:ext cx="4607" cy="2303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rgbClr val="9292B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buSzPct val="125000"/>
                <a:tabLst>
                  <a:tab pos="914400" algn="l"/>
                  <a:tab pos="3713163" algn="l"/>
                </a:tabLst>
              </a:pPr>
              <a:r>
                <a:rPr lang="en-US" sz="2200">
                  <a:solidFill>
                    <a:srgbClr val="A6D6EE"/>
                  </a:solidFill>
                </a:rPr>
                <a:t>class </a:t>
              </a:r>
              <a:r>
                <a:rPr lang="en-US" sz="2200">
                  <a:solidFill>
                    <a:srgbClr val="FFFFB3"/>
                  </a:solidFill>
                </a:rPr>
                <a:t>Complex	 void main (void)</a:t>
              </a:r>
            </a:p>
            <a:p>
              <a:pPr marL="342900" indent="-342900">
                <a:buSzPct val="125000"/>
                <a:tabLst>
                  <a:tab pos="914400" algn="l"/>
                  <a:tab pos="3713163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{			{</a:t>
              </a:r>
            </a:p>
            <a:p>
              <a:pPr marL="342900" indent="-342900">
                <a:buSzPct val="125000"/>
                <a:tabLst>
                  <a:tab pos="914400" algn="l"/>
                  <a:tab pos="3713163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……		  Complex c2(10,20);</a:t>
              </a:r>
            </a:p>
            <a:p>
              <a:pPr marL="342900" indent="-342900">
                <a:buSzPct val="125000"/>
                <a:tabLst>
                  <a:tab pos="914400" algn="l"/>
                  <a:tab pos="3713163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</a:t>
              </a:r>
              <a:r>
                <a:rPr lang="en-US" sz="2200">
                  <a:solidFill>
                    <a:srgbClr val="A6D6EE"/>
                  </a:solidFill>
                </a:rPr>
                <a:t>public:</a:t>
              </a:r>
              <a:r>
                <a:rPr lang="en-US" sz="2200">
                  <a:solidFill>
                    <a:srgbClr val="FFFFB3"/>
                  </a:solidFill>
                </a:rPr>
                <a:t>	}</a:t>
              </a:r>
            </a:p>
            <a:p>
              <a:pPr marL="342900" indent="-342900">
                <a:buSzPct val="125000"/>
                <a:tabLst>
                  <a:tab pos="914400" algn="l"/>
                  <a:tab pos="3713163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Complex(int r , int i ) </a:t>
              </a:r>
            </a:p>
            <a:p>
              <a:pPr marL="342900" indent="-342900">
                <a:buSzPct val="125000"/>
                <a:tabLst>
                  <a:tab pos="914400" algn="l"/>
                  <a:tab pos="3713163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{		</a:t>
              </a:r>
            </a:p>
            <a:p>
              <a:pPr marL="342900" indent="-342900">
                <a:buSzPct val="125000"/>
                <a:tabLst>
                  <a:tab pos="914400" algn="l"/>
                  <a:tab pos="3713163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m_real = r ;</a:t>
              </a:r>
            </a:p>
            <a:p>
              <a:pPr marL="342900" indent="-342900">
                <a:buSzPct val="125000"/>
                <a:tabLst>
                  <a:tab pos="914400" algn="l"/>
                  <a:tab pos="3713163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m_imag = i ;</a:t>
              </a:r>
            </a:p>
            <a:p>
              <a:pPr marL="342900" indent="-342900">
                <a:buSzPct val="125000"/>
                <a:tabLst>
                  <a:tab pos="914400" algn="l"/>
                  <a:tab pos="3713163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}</a:t>
              </a:r>
            </a:p>
            <a:p>
              <a:pPr marL="342900" indent="-342900">
                <a:buSzPct val="125000"/>
                <a:tabLst>
                  <a:tab pos="914400" algn="l"/>
                  <a:tab pos="3713163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};			</a:t>
              </a:r>
            </a:p>
          </p:txBody>
        </p:sp>
        <p:sp>
          <p:nvSpPr>
            <p:cNvPr id="104453" name="Line 7"/>
            <p:cNvSpPr>
              <a:spLocks noChangeShapeType="1"/>
            </p:cNvSpPr>
            <p:nvPr/>
          </p:nvSpPr>
          <p:spPr bwMode="auto">
            <a:xfrm>
              <a:off x="2696" y="1262"/>
              <a:ext cx="0" cy="2109"/>
            </a:xfrm>
            <a:prstGeom prst="line">
              <a:avLst/>
            </a:prstGeom>
            <a:noFill/>
            <a:ln w="9525">
              <a:solidFill>
                <a:srgbClr val="99FF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/>
              <a:t>Accessing Class Members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/>
              <a:t>Operators to access class members</a:t>
            </a:r>
          </a:p>
          <a:p>
            <a:pPr lvl="1" algn="l" rtl="0"/>
            <a:r>
              <a:rPr lang="en-US"/>
              <a:t>Identical to those for </a:t>
            </a:r>
            <a:r>
              <a:rPr lang="en-US" b="1">
                <a:latin typeface="Courier New" pitchFamily="49" charset="0"/>
              </a:rPr>
              <a:t>struct</a:t>
            </a:r>
            <a:r>
              <a:rPr lang="en-US"/>
              <a:t>s</a:t>
            </a:r>
          </a:p>
          <a:p>
            <a:pPr lvl="1" algn="l" rtl="0"/>
            <a:r>
              <a:rPr lang="en-US"/>
              <a:t>Dot member selection operator (</a:t>
            </a:r>
            <a:r>
              <a:rPr lang="en-US" b="1">
                <a:latin typeface="Courier New" pitchFamily="49" charset="0"/>
              </a:rPr>
              <a:t>.</a:t>
            </a:r>
            <a:r>
              <a:rPr lang="en-US"/>
              <a:t>)</a:t>
            </a:r>
          </a:p>
          <a:p>
            <a:pPr lvl="2" algn="l" rtl="0"/>
            <a:r>
              <a:rPr lang="en-US"/>
              <a:t>Object</a:t>
            </a:r>
          </a:p>
          <a:p>
            <a:pPr lvl="2" algn="l" rtl="0"/>
            <a:r>
              <a:rPr lang="en-US"/>
              <a:t>Reference to object</a:t>
            </a:r>
          </a:p>
          <a:p>
            <a:pPr lvl="1" algn="l" rtl="0"/>
            <a:r>
              <a:rPr lang="en-US"/>
              <a:t>Arrow member selection operator (</a:t>
            </a:r>
            <a:r>
              <a:rPr lang="en-US" b="1">
                <a:latin typeface="Courier New" pitchFamily="49" charset="0"/>
              </a:rPr>
              <a:t>-&gt;</a:t>
            </a:r>
            <a:r>
              <a:rPr lang="en-US"/>
              <a:t>) </a:t>
            </a:r>
          </a:p>
          <a:p>
            <a:pPr lvl="2" algn="l" rtl="0"/>
            <a:r>
              <a:rPr lang="en-US"/>
              <a:t>Pointers</a:t>
            </a:r>
          </a:p>
          <a:p>
            <a:pPr algn="l" rt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0"/>
            <a:ext cx="5486400" cy="669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rtl="0"/>
            <a:r>
              <a:rPr lang="en-US"/>
              <a:t>class Circle</a:t>
            </a:r>
          </a:p>
          <a:p>
            <a:pPr algn="l" rtl="0"/>
            <a:r>
              <a:rPr lang="en-US"/>
              <a:t>{</a:t>
            </a:r>
          </a:p>
          <a:p>
            <a:pPr algn="l" rtl="0"/>
            <a:r>
              <a:rPr lang="en-US"/>
              <a:t>     private:</a:t>
            </a:r>
          </a:p>
          <a:p>
            <a:pPr algn="l" rtl="0"/>
            <a:r>
              <a:rPr lang="en-US"/>
              <a:t>	double radius;</a:t>
            </a:r>
          </a:p>
          <a:p>
            <a:pPr algn="l" rtl="0"/>
            <a:r>
              <a:rPr lang="en-US"/>
              <a:t>     public:</a:t>
            </a:r>
          </a:p>
          <a:p>
            <a:pPr algn="l" rtl="0"/>
            <a:r>
              <a:rPr lang="en-US"/>
              <a:t>	Circle() { radius = 0.0;}</a:t>
            </a:r>
          </a:p>
          <a:p>
            <a:pPr algn="l" rtl="0"/>
            <a:r>
              <a:rPr lang="en-US"/>
              <a:t>	Circle(int r);</a:t>
            </a:r>
          </a:p>
          <a:p>
            <a:pPr algn="l" rtl="0"/>
            <a:r>
              <a:rPr lang="en-US"/>
              <a:t>	void setRadius(double r){radius = r;}</a:t>
            </a:r>
          </a:p>
          <a:p>
            <a:pPr algn="l" rtl="0"/>
            <a:r>
              <a:rPr lang="en-US"/>
              <a:t>	double getDiameter(){ return radius *2;}</a:t>
            </a:r>
          </a:p>
          <a:p>
            <a:pPr algn="l" rtl="0"/>
            <a:r>
              <a:rPr lang="en-US"/>
              <a:t>	double getArea();</a:t>
            </a:r>
          </a:p>
          <a:p>
            <a:pPr algn="l" rtl="0"/>
            <a:r>
              <a:rPr lang="en-US"/>
              <a:t>	double getCircumference();</a:t>
            </a:r>
          </a:p>
          <a:p>
            <a:pPr algn="l" rtl="0"/>
            <a:r>
              <a:rPr lang="en-US"/>
              <a:t>};</a:t>
            </a:r>
          </a:p>
          <a:p>
            <a:pPr algn="l" rtl="0"/>
            <a:r>
              <a:rPr lang="en-US"/>
              <a:t>Circle::Circle(int r)</a:t>
            </a:r>
          </a:p>
          <a:p>
            <a:pPr algn="l" rtl="0"/>
            <a:r>
              <a:rPr lang="en-US"/>
              <a:t>{</a:t>
            </a:r>
          </a:p>
          <a:p>
            <a:pPr algn="l" rtl="0"/>
            <a:r>
              <a:rPr lang="en-US"/>
              <a:t>     radius = r;</a:t>
            </a:r>
          </a:p>
          <a:p>
            <a:pPr algn="l" rtl="0"/>
            <a:r>
              <a:rPr lang="en-US"/>
              <a:t>}</a:t>
            </a:r>
          </a:p>
          <a:p>
            <a:pPr algn="l" rtl="0"/>
            <a:r>
              <a:rPr lang="en-US"/>
              <a:t>double Circle::getArea()</a:t>
            </a:r>
          </a:p>
          <a:p>
            <a:pPr algn="l" rtl="0"/>
            <a:r>
              <a:rPr lang="en-US"/>
              <a:t>{ </a:t>
            </a:r>
          </a:p>
          <a:p>
            <a:pPr algn="l" rtl="0"/>
            <a:r>
              <a:rPr lang="en-US"/>
              <a:t>     return radius * radius * (22.0/7);</a:t>
            </a:r>
          </a:p>
          <a:p>
            <a:pPr algn="l" rtl="0"/>
            <a:r>
              <a:rPr lang="en-US"/>
              <a:t>}</a:t>
            </a:r>
          </a:p>
          <a:p>
            <a:pPr algn="l" rtl="0"/>
            <a:r>
              <a:rPr lang="en-US"/>
              <a:t>double Circle:: getCircumference()</a:t>
            </a:r>
          </a:p>
          <a:p>
            <a:pPr algn="l" rtl="0"/>
            <a:r>
              <a:rPr lang="en-US"/>
              <a:t>{</a:t>
            </a:r>
          </a:p>
          <a:p>
            <a:pPr algn="l" rtl="0"/>
            <a:r>
              <a:rPr lang="en-US"/>
              <a:t>     return 2 * radius  * (22.0/7);</a:t>
            </a:r>
          </a:p>
          <a:p>
            <a:pPr algn="l" rtl="0"/>
            <a:r>
              <a:rPr lang="en-US"/>
              <a:t>}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962400" y="2590800"/>
            <a:ext cx="50292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    Circle c1,c2(7);</a:t>
            </a:r>
          </a:p>
          <a:p>
            <a:pPr algn="l" rtl="0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    cout&lt;&lt;“The area of c1:”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        &lt;&lt;c1.getArea()&lt;&lt;“\n”;</a:t>
            </a:r>
          </a:p>
          <a:p>
            <a:pPr algn="l" rtl="0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    //c1.raduis = 5;//syntax error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    c1.setRadius(5);</a:t>
            </a:r>
          </a:p>
          <a:p>
            <a:pPr algn="l" rtl="0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    cout&lt;&lt;“The circumference of c1:”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	&lt;&lt; c1.getCircumference()&lt;&lt;“\n”;</a:t>
            </a:r>
          </a:p>
          <a:p>
            <a:pPr algn="l" rtl="0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    cout&lt;&lt;“The Diameter of c2:”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	&lt;&lt;c2.getDiameter()&lt;&lt;“\n”;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5715000" y="1219200"/>
            <a:ext cx="1447800" cy="1066800"/>
          </a:xfrm>
          <a:prstGeom prst="wedgeRectCallout">
            <a:avLst>
              <a:gd name="adj1" fmla="val -67787"/>
              <a:gd name="adj2" fmla="val 13080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rtl="0"/>
            <a:r>
              <a:rPr lang="en-US" dirty="0">
                <a:solidFill>
                  <a:schemeClr val="bg2"/>
                </a:solidFill>
              </a:rPr>
              <a:t>The first constructor is called</a:t>
            </a:r>
          </a:p>
        </p:txBody>
      </p:sp>
      <p:sp>
        <p:nvSpPr>
          <p:cNvPr id="22538" name="AutoShape 10"/>
          <p:cNvSpPr>
            <a:spLocks noChangeArrowheads="1"/>
          </p:cNvSpPr>
          <p:nvPr/>
        </p:nvSpPr>
        <p:spPr bwMode="auto">
          <a:xfrm>
            <a:off x="6248400" y="1447800"/>
            <a:ext cx="1447800" cy="1066800"/>
          </a:xfrm>
          <a:prstGeom prst="wedgeRectCallout">
            <a:avLst>
              <a:gd name="adj1" fmla="val -42306"/>
              <a:gd name="adj2" fmla="val 11160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rtl="0"/>
            <a:r>
              <a:rPr lang="en-US" dirty="0">
                <a:solidFill>
                  <a:schemeClr val="bg2"/>
                </a:solidFill>
              </a:rPr>
              <a:t>The second constructor is called</a:t>
            </a:r>
          </a:p>
        </p:txBody>
      </p: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6858000" y="2590800"/>
            <a:ext cx="1981200" cy="1066800"/>
          </a:xfrm>
          <a:prstGeom prst="wedgeRectCallout">
            <a:avLst>
              <a:gd name="adj1" fmla="val -92546"/>
              <a:gd name="adj2" fmla="val 12663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rtl="0"/>
            <a:r>
              <a:rPr lang="en-US">
                <a:solidFill>
                  <a:schemeClr val="bg2"/>
                </a:solidFill>
              </a:rPr>
              <a:t>Since radius is a private class data member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nimBg="1"/>
      <p:bldP spid="22537" grpId="1" animBg="1"/>
      <p:bldP spid="22538" grpId="0" animBg="1"/>
      <p:bldP spid="22538" grpId="1" animBg="1"/>
      <p:bldP spid="22539" grpId="0" animBg="1"/>
      <p:bldP spid="2253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2400" y="0"/>
            <a:ext cx="5486400" cy="669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rtl="0"/>
            <a:r>
              <a:rPr lang="en-US"/>
              <a:t>class Circle</a:t>
            </a:r>
          </a:p>
          <a:p>
            <a:pPr algn="l" rtl="0"/>
            <a:r>
              <a:rPr lang="en-US"/>
              <a:t>{</a:t>
            </a:r>
          </a:p>
          <a:p>
            <a:pPr algn="l" rtl="0"/>
            <a:r>
              <a:rPr lang="en-US"/>
              <a:t>     private:</a:t>
            </a:r>
          </a:p>
          <a:p>
            <a:pPr algn="l" rtl="0"/>
            <a:r>
              <a:rPr lang="en-US"/>
              <a:t>	double radius;</a:t>
            </a:r>
          </a:p>
          <a:p>
            <a:pPr algn="l" rtl="0"/>
            <a:r>
              <a:rPr lang="en-US"/>
              <a:t>     public:</a:t>
            </a:r>
          </a:p>
          <a:p>
            <a:pPr algn="l" rtl="0"/>
            <a:r>
              <a:rPr lang="en-US"/>
              <a:t>	Circle() { radius = 0.0;}</a:t>
            </a:r>
          </a:p>
          <a:p>
            <a:pPr algn="l" rtl="0"/>
            <a:r>
              <a:rPr lang="en-US"/>
              <a:t>	Circle(int r);</a:t>
            </a:r>
          </a:p>
          <a:p>
            <a:pPr algn="l" rtl="0"/>
            <a:r>
              <a:rPr lang="en-US"/>
              <a:t>	void setRadius(double r){radius = r;}</a:t>
            </a:r>
          </a:p>
          <a:p>
            <a:pPr algn="l" rtl="0"/>
            <a:r>
              <a:rPr lang="en-US"/>
              <a:t>	double getDiameter(){ return radius *2;}</a:t>
            </a:r>
          </a:p>
          <a:p>
            <a:pPr algn="l" rtl="0"/>
            <a:r>
              <a:rPr lang="en-US"/>
              <a:t>	double getArea();</a:t>
            </a:r>
          </a:p>
          <a:p>
            <a:pPr algn="l" rtl="0"/>
            <a:r>
              <a:rPr lang="en-US"/>
              <a:t>	double getCircumference();</a:t>
            </a:r>
          </a:p>
          <a:p>
            <a:pPr algn="l" rtl="0"/>
            <a:r>
              <a:rPr lang="en-US"/>
              <a:t>};</a:t>
            </a:r>
          </a:p>
          <a:p>
            <a:pPr algn="l" rtl="0"/>
            <a:r>
              <a:rPr lang="en-US"/>
              <a:t>Circle::Circle(int r)</a:t>
            </a:r>
          </a:p>
          <a:p>
            <a:pPr algn="l" rtl="0"/>
            <a:r>
              <a:rPr lang="en-US"/>
              <a:t>{</a:t>
            </a:r>
          </a:p>
          <a:p>
            <a:pPr algn="l" rtl="0"/>
            <a:r>
              <a:rPr lang="en-US"/>
              <a:t>     radius = r;</a:t>
            </a:r>
          </a:p>
          <a:p>
            <a:pPr algn="l" rtl="0"/>
            <a:r>
              <a:rPr lang="en-US"/>
              <a:t>}</a:t>
            </a:r>
          </a:p>
          <a:p>
            <a:pPr algn="l" rtl="0"/>
            <a:r>
              <a:rPr lang="en-US"/>
              <a:t>double Circle::getArea()</a:t>
            </a:r>
          </a:p>
          <a:p>
            <a:pPr algn="l" rtl="0"/>
            <a:r>
              <a:rPr lang="en-US"/>
              <a:t>{ </a:t>
            </a:r>
          </a:p>
          <a:p>
            <a:pPr algn="l" rtl="0"/>
            <a:r>
              <a:rPr lang="en-US"/>
              <a:t>     return radius * radius * (22.0/7);</a:t>
            </a:r>
          </a:p>
          <a:p>
            <a:pPr algn="l" rtl="0"/>
            <a:r>
              <a:rPr lang="en-US"/>
              <a:t>}</a:t>
            </a:r>
          </a:p>
          <a:p>
            <a:pPr algn="l" rtl="0"/>
            <a:r>
              <a:rPr lang="en-US"/>
              <a:t>double Circle:: getCircumference()</a:t>
            </a:r>
          </a:p>
          <a:p>
            <a:pPr algn="l" rtl="0"/>
            <a:r>
              <a:rPr lang="en-US"/>
              <a:t>{</a:t>
            </a:r>
          </a:p>
          <a:p>
            <a:pPr algn="l" rtl="0"/>
            <a:r>
              <a:rPr lang="en-US"/>
              <a:t>     return 2 * radius  * (22.0/7);</a:t>
            </a:r>
          </a:p>
          <a:p>
            <a:pPr algn="l" rtl="0"/>
            <a:r>
              <a:rPr lang="en-US"/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962400" y="3200400"/>
            <a:ext cx="50292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    Circle c(7);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    Circle *cp1 = &amp;c;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    Circle *cp2 = new Circle(7);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    cout&lt;&lt;“The are of cp2:”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		&lt;&lt;cp2-&gt;getArea();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l" rtl="0"/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457200"/>
            <a:ext cx="5564187" cy="1141413"/>
          </a:xfrm>
        </p:spPr>
        <p:txBody>
          <a:bodyPr>
            <a:normAutofit fontScale="90000"/>
          </a:bodyPr>
          <a:lstStyle/>
          <a:p>
            <a:r>
              <a:rPr lang="en-US" smtClean="0"/>
              <a:t>Structures in C / C++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Structure in C :</a:t>
            </a:r>
          </a:p>
          <a:p>
            <a:pPr lvl="1"/>
            <a:r>
              <a:rPr lang="en-US" smtClean="0"/>
              <a:t>Supports only data abstraction</a:t>
            </a:r>
          </a:p>
          <a:p>
            <a:pPr lvl="1"/>
            <a:r>
              <a:rPr lang="en-US" smtClean="0"/>
              <a:t>Only function pointer can be data member</a:t>
            </a:r>
          </a:p>
          <a:p>
            <a:pPr lvl="1"/>
            <a:endParaRPr lang="en-US" smtClean="0"/>
          </a:p>
          <a:p>
            <a:r>
              <a:rPr lang="en-US" sz="2800" smtClean="0"/>
              <a:t>Structure in C++</a:t>
            </a:r>
          </a:p>
          <a:p>
            <a:pPr lvl="1"/>
            <a:r>
              <a:rPr lang="en-US" smtClean="0"/>
              <a:t>Supports data abstraction and procedure abstraction</a:t>
            </a:r>
          </a:p>
          <a:p>
            <a:pPr lvl="1"/>
            <a:r>
              <a:rPr lang="en-US" smtClean="0"/>
              <a:t>Therefore functions can also be members of structure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381000"/>
            <a:ext cx="4649787" cy="1217613"/>
          </a:xfrm>
        </p:spPr>
        <p:txBody>
          <a:bodyPr/>
          <a:lstStyle/>
          <a:p>
            <a:r>
              <a:rPr lang="en-US" smtClean="0"/>
              <a:t>‘this’ pointer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Every class member function has hidden parameter : the</a:t>
            </a:r>
            <a:r>
              <a:rPr lang="en-US" sz="2800" b="1" i="1" smtClean="0"/>
              <a:t> </a:t>
            </a:r>
            <a:r>
              <a:rPr lang="en-US" sz="2800" b="1" smtClean="0">
                <a:solidFill>
                  <a:srgbClr val="AAAAEA"/>
                </a:solidFill>
              </a:rPr>
              <a:t>this</a:t>
            </a:r>
            <a:r>
              <a:rPr lang="en-US" sz="2800" b="1" i="1" smtClean="0"/>
              <a:t> </a:t>
            </a:r>
            <a:r>
              <a:rPr lang="en-US" sz="2800" smtClean="0"/>
              <a:t> pointer.</a:t>
            </a:r>
          </a:p>
          <a:p>
            <a:endParaRPr lang="en-US" sz="2800" smtClean="0"/>
          </a:p>
          <a:p>
            <a:r>
              <a:rPr lang="en-US" sz="2800" b="1" smtClean="0">
                <a:solidFill>
                  <a:srgbClr val="AAAAEA"/>
                </a:solidFill>
              </a:rPr>
              <a:t>this</a:t>
            </a:r>
            <a:r>
              <a:rPr lang="en-US" sz="2800" smtClean="0"/>
              <a:t> is a keyword in C++</a:t>
            </a:r>
          </a:p>
          <a:p>
            <a:endParaRPr lang="en-US" sz="2800" b="1" smtClean="0">
              <a:solidFill>
                <a:srgbClr val="AAAAEA"/>
              </a:solidFill>
            </a:endParaRPr>
          </a:p>
          <a:p>
            <a:r>
              <a:rPr lang="en-US" sz="2800" b="1" smtClean="0">
                <a:solidFill>
                  <a:srgbClr val="AAAAEA"/>
                </a:solidFill>
              </a:rPr>
              <a:t>this</a:t>
            </a:r>
            <a:r>
              <a:rPr lang="en-US" sz="2800" smtClean="0"/>
              <a:t> points to an individual object.</a:t>
            </a:r>
          </a:p>
          <a:p>
            <a:endParaRPr lang="en-US" sz="2800" b="1" smtClean="0">
              <a:solidFill>
                <a:srgbClr val="AAAAEA"/>
              </a:solidFill>
            </a:endParaRPr>
          </a:p>
          <a:p>
            <a:r>
              <a:rPr lang="en-US" sz="2800" b="1" smtClean="0">
                <a:solidFill>
                  <a:srgbClr val="AAAAEA"/>
                </a:solidFill>
              </a:rPr>
              <a:t>this</a:t>
            </a:r>
            <a:r>
              <a:rPr lang="en-US" sz="2800" smtClean="0"/>
              <a:t> pointer always holds address of an object which is invoking the member function.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912813" y="912813"/>
            <a:ext cx="6369050" cy="6858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0066">
                  <a:gamma/>
                  <a:tint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FFB3"/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>
                <a:solidFill>
                  <a:srgbClr val="FFFFB3"/>
                </a:solidFill>
                <a:latin typeface="Arial" charset="0"/>
              </a:rPr>
              <a:t>Class Complex : Few member functions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2813" y="1827213"/>
            <a:ext cx="7313612" cy="3830637"/>
            <a:chOff x="575" y="1151"/>
            <a:chExt cx="4607" cy="2303"/>
          </a:xfrm>
        </p:grpSpPr>
        <p:sp>
          <p:nvSpPr>
            <p:cNvPr id="108548" name="Rectangle 3"/>
            <p:cNvSpPr>
              <a:spLocks noChangeArrowheads="1"/>
            </p:cNvSpPr>
            <p:nvPr/>
          </p:nvSpPr>
          <p:spPr bwMode="auto">
            <a:xfrm>
              <a:off x="575" y="1151"/>
              <a:ext cx="4607" cy="2303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rgbClr val="9292B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5000"/>
                </a:spcBef>
                <a:buSzPct val="125000"/>
              </a:pPr>
              <a:r>
                <a:rPr lang="en-US" sz="2200">
                  <a:solidFill>
                    <a:srgbClr val="FFFFB3"/>
                  </a:solidFill>
                </a:rPr>
                <a:t>int  Complex :: GetReal (void)	 void main (void)</a:t>
              </a:r>
            </a:p>
            <a:p>
              <a:pPr marL="342900" indent="-342900">
                <a:lnSpc>
                  <a:spcPct val="90000"/>
                </a:lnSpc>
                <a:spcBef>
                  <a:spcPct val="25000"/>
                </a:spcBef>
                <a:buSzPct val="125000"/>
              </a:pPr>
              <a:r>
                <a:rPr lang="en-US" sz="2200">
                  <a:solidFill>
                    <a:srgbClr val="FFFFB3"/>
                  </a:solidFill>
                </a:rPr>
                <a:t>{					    {</a:t>
              </a:r>
            </a:p>
            <a:p>
              <a:pPr marL="342900" indent="-342900">
                <a:lnSpc>
                  <a:spcPct val="90000"/>
                </a:lnSpc>
                <a:spcBef>
                  <a:spcPct val="25000"/>
                </a:spcBef>
                <a:buSzPct val="125000"/>
              </a:pPr>
              <a:r>
                <a:rPr lang="en-US" sz="2200">
                  <a:solidFill>
                    <a:srgbClr val="FFFFB3"/>
                  </a:solidFill>
                </a:rPr>
                <a:t>					       Complex c1,c2(2,4);</a:t>
              </a:r>
            </a:p>
            <a:p>
              <a:pPr marL="342900" indent="-342900">
                <a:lnSpc>
                  <a:spcPct val="90000"/>
                </a:lnSpc>
                <a:spcBef>
                  <a:spcPct val="25000"/>
                </a:spcBef>
                <a:buSzPct val="125000"/>
              </a:pPr>
              <a:r>
                <a:rPr lang="en-US" sz="2200">
                  <a:solidFill>
                    <a:srgbClr val="FFFFB3"/>
                  </a:solidFill>
                </a:rPr>
                <a:t>  return(m_real);		       int x = c1.GetReal( );</a:t>
              </a:r>
            </a:p>
            <a:p>
              <a:pPr marL="342900" indent="-342900">
                <a:lnSpc>
                  <a:spcPct val="90000"/>
                </a:lnSpc>
                <a:spcBef>
                  <a:spcPct val="25000"/>
                </a:spcBef>
                <a:buSzPct val="125000"/>
              </a:pPr>
              <a:r>
                <a:rPr lang="en-US" sz="2200">
                  <a:solidFill>
                    <a:srgbClr val="FFFFB3"/>
                  </a:solidFill>
                </a:rPr>
                <a:t>}  					       int y = c2.GetReal( );</a:t>
              </a:r>
            </a:p>
            <a:p>
              <a:pPr marL="342900" indent="-342900">
                <a:lnSpc>
                  <a:spcPct val="90000"/>
                </a:lnSpc>
                <a:spcBef>
                  <a:spcPct val="25000"/>
                </a:spcBef>
                <a:buSzPct val="125000"/>
              </a:pPr>
              <a:r>
                <a:rPr lang="en-US" sz="2200">
                  <a:solidFill>
                    <a:srgbClr val="FFFFB3"/>
                  </a:solidFill>
                </a:rPr>
                <a:t>or					    }</a:t>
              </a:r>
            </a:p>
            <a:p>
              <a:pPr marL="342900" indent="-342900">
                <a:lnSpc>
                  <a:spcPct val="90000"/>
                </a:lnSpc>
                <a:spcBef>
                  <a:spcPct val="25000"/>
                </a:spcBef>
                <a:buSzPct val="125000"/>
              </a:pPr>
              <a:r>
                <a:rPr lang="en-US" sz="2200">
                  <a:solidFill>
                    <a:srgbClr val="FFFFB3"/>
                  </a:solidFill>
                </a:rPr>
                <a:t>int  Complex :: GetReal(void)</a:t>
              </a:r>
            </a:p>
            <a:p>
              <a:pPr marL="342900" indent="-342900">
                <a:lnSpc>
                  <a:spcPct val="90000"/>
                </a:lnSpc>
                <a:spcBef>
                  <a:spcPct val="25000"/>
                </a:spcBef>
                <a:buSzPct val="125000"/>
              </a:pPr>
              <a:r>
                <a:rPr lang="en-US" sz="2200">
                  <a:solidFill>
                    <a:srgbClr val="FFFFB3"/>
                  </a:solidFill>
                </a:rPr>
                <a:t>{</a:t>
              </a:r>
            </a:p>
            <a:p>
              <a:pPr marL="342900" indent="-342900">
                <a:lnSpc>
                  <a:spcPct val="90000"/>
                </a:lnSpc>
                <a:spcBef>
                  <a:spcPct val="25000"/>
                </a:spcBef>
                <a:buSzPct val="125000"/>
              </a:pPr>
              <a:r>
                <a:rPr lang="en-US" sz="2200">
                  <a:solidFill>
                    <a:srgbClr val="FFFFB3"/>
                  </a:solidFill>
                </a:rPr>
                <a:t>	 return(this -&gt; m_real);</a:t>
              </a:r>
            </a:p>
            <a:p>
              <a:pPr marL="342900" indent="-342900">
                <a:lnSpc>
                  <a:spcPct val="90000"/>
                </a:lnSpc>
                <a:spcBef>
                  <a:spcPct val="25000"/>
                </a:spcBef>
                <a:buSzPct val="125000"/>
              </a:pPr>
              <a:r>
                <a:rPr lang="en-US" sz="2200">
                  <a:solidFill>
                    <a:srgbClr val="FFFFB3"/>
                  </a:solidFill>
                </a:rPr>
                <a:t>}</a:t>
              </a:r>
            </a:p>
          </p:txBody>
        </p:sp>
        <p:sp>
          <p:nvSpPr>
            <p:cNvPr id="108549" name="Line 4"/>
            <p:cNvSpPr>
              <a:spLocks noChangeShapeType="1"/>
            </p:cNvSpPr>
            <p:nvPr/>
          </p:nvSpPr>
          <p:spPr bwMode="auto">
            <a:xfrm>
              <a:off x="3076" y="1188"/>
              <a:ext cx="0" cy="2219"/>
            </a:xfrm>
            <a:prstGeom prst="line">
              <a:avLst/>
            </a:prstGeom>
            <a:noFill/>
            <a:ln w="9525">
              <a:solidFill>
                <a:srgbClr val="99FF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912813" y="912813"/>
            <a:ext cx="5278437" cy="6858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0066">
                  <a:gamma/>
                  <a:tint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FFB3"/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>
                <a:solidFill>
                  <a:srgbClr val="FFFFB3"/>
                </a:solidFill>
                <a:latin typeface="Arial" charset="0"/>
              </a:rPr>
              <a:t>Class Complex : const objects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912813" y="1827213"/>
            <a:ext cx="7313612" cy="3656012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9292BE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90000"/>
              </a:spcBef>
              <a:buSzPct val="125000"/>
              <a:buFontTx/>
              <a:buBlip>
                <a:blip r:embed="rId3"/>
              </a:buBlip>
            </a:pPr>
            <a:r>
              <a:rPr lang="en-US" sz="2200">
                <a:solidFill>
                  <a:srgbClr val="FFFFB3"/>
                </a:solidFill>
              </a:rPr>
              <a:t>To create constant object use const keyword</a:t>
            </a:r>
          </a:p>
          <a:p>
            <a:pPr marL="342900" indent="-342900">
              <a:lnSpc>
                <a:spcPct val="90000"/>
              </a:lnSpc>
              <a:spcBef>
                <a:spcPct val="90000"/>
              </a:spcBef>
              <a:buSzPct val="125000"/>
            </a:pPr>
            <a:r>
              <a:rPr lang="en-US" sz="2200">
                <a:solidFill>
                  <a:srgbClr val="FFFFB3"/>
                </a:solidFill>
              </a:rPr>
              <a:t>	const Complex C1(2,3); // statement in main</a:t>
            </a:r>
          </a:p>
          <a:p>
            <a:pPr marL="342900" indent="-342900">
              <a:lnSpc>
                <a:spcPct val="90000"/>
              </a:lnSpc>
              <a:spcBef>
                <a:spcPct val="90000"/>
              </a:spcBef>
              <a:buSzPct val="125000"/>
              <a:buFontTx/>
              <a:buBlip>
                <a:blip r:embed="rId3"/>
              </a:buBlip>
            </a:pPr>
            <a:r>
              <a:rPr lang="en-US" sz="2200">
                <a:solidFill>
                  <a:srgbClr val="FFFFB3"/>
                </a:solidFill>
              </a:rPr>
              <a:t>const objects invoke const member function only</a:t>
            </a:r>
          </a:p>
          <a:p>
            <a:pPr marL="342900" indent="-342900">
              <a:lnSpc>
                <a:spcPct val="90000"/>
              </a:lnSpc>
              <a:spcBef>
                <a:spcPct val="90000"/>
              </a:spcBef>
              <a:buSzPct val="125000"/>
              <a:buFontTx/>
              <a:buBlip>
                <a:blip r:embed="rId3"/>
              </a:buBlip>
            </a:pPr>
            <a:r>
              <a:rPr lang="en-US" sz="2200">
                <a:solidFill>
                  <a:srgbClr val="FFFFB3"/>
                </a:solidFill>
              </a:rPr>
              <a:t>Characteristic of const functions is it is ‘Read Only’ fn.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nimBg="1" autoUpdateAnimBg="0"/>
      <p:bldP spid="17305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Destructor   is also a special function with the same name as class name prefixed by ~ character.Eg ~Complex( ) ; or ~String( );</a:t>
            </a:r>
          </a:p>
          <a:p>
            <a:pPr eaLnBrk="1" hangingPunct="1"/>
            <a:r>
              <a:rPr lang="en-US" sz="2800" smtClean="0"/>
              <a:t>No need to specify return type or parameters to destructor function.</a:t>
            </a:r>
          </a:p>
          <a:p>
            <a:pPr eaLnBrk="1" hangingPunct="1"/>
            <a:r>
              <a:rPr lang="en-US" sz="2800" smtClean="0"/>
              <a:t>Destructor cannot be overloaded. Therefore a class can have only one destructor.</a:t>
            </a:r>
          </a:p>
          <a:p>
            <a:pPr eaLnBrk="1" hangingPunct="1"/>
            <a:r>
              <a:rPr lang="en-US" sz="2800" smtClean="0"/>
              <a:t>Destructor is implicitly called whenever an object ceases to exist.</a:t>
            </a: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912813" y="931863"/>
            <a:ext cx="3973512" cy="6858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0066">
                  <a:gamma/>
                  <a:tint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FFB3"/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>
                <a:solidFill>
                  <a:srgbClr val="FFFFB3"/>
                </a:solidFill>
                <a:latin typeface="Arial" charset="0"/>
              </a:rPr>
              <a:t>Class : Destructor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nimBg="1" autoUpdateAnimBg="0"/>
      <p:bldP spid="18432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87575"/>
            <a:ext cx="6907213" cy="374173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smtClean="0"/>
              <a:t>Destructor function de-initializes  the objects when they are destroyed.</a:t>
            </a:r>
          </a:p>
          <a:p>
            <a:pPr eaLnBrk="1" hangingPunct="1"/>
            <a:r>
              <a:rPr lang="en-US" sz="2800" smtClean="0"/>
              <a:t>A destructor is automatically invoked when object goes out of scope or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 when the memory allocated to object is de-allocated using the </a:t>
            </a:r>
            <a:r>
              <a:rPr lang="en-US" sz="2800" b="1" smtClean="0">
                <a:solidFill>
                  <a:srgbClr val="FF0000"/>
                </a:solidFill>
              </a:rPr>
              <a:t>delete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operator.</a:t>
            </a:r>
          </a:p>
          <a:p>
            <a:pPr eaLnBrk="1" hangingPunct="1"/>
            <a:r>
              <a:rPr lang="en-US" sz="2800" smtClean="0"/>
              <a:t>If a class contains pointer variable then it is mandatory on programmers part to write a destructor otherwise there is problem of memory leakage. 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912813" y="931863"/>
            <a:ext cx="3973512" cy="6858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0066">
                  <a:gamma/>
                  <a:tint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FFB3"/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>
                <a:solidFill>
                  <a:srgbClr val="FFFFB3"/>
                </a:solidFill>
                <a:latin typeface="Arial" charset="0"/>
              </a:rPr>
              <a:t>Class : Destructor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87575" y="2187575"/>
            <a:ext cx="6956425" cy="36766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Class String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…...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~String(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if(m_pbuff)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delete [ ] m_pbuff;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};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912813" y="931863"/>
            <a:ext cx="3973512" cy="6858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0066">
                  <a:gamma/>
                  <a:tint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FFB3"/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>
                <a:solidFill>
                  <a:srgbClr val="FFFFB3"/>
                </a:solidFill>
                <a:latin typeface="Arial" charset="0"/>
              </a:rPr>
              <a:t>Class : Destructor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87575" y="2251075"/>
            <a:ext cx="6956425" cy="36766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Sequence for object creation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	1) Memory is allocated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	2) Constructor is called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	3) Memory is initialized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Sequence for object destruction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	1) Destructor is called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	2) If memory is allocated dynamically it is freed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	3) Memory allocated to object is de-allocated only        when object goes out of scope.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912813" y="931863"/>
            <a:ext cx="5186362" cy="6858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0066">
                  <a:gamma/>
                  <a:tint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FFB3"/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>
                <a:solidFill>
                  <a:srgbClr val="FFFFB3"/>
                </a:solidFill>
                <a:latin typeface="Arial" charset="0"/>
              </a:rPr>
              <a:t>Object Creation/Destruction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nimBg="1" autoUpdateAnimBg="0"/>
      <p:bldP spid="18739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87575" y="2251075"/>
            <a:ext cx="6956425" cy="3676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200" smtClean="0"/>
              <a:t>Class Test</a:t>
            </a:r>
          </a:p>
          <a:p>
            <a:pPr eaLnBrk="1" hangingPunct="1">
              <a:buFontTx/>
              <a:buNone/>
            </a:pPr>
            <a:r>
              <a:rPr lang="en-US" sz="2200" smtClean="0"/>
              <a:t>{ … …</a:t>
            </a:r>
          </a:p>
          <a:p>
            <a:pPr eaLnBrk="1" hangingPunct="1">
              <a:buFontTx/>
              <a:buNone/>
            </a:pPr>
            <a:r>
              <a:rPr lang="en-US" sz="2200" smtClean="0"/>
              <a:t>public:</a:t>
            </a:r>
          </a:p>
          <a:p>
            <a:pPr eaLnBrk="1" hangingPunct="1">
              <a:buFontTx/>
              <a:buNone/>
            </a:pPr>
            <a:r>
              <a:rPr lang="en-US" sz="2200" smtClean="0"/>
              <a:t>	Test( )</a:t>
            </a:r>
          </a:p>
          <a:p>
            <a:pPr eaLnBrk="1" hangingPunct="1">
              <a:buFontTx/>
              <a:buNone/>
            </a:pPr>
            <a:r>
              <a:rPr lang="en-US" sz="2200" smtClean="0"/>
              <a:t>	{ cout&lt;&lt;“Constructor is invoked”&lt;&lt;endl; }</a:t>
            </a:r>
          </a:p>
          <a:p>
            <a:pPr eaLnBrk="1" hangingPunct="1">
              <a:buFontTx/>
              <a:buNone/>
            </a:pPr>
            <a:r>
              <a:rPr lang="en-US" sz="2200" smtClean="0"/>
              <a:t>	~Test( )</a:t>
            </a:r>
          </a:p>
          <a:p>
            <a:pPr eaLnBrk="1" hangingPunct="1">
              <a:buFontTx/>
              <a:buNone/>
            </a:pPr>
            <a:r>
              <a:rPr lang="en-US" sz="2200" smtClean="0"/>
              <a:t> 	{ 	cout &lt;&lt; “Destructor is invoked&lt;&lt;endl; “ }</a:t>
            </a:r>
          </a:p>
          <a:p>
            <a:pPr eaLnBrk="1" hangingPunct="1">
              <a:buFontTx/>
              <a:buNone/>
            </a:pPr>
            <a:r>
              <a:rPr lang="en-US" sz="2200" smtClean="0"/>
              <a:t>};</a:t>
            </a: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912813" y="931863"/>
            <a:ext cx="4079875" cy="6858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0066">
                  <a:gamma/>
                  <a:tint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FFB3"/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>
                <a:solidFill>
                  <a:srgbClr val="FFFFB3"/>
                </a:solidFill>
                <a:latin typeface="Arial" charset="0"/>
              </a:rPr>
              <a:t>Scope of an Object</a:t>
            </a:r>
          </a:p>
        </p:txBody>
      </p:sp>
      <p:sp>
        <p:nvSpPr>
          <p:cNvPr id="188420" name="Comment 4"/>
          <p:cNvSpPr>
            <a:spLocks noChangeArrowheads="1"/>
          </p:cNvSpPr>
          <p:nvPr/>
        </p:nvSpPr>
        <p:spPr bwMode="auto">
          <a:xfrm>
            <a:off x="9483725" y="4530725"/>
            <a:ext cx="1828800" cy="581025"/>
          </a:xfrm>
          <a:prstGeom prst="rect">
            <a:avLst/>
          </a:prstGeom>
          <a:gradFill rotWithShape="0">
            <a:gsLst>
              <a:gs pos="0">
                <a:srgbClr val="FCFDC6"/>
              </a:gs>
              <a:gs pos="100000">
                <a:srgbClr val="FCFDC6">
                  <a:gamma/>
                  <a:tint val="4274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Ask students to write the output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nimBg="1" autoUpdateAnimBg="0"/>
      <p:bldP spid="18841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912813" y="1301750"/>
            <a:ext cx="7313612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60000"/>
              </a:spcBef>
              <a:buSzPct val="125000"/>
            </a:pPr>
            <a:r>
              <a:rPr lang="en-US" sz="2200" dirty="0">
                <a:latin typeface="Arial" pitchFamily="34" charset="0"/>
              </a:rPr>
              <a:t>String s4(s3);	// To create s4 as a copy of s3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buSzPct val="125000"/>
              <a:buFontTx/>
              <a:buBlip>
                <a:blip r:embed="rId3"/>
              </a:buBlip>
            </a:pPr>
            <a:r>
              <a:rPr lang="en-US" sz="2200" dirty="0">
                <a:latin typeface="Arial" pitchFamily="34" charset="0"/>
              </a:rPr>
              <a:t>The implicit Copy Constructor does a member wise copy of the elements:</a:t>
            </a:r>
          </a:p>
        </p:txBody>
      </p:sp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1185863" y="2503488"/>
            <a:ext cx="5856287" cy="3022600"/>
            <a:chOff x="662" y="1577"/>
            <a:chExt cx="3689" cy="1904"/>
          </a:xfrm>
        </p:grpSpPr>
        <p:sp>
          <p:nvSpPr>
            <p:cNvPr id="72710" name="Text Box 8"/>
            <p:cNvSpPr txBox="1">
              <a:spLocks noChangeArrowheads="1"/>
            </p:cNvSpPr>
            <p:nvPr/>
          </p:nvSpPr>
          <p:spPr bwMode="auto">
            <a:xfrm>
              <a:off x="910" y="1577"/>
              <a:ext cx="3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AAAAEA"/>
                  </a:solidFill>
                  <a:latin typeface="Arial" pitchFamily="34" charset="0"/>
                </a:rPr>
                <a:t>s3</a:t>
              </a:r>
            </a:p>
          </p:txBody>
        </p:sp>
        <p:sp>
          <p:nvSpPr>
            <p:cNvPr id="72711" name="Text Box 9"/>
            <p:cNvSpPr txBox="1">
              <a:spLocks noChangeArrowheads="1"/>
            </p:cNvSpPr>
            <p:nvPr/>
          </p:nvSpPr>
          <p:spPr bwMode="auto">
            <a:xfrm>
              <a:off x="3839" y="1577"/>
              <a:ext cx="3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AAAAEA"/>
                  </a:solidFill>
                  <a:latin typeface="Arial" pitchFamily="34" charset="0"/>
                </a:rPr>
                <a:t>s4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62" y="2023"/>
              <a:ext cx="650" cy="980"/>
              <a:chOff x="662" y="2378"/>
              <a:chExt cx="650" cy="980"/>
            </a:xfrm>
          </p:grpSpPr>
          <p:sp>
            <p:nvSpPr>
              <p:cNvPr id="72729" name="Rectangle 10"/>
              <p:cNvSpPr>
                <a:spLocks noChangeArrowheads="1"/>
              </p:cNvSpPr>
              <p:nvPr/>
            </p:nvSpPr>
            <p:spPr bwMode="auto">
              <a:xfrm>
                <a:off x="662" y="2378"/>
                <a:ext cx="650" cy="980"/>
              </a:xfrm>
              <a:prstGeom prst="rect">
                <a:avLst/>
              </a:prstGeom>
              <a:solidFill>
                <a:schemeClr val="fol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fol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spcBef>
                    <a:spcPct val="100000"/>
                  </a:spcBef>
                </a:pPr>
                <a:r>
                  <a:rPr lang="en-US" sz="2200" b="1">
                    <a:solidFill>
                      <a:srgbClr val="FFFFB3"/>
                    </a:solidFill>
                    <a:latin typeface="Arial" pitchFamily="34" charset="0"/>
                  </a:rPr>
                  <a:t>4</a:t>
                </a:r>
              </a:p>
              <a:p>
                <a:pPr algn="ctr">
                  <a:spcBef>
                    <a:spcPct val="100000"/>
                  </a:spcBef>
                </a:pPr>
                <a:r>
                  <a:rPr lang="en-US" sz="2200" b="1">
                    <a:solidFill>
                      <a:srgbClr val="FFFFB3"/>
                    </a:solidFill>
                    <a:latin typeface="Arial" pitchFamily="34" charset="0"/>
                  </a:rPr>
                  <a:t>1001</a:t>
                </a:r>
              </a:p>
            </p:txBody>
          </p:sp>
          <p:sp>
            <p:nvSpPr>
              <p:cNvPr id="72730" name="Line 13"/>
              <p:cNvSpPr>
                <a:spLocks noChangeShapeType="1"/>
              </p:cNvSpPr>
              <p:nvPr/>
            </p:nvSpPr>
            <p:spPr bwMode="auto">
              <a:xfrm>
                <a:off x="662" y="2868"/>
                <a:ext cx="637" cy="0"/>
              </a:xfrm>
              <a:prstGeom prst="line">
                <a:avLst/>
              </a:prstGeom>
              <a:noFill/>
              <a:ln w="9525">
                <a:solidFill>
                  <a:srgbClr val="99FF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3701" y="2023"/>
              <a:ext cx="650" cy="980"/>
              <a:chOff x="662" y="2378"/>
              <a:chExt cx="650" cy="980"/>
            </a:xfrm>
          </p:grpSpPr>
          <p:sp>
            <p:nvSpPr>
              <p:cNvPr id="72727" name="Rectangle 16"/>
              <p:cNvSpPr>
                <a:spLocks noChangeArrowheads="1"/>
              </p:cNvSpPr>
              <p:nvPr/>
            </p:nvSpPr>
            <p:spPr bwMode="auto">
              <a:xfrm>
                <a:off x="662" y="2378"/>
                <a:ext cx="650" cy="980"/>
              </a:xfrm>
              <a:prstGeom prst="rect">
                <a:avLst/>
              </a:prstGeom>
              <a:solidFill>
                <a:schemeClr val="fol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fol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spcBef>
                    <a:spcPct val="100000"/>
                  </a:spcBef>
                </a:pPr>
                <a:r>
                  <a:rPr lang="en-US" sz="2200" b="1">
                    <a:solidFill>
                      <a:srgbClr val="FFFFB3"/>
                    </a:solidFill>
                    <a:latin typeface="Arial" pitchFamily="34" charset="0"/>
                  </a:rPr>
                  <a:t>4</a:t>
                </a:r>
              </a:p>
              <a:p>
                <a:pPr algn="ctr">
                  <a:spcBef>
                    <a:spcPct val="100000"/>
                  </a:spcBef>
                </a:pPr>
                <a:r>
                  <a:rPr lang="en-US" sz="2200" b="1">
                    <a:solidFill>
                      <a:srgbClr val="FFFFB3"/>
                    </a:solidFill>
                    <a:latin typeface="Arial" pitchFamily="34" charset="0"/>
                  </a:rPr>
                  <a:t>1001</a:t>
                </a:r>
              </a:p>
            </p:txBody>
          </p:sp>
          <p:sp>
            <p:nvSpPr>
              <p:cNvPr id="72728" name="Line 17"/>
              <p:cNvSpPr>
                <a:spLocks noChangeShapeType="1"/>
              </p:cNvSpPr>
              <p:nvPr/>
            </p:nvSpPr>
            <p:spPr bwMode="auto">
              <a:xfrm>
                <a:off x="662" y="2868"/>
                <a:ext cx="637" cy="0"/>
              </a:xfrm>
              <a:prstGeom prst="line">
                <a:avLst/>
              </a:prstGeom>
              <a:noFill/>
              <a:ln w="9525">
                <a:solidFill>
                  <a:srgbClr val="99FF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714" name="Line 18"/>
            <p:cNvSpPr>
              <a:spLocks noChangeShapeType="1"/>
            </p:cNvSpPr>
            <p:nvPr/>
          </p:nvSpPr>
          <p:spPr bwMode="auto">
            <a:xfrm>
              <a:off x="1630" y="2243"/>
              <a:ext cx="1973" cy="0"/>
            </a:xfrm>
            <a:prstGeom prst="line">
              <a:avLst/>
            </a:prstGeom>
            <a:noFill/>
            <a:ln w="9525">
              <a:solidFill>
                <a:srgbClr val="99FFCC"/>
              </a:solidFill>
              <a:prstDash val="lgDash"/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5" name="Line 19"/>
            <p:cNvSpPr>
              <a:spLocks noChangeShapeType="1"/>
            </p:cNvSpPr>
            <p:nvPr/>
          </p:nvSpPr>
          <p:spPr bwMode="auto">
            <a:xfrm>
              <a:off x="1630" y="2734"/>
              <a:ext cx="1973" cy="0"/>
            </a:xfrm>
            <a:prstGeom prst="line">
              <a:avLst/>
            </a:prstGeom>
            <a:noFill/>
            <a:ln w="9525">
              <a:solidFill>
                <a:srgbClr val="99FFCC"/>
              </a:solidFill>
              <a:prstDash val="lgDash"/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6" name="Text Box 20"/>
            <p:cNvSpPr txBox="1">
              <a:spLocks noChangeArrowheads="1"/>
            </p:cNvSpPr>
            <p:nvPr/>
          </p:nvSpPr>
          <p:spPr bwMode="auto">
            <a:xfrm>
              <a:off x="2196" y="1835"/>
              <a:ext cx="112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FFFFB3"/>
                  </a:solidFill>
                  <a:latin typeface="Arial" pitchFamily="34" charset="0"/>
                </a:rPr>
                <a:t>Gets copied</a:t>
              </a:r>
            </a:p>
          </p:txBody>
        </p:sp>
        <p:sp>
          <p:nvSpPr>
            <p:cNvPr id="72717" name="Text Box 21"/>
            <p:cNvSpPr txBox="1">
              <a:spLocks noChangeArrowheads="1"/>
            </p:cNvSpPr>
            <p:nvPr/>
          </p:nvSpPr>
          <p:spPr bwMode="auto">
            <a:xfrm>
              <a:off x="2196" y="2399"/>
              <a:ext cx="112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FFFFB3"/>
                  </a:solidFill>
                  <a:latin typeface="Arial" pitchFamily="34" charset="0"/>
                </a:rPr>
                <a:t>Gets copied</a:t>
              </a:r>
            </a:p>
          </p:txBody>
        </p:sp>
        <p:grpSp>
          <p:nvGrpSpPr>
            <p:cNvPr id="5" name="Group 113"/>
            <p:cNvGrpSpPr>
              <a:grpSpLocks/>
            </p:cNvGrpSpPr>
            <p:nvPr/>
          </p:nvGrpSpPr>
          <p:grpSpPr bwMode="auto">
            <a:xfrm>
              <a:off x="1327" y="3206"/>
              <a:ext cx="2461" cy="275"/>
              <a:chOff x="1376" y="204"/>
              <a:chExt cx="2461" cy="275"/>
            </a:xfrm>
          </p:grpSpPr>
          <p:sp>
            <p:nvSpPr>
              <p:cNvPr id="72722" name="Text Box 106"/>
              <p:cNvSpPr txBox="1">
                <a:spLocks noChangeArrowheads="1"/>
              </p:cNvSpPr>
              <p:nvPr/>
            </p:nvSpPr>
            <p:spPr bwMode="auto">
              <a:xfrm>
                <a:off x="1376" y="204"/>
                <a:ext cx="2461" cy="275"/>
              </a:xfrm>
              <a:prstGeom prst="rect">
                <a:avLst/>
              </a:prstGeom>
              <a:noFill/>
              <a:ln w="9525">
                <a:solidFill>
                  <a:srgbClr val="99FFCC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tabLst>
                    <a:tab pos="349250" algn="l"/>
                    <a:tab pos="1030288" algn="l"/>
                    <a:tab pos="1711325" algn="l"/>
                    <a:tab pos="2449513" algn="l"/>
                    <a:tab pos="3090863" algn="l"/>
                    <a:tab pos="3595688" algn="l"/>
                  </a:tabLst>
                </a:pPr>
                <a:r>
                  <a:rPr lang="en-US" sz="2200" b="1">
                    <a:solidFill>
                      <a:srgbClr val="FFFFB3"/>
                    </a:solidFill>
                    <a:latin typeface="Arial" pitchFamily="34" charset="0"/>
                  </a:rPr>
                  <a:t>	S	E	E	D	\0	</a:t>
                </a:r>
              </a:p>
            </p:txBody>
          </p:sp>
          <p:sp>
            <p:nvSpPr>
              <p:cNvPr id="72723" name="Line 107"/>
              <p:cNvSpPr>
                <a:spLocks noChangeShapeType="1"/>
              </p:cNvSpPr>
              <p:nvPr/>
            </p:nvSpPr>
            <p:spPr bwMode="auto">
              <a:xfrm>
                <a:off x="1924" y="208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99FF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24" name="Line 110"/>
              <p:cNvSpPr>
                <a:spLocks noChangeShapeType="1"/>
              </p:cNvSpPr>
              <p:nvPr/>
            </p:nvSpPr>
            <p:spPr bwMode="auto">
              <a:xfrm>
                <a:off x="2304" y="208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99FF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25" name="Line 111"/>
              <p:cNvSpPr>
                <a:spLocks noChangeShapeType="1"/>
              </p:cNvSpPr>
              <p:nvPr/>
            </p:nvSpPr>
            <p:spPr bwMode="auto">
              <a:xfrm>
                <a:off x="2770" y="208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99FF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26" name="Line 112"/>
              <p:cNvSpPr>
                <a:spLocks noChangeShapeType="1"/>
              </p:cNvSpPr>
              <p:nvPr/>
            </p:nvSpPr>
            <p:spPr bwMode="auto">
              <a:xfrm>
                <a:off x="3248" y="208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99FF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719" name="Line 114"/>
            <p:cNvSpPr>
              <a:spLocks noChangeShapeType="1"/>
            </p:cNvSpPr>
            <p:nvPr/>
          </p:nvSpPr>
          <p:spPr bwMode="auto">
            <a:xfrm>
              <a:off x="1005" y="3028"/>
              <a:ext cx="331" cy="271"/>
            </a:xfrm>
            <a:prstGeom prst="line">
              <a:avLst/>
            </a:prstGeom>
            <a:noFill/>
            <a:ln w="9525">
              <a:solidFill>
                <a:srgbClr val="99FFCC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0" name="Line 115"/>
            <p:cNvSpPr>
              <a:spLocks noChangeShapeType="1"/>
            </p:cNvSpPr>
            <p:nvPr/>
          </p:nvSpPr>
          <p:spPr bwMode="auto">
            <a:xfrm flipH="1">
              <a:off x="3774" y="3028"/>
              <a:ext cx="208" cy="170"/>
            </a:xfrm>
            <a:prstGeom prst="line">
              <a:avLst/>
            </a:prstGeom>
            <a:noFill/>
            <a:ln w="9525">
              <a:solidFill>
                <a:srgbClr val="99FFCC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1" name="Text Box 116"/>
            <p:cNvSpPr txBox="1">
              <a:spLocks noChangeArrowheads="1"/>
            </p:cNvSpPr>
            <p:nvPr/>
          </p:nvSpPr>
          <p:spPr bwMode="auto">
            <a:xfrm>
              <a:off x="2306" y="2950"/>
              <a:ext cx="39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A6D6EE"/>
                  </a:solidFill>
                  <a:latin typeface="Arial" pitchFamily="34" charset="0"/>
                </a:rPr>
                <a:t>1001</a:t>
              </a:r>
            </a:p>
          </p:txBody>
        </p:sp>
      </p:grpSp>
      <p:sp>
        <p:nvSpPr>
          <p:cNvPr id="179317" name="Text Box 117"/>
          <p:cNvSpPr txBox="1">
            <a:spLocks noChangeArrowheads="1"/>
          </p:cNvSpPr>
          <p:nvPr/>
        </p:nvSpPr>
        <p:spPr bwMode="auto">
          <a:xfrm>
            <a:off x="912813" y="5635625"/>
            <a:ext cx="73136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  <a:buSzPct val="125000"/>
            </a:pPr>
            <a:r>
              <a:rPr lang="en-US" sz="2200">
                <a:solidFill>
                  <a:srgbClr val="FFFFB3"/>
                </a:solidFill>
                <a:latin typeface="Arial" pitchFamily="34" charset="0"/>
              </a:rPr>
              <a:t>If one object goes out of scope this situation leads to the problem of dangling pointer.</a:t>
            </a:r>
          </a:p>
        </p:txBody>
      </p:sp>
      <p:sp>
        <p:nvSpPr>
          <p:cNvPr id="179319" name="Rectangle 119"/>
          <p:cNvSpPr>
            <a:spLocks noChangeArrowheads="1"/>
          </p:cNvSpPr>
          <p:nvPr/>
        </p:nvSpPr>
        <p:spPr bwMode="auto">
          <a:xfrm>
            <a:off x="912813" y="387350"/>
            <a:ext cx="5588000" cy="6858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0066">
                  <a:gamma/>
                  <a:tint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FFB3"/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>
                <a:solidFill>
                  <a:srgbClr val="FFFFB3"/>
                </a:solidFill>
                <a:latin typeface="Arial" charset="0"/>
              </a:rPr>
              <a:t>Class String : Copy Constructor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17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 autoUpdateAnimBg="0"/>
      <p:bldP spid="179317" grpId="0" autoUpdateAnimBg="0"/>
      <p:bldP spid="17931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912813" y="387350"/>
            <a:ext cx="5588000" cy="6858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0066">
                  <a:gamma/>
                  <a:tint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FFB3"/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>
                <a:solidFill>
                  <a:srgbClr val="FFFFB3"/>
                </a:solidFill>
                <a:latin typeface="Arial" charset="0"/>
              </a:rPr>
              <a:t>Class String : Copy Constructor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912813" y="1301750"/>
            <a:ext cx="73136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60000"/>
              </a:spcBef>
              <a:buSzPct val="125000"/>
              <a:buFontTx/>
              <a:buBlip>
                <a:blip r:embed="rId3"/>
              </a:buBlip>
            </a:pPr>
            <a:r>
              <a:rPr lang="en-US" sz="2200">
                <a:solidFill>
                  <a:srgbClr val="FFFFB3"/>
                </a:solidFill>
                <a:latin typeface="Arial" pitchFamily="34" charset="0"/>
              </a:rPr>
              <a:t>To avoid problem of dangling pointer it is mandatory to have a copy constructor in a class which contains a pointer variable</a:t>
            </a:r>
          </a:p>
        </p:txBody>
      </p:sp>
      <p:sp>
        <p:nvSpPr>
          <p:cNvPr id="180250" name="Text Box 26"/>
          <p:cNvSpPr txBox="1">
            <a:spLocks noChangeArrowheads="1"/>
          </p:cNvSpPr>
          <p:nvPr/>
        </p:nvSpPr>
        <p:spPr bwMode="auto">
          <a:xfrm>
            <a:off x="912813" y="5518150"/>
            <a:ext cx="73136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  <a:buSzPct val="125000"/>
            </a:pPr>
            <a:r>
              <a:rPr lang="en-US" sz="2200">
                <a:solidFill>
                  <a:srgbClr val="FFFFB3"/>
                </a:solidFill>
                <a:latin typeface="Arial" pitchFamily="34" charset="0"/>
              </a:rPr>
              <a:t>Copy constructor creates a new space in the heap for the string to be copied.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68313" y="2368550"/>
            <a:ext cx="8385175" cy="3001963"/>
            <a:chOff x="295" y="1492"/>
            <a:chExt cx="5282" cy="1891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995" y="1492"/>
              <a:ext cx="3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AAAAEA"/>
                  </a:solidFill>
                  <a:latin typeface="Arial" pitchFamily="34" charset="0"/>
                </a:rPr>
                <a:t>s3</a:t>
              </a: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3924" y="1492"/>
              <a:ext cx="3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AAAAEA"/>
                  </a:solidFill>
                  <a:latin typeface="Arial" pitchFamily="34" charset="0"/>
                </a:rPr>
                <a:t>s4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47" y="1938"/>
              <a:ext cx="650" cy="857"/>
              <a:chOff x="662" y="2378"/>
              <a:chExt cx="650" cy="980"/>
            </a:xfrm>
          </p:grpSpPr>
          <p:sp>
            <p:nvSpPr>
              <p:cNvPr id="73758" name="Rectangle 8"/>
              <p:cNvSpPr>
                <a:spLocks noChangeArrowheads="1"/>
              </p:cNvSpPr>
              <p:nvPr/>
            </p:nvSpPr>
            <p:spPr bwMode="auto">
              <a:xfrm>
                <a:off x="662" y="2378"/>
                <a:ext cx="650" cy="980"/>
              </a:xfrm>
              <a:prstGeom prst="rect">
                <a:avLst/>
              </a:prstGeom>
              <a:solidFill>
                <a:schemeClr val="fol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fol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spcBef>
                    <a:spcPct val="100000"/>
                  </a:spcBef>
                </a:pPr>
                <a:r>
                  <a:rPr lang="en-US" sz="2200" b="1">
                    <a:solidFill>
                      <a:srgbClr val="FFFFB3"/>
                    </a:solidFill>
                    <a:latin typeface="Arial" pitchFamily="34" charset="0"/>
                  </a:rPr>
                  <a:t>4</a:t>
                </a:r>
              </a:p>
              <a:p>
                <a:pPr algn="ctr">
                  <a:spcBef>
                    <a:spcPct val="100000"/>
                  </a:spcBef>
                </a:pPr>
                <a:r>
                  <a:rPr lang="en-US" sz="2200" b="1">
                    <a:solidFill>
                      <a:srgbClr val="FFFFB3"/>
                    </a:solidFill>
                    <a:latin typeface="Arial" pitchFamily="34" charset="0"/>
                  </a:rPr>
                  <a:t>1001</a:t>
                </a:r>
              </a:p>
            </p:txBody>
          </p:sp>
          <p:sp>
            <p:nvSpPr>
              <p:cNvPr id="73759" name="Line 9"/>
              <p:cNvSpPr>
                <a:spLocks noChangeShapeType="1"/>
              </p:cNvSpPr>
              <p:nvPr/>
            </p:nvSpPr>
            <p:spPr bwMode="auto">
              <a:xfrm>
                <a:off x="662" y="2868"/>
                <a:ext cx="637" cy="0"/>
              </a:xfrm>
              <a:prstGeom prst="line">
                <a:avLst/>
              </a:prstGeom>
              <a:noFill/>
              <a:ln w="9525">
                <a:solidFill>
                  <a:srgbClr val="99FF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786" y="1938"/>
              <a:ext cx="650" cy="857"/>
              <a:chOff x="662" y="2378"/>
              <a:chExt cx="650" cy="980"/>
            </a:xfrm>
          </p:grpSpPr>
          <p:sp>
            <p:nvSpPr>
              <p:cNvPr id="73756" name="Rectangle 11"/>
              <p:cNvSpPr>
                <a:spLocks noChangeArrowheads="1"/>
              </p:cNvSpPr>
              <p:nvPr/>
            </p:nvSpPr>
            <p:spPr bwMode="auto">
              <a:xfrm>
                <a:off x="662" y="2378"/>
                <a:ext cx="650" cy="980"/>
              </a:xfrm>
              <a:prstGeom prst="rect">
                <a:avLst/>
              </a:prstGeom>
              <a:solidFill>
                <a:schemeClr val="fol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fol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>
                  <a:spcBef>
                    <a:spcPct val="100000"/>
                  </a:spcBef>
                </a:pPr>
                <a:r>
                  <a:rPr lang="en-US" sz="2200" b="1">
                    <a:solidFill>
                      <a:srgbClr val="FFFFB3"/>
                    </a:solidFill>
                    <a:latin typeface="Arial" pitchFamily="34" charset="0"/>
                  </a:rPr>
                  <a:t>4</a:t>
                </a:r>
              </a:p>
              <a:p>
                <a:pPr algn="ctr">
                  <a:spcBef>
                    <a:spcPct val="100000"/>
                  </a:spcBef>
                </a:pPr>
                <a:r>
                  <a:rPr lang="en-US" sz="2200" b="1">
                    <a:solidFill>
                      <a:srgbClr val="FFFFB3"/>
                    </a:solidFill>
                    <a:latin typeface="Arial" pitchFamily="34" charset="0"/>
                  </a:rPr>
                  <a:t>3003</a:t>
                </a:r>
              </a:p>
            </p:txBody>
          </p:sp>
          <p:sp>
            <p:nvSpPr>
              <p:cNvPr id="73757" name="Line 12"/>
              <p:cNvSpPr>
                <a:spLocks noChangeShapeType="1"/>
              </p:cNvSpPr>
              <p:nvPr/>
            </p:nvSpPr>
            <p:spPr bwMode="auto">
              <a:xfrm>
                <a:off x="662" y="2868"/>
                <a:ext cx="637" cy="0"/>
              </a:xfrm>
              <a:prstGeom prst="line">
                <a:avLst/>
              </a:prstGeom>
              <a:noFill/>
              <a:ln w="9525">
                <a:solidFill>
                  <a:srgbClr val="99FF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38" name="Line 13"/>
            <p:cNvSpPr>
              <a:spLocks noChangeShapeType="1"/>
            </p:cNvSpPr>
            <p:nvPr/>
          </p:nvSpPr>
          <p:spPr bwMode="auto">
            <a:xfrm>
              <a:off x="1654" y="2158"/>
              <a:ext cx="2071" cy="0"/>
            </a:xfrm>
            <a:prstGeom prst="line">
              <a:avLst/>
            </a:prstGeom>
            <a:noFill/>
            <a:ln w="9525">
              <a:solidFill>
                <a:srgbClr val="99FFCC"/>
              </a:solidFill>
              <a:prstDash val="lgDash"/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39" name="Text Box 15"/>
            <p:cNvSpPr txBox="1">
              <a:spLocks noChangeArrowheads="1"/>
            </p:cNvSpPr>
            <p:nvPr/>
          </p:nvSpPr>
          <p:spPr bwMode="auto">
            <a:xfrm>
              <a:off x="2208" y="1836"/>
              <a:ext cx="112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FFFFB3"/>
                  </a:solidFill>
                  <a:latin typeface="Arial" pitchFamily="34" charset="0"/>
                </a:rPr>
                <a:t>Gets copied</a:t>
              </a: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297" y="3108"/>
              <a:ext cx="2461" cy="275"/>
              <a:chOff x="1376" y="204"/>
              <a:chExt cx="2461" cy="275"/>
            </a:xfrm>
          </p:grpSpPr>
          <p:sp>
            <p:nvSpPr>
              <p:cNvPr id="73751" name="Text Box 18"/>
              <p:cNvSpPr txBox="1">
                <a:spLocks noChangeArrowheads="1"/>
              </p:cNvSpPr>
              <p:nvPr/>
            </p:nvSpPr>
            <p:spPr bwMode="auto">
              <a:xfrm>
                <a:off x="1376" y="204"/>
                <a:ext cx="2461" cy="275"/>
              </a:xfrm>
              <a:prstGeom prst="rect">
                <a:avLst/>
              </a:prstGeom>
              <a:noFill/>
              <a:ln w="9525">
                <a:solidFill>
                  <a:srgbClr val="99FFCC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tabLst>
                    <a:tab pos="349250" algn="l"/>
                    <a:tab pos="1030288" algn="l"/>
                    <a:tab pos="1711325" algn="l"/>
                    <a:tab pos="2449513" algn="l"/>
                    <a:tab pos="3090863" algn="l"/>
                    <a:tab pos="3595688" algn="l"/>
                  </a:tabLst>
                </a:pPr>
                <a:r>
                  <a:rPr lang="en-US" sz="2200" b="1">
                    <a:solidFill>
                      <a:srgbClr val="FFFFB3"/>
                    </a:solidFill>
                    <a:latin typeface="Arial" pitchFamily="34" charset="0"/>
                  </a:rPr>
                  <a:t>	S	E	E	D	\0	</a:t>
                </a:r>
              </a:p>
            </p:txBody>
          </p:sp>
          <p:sp>
            <p:nvSpPr>
              <p:cNvPr id="73752" name="Line 19"/>
              <p:cNvSpPr>
                <a:spLocks noChangeShapeType="1"/>
              </p:cNvSpPr>
              <p:nvPr/>
            </p:nvSpPr>
            <p:spPr bwMode="auto">
              <a:xfrm>
                <a:off x="1924" y="208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99FF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3" name="Line 20"/>
              <p:cNvSpPr>
                <a:spLocks noChangeShapeType="1"/>
              </p:cNvSpPr>
              <p:nvPr/>
            </p:nvSpPr>
            <p:spPr bwMode="auto">
              <a:xfrm>
                <a:off x="2304" y="208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99FF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4" name="Line 21"/>
              <p:cNvSpPr>
                <a:spLocks noChangeShapeType="1"/>
              </p:cNvSpPr>
              <p:nvPr/>
            </p:nvSpPr>
            <p:spPr bwMode="auto">
              <a:xfrm>
                <a:off x="2770" y="208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99FF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5" name="Line 22"/>
              <p:cNvSpPr>
                <a:spLocks noChangeShapeType="1"/>
              </p:cNvSpPr>
              <p:nvPr/>
            </p:nvSpPr>
            <p:spPr bwMode="auto">
              <a:xfrm>
                <a:off x="3248" y="208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99FF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41" name="Line 23"/>
            <p:cNvSpPr>
              <a:spLocks noChangeShapeType="1"/>
            </p:cNvSpPr>
            <p:nvPr/>
          </p:nvSpPr>
          <p:spPr bwMode="auto">
            <a:xfrm>
              <a:off x="1090" y="2795"/>
              <a:ext cx="0" cy="284"/>
            </a:xfrm>
            <a:prstGeom prst="line">
              <a:avLst/>
            </a:prstGeom>
            <a:noFill/>
            <a:ln w="9525">
              <a:solidFill>
                <a:srgbClr val="99FFCC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2" name="Text Box 25"/>
            <p:cNvSpPr txBox="1">
              <a:spLocks noChangeArrowheads="1"/>
            </p:cNvSpPr>
            <p:nvPr/>
          </p:nvSpPr>
          <p:spPr bwMode="auto">
            <a:xfrm>
              <a:off x="295" y="2852"/>
              <a:ext cx="39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A6D6EE"/>
                  </a:solidFill>
                  <a:latin typeface="Arial" pitchFamily="34" charset="0"/>
                </a:rPr>
                <a:t>1001</a:t>
              </a:r>
            </a:p>
          </p:txBody>
        </p: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3116" y="3108"/>
              <a:ext cx="2461" cy="275"/>
              <a:chOff x="1376" y="204"/>
              <a:chExt cx="2461" cy="275"/>
            </a:xfrm>
          </p:grpSpPr>
          <p:sp>
            <p:nvSpPr>
              <p:cNvPr id="73746" name="Text Box 28"/>
              <p:cNvSpPr txBox="1">
                <a:spLocks noChangeArrowheads="1"/>
              </p:cNvSpPr>
              <p:nvPr/>
            </p:nvSpPr>
            <p:spPr bwMode="auto">
              <a:xfrm>
                <a:off x="1376" y="204"/>
                <a:ext cx="2461" cy="275"/>
              </a:xfrm>
              <a:prstGeom prst="rect">
                <a:avLst/>
              </a:prstGeom>
              <a:noFill/>
              <a:ln w="9525">
                <a:solidFill>
                  <a:srgbClr val="99FFCC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tabLst>
                    <a:tab pos="349250" algn="l"/>
                    <a:tab pos="1030288" algn="l"/>
                    <a:tab pos="1711325" algn="l"/>
                    <a:tab pos="2449513" algn="l"/>
                    <a:tab pos="3090863" algn="l"/>
                    <a:tab pos="3595688" algn="l"/>
                  </a:tabLst>
                </a:pPr>
                <a:r>
                  <a:rPr lang="en-US" sz="2200" b="1">
                    <a:solidFill>
                      <a:srgbClr val="FFFFB3"/>
                    </a:solidFill>
                    <a:latin typeface="Arial" pitchFamily="34" charset="0"/>
                  </a:rPr>
                  <a:t>	S	E	E	D	\0	</a:t>
                </a:r>
              </a:p>
            </p:txBody>
          </p:sp>
          <p:sp>
            <p:nvSpPr>
              <p:cNvPr id="73747" name="Line 29"/>
              <p:cNvSpPr>
                <a:spLocks noChangeShapeType="1"/>
              </p:cNvSpPr>
              <p:nvPr/>
            </p:nvSpPr>
            <p:spPr bwMode="auto">
              <a:xfrm>
                <a:off x="1924" y="208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99FF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8" name="Line 30"/>
              <p:cNvSpPr>
                <a:spLocks noChangeShapeType="1"/>
              </p:cNvSpPr>
              <p:nvPr/>
            </p:nvSpPr>
            <p:spPr bwMode="auto">
              <a:xfrm>
                <a:off x="2304" y="208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99FF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9" name="Line 31"/>
              <p:cNvSpPr>
                <a:spLocks noChangeShapeType="1"/>
              </p:cNvSpPr>
              <p:nvPr/>
            </p:nvSpPr>
            <p:spPr bwMode="auto">
              <a:xfrm>
                <a:off x="2770" y="208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99FF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50" name="Line 32"/>
              <p:cNvSpPr>
                <a:spLocks noChangeShapeType="1"/>
              </p:cNvSpPr>
              <p:nvPr/>
            </p:nvSpPr>
            <p:spPr bwMode="auto">
              <a:xfrm>
                <a:off x="3248" y="208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99FF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44" name="Text Box 33"/>
            <p:cNvSpPr txBox="1">
              <a:spLocks noChangeArrowheads="1"/>
            </p:cNvSpPr>
            <p:nvPr/>
          </p:nvSpPr>
          <p:spPr bwMode="auto">
            <a:xfrm>
              <a:off x="3114" y="2852"/>
              <a:ext cx="39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>
                  <a:solidFill>
                    <a:srgbClr val="A6D6EE"/>
                  </a:solidFill>
                  <a:latin typeface="Arial" pitchFamily="34" charset="0"/>
                </a:rPr>
                <a:t>3003</a:t>
              </a:r>
            </a:p>
          </p:txBody>
        </p:sp>
        <p:sp>
          <p:nvSpPr>
            <p:cNvPr id="73745" name="Line 34"/>
            <p:cNvSpPr>
              <a:spLocks noChangeShapeType="1"/>
            </p:cNvSpPr>
            <p:nvPr/>
          </p:nvSpPr>
          <p:spPr bwMode="auto">
            <a:xfrm>
              <a:off x="4093" y="2808"/>
              <a:ext cx="0" cy="271"/>
            </a:xfrm>
            <a:prstGeom prst="line">
              <a:avLst/>
            </a:prstGeom>
            <a:noFill/>
            <a:ln w="9525">
              <a:solidFill>
                <a:srgbClr val="99FFCC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18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utoUpdateAnimBg="0"/>
      <p:bldP spid="18025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381000"/>
            <a:ext cx="5487987" cy="1217613"/>
          </a:xfrm>
        </p:spPr>
        <p:txBody>
          <a:bodyPr>
            <a:normAutofit fontScale="90000"/>
          </a:bodyPr>
          <a:lstStyle/>
          <a:p>
            <a:r>
              <a:rPr lang="en-US" smtClean="0"/>
              <a:t>Structures in C / C++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12850" y="1809750"/>
            <a:ext cx="7313613" cy="3656013"/>
            <a:chOff x="520" y="1085"/>
            <a:chExt cx="4607" cy="2303"/>
          </a:xfrm>
        </p:grpSpPr>
        <p:sp>
          <p:nvSpPr>
            <p:cNvPr id="95236" name="Rectangle 5"/>
            <p:cNvSpPr>
              <a:spLocks noChangeArrowheads="1"/>
            </p:cNvSpPr>
            <p:nvPr/>
          </p:nvSpPr>
          <p:spPr bwMode="auto">
            <a:xfrm>
              <a:off x="520" y="1085"/>
              <a:ext cx="4607" cy="2303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rgbClr val="9292B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5000"/>
                </a:spcBef>
                <a:buSzPct val="125000"/>
                <a:tabLst>
                  <a:tab pos="2973388" algn="l"/>
                </a:tabLst>
              </a:pPr>
              <a:r>
                <a:rPr lang="en-US" sz="2200" b="1">
                  <a:solidFill>
                    <a:srgbClr val="A6D6EE"/>
                  </a:solidFill>
                </a:rPr>
                <a:t>Structure in ‘C’	Structure in ‘C++’</a:t>
              </a:r>
            </a:p>
            <a:p>
              <a:pPr marL="342900" indent="-342900">
                <a:spcBef>
                  <a:spcPct val="5000"/>
                </a:spcBef>
                <a:buSzPct val="125000"/>
                <a:tabLst>
                  <a:tab pos="2973388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struct directory	struct directory</a:t>
              </a:r>
            </a:p>
            <a:p>
              <a:pPr marL="342900" indent="-342900">
                <a:spcBef>
                  <a:spcPct val="5000"/>
                </a:spcBef>
                <a:buSzPct val="125000"/>
                <a:tabLst>
                  <a:tab pos="2973388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{		{</a:t>
              </a:r>
            </a:p>
            <a:p>
              <a:pPr marL="342900" indent="-342900">
                <a:spcBef>
                  <a:spcPct val="5000"/>
                </a:spcBef>
                <a:buSzPct val="125000"/>
                <a:tabLst>
                  <a:tab pos="2973388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char Name[30];		char Name[30];</a:t>
              </a:r>
            </a:p>
            <a:p>
              <a:pPr marL="342900" indent="-342900">
                <a:spcBef>
                  <a:spcPct val="5000"/>
                </a:spcBef>
                <a:buSzPct val="125000"/>
                <a:tabLst>
                  <a:tab pos="2973388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long PhoneNo;		long PhoneNo;</a:t>
              </a:r>
            </a:p>
            <a:p>
              <a:pPr marL="342900" indent="-342900">
                <a:spcBef>
                  <a:spcPct val="5000"/>
                </a:spcBef>
                <a:buSzPct val="125000"/>
                <a:tabLst>
                  <a:tab pos="2973388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		void Display(void)</a:t>
              </a:r>
            </a:p>
            <a:p>
              <a:pPr marL="342900" indent="-342900">
                <a:spcBef>
                  <a:spcPct val="5000"/>
                </a:spcBef>
                <a:buSzPct val="125000"/>
                <a:tabLst>
                  <a:tab pos="2973388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			{</a:t>
              </a:r>
            </a:p>
            <a:p>
              <a:pPr marL="342900" indent="-342900">
                <a:spcBef>
                  <a:spcPct val="5000"/>
                </a:spcBef>
                <a:buSzPct val="125000"/>
                <a:tabLst>
                  <a:tab pos="2973388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			cout&lt;&lt;PhoneNo;</a:t>
              </a:r>
            </a:p>
            <a:p>
              <a:pPr marL="342900" indent="-342900">
                <a:spcBef>
                  <a:spcPct val="5000"/>
                </a:spcBef>
                <a:buSzPct val="125000"/>
                <a:tabLst>
                  <a:tab pos="2973388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			}</a:t>
              </a:r>
            </a:p>
            <a:p>
              <a:pPr marL="342900" indent="-342900">
                <a:spcBef>
                  <a:spcPct val="5000"/>
                </a:spcBef>
                <a:buSzPct val="125000"/>
                <a:tabLst>
                  <a:tab pos="2973388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};		};</a:t>
              </a:r>
            </a:p>
          </p:txBody>
        </p:sp>
        <p:sp>
          <p:nvSpPr>
            <p:cNvPr id="95237" name="Line 4"/>
            <p:cNvSpPr>
              <a:spLocks noChangeShapeType="1"/>
            </p:cNvSpPr>
            <p:nvPr/>
          </p:nvSpPr>
          <p:spPr bwMode="auto">
            <a:xfrm>
              <a:off x="2272" y="1171"/>
              <a:ext cx="0" cy="2047"/>
            </a:xfrm>
            <a:prstGeom prst="line">
              <a:avLst/>
            </a:prstGeom>
            <a:noFill/>
            <a:ln w="9525">
              <a:solidFill>
                <a:srgbClr val="99FF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While creating copy of an object you should know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Compiler provides a default copy constructor which does member wise copy.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a class contains one of it’s data member as a pointer type variable, it’s mandatory on programmer’s part to write user defined copy constructor.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User defined copy constructor should take care of dangling pointer situation.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 avoid infinite recursion, pass the parameters by reference to the copy constructor.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914400" y="457200"/>
            <a:ext cx="5588000" cy="6858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0066">
                  <a:gamma/>
                  <a:tint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FFB3"/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>
                <a:solidFill>
                  <a:srgbClr val="FFFFB3"/>
                </a:solidFill>
                <a:latin typeface="Arial" charset="0"/>
              </a:rPr>
              <a:t>Class String : Copy Constructor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Member Functions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Function can access the private members of the class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Function is in the scope of the class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Function must be invoked on a specific object of the class – e.g.,</a:t>
            </a:r>
          </a:p>
          <a:p>
            <a:pPr marL="1371600" lvl="2" indent="-457200"/>
            <a:r>
              <a:rPr lang="en-US" sz="2200" b="1">
                <a:latin typeface="Courier New" pitchFamily="49" charset="0"/>
              </a:rPr>
              <a:t>ptr -&gt; func()</a:t>
            </a:r>
          </a:p>
          <a:p>
            <a:pPr marL="1371600" lvl="2" indent="-457200"/>
            <a:r>
              <a:rPr lang="en-US" sz="2200" b="1">
                <a:latin typeface="Courier New" pitchFamily="49" charset="0"/>
              </a:rPr>
              <a:t>obj.func()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9B5F88-29BF-4BFD-851E-C14A301B3534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static</a:t>
            </a:r>
            <a:r>
              <a:rPr lang="en-US"/>
              <a:t> Member Function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/>
              <a:t>Function can access the private members of the class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Function is in the scope of the class</a:t>
            </a:r>
          </a:p>
          <a:p>
            <a:pPr marL="609600" indent="-609600">
              <a:buFontTx/>
              <a:buAutoNum type="arabicPeriod"/>
            </a:pPr>
            <a:r>
              <a:rPr lang="en-US">
                <a:solidFill>
                  <a:srgbClr val="B0B0B0"/>
                </a:solidFill>
              </a:rPr>
              <a:t>Function must be invoked on a specific object of the class – e.g.,</a:t>
            </a:r>
          </a:p>
          <a:p>
            <a:pPr marL="1371600" lvl="2" indent="-457200"/>
            <a:r>
              <a:rPr lang="en-US" sz="2200" b="1">
                <a:solidFill>
                  <a:srgbClr val="B0B0B0"/>
                </a:solidFill>
                <a:latin typeface="Courier New" pitchFamily="49" charset="0"/>
              </a:rPr>
              <a:t>ptr -&gt; func()</a:t>
            </a:r>
          </a:p>
          <a:p>
            <a:pPr marL="1371600" lvl="2" indent="-457200"/>
            <a:r>
              <a:rPr lang="en-US" sz="2200" b="1">
                <a:solidFill>
                  <a:srgbClr val="B0B0B0"/>
                </a:solidFill>
                <a:latin typeface="Courier New" pitchFamily="49" charset="0"/>
              </a:rPr>
              <a:t>obj.func()</a:t>
            </a:r>
          </a:p>
          <a:p>
            <a:pPr marL="609600" indent="-609600"/>
            <a:r>
              <a:rPr lang="en-US"/>
              <a:t>But only the </a:t>
            </a:r>
            <a:r>
              <a:rPr lang="en-US" sz="2800" b="1">
                <a:latin typeface="Courier New" pitchFamily="49" charset="0"/>
              </a:rPr>
              <a:t>static</a:t>
            </a:r>
            <a:r>
              <a:rPr lang="en-US"/>
              <a:t> members</a:t>
            </a:r>
          </a:p>
          <a:p>
            <a:pPr marL="1371600" lvl="2" indent="-457200"/>
            <a:r>
              <a:rPr lang="en-US"/>
              <a:t>Members that exist independently of any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3164732-BE65-4002-B4CE-A5D822A7AB0C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friend</a:t>
            </a:r>
            <a:r>
              <a:rPr lang="en-US"/>
              <a:t> Function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Function can access the private members of the class</a:t>
            </a:r>
          </a:p>
          <a:p>
            <a:pPr marL="609600" indent="-609600">
              <a:buFontTx/>
              <a:buAutoNum type="arabicPeriod"/>
            </a:pPr>
            <a:r>
              <a:rPr lang="en-US">
                <a:solidFill>
                  <a:srgbClr val="B0B0B0"/>
                </a:solidFill>
              </a:rPr>
              <a:t>Function is in the scope of the class</a:t>
            </a:r>
          </a:p>
          <a:p>
            <a:pPr marL="609600" indent="-609600">
              <a:buFontTx/>
              <a:buAutoNum type="arabicPeriod"/>
            </a:pPr>
            <a:r>
              <a:rPr lang="en-US">
                <a:solidFill>
                  <a:srgbClr val="B0B0B0"/>
                </a:solidFill>
              </a:rPr>
              <a:t>Function must be invoked on a specific object of the class – e.g.,</a:t>
            </a:r>
          </a:p>
          <a:p>
            <a:pPr marL="1371600" lvl="2" indent="-457200"/>
            <a:r>
              <a:rPr lang="en-US" sz="2200" b="1">
                <a:solidFill>
                  <a:srgbClr val="B0B0B0"/>
                </a:solidFill>
                <a:latin typeface="Courier New" pitchFamily="49" charset="0"/>
              </a:rPr>
              <a:t>ptr -&gt; func()</a:t>
            </a:r>
          </a:p>
          <a:p>
            <a:pPr marL="1371600" lvl="2" indent="-457200"/>
            <a:r>
              <a:rPr lang="en-US" sz="2200" b="1">
                <a:solidFill>
                  <a:srgbClr val="B0B0B0"/>
                </a:solidFill>
                <a:latin typeface="Courier New" pitchFamily="49" charset="0"/>
              </a:rPr>
              <a:t>obj.func()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C9B8F26-4AFD-4630-87C4-9E2A422F8725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friend</a:t>
            </a:r>
            <a:r>
              <a:rPr lang="en-US"/>
              <a:t> Function of a Class</a:t>
            </a:r>
          </a:p>
        </p:txBody>
      </p:sp>
      <p:sp>
        <p:nvSpPr>
          <p:cNvPr id="43418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Defined outside that class’s scope.</a:t>
            </a:r>
          </a:p>
          <a:p>
            <a:r>
              <a:rPr lang="en-US"/>
              <a:t>Not a member function of that class.</a:t>
            </a:r>
          </a:p>
          <a:p>
            <a:r>
              <a:rPr lang="en-US"/>
              <a:t>Has right to access </a:t>
            </a:r>
            <a:r>
              <a:rPr lang="en-US" i="1"/>
              <a:t>non-public</a:t>
            </a:r>
            <a:r>
              <a:rPr lang="en-US"/>
              <a:t> and public members of that class.</a:t>
            </a:r>
          </a:p>
          <a:p>
            <a:r>
              <a:rPr lang="en-US"/>
              <a:t>Often appropriate when a member function cannot be used for certain operations.</a:t>
            </a:r>
          </a:p>
          <a:p>
            <a:r>
              <a:rPr lang="en-US"/>
              <a:t>Can enhance performance.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3A9D7-7D9A-4E13-AD72-729A84B1A5F3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>
                <a:latin typeface="Courier New" pitchFamily="49" charset="0"/>
              </a:rPr>
              <a:t>friend</a:t>
            </a:r>
            <a:r>
              <a:rPr lang="en-US"/>
              <a:t> Functions and </a:t>
            </a:r>
            <a:r>
              <a:rPr lang="en-US" sz="3200" b="1">
                <a:latin typeface="Courier New" pitchFamily="49" charset="0"/>
              </a:rPr>
              <a:t>friend</a:t>
            </a:r>
            <a:r>
              <a:rPr lang="en-US"/>
              <a:t> Classes</a:t>
            </a:r>
          </a:p>
        </p:txBody>
      </p:sp>
      <p:sp>
        <p:nvSpPr>
          <p:cNvPr id="435208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To declare a function as a </a:t>
            </a:r>
            <a:r>
              <a:rPr lang="en-US" sz="2400" b="1">
                <a:latin typeface="Courier New" pitchFamily="49" charset="0"/>
              </a:rPr>
              <a:t>friend</a:t>
            </a:r>
            <a:r>
              <a:rPr lang="en-US" sz="2800"/>
              <a:t> of a class:–</a:t>
            </a:r>
          </a:p>
          <a:p>
            <a:pPr lvl="1"/>
            <a:r>
              <a:rPr lang="en-US" sz="2400"/>
              <a:t>Provide the function prototype in the class definition preceded by keyword </a:t>
            </a:r>
            <a:r>
              <a:rPr lang="en-US" sz="2200" b="1">
                <a:latin typeface="Courier New" pitchFamily="49" charset="0"/>
              </a:rPr>
              <a:t>friend</a:t>
            </a:r>
          </a:p>
          <a:p>
            <a:pPr lvl="1"/>
            <a:endParaRPr lang="en-US" sz="2400"/>
          </a:p>
          <a:p>
            <a:r>
              <a:rPr lang="en-US" sz="2800"/>
              <a:t>To declare a class as a </a:t>
            </a:r>
            <a:r>
              <a:rPr lang="en-US" sz="2400" b="1">
                <a:latin typeface="Courier New" pitchFamily="49" charset="0"/>
              </a:rPr>
              <a:t>friend</a:t>
            </a:r>
            <a:r>
              <a:rPr lang="en-US" sz="2800"/>
              <a:t> of another class:</a:t>
            </a:r>
          </a:p>
          <a:p>
            <a:pPr lvl="1"/>
            <a:r>
              <a:rPr lang="en-US" sz="2400"/>
              <a:t>Place a declaration of the form</a:t>
            </a:r>
          </a:p>
          <a:p>
            <a:pPr lvl="1"/>
            <a:r>
              <a:rPr lang="en-US" sz="2400"/>
              <a:t>	   </a:t>
            </a:r>
            <a:r>
              <a:rPr lang="en-US" sz="2200" b="1">
                <a:latin typeface="Courier New" pitchFamily="49" charset="0"/>
              </a:rPr>
              <a:t>friend class ClassTwo;</a:t>
            </a:r>
            <a:br>
              <a:rPr lang="en-US" sz="2200" b="1">
                <a:latin typeface="Courier New" pitchFamily="49" charset="0"/>
              </a:rPr>
            </a:br>
            <a:r>
              <a:rPr lang="en-US" sz="2400"/>
              <a:t>in the definition of </a:t>
            </a:r>
            <a:r>
              <a:rPr lang="en-US" sz="2200" b="1">
                <a:latin typeface="Courier New" pitchFamily="49" charset="0"/>
              </a:rPr>
              <a:t>class ClassOne</a:t>
            </a:r>
          </a:p>
          <a:p>
            <a:r>
              <a:rPr lang="en-US" sz="2800"/>
              <a:t>All member functions of </a:t>
            </a:r>
            <a:r>
              <a:rPr lang="en-US" sz="2400" b="1">
                <a:latin typeface="Courier New" pitchFamily="49" charset="0"/>
              </a:rPr>
              <a:t>class ClassTwo</a:t>
            </a:r>
            <a:r>
              <a:rPr lang="en-US" sz="2800"/>
              <a:t> are friends of class </a:t>
            </a:r>
            <a:r>
              <a:rPr lang="en-US" sz="2400" b="1">
                <a:latin typeface="Courier New" pitchFamily="49" charset="0"/>
              </a:rPr>
              <a:t>ClassOne</a:t>
            </a:r>
            <a:endParaRPr lang="en-US" sz="28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FBC177-06A6-4E87-9518-AFF7A20A9A15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4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latin typeface="Courier New" pitchFamily="49" charset="0"/>
              </a:rPr>
              <a:t>friend</a:t>
            </a:r>
            <a:r>
              <a:rPr lang="en-US" sz="3200"/>
              <a:t> Functions and </a:t>
            </a:r>
            <a:r>
              <a:rPr lang="en-US" sz="2800" b="1">
                <a:latin typeface="Courier New" pitchFamily="49" charset="0"/>
              </a:rPr>
              <a:t>friend</a:t>
            </a:r>
            <a:r>
              <a:rPr lang="en-US" sz="3200"/>
              <a:t> Classes</a:t>
            </a:r>
            <a:br>
              <a:rPr lang="en-US" sz="3200"/>
            </a:br>
            <a:r>
              <a:rPr lang="en-US" sz="2400"/>
              <a:t>(continued)</a:t>
            </a:r>
            <a:endParaRPr lang="en-US" sz="2800"/>
          </a:p>
        </p:txBody>
      </p:sp>
      <p:sp>
        <p:nvSpPr>
          <p:cNvPr id="436235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Friendship is </a:t>
            </a:r>
            <a:r>
              <a:rPr lang="en-US" sz="2800" i="1"/>
              <a:t>granted</a:t>
            </a:r>
            <a:r>
              <a:rPr lang="en-US" sz="2800"/>
              <a:t>, not taken.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 </a:t>
            </a:r>
            <a:r>
              <a:rPr lang="en-US" sz="2000" b="1">
                <a:latin typeface="Courier New" pitchFamily="49" charset="0"/>
              </a:rPr>
              <a:t>class B</a:t>
            </a:r>
            <a:r>
              <a:rPr lang="en-US" sz="2400"/>
              <a:t> to be a friend of </a:t>
            </a:r>
            <a:r>
              <a:rPr lang="en-US" sz="2000" b="1">
                <a:latin typeface="Courier New" pitchFamily="49" charset="0"/>
              </a:rPr>
              <a:t>class A</a:t>
            </a:r>
            <a:r>
              <a:rPr lang="en-US" sz="2400"/>
              <a:t>, </a:t>
            </a:r>
            <a:r>
              <a:rPr lang="en-US" sz="2000" b="1">
                <a:latin typeface="Courier New" pitchFamily="49" charset="0"/>
              </a:rPr>
              <a:t>class A</a:t>
            </a:r>
            <a:r>
              <a:rPr lang="en-US" sz="2400"/>
              <a:t> must explicitly declare that </a:t>
            </a:r>
            <a:r>
              <a:rPr lang="en-US" sz="2000" b="1">
                <a:latin typeface="Courier New" pitchFamily="49" charset="0"/>
              </a:rPr>
              <a:t>class B</a:t>
            </a:r>
            <a:r>
              <a:rPr lang="en-US" sz="2400"/>
              <a:t> is its friend.</a:t>
            </a:r>
          </a:p>
          <a:p>
            <a:pPr>
              <a:lnSpc>
                <a:spcPct val="90000"/>
              </a:lnSpc>
            </a:pPr>
            <a:r>
              <a:rPr lang="en-US" sz="2800"/>
              <a:t>Friendship relation is neither </a:t>
            </a:r>
            <a:r>
              <a:rPr lang="en-US" sz="2800" i="1"/>
              <a:t>symmetric</a:t>
            </a:r>
            <a:r>
              <a:rPr lang="en-US" sz="2800"/>
              <a:t> nor </a:t>
            </a:r>
            <a:r>
              <a:rPr lang="en-US" sz="2800" i="1"/>
              <a:t>transitive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</a:t>
            </a:r>
            <a:r>
              <a:rPr lang="en-US" sz="2200" b="1">
                <a:latin typeface="Courier New" pitchFamily="49" charset="0"/>
              </a:rPr>
              <a:t>class A</a:t>
            </a:r>
            <a:r>
              <a:rPr lang="en-US" sz="2400"/>
              <a:t> is a friend of </a:t>
            </a:r>
            <a:r>
              <a:rPr lang="en-US" sz="2200" b="1">
                <a:latin typeface="Courier New" pitchFamily="49" charset="0"/>
              </a:rPr>
              <a:t>class B</a:t>
            </a:r>
            <a:r>
              <a:rPr lang="en-US" sz="2400"/>
              <a:t>, and </a:t>
            </a:r>
            <a:r>
              <a:rPr lang="en-US" sz="2200" b="1">
                <a:latin typeface="Courier New" pitchFamily="49" charset="0"/>
              </a:rPr>
              <a:t>class B</a:t>
            </a:r>
            <a:r>
              <a:rPr lang="en-US" sz="2400"/>
              <a:t> is a friend of </a:t>
            </a:r>
            <a:r>
              <a:rPr lang="en-US" sz="2200" b="1">
                <a:latin typeface="Courier New" pitchFamily="49" charset="0"/>
              </a:rPr>
              <a:t>class C</a:t>
            </a:r>
            <a:r>
              <a:rPr lang="en-US" sz="2400"/>
              <a:t>, </a:t>
            </a:r>
            <a:r>
              <a:rPr lang="en-US" sz="2400" i="1"/>
              <a:t>cannot</a:t>
            </a:r>
            <a:r>
              <a:rPr lang="en-US" sz="2400"/>
              <a:t> infer that </a:t>
            </a:r>
          </a:p>
          <a:p>
            <a:pPr lvl="2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class B</a:t>
            </a:r>
            <a:r>
              <a:rPr lang="en-US" sz="2000"/>
              <a:t> is a friend of </a:t>
            </a:r>
            <a:r>
              <a:rPr lang="en-US" sz="2000" b="1">
                <a:latin typeface="Courier New" pitchFamily="49" charset="0"/>
              </a:rPr>
              <a:t>class A</a:t>
            </a:r>
            <a:r>
              <a:rPr lang="en-US" sz="2000"/>
              <a:t>, </a:t>
            </a:r>
          </a:p>
          <a:p>
            <a:pPr lvl="2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class C</a:t>
            </a:r>
            <a:r>
              <a:rPr lang="en-US" sz="2000"/>
              <a:t> is a friend of </a:t>
            </a:r>
            <a:r>
              <a:rPr lang="en-US" sz="2000" b="1">
                <a:latin typeface="Courier New" pitchFamily="49" charset="0"/>
              </a:rPr>
              <a:t>class B</a:t>
            </a:r>
            <a:r>
              <a:rPr lang="en-US" sz="2000"/>
              <a:t>, </a:t>
            </a:r>
          </a:p>
          <a:p>
            <a:pPr lvl="2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class A</a:t>
            </a:r>
            <a:r>
              <a:rPr lang="en-US" sz="2000"/>
              <a:t> is a friend of </a:t>
            </a:r>
            <a:r>
              <a:rPr lang="en-US" sz="2000" b="1"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C</a:t>
            </a:r>
            <a:r>
              <a:rPr lang="en-US" sz="2000"/>
              <a:t>. </a:t>
            </a:r>
          </a:p>
          <a:p>
            <a:pPr>
              <a:lnSpc>
                <a:spcPct val="90000"/>
              </a:lnSpc>
            </a:pPr>
            <a:r>
              <a:rPr lang="en-US" sz="2800" b="1"/>
              <a:t>…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A4B02B2-F491-4EC5-80CA-EEF4D18C6E78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latin typeface="Courier New" pitchFamily="49" charset="0"/>
              </a:rPr>
              <a:t>friend</a:t>
            </a:r>
            <a:r>
              <a:rPr lang="en-US" sz="3200"/>
              <a:t> Functions and </a:t>
            </a:r>
            <a:r>
              <a:rPr lang="en-US" sz="2800" b="1">
                <a:latin typeface="Courier New" pitchFamily="49" charset="0"/>
              </a:rPr>
              <a:t>friend</a:t>
            </a:r>
            <a:r>
              <a:rPr lang="en-US" sz="3200"/>
              <a:t> Classes</a:t>
            </a:r>
            <a:br>
              <a:rPr lang="en-US" sz="3200"/>
            </a:br>
            <a:r>
              <a:rPr lang="en-US" sz="2400"/>
              <a:t>(continued)</a:t>
            </a:r>
            <a:endParaRPr lang="en-US" sz="280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…</a:t>
            </a:r>
          </a:p>
          <a:p>
            <a:r>
              <a:rPr lang="en-US"/>
              <a:t>It is possible to specify overloaded functions as </a:t>
            </a:r>
            <a:r>
              <a:rPr lang="en-US" sz="2800" b="1">
                <a:latin typeface="Courier New" pitchFamily="49" charset="0"/>
              </a:rPr>
              <a:t>friends</a:t>
            </a:r>
            <a:r>
              <a:rPr lang="en-US"/>
              <a:t> of a class.</a:t>
            </a:r>
          </a:p>
          <a:p>
            <a:pPr lvl="1"/>
            <a:r>
              <a:rPr lang="en-US"/>
              <a:t>Each overloaded function intended to be a </a:t>
            </a:r>
            <a:r>
              <a:rPr lang="en-US" sz="2400" b="1">
                <a:latin typeface="Courier New" pitchFamily="49" charset="0"/>
              </a:rPr>
              <a:t>friend</a:t>
            </a:r>
            <a:r>
              <a:rPr lang="en-US"/>
              <a:t> must be explicitly declared as a </a:t>
            </a:r>
            <a:r>
              <a:rPr lang="en-US" sz="2400" b="1">
                <a:latin typeface="Courier New" pitchFamily="49" charset="0"/>
              </a:rPr>
              <a:t>friend</a:t>
            </a:r>
            <a:r>
              <a:rPr lang="en-US"/>
              <a:t> of the class.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242D760-D030-47B7-B360-679FA0B762B2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82" name="Rectangle 10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r>
              <a:rPr lang="en-US" sz="3200" b="1">
                <a:latin typeface="Courier New" pitchFamily="49" charset="0"/>
              </a:rPr>
              <a:t>friend</a:t>
            </a:r>
            <a:r>
              <a:rPr lang="en-US"/>
              <a:t> Function Example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2680D5F-39BB-4D07-A5D2-0D2B73CF4C26}" type="slidenum">
              <a:rPr lang="en-US"/>
              <a:pPr/>
              <a:t>38</a:t>
            </a:fld>
            <a:endParaRPr lang="en-US"/>
          </a:p>
        </p:txBody>
      </p:sp>
      <p:graphicFrame>
        <p:nvGraphicFramePr>
          <p:cNvPr id="438276" name="Object 4"/>
          <p:cNvGraphicFramePr>
            <a:graphicFrameLocks noChangeAspect="1"/>
          </p:cNvGraphicFramePr>
          <p:nvPr/>
        </p:nvGraphicFramePr>
        <p:xfrm>
          <a:off x="431800" y="1060450"/>
          <a:ext cx="6156325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078494" imgH="6122918" progId="Word.Document.8">
                  <p:embed/>
                </p:oleObj>
              </mc:Choice>
              <mc:Fallback>
                <p:oleObj name="Document" r:id="rId3" imgW="7078494" imgH="612291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060450"/>
                        <a:ext cx="6156325" cy="532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Line 5"/>
          <p:cNvSpPr>
            <a:spLocks noChangeShapeType="1"/>
          </p:cNvSpPr>
          <p:nvPr/>
        </p:nvSpPr>
        <p:spPr bwMode="auto">
          <a:xfrm flipH="1">
            <a:off x="1403350" y="2276475"/>
            <a:ext cx="2016125" cy="56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19475" y="2060575"/>
            <a:ext cx="3509963" cy="58420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friend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function declaration (can appear anywhere in the class)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7" name="Rectangle 11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sz="3200" b="1">
                <a:latin typeface="Courier New" pitchFamily="49" charset="0"/>
              </a:rPr>
              <a:t>friend</a:t>
            </a:r>
            <a:r>
              <a:rPr lang="en-US"/>
              <a:t> Function Example </a:t>
            </a:r>
            <a:r>
              <a:rPr lang="en-US" sz="2800"/>
              <a:t>(continued)</a:t>
            </a:r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4414626-285F-4420-860E-2C00CBE2CE4D}" type="slidenum">
              <a:rPr lang="en-US"/>
              <a:pPr/>
              <a:t>39</a:t>
            </a:fld>
            <a:endParaRPr lang="en-US"/>
          </a:p>
        </p:txBody>
      </p:sp>
      <p:graphicFrame>
        <p:nvGraphicFramePr>
          <p:cNvPr id="439300" name="Object 4"/>
          <p:cNvGraphicFramePr>
            <a:graphicFrameLocks noChangeAspect="1"/>
          </p:cNvGraphicFramePr>
          <p:nvPr/>
        </p:nvGraphicFramePr>
        <p:xfrm>
          <a:off x="447675" y="1093788"/>
          <a:ext cx="7037388" cy="535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074123" imgH="5374858" progId="Word.Document.8">
                  <p:embed/>
                </p:oleObj>
              </mc:Choice>
              <mc:Fallback>
                <p:oleObj name="Document" r:id="rId3" imgW="7074123" imgH="537485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093788"/>
                        <a:ext cx="7037388" cy="535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Line 5"/>
          <p:cNvSpPr>
            <a:spLocks noChangeShapeType="1"/>
          </p:cNvSpPr>
          <p:nvPr/>
        </p:nvSpPr>
        <p:spPr bwMode="auto">
          <a:xfrm flipH="1" flipV="1">
            <a:off x="2984500" y="2487613"/>
            <a:ext cx="576263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643313" y="2571750"/>
            <a:ext cx="5154612" cy="338138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friend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function can modify 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Count’s private 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2600325" y="4062413"/>
            <a:ext cx="234315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4943475" y="3754438"/>
            <a:ext cx="3589338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Calling a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friend 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1600" b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; note that we pass the </a:t>
            </a:r>
            <a:r>
              <a:rPr 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object to the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nimBg="1"/>
      <p:bldP spid="63494" grpId="0" animBg="1"/>
      <p:bldP spid="63495" grpId="0" animBg="1"/>
      <p:bldP spid="634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609600"/>
            <a:ext cx="3125787" cy="989013"/>
          </a:xfrm>
        </p:spPr>
        <p:txBody>
          <a:bodyPr/>
          <a:lstStyle/>
          <a:p>
            <a:r>
              <a:rPr lang="en-US" smtClean="0"/>
              <a:t>Class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smtClean="0"/>
              <a:t>struct keyword can be replaced by class keyword</a:t>
            </a:r>
          </a:p>
          <a:p>
            <a:endParaRPr lang="en-US" sz="2800" smtClean="0"/>
          </a:p>
          <a:p>
            <a:r>
              <a:rPr lang="en-US" sz="2800" smtClean="0"/>
              <a:t>Generally ‘struct’ is used in ‘C’ context while ‘class’ is used in C++ context</a:t>
            </a:r>
          </a:p>
          <a:p>
            <a:endParaRPr lang="en-US" sz="2800" smtClean="0"/>
          </a:p>
          <a:p>
            <a:r>
              <a:rPr lang="en-US" sz="2800" smtClean="0"/>
              <a:t>C++ supports ‘struct’ keyword for compatibility</a:t>
            </a:r>
          </a:p>
          <a:p>
            <a:endParaRPr lang="en-US" sz="2800" smtClean="0"/>
          </a:p>
          <a:p>
            <a:r>
              <a:rPr lang="en-US" sz="2800" smtClean="0"/>
              <a:t>Class and object is C++ terminology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887788" cy="912813"/>
          </a:xfrm>
        </p:spPr>
        <p:txBody>
          <a:bodyPr/>
          <a:lstStyle/>
          <a:p>
            <a:r>
              <a:rPr lang="en-US" smtClean="0"/>
              <a:t>Class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0" fontAlgn="auto" hangingPunct="0">
              <a:spcBef>
                <a:spcPct val="45000"/>
              </a:spcBef>
              <a:spcAft>
                <a:spcPts val="0"/>
              </a:spcAft>
              <a:defRPr/>
            </a:pPr>
            <a:r>
              <a:rPr lang="en-US" sz="2800" dirty="0"/>
              <a:t>A class is a template for the creation of like objects</a:t>
            </a:r>
          </a:p>
          <a:p>
            <a:pPr eaLnBrk="0" fontAlgn="auto" hangingPunct="0">
              <a:spcBef>
                <a:spcPct val="45000"/>
              </a:spcBef>
              <a:spcAft>
                <a:spcPts val="0"/>
              </a:spcAft>
              <a:defRPr/>
            </a:pPr>
            <a:r>
              <a:rPr lang="en-US" sz="2800" dirty="0"/>
              <a:t>An object is an instance of a class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dirty="0"/>
              <a:t>Map real world entities into classes through data members &amp; member functions.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dirty="0"/>
              <a:t>By writing class &amp; creating objects of that class one can map two major pillars of object model </a:t>
            </a:r>
            <a:r>
              <a:rPr lang="en-US" sz="2800" dirty="0" err="1"/>
              <a:t>ie</a:t>
            </a:r>
            <a:r>
              <a:rPr lang="en-US" sz="2800" dirty="0"/>
              <a:t> abstraction &amp; encapsulation into software domain.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All members of a class data / methods are private by default.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912813" y="912813"/>
            <a:ext cx="3060700" cy="6858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0066">
                  <a:gamma/>
                  <a:tint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FFB3"/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>
                <a:solidFill>
                  <a:srgbClr val="FFFFB3"/>
                </a:solidFill>
                <a:latin typeface="Arial" charset="0"/>
              </a:rPr>
              <a:t>Class Syntax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912813" y="1827213"/>
            <a:ext cx="7313612" cy="4141787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9292BE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125000"/>
            </a:pPr>
            <a:r>
              <a:rPr lang="en-US" sz="2200">
                <a:solidFill>
                  <a:srgbClr val="FFFFB3"/>
                </a:solidFill>
              </a:rPr>
              <a:t>	class class name</a:t>
            </a:r>
          </a:p>
          <a:p>
            <a:pPr marL="342900" indent="-342900">
              <a:buSzPct val="125000"/>
            </a:pPr>
            <a:r>
              <a:rPr lang="en-US" sz="2200">
                <a:solidFill>
                  <a:srgbClr val="FFFFB3"/>
                </a:solidFill>
              </a:rPr>
              <a:t>	{</a:t>
            </a:r>
          </a:p>
          <a:p>
            <a:pPr marL="342900" indent="-342900">
              <a:buSzPct val="125000"/>
            </a:pPr>
            <a:r>
              <a:rPr lang="en-US" sz="2200">
                <a:solidFill>
                  <a:srgbClr val="FFFFB3"/>
                </a:solidFill>
              </a:rPr>
              <a:t>		private :</a:t>
            </a:r>
          </a:p>
          <a:p>
            <a:pPr marL="342900" indent="-342900">
              <a:buSzPct val="125000"/>
            </a:pPr>
            <a:r>
              <a:rPr lang="en-US" sz="2200">
                <a:solidFill>
                  <a:srgbClr val="FFFFB3"/>
                </a:solidFill>
              </a:rPr>
              <a:t>			variable declaration ;</a:t>
            </a:r>
          </a:p>
          <a:p>
            <a:pPr marL="342900" indent="-342900">
              <a:buSzPct val="125000"/>
            </a:pPr>
            <a:r>
              <a:rPr lang="en-US" sz="2200">
                <a:solidFill>
                  <a:srgbClr val="FFFFB3"/>
                </a:solidFill>
              </a:rPr>
              <a:t>			function declaration ;</a:t>
            </a:r>
          </a:p>
          <a:p>
            <a:pPr marL="342900" indent="-342900">
              <a:buSzPct val="125000"/>
            </a:pPr>
            <a:r>
              <a:rPr lang="en-US" sz="2200">
                <a:solidFill>
                  <a:srgbClr val="FFFFB3"/>
                </a:solidFill>
              </a:rPr>
              <a:t>		public :</a:t>
            </a:r>
          </a:p>
          <a:p>
            <a:pPr marL="342900" indent="-342900">
              <a:buSzPct val="125000"/>
            </a:pPr>
            <a:r>
              <a:rPr lang="en-US" sz="2200">
                <a:solidFill>
                  <a:srgbClr val="FFFFB3"/>
                </a:solidFill>
              </a:rPr>
              <a:t>			variable declaration ;</a:t>
            </a:r>
          </a:p>
          <a:p>
            <a:pPr marL="342900" indent="-342900">
              <a:buSzPct val="125000"/>
            </a:pPr>
            <a:r>
              <a:rPr lang="en-US" sz="2200">
                <a:solidFill>
                  <a:srgbClr val="FFFFB3"/>
                </a:solidFill>
              </a:rPr>
              <a:t>			function declaration ;</a:t>
            </a:r>
          </a:p>
          <a:p>
            <a:pPr marL="342900" indent="-342900">
              <a:buSzPct val="125000"/>
            </a:pPr>
            <a:r>
              <a:rPr lang="en-US" sz="2200">
                <a:solidFill>
                  <a:srgbClr val="FFFFB3"/>
                </a:solidFill>
              </a:rPr>
              <a:t>	};</a:t>
            </a:r>
          </a:p>
          <a:p>
            <a:pPr marL="342900" indent="-342900">
              <a:buSzPct val="125000"/>
              <a:buFontTx/>
              <a:buBlip>
                <a:blip r:embed="rId2"/>
              </a:buBlip>
            </a:pPr>
            <a:r>
              <a:rPr lang="en-US" sz="2200">
                <a:solidFill>
                  <a:srgbClr val="FFFFB3"/>
                </a:solidFill>
              </a:rPr>
              <a:t>If semicolon is missing compiler throws an error </a:t>
            </a:r>
          </a:p>
          <a:p>
            <a:pPr marL="742950" lvl="1" indent="-285750">
              <a:buSzPct val="80000"/>
              <a:buFontTx/>
              <a:buBlip>
                <a:blip r:embed="rId3"/>
              </a:buBlip>
            </a:pPr>
            <a:r>
              <a:rPr lang="en-US" sz="2200">
                <a:solidFill>
                  <a:srgbClr val="FFFFB3"/>
                </a:solidFill>
              </a:rPr>
              <a:t>syntax error : missing ';' before 'PCH creation point’  Error executing cl.exe.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nimBg="1" autoUpdateAnimBg="0"/>
      <p:bldP spid="14541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912813" y="912813"/>
            <a:ext cx="6367462" cy="6858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0066">
                  <a:gamma/>
                  <a:tint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FFB3"/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>
                <a:solidFill>
                  <a:srgbClr val="FFFFB3"/>
                </a:solidFill>
                <a:latin typeface="Arial" charset="0"/>
              </a:rPr>
              <a:t>Class Complex : declare class Complex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12813" y="1827213"/>
            <a:ext cx="7313612" cy="3656012"/>
            <a:chOff x="575" y="1151"/>
            <a:chExt cx="4607" cy="2303"/>
          </a:xfrm>
        </p:grpSpPr>
        <p:sp>
          <p:nvSpPr>
            <p:cNvPr id="100356" name="Rectangle 11"/>
            <p:cNvSpPr>
              <a:spLocks noChangeArrowheads="1"/>
            </p:cNvSpPr>
            <p:nvPr/>
          </p:nvSpPr>
          <p:spPr bwMode="auto">
            <a:xfrm>
              <a:off x="575" y="1151"/>
              <a:ext cx="4607" cy="2303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rgbClr val="9292BE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SzPct val="125000"/>
                <a:tabLst>
                  <a:tab pos="914400" algn="l"/>
                  <a:tab pos="4121150" algn="l"/>
                </a:tabLst>
              </a:pPr>
              <a:r>
                <a:rPr lang="en-US" sz="2200">
                  <a:solidFill>
                    <a:srgbClr val="A6D6EE"/>
                  </a:solidFill>
                </a:rPr>
                <a:t>class </a:t>
              </a:r>
              <a:r>
                <a:rPr lang="en-US" sz="2200">
                  <a:solidFill>
                    <a:srgbClr val="FFFFB3"/>
                  </a:solidFill>
                </a:rPr>
                <a:t>Complex	class is a keyword</a:t>
              </a:r>
            </a:p>
            <a:p>
              <a:pPr marL="342900" indent="-342900">
                <a:spcBef>
                  <a:spcPct val="20000"/>
                </a:spcBef>
                <a:buSzPct val="125000"/>
                <a:tabLst>
                  <a:tab pos="914400" algn="l"/>
                  <a:tab pos="4121150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{</a:t>
              </a:r>
            </a:p>
            <a:p>
              <a:pPr marL="342900" indent="-342900">
                <a:spcBef>
                  <a:spcPct val="20000"/>
                </a:spcBef>
                <a:buSzPct val="125000"/>
                <a:tabLst>
                  <a:tab pos="914400" algn="l"/>
                  <a:tab pos="4121150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</a:t>
              </a:r>
              <a:r>
                <a:rPr lang="en-US" sz="2200">
                  <a:solidFill>
                    <a:srgbClr val="A6D6EE"/>
                  </a:solidFill>
                </a:rPr>
                <a:t>private:</a:t>
              </a:r>
              <a:r>
                <a:rPr lang="en-US" sz="2200">
                  <a:solidFill>
                    <a:srgbClr val="FFFFB3"/>
                  </a:solidFill>
                </a:rPr>
                <a:t>	access specifier</a:t>
              </a:r>
            </a:p>
            <a:p>
              <a:pPr marL="342900" indent="-342900">
                <a:spcBef>
                  <a:spcPct val="20000"/>
                </a:spcBef>
                <a:buSzPct val="125000"/>
                <a:tabLst>
                  <a:tab pos="914400" algn="l"/>
                  <a:tab pos="4121150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	int m_real;	data member</a:t>
              </a:r>
            </a:p>
            <a:p>
              <a:pPr marL="342900" indent="-342900">
                <a:spcBef>
                  <a:spcPct val="20000"/>
                </a:spcBef>
                <a:buSzPct val="125000"/>
                <a:tabLst>
                  <a:tab pos="914400" algn="l"/>
                  <a:tab pos="4121150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	int m_imag;	data member</a:t>
              </a:r>
            </a:p>
            <a:p>
              <a:pPr marL="342900" indent="-342900">
                <a:spcBef>
                  <a:spcPct val="20000"/>
                </a:spcBef>
                <a:buSzPct val="125000"/>
                <a:tabLst>
                  <a:tab pos="914400" algn="l"/>
                  <a:tab pos="4121150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</a:t>
              </a:r>
              <a:r>
                <a:rPr lang="en-US" sz="2200">
                  <a:solidFill>
                    <a:srgbClr val="A6D6EE"/>
                  </a:solidFill>
                </a:rPr>
                <a:t>public:</a:t>
              </a:r>
              <a:r>
                <a:rPr lang="en-US" sz="2200">
                  <a:solidFill>
                    <a:srgbClr val="FFFFB3"/>
                  </a:solidFill>
                </a:rPr>
                <a:t>	access specifier</a:t>
              </a:r>
            </a:p>
            <a:p>
              <a:pPr marL="342900" indent="-342900">
                <a:spcBef>
                  <a:spcPct val="20000"/>
                </a:spcBef>
                <a:buSzPct val="125000"/>
                <a:tabLst>
                  <a:tab pos="914400" algn="l"/>
                  <a:tab pos="4121150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	void Display (void);	member function</a:t>
              </a:r>
            </a:p>
            <a:p>
              <a:pPr marL="342900" indent="-342900">
                <a:spcBef>
                  <a:spcPct val="20000"/>
                </a:spcBef>
                <a:buSzPct val="125000"/>
                <a:tabLst>
                  <a:tab pos="914400" algn="l"/>
                  <a:tab pos="4121150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		….</a:t>
              </a:r>
            </a:p>
            <a:p>
              <a:pPr marL="342900" indent="-342900">
                <a:spcBef>
                  <a:spcPct val="20000"/>
                </a:spcBef>
                <a:buSzPct val="125000"/>
                <a:tabLst>
                  <a:tab pos="914400" algn="l"/>
                  <a:tab pos="4121150" algn="l"/>
                </a:tabLst>
              </a:pPr>
              <a:r>
                <a:rPr lang="en-US" sz="2200">
                  <a:solidFill>
                    <a:srgbClr val="FFFFB3"/>
                  </a:solidFill>
                </a:rPr>
                <a:t>};			note semicolon</a:t>
              </a:r>
            </a:p>
          </p:txBody>
        </p:sp>
        <p:sp>
          <p:nvSpPr>
            <p:cNvPr id="100357" name="Line 4"/>
            <p:cNvSpPr>
              <a:spLocks noChangeShapeType="1"/>
            </p:cNvSpPr>
            <p:nvPr/>
          </p:nvSpPr>
          <p:spPr bwMode="auto">
            <a:xfrm>
              <a:off x="1924" y="1311"/>
              <a:ext cx="1238" cy="0"/>
            </a:xfrm>
            <a:prstGeom prst="line">
              <a:avLst/>
            </a:prstGeom>
            <a:noFill/>
            <a:ln w="9525">
              <a:solidFill>
                <a:srgbClr val="99FFCC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58" name="Line 5"/>
            <p:cNvSpPr>
              <a:spLocks noChangeShapeType="1"/>
            </p:cNvSpPr>
            <p:nvPr/>
          </p:nvSpPr>
          <p:spPr bwMode="auto">
            <a:xfrm>
              <a:off x="1458" y="1813"/>
              <a:ext cx="1704" cy="0"/>
            </a:xfrm>
            <a:prstGeom prst="line">
              <a:avLst/>
            </a:prstGeom>
            <a:noFill/>
            <a:ln w="9525">
              <a:solidFill>
                <a:srgbClr val="99FFCC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59" name="Line 6"/>
            <p:cNvSpPr>
              <a:spLocks noChangeShapeType="1"/>
            </p:cNvSpPr>
            <p:nvPr/>
          </p:nvSpPr>
          <p:spPr bwMode="auto">
            <a:xfrm>
              <a:off x="2023" y="2058"/>
              <a:ext cx="1139" cy="0"/>
            </a:xfrm>
            <a:prstGeom prst="line">
              <a:avLst/>
            </a:prstGeom>
            <a:noFill/>
            <a:ln w="9525">
              <a:solidFill>
                <a:srgbClr val="99FFCC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0" name="Line 7"/>
            <p:cNvSpPr>
              <a:spLocks noChangeShapeType="1"/>
            </p:cNvSpPr>
            <p:nvPr/>
          </p:nvSpPr>
          <p:spPr bwMode="auto">
            <a:xfrm>
              <a:off x="2169" y="2303"/>
              <a:ext cx="993" cy="0"/>
            </a:xfrm>
            <a:prstGeom prst="line">
              <a:avLst/>
            </a:prstGeom>
            <a:noFill/>
            <a:ln w="9525">
              <a:solidFill>
                <a:srgbClr val="99FFCC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1" name="Line 8"/>
            <p:cNvSpPr>
              <a:spLocks noChangeShapeType="1"/>
            </p:cNvSpPr>
            <p:nvPr/>
          </p:nvSpPr>
          <p:spPr bwMode="auto">
            <a:xfrm>
              <a:off x="1385" y="2572"/>
              <a:ext cx="1777" cy="0"/>
            </a:xfrm>
            <a:prstGeom prst="line">
              <a:avLst/>
            </a:prstGeom>
            <a:noFill/>
            <a:ln w="9525">
              <a:solidFill>
                <a:srgbClr val="99FFCC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2" name="Line 9"/>
            <p:cNvSpPr>
              <a:spLocks noChangeShapeType="1"/>
            </p:cNvSpPr>
            <p:nvPr/>
          </p:nvSpPr>
          <p:spPr bwMode="auto">
            <a:xfrm>
              <a:off x="2733" y="2818"/>
              <a:ext cx="429" cy="0"/>
            </a:xfrm>
            <a:prstGeom prst="line">
              <a:avLst/>
            </a:prstGeom>
            <a:noFill/>
            <a:ln w="9525">
              <a:solidFill>
                <a:srgbClr val="99FFCC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3" name="Line 10"/>
            <p:cNvSpPr>
              <a:spLocks noChangeShapeType="1"/>
            </p:cNvSpPr>
            <p:nvPr/>
          </p:nvSpPr>
          <p:spPr bwMode="auto">
            <a:xfrm>
              <a:off x="796" y="3332"/>
              <a:ext cx="2366" cy="0"/>
            </a:xfrm>
            <a:prstGeom prst="line">
              <a:avLst/>
            </a:prstGeom>
            <a:noFill/>
            <a:ln w="9525">
              <a:solidFill>
                <a:srgbClr val="99FFCC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912813" y="1827213"/>
            <a:ext cx="7313612" cy="3656012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9292BE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125000"/>
            </a:pPr>
            <a:r>
              <a:rPr lang="en-US" sz="2200">
                <a:solidFill>
                  <a:srgbClr val="FFFFB3"/>
                </a:solidFill>
              </a:rPr>
              <a:t>	void main (void)	//client code</a:t>
            </a:r>
          </a:p>
          <a:p>
            <a:pPr marL="342900" indent="-342900">
              <a:spcBef>
                <a:spcPct val="20000"/>
              </a:spcBef>
              <a:buSzPct val="125000"/>
            </a:pPr>
            <a:r>
              <a:rPr lang="en-US" sz="2200">
                <a:solidFill>
                  <a:srgbClr val="FFFFB3"/>
                </a:solidFill>
              </a:rPr>
              <a:t>	{</a:t>
            </a:r>
          </a:p>
          <a:p>
            <a:pPr marL="342900" indent="-342900">
              <a:spcBef>
                <a:spcPct val="20000"/>
              </a:spcBef>
              <a:buSzPct val="125000"/>
            </a:pPr>
            <a:r>
              <a:rPr lang="en-US" sz="2200">
                <a:solidFill>
                  <a:srgbClr val="FFFFB3"/>
                </a:solidFill>
              </a:rPr>
              <a:t>		Complex c1;	// c1 is an object of class Complex</a:t>
            </a:r>
          </a:p>
          <a:p>
            <a:pPr marL="342900" indent="-342900">
              <a:spcBef>
                <a:spcPct val="20000"/>
              </a:spcBef>
              <a:buSzPct val="125000"/>
            </a:pPr>
            <a:r>
              <a:rPr lang="en-US" sz="2200">
                <a:solidFill>
                  <a:srgbClr val="FFFFB3"/>
                </a:solidFill>
              </a:rPr>
              <a:t>	}</a:t>
            </a:r>
          </a:p>
          <a:p>
            <a:pPr marL="342900" indent="-342900">
              <a:spcBef>
                <a:spcPct val="20000"/>
              </a:spcBef>
              <a:buSzPct val="125000"/>
              <a:buFontTx/>
              <a:buBlip>
                <a:blip r:embed="rId2"/>
              </a:buBlip>
            </a:pPr>
            <a:endParaRPr lang="en-US" sz="2200">
              <a:solidFill>
                <a:srgbClr val="FFFFB3"/>
              </a:solidFill>
            </a:endParaRPr>
          </a:p>
          <a:p>
            <a:pPr marL="342900" indent="-342900">
              <a:spcBef>
                <a:spcPct val="20000"/>
              </a:spcBef>
              <a:buSzPct val="125000"/>
              <a:buFontTx/>
              <a:buBlip>
                <a:blip r:embed="rId2"/>
              </a:buBlip>
            </a:pPr>
            <a:r>
              <a:rPr lang="en-US" sz="2200">
                <a:solidFill>
                  <a:srgbClr val="FFFFB3"/>
                </a:solidFill>
              </a:rPr>
              <a:t>Steps in creation of object</a:t>
            </a:r>
          </a:p>
          <a:p>
            <a:pPr marL="742950" lvl="1" indent="-285750">
              <a:spcBef>
                <a:spcPct val="20000"/>
              </a:spcBef>
              <a:buSzPct val="80000"/>
              <a:buFontTx/>
              <a:buBlip>
                <a:blip r:embed="rId3"/>
              </a:buBlip>
            </a:pPr>
            <a:r>
              <a:rPr lang="en-US" sz="2200">
                <a:solidFill>
                  <a:srgbClr val="FFFFB3"/>
                </a:solidFill>
              </a:rPr>
              <a:t>Memory is allocated</a:t>
            </a:r>
          </a:p>
          <a:p>
            <a:pPr marL="742950" lvl="1" indent="-285750">
              <a:spcBef>
                <a:spcPct val="20000"/>
              </a:spcBef>
              <a:buSzPct val="80000"/>
              <a:buFontTx/>
              <a:buBlip>
                <a:blip r:embed="rId3"/>
              </a:buBlip>
            </a:pPr>
            <a:r>
              <a:rPr lang="en-US" sz="2200">
                <a:solidFill>
                  <a:srgbClr val="FFFFB3"/>
                </a:solidFill>
              </a:rPr>
              <a:t>Constructor is called</a:t>
            </a:r>
          </a:p>
          <a:p>
            <a:pPr marL="742950" lvl="1" indent="-285750">
              <a:spcBef>
                <a:spcPct val="20000"/>
              </a:spcBef>
              <a:buSzPct val="80000"/>
              <a:buFontTx/>
              <a:buBlip>
                <a:blip r:embed="rId3"/>
              </a:buBlip>
            </a:pPr>
            <a:r>
              <a:rPr lang="en-US" sz="2200">
                <a:solidFill>
                  <a:srgbClr val="FFFFB3"/>
                </a:solidFill>
              </a:rPr>
              <a:t>Memory gets initialized</a:t>
            </a:r>
          </a:p>
          <a:p>
            <a:pPr marL="342900" indent="-342900">
              <a:spcBef>
                <a:spcPct val="20000"/>
              </a:spcBef>
              <a:buSzPct val="125000"/>
            </a:pPr>
            <a:endParaRPr lang="en-US" sz="2200">
              <a:solidFill>
                <a:srgbClr val="FFFFB3"/>
              </a:solidFill>
            </a:endParaRP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912813" y="912813"/>
            <a:ext cx="4910137" cy="6858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0066">
                  <a:gamma/>
                  <a:tint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FFB3"/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>
                <a:solidFill>
                  <a:srgbClr val="FFFFB3"/>
                </a:solidFill>
                <a:latin typeface="Arial" charset="0"/>
              </a:rPr>
              <a:t>Object instance of a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animBg="1" autoUpdateAnimBg="0"/>
      <p:bldP spid="14848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Implementing class methods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>
              <a:lnSpc>
                <a:spcPct val="80000"/>
              </a:lnSpc>
            </a:pPr>
            <a:r>
              <a:rPr lang="en-US" sz="2800"/>
              <a:t>Class implementation: writing the code of class methods.</a:t>
            </a:r>
          </a:p>
          <a:p>
            <a:pPr marL="609600" indent="-609600" algn="l" rtl="0">
              <a:lnSpc>
                <a:spcPct val="80000"/>
              </a:lnSpc>
            </a:pPr>
            <a:r>
              <a:rPr lang="en-US" sz="2800"/>
              <a:t>There are two ways:</a:t>
            </a:r>
          </a:p>
          <a:p>
            <a:pPr marL="990600" lvl="1" indent="-533400" algn="l" rtl="0">
              <a:lnSpc>
                <a:spcPct val="80000"/>
              </a:lnSpc>
              <a:buFontTx/>
              <a:buAutoNum type="arabicPeriod"/>
            </a:pPr>
            <a:r>
              <a:rPr lang="en-US" sz="2400"/>
              <a:t>Member functions defined outside class</a:t>
            </a:r>
            <a:endParaRPr lang="en-US" sz="2500"/>
          </a:p>
          <a:p>
            <a:pPr marL="1371600" lvl="2" indent="-457200" algn="l" rtl="0">
              <a:lnSpc>
                <a:spcPct val="80000"/>
              </a:lnSpc>
            </a:pPr>
            <a:r>
              <a:rPr lang="en-US" sz="2100"/>
              <a:t>Using Binary scope resolution operator (</a:t>
            </a:r>
            <a:r>
              <a:rPr lang="en-US" sz="2100" b="1">
                <a:latin typeface="Courier New" pitchFamily="49" charset="0"/>
              </a:rPr>
              <a:t>::</a:t>
            </a:r>
            <a:r>
              <a:rPr lang="en-US" sz="2100"/>
              <a:t>)</a:t>
            </a:r>
          </a:p>
          <a:p>
            <a:pPr marL="1371600" lvl="2" indent="-457200" algn="l" rtl="0">
              <a:lnSpc>
                <a:spcPct val="80000"/>
              </a:lnSpc>
            </a:pPr>
            <a:r>
              <a:rPr lang="en-US" sz="2000"/>
              <a:t>“Ties” member name to class name</a:t>
            </a:r>
          </a:p>
          <a:p>
            <a:pPr marL="1371600" lvl="2" indent="-457200" algn="l" rtl="0">
              <a:lnSpc>
                <a:spcPct val="80000"/>
              </a:lnSpc>
            </a:pPr>
            <a:r>
              <a:rPr lang="en-US" sz="2000"/>
              <a:t>Uniquely identify functions of particular class</a:t>
            </a:r>
          </a:p>
          <a:p>
            <a:pPr marL="1371600" lvl="2" indent="-457200" algn="l" rtl="0">
              <a:lnSpc>
                <a:spcPct val="80000"/>
              </a:lnSpc>
            </a:pPr>
            <a:r>
              <a:rPr lang="en-US" sz="2000"/>
              <a:t>Different classes can have member functions with same name</a:t>
            </a:r>
          </a:p>
          <a:p>
            <a:pPr marL="990600" lvl="1" indent="-533400" algn="l" rtl="0">
              <a:lnSpc>
                <a:spcPct val="80000"/>
              </a:lnSpc>
            </a:pPr>
            <a:r>
              <a:rPr lang="en-US" sz="2500"/>
              <a:t>Format for defining member functions</a:t>
            </a:r>
          </a:p>
          <a:p>
            <a:pPr marL="1371600" lvl="2" indent="-457200"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u="sng">
                <a:latin typeface="Courier New" pitchFamily="49" charset="0"/>
              </a:rPr>
              <a:t>ReturnType</a:t>
            </a:r>
            <a:r>
              <a:rPr lang="en-US" sz="2000" b="1" i="1">
                <a:latin typeface="Courier New" pitchFamily="49" charset="0"/>
              </a:rPr>
              <a:t> </a:t>
            </a:r>
            <a:r>
              <a:rPr lang="en-US" sz="2000" b="1" i="1" u="sng">
                <a:latin typeface="Courier New" pitchFamily="49" charset="0"/>
              </a:rPr>
              <a:t>ClassName</a:t>
            </a:r>
            <a:r>
              <a:rPr lang="en-US" sz="2000" b="1" i="1">
                <a:latin typeface="Courier New" pitchFamily="49" charset="0"/>
              </a:rPr>
              <a:t>::</a:t>
            </a:r>
            <a:r>
              <a:rPr lang="en-US" sz="2000" b="1" i="1" u="sng">
                <a:latin typeface="Courier New" pitchFamily="49" charset="0"/>
              </a:rPr>
              <a:t>MemberFunctionName</a:t>
            </a:r>
            <a:r>
              <a:rPr lang="en-US" sz="2000" b="1" i="1">
                <a:latin typeface="Courier New" pitchFamily="49" charset="0"/>
              </a:rPr>
              <a:t>( ){</a:t>
            </a:r>
          </a:p>
          <a:p>
            <a:pPr marL="1371600" lvl="2" indent="-457200"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>
                <a:latin typeface="Courier New" pitchFamily="49" charset="0"/>
              </a:rPr>
              <a:t>	</a:t>
            </a:r>
            <a:r>
              <a:rPr lang="en-US" sz="2000" b="1" i="1">
                <a:latin typeface="Arial"/>
              </a:rPr>
              <a:t>…</a:t>
            </a:r>
            <a:endParaRPr lang="en-US" sz="2000" b="1" i="1">
              <a:latin typeface="Courier New" pitchFamily="49" charset="0"/>
            </a:endParaRPr>
          </a:p>
          <a:p>
            <a:pPr marL="1371600" lvl="2" indent="-457200"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>
                <a:latin typeface="Courier New" pitchFamily="49" charset="0"/>
              </a:rPr>
              <a:t>}</a:t>
            </a:r>
          </a:p>
          <a:p>
            <a:pPr marL="990600" lvl="1" indent="-533400" algn="l" rtl="0">
              <a:lnSpc>
                <a:spcPct val="80000"/>
              </a:lnSpc>
              <a:buFontTx/>
              <a:buAutoNum type="arabicPeriod"/>
            </a:pPr>
            <a:endParaRPr lang="en-US" sz="2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251</TotalTime>
  <Words>1499</Words>
  <Application>Microsoft Office PowerPoint</Application>
  <PresentationFormat>On-screen Show (4:3)</PresentationFormat>
  <Paragraphs>455</Paragraphs>
  <Slides>39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Book Antiqua</vt:lpstr>
      <vt:lpstr>Calibri</vt:lpstr>
      <vt:lpstr>Comic Sans MS</vt:lpstr>
      <vt:lpstr>Courier New</vt:lpstr>
      <vt:lpstr>Lucida Sans</vt:lpstr>
      <vt:lpstr>Times New Roman</vt:lpstr>
      <vt:lpstr>Wingdings</vt:lpstr>
      <vt:lpstr>Wingdings 2</vt:lpstr>
      <vt:lpstr>Wingdings 3</vt:lpstr>
      <vt:lpstr>Apex</vt:lpstr>
      <vt:lpstr>Document</vt:lpstr>
      <vt:lpstr>PowerPoint Presentation</vt:lpstr>
      <vt:lpstr>Structures in C / C++</vt:lpstr>
      <vt:lpstr>Structures in C / C++</vt:lpstr>
      <vt:lpstr>Class</vt:lpstr>
      <vt:lpstr>Class</vt:lpstr>
      <vt:lpstr>PowerPoint Presentation</vt:lpstr>
      <vt:lpstr>PowerPoint Presentation</vt:lpstr>
      <vt:lpstr>PowerPoint Presentation</vt:lpstr>
      <vt:lpstr>Implementing class methods</vt:lpstr>
      <vt:lpstr>Implementing class methods</vt:lpstr>
      <vt:lpstr>PowerPoint Presentation</vt:lpstr>
      <vt:lpstr>C++ Gradebook Example</vt:lpstr>
      <vt:lpstr>Constructors and Destructors</vt:lpstr>
      <vt:lpstr>Constructors and Destructors (continued)</vt:lpstr>
      <vt:lpstr>Special Member Functions</vt:lpstr>
      <vt:lpstr>PowerPoint Presentation</vt:lpstr>
      <vt:lpstr>Accessing Class Members</vt:lpstr>
      <vt:lpstr>PowerPoint Presentation</vt:lpstr>
      <vt:lpstr>PowerPoint Presentation</vt:lpstr>
      <vt:lpstr>‘this’ pointer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Ordinary Member Functions</vt:lpstr>
      <vt:lpstr>static Member Function</vt:lpstr>
      <vt:lpstr>friend Function</vt:lpstr>
      <vt:lpstr>friend Function of a Class</vt:lpstr>
      <vt:lpstr>friend Functions and friend Classes</vt:lpstr>
      <vt:lpstr>friend Functions and friend Classes (continued)</vt:lpstr>
      <vt:lpstr>friend Functions and friend Classes (continued)</vt:lpstr>
      <vt:lpstr>friend Function Example</vt:lpstr>
      <vt:lpstr>friend Function Example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ashutosh gupta</cp:lastModifiedBy>
  <cp:revision>11</cp:revision>
  <dcterms:created xsi:type="dcterms:W3CDTF">2015-02-11T05:03:00Z</dcterms:created>
  <dcterms:modified xsi:type="dcterms:W3CDTF">2015-05-05T02:06:00Z</dcterms:modified>
</cp:coreProperties>
</file>