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D9D9D9"/>
  </p:clrMru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8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772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7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77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 noProof="0"/>
          </a:p>
        </p:txBody>
      </p:sp>
      <p:sp>
        <p:nvSpPr>
          <p:cNvPr id="104876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2/5/2025</a:t>
            </a:fld>
            <a:endParaRPr dirty="0" lang="en-US" noProof="0"/>
          </a:p>
        </p:txBody>
      </p:sp>
      <p:sp>
        <p:nvSpPr>
          <p:cNvPr id="104876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US" noProof="0"/>
          </a:p>
        </p:txBody>
      </p:sp>
      <p:sp>
        <p:nvSpPr>
          <p:cNvPr id="104876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6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 noProof="0"/>
          </a:p>
        </p:txBody>
      </p:sp>
      <p:sp>
        <p:nvSpPr>
          <p:cNvPr id="104877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dirty="0" lang="en-US" noProof="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30193B-564F-4854-8A52-728F3FB19C85}" type="slidenum">
              <a:rPr lang="en-US" noProof="0" smtClean="0"/>
              <a:t>5</a:t>
            </a:fld>
            <a:endParaRPr dirty="0" lang="en-US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9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7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2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6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00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01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dt="0" ftr="0" hdr="0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92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93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dt="0" ftr="0" hdr="0" sldNum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/>
        </p:spPr>
        <p:txBody>
          <a:bodyPr/>
          <a:lstStyle>
            <a:lvl1pPr indent="0" marL="0">
              <a:buNone/>
              <a:defRPr b="1" sz="2000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48593" name="Hexagon 14"/>
          <p:cNvSpPr/>
          <p:nvPr userDrawn="1"/>
        </p:nvSpPr>
        <p:spPr>
          <a:xfrm>
            <a:off x="740309" y="1382809"/>
            <a:ext cx="1229566" cy="1059971"/>
          </a:xfrm>
          <a:prstGeom prst="hexagon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594" name="Hexagon 15"/>
          <p:cNvSpPr/>
          <p:nvPr userDrawn="1"/>
        </p:nvSpPr>
        <p:spPr>
          <a:xfrm>
            <a:off x="3755031" y="1194620"/>
            <a:ext cx="1666162" cy="1436347"/>
          </a:xfrm>
          <a:prstGeom prst="hexagon"/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595" name="Hexagon 16"/>
          <p:cNvSpPr/>
          <p:nvPr userDrawn="1"/>
        </p:nvSpPr>
        <p:spPr>
          <a:xfrm>
            <a:off x="3804994" y="5233183"/>
            <a:ext cx="718261" cy="619191"/>
          </a:xfrm>
          <a:prstGeom prst="hexagon"/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596" name="Hexagon 17"/>
          <p:cNvSpPr/>
          <p:nvPr userDrawn="1"/>
        </p:nvSpPr>
        <p:spPr>
          <a:xfrm>
            <a:off x="1837838" y="1101306"/>
            <a:ext cx="651613" cy="561736"/>
          </a:xfrm>
          <a:prstGeom prst="hexagon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597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anchor="ctr" wrap="square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val 9"/>
          <p:cNvSpPr/>
          <p:nvPr userDrawn="1"/>
        </p:nvSpPr>
        <p:spPr>
          <a:xfrm>
            <a:off x="7362825" y="443263"/>
            <a:ext cx="361950" cy="361950"/>
          </a:xfrm>
          <a:prstGeom prst="ellipse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accent5"/>
              </a:solidFill>
            </a:endParaRPr>
          </a:p>
        </p:txBody>
      </p:sp>
      <p:sp>
        <p:nvSpPr>
          <p:cNvPr id="1048615" name="Oval 13"/>
          <p:cNvSpPr/>
          <p:nvPr userDrawn="1"/>
        </p:nvSpPr>
        <p:spPr>
          <a:xfrm>
            <a:off x="11007246" y="5605994"/>
            <a:ext cx="654227" cy="654227"/>
          </a:xfrm>
          <a:prstGeom prst="ellips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accent5"/>
              </a:solidFill>
            </a:endParaRPr>
          </a:p>
        </p:txBody>
      </p:sp>
      <p:sp>
        <p:nvSpPr>
          <p:cNvPr id="1048616" name="Oval 15"/>
          <p:cNvSpPr/>
          <p:nvPr userDrawn="1"/>
        </p:nvSpPr>
        <p:spPr>
          <a:xfrm>
            <a:off x="10683791" y="6132439"/>
            <a:ext cx="251152" cy="251152"/>
          </a:xfrm>
          <a:prstGeom prst="ellipse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>
              <a:solidFill>
                <a:schemeClr val="accent5"/>
              </a:solidFill>
            </a:endParaRPr>
          </a:p>
        </p:txBody>
      </p:sp>
      <p:sp>
        <p:nvSpPr>
          <p:cNvPr id="1048617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anchor="ctr" wrap="square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18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/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/>
        </p:spPr>
        <p:txBody>
          <a:bodyPr>
            <a:normAutofit fontScale="90000"/>
          </a:bodyPr>
          <a:lstStyle>
            <a:lvl1pPr>
              <a:defRPr b="1"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/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3" name="Rectangle 18"/>
          <p:cNvSpPr/>
          <p:nvPr userDrawn="1"/>
        </p:nvSpPr>
        <p:spPr>
          <a:xfrm>
            <a:off x="9354457" y="5363987"/>
            <a:ext cx="457200" cy="457200"/>
          </a:xfrm>
          <a:prstGeom prst="rect"/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04" name="Rectangle 20"/>
          <p:cNvSpPr/>
          <p:nvPr userDrawn="1"/>
        </p:nvSpPr>
        <p:spPr>
          <a:xfrm>
            <a:off x="6692791" y="1699889"/>
            <a:ext cx="319749" cy="31974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05" name="Rectangle 22"/>
          <p:cNvSpPr/>
          <p:nvPr userDrawn="1"/>
        </p:nvSpPr>
        <p:spPr>
          <a:xfrm>
            <a:off x="9354457" y="5897738"/>
            <a:ext cx="179977" cy="179977"/>
          </a:xfrm>
          <a:prstGeom prst="rect"/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0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anchor="ctr" wrap="square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/>
        </p:spPr>
        <p:txBody>
          <a:bodyPr>
            <a:normAutofit fontScale="90000"/>
          </a:bodyPr>
          <a:lstStyle>
            <a:lvl1pPr>
              <a:defRPr b="1"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Picture Placeholder 38"/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anchor="ctr" wrap="square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3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anchor="ctr" wrap="square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4" name="Picture Placeholder 39"/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anchor="ctr" wrap="square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5" name="Picture Placeholder 40"/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anchor="ctr" wrap="square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/>
        </p:spPr>
        <p:txBody>
          <a:bodyPr anchor="ctr">
            <a:normAutofit fontScale="90000"/>
          </a:bodyPr>
          <a:p>
            <a:pPr algn="ctr"/>
            <a:r>
              <a:rPr b="1" sz="4800" lang="en-US">
                <a:solidFill>
                  <a:schemeClr val="tx1"/>
                </a:solidFill>
              </a:rPr>
              <a:t>Click to edit Master title style</a:t>
            </a:r>
            <a:endParaRPr b="1" dirty="0" sz="4800" lang="en-US">
              <a:solidFill>
                <a:schemeClr val="tx1"/>
              </a:solidFill>
            </a:endParaRPr>
          </a:p>
        </p:txBody>
      </p:sp>
      <p:sp>
        <p:nvSpPr>
          <p:cNvPr id="1048647" name="Hexagon 8"/>
          <p:cNvSpPr/>
          <p:nvPr userDrawn="1"/>
        </p:nvSpPr>
        <p:spPr>
          <a:xfrm>
            <a:off x="546669" y="3467555"/>
            <a:ext cx="458268" cy="395059"/>
          </a:xfrm>
          <a:prstGeom prst="hexagon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48" name="Hexagon 9"/>
          <p:cNvSpPr/>
          <p:nvPr userDrawn="1"/>
        </p:nvSpPr>
        <p:spPr>
          <a:xfrm>
            <a:off x="11113337" y="2394722"/>
            <a:ext cx="358391" cy="308958"/>
          </a:xfrm>
          <a:prstGeom prst="hexagon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49" name="Hexagon 10"/>
          <p:cNvSpPr/>
          <p:nvPr userDrawn="1"/>
        </p:nvSpPr>
        <p:spPr>
          <a:xfrm>
            <a:off x="10882649" y="2202202"/>
            <a:ext cx="230688" cy="198869"/>
          </a:xfrm>
          <a:prstGeom prst="hexagon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50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/>
        </p:spPr>
        <p:txBody>
          <a:bodyPr>
            <a:normAutofit fontScale="55000" lnSpcReduction="20000"/>
          </a:bodyPr>
          <a:lstStyle>
            <a:lvl1pPr algn="ctr" indent="0" marL="0">
              <a:buNone/>
              <a:defRPr b="1" dirty="0" sz="2000" kern="1200" lang="en-US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/>
        </p:spPr>
        <p:txBody>
          <a:bodyPr>
            <a:normAutofit fontScale="68750" lnSpcReduction="20000"/>
          </a:bodyPr>
          <a:lstStyle>
            <a:lvl1pPr algn="ctr" indent="0" marL="0">
              <a:buNone/>
              <a:defRPr dirty="0" sz="160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/>
        </p:spPr>
        <p:txBody>
          <a:bodyPr>
            <a:normAutofit fontScale="55000" lnSpcReduction="20000"/>
          </a:bodyPr>
          <a:lstStyle>
            <a:lvl1pPr algn="ctr" indent="0" marL="0">
              <a:buNone/>
              <a:defRPr b="1" dirty="0" sz="2000" kern="1200" lang="en-US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/>
        </p:spPr>
        <p:txBody>
          <a:bodyPr>
            <a:normAutofit fontScale="68750" lnSpcReduction="20000"/>
          </a:bodyPr>
          <a:lstStyle>
            <a:lvl1pPr algn="ctr" indent="0" marL="0">
              <a:buNone/>
              <a:defRPr dirty="0" sz="160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/>
        </p:spPr>
        <p:txBody>
          <a:bodyPr>
            <a:normAutofit fontScale="55000" lnSpcReduction="20000"/>
          </a:bodyPr>
          <a:lstStyle>
            <a:lvl1pPr algn="ctr" indent="0" marL="0">
              <a:buNone/>
              <a:defRPr b="1" dirty="0" sz="2000" kern="1200" lang="en-US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/>
        </p:spPr>
        <p:txBody>
          <a:bodyPr>
            <a:normAutofit fontScale="68750" lnSpcReduction="20000"/>
          </a:bodyPr>
          <a:lstStyle>
            <a:lvl1pPr algn="ctr" indent="0" marL="0">
              <a:buNone/>
              <a:defRPr dirty="0" sz="160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/>
        </p:spPr>
        <p:txBody>
          <a:bodyPr>
            <a:normAutofit fontScale="55000" lnSpcReduction="20000"/>
          </a:bodyPr>
          <a:lstStyle>
            <a:lvl1pPr algn="ctr" indent="0" marL="0">
              <a:buNone/>
              <a:defRPr b="1" dirty="0" sz="2000" kern="1200" lang="en-US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/>
        </p:spPr>
        <p:txBody>
          <a:bodyPr>
            <a:normAutofit fontScale="68750" lnSpcReduction="20000"/>
          </a:bodyPr>
          <a:lstStyle>
            <a:lvl1pPr algn="ctr" indent="0" marL="0">
              <a:buNone/>
              <a:defRPr dirty="0" sz="160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/>
        </p:spPr>
        <p:txBody>
          <a:bodyPr>
            <a:normAutofit fontScale="55000" lnSpcReduction="20000"/>
          </a:bodyPr>
          <a:lstStyle>
            <a:lvl1pPr algn="ctr" indent="0" marL="0">
              <a:buNone/>
              <a:defRPr b="1" dirty="0" sz="2000" kern="1200" lang="en-US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/>
        </p:spPr>
        <p:txBody>
          <a:bodyPr>
            <a:normAutofit fontScale="68750" lnSpcReduction="20000"/>
          </a:bodyPr>
          <a:lstStyle>
            <a:lvl1pPr algn="ctr" indent="0" marL="0">
              <a:buNone/>
              <a:defRPr dirty="0" sz="160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Picture Placeholder 36"/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anchor="ctr" wrap="square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">
    <p:bg>
      <p:bgPr>
        <a:solidFill>
          <a:schemeClr val="tx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/>
        </p:spPr>
        <p:txBody>
          <a:bodyPr/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3" name="Rectangle 1" descr="Tall office building looking up"/>
          <p:cNvSpPr/>
          <p:nvPr userDrawn="1"/>
        </p:nvSpPr>
        <p:spPr>
          <a:xfrm>
            <a:off x="3718560" y="1181123"/>
            <a:ext cx="4754880" cy="4495754"/>
          </a:xfrm>
          <a:prstGeom prst="rect"/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70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/>
        </p:spPr>
        <p:txBody>
          <a:bodyPr/>
          <a:lstStyle>
            <a:lvl1pPr algn="r">
              <a:buNone/>
              <a:defRPr b="1" dirty="0" sz="2400" kern="1200" lang="en-US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</a:lvl2pPr>
          </a:lstStyle>
          <a:p>
            <a:pPr lvl="0"/>
            <a:r>
              <a:rPr dirty="0" lang="en-US"/>
              <a:t>Click to edit text</a:t>
            </a:r>
          </a:p>
        </p:txBody>
      </p:sp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/>
        </p:spPr>
        <p:txBody>
          <a:bodyPr>
            <a:normAutofit fontScale="90000"/>
          </a:bodyPr>
          <a:lstStyle>
            <a:lvl1pPr>
              <a:spcBef>
                <a:spcPts val="1000"/>
              </a:spcBef>
              <a:defRPr b="1"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7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0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2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6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5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7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2/5/2025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589" name="Date Placeholder 3"/>
          <p:cNvSpPr txBox="1"/>
          <p:nvPr userDrawn="1"/>
        </p:nvSpPr>
        <p:spPr>
          <a:xfrm>
            <a:off x="660396" y="6378906"/>
            <a:ext cx="2743200" cy="365125"/>
          </a:xfrm>
          <a:prstGeom prst="rect"/>
        </p:spPr>
        <p:txBody>
          <a:bodyPr anchor="ctr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sz="1100" lang="en-US" smtClean="0">
                <a:solidFill>
                  <a:schemeClr val="accent2"/>
                </a:solidFill>
              </a:rPr>
              <a:t>2/5/2025</a:t>
            </a:fld>
            <a:endParaRPr dirty="0" sz="1100" lang="en-US">
              <a:solidFill>
                <a:schemeClr val="accent2"/>
              </a:solidFill>
            </a:endParaRPr>
          </a:p>
        </p:txBody>
      </p:sp>
      <p:sp>
        <p:nvSpPr>
          <p:cNvPr id="1048590" name="Footer Placeholder 4"/>
          <p:cNvSpPr txBox="1"/>
          <p:nvPr userDrawn="1"/>
        </p:nvSpPr>
        <p:spPr>
          <a:xfrm>
            <a:off x="1445526" y="6378906"/>
            <a:ext cx="4114800" cy="365125"/>
          </a:xfrm>
          <a:prstGeom prst="rect"/>
        </p:spPr>
        <p:txBody>
          <a:bodyPr anchor="ctr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1" dirty="0" sz="1100" lang="en-US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048591" name="Slide Number Placeholder 5"/>
          <p:cNvSpPr txBox="1"/>
          <p:nvPr userDrawn="1"/>
        </p:nvSpPr>
        <p:spPr>
          <a:xfrm>
            <a:off x="8805338" y="6378906"/>
            <a:ext cx="2743200" cy="365125"/>
          </a:xfrm>
          <a:prstGeom prst="rect"/>
        </p:spPr>
        <p:txBody>
          <a:bodyPr anchor="ctr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sz="1100" lang="en-US" smtClean="0">
                <a:solidFill>
                  <a:schemeClr val="accent4"/>
                </a:solidFill>
              </a:rPr>
              <a:pPr algn="r"/>
              <a:t>‹#›</a:t>
            </a:fld>
            <a:endParaRPr dirty="0" sz="1100" lang="en-US">
              <a:solidFill>
                <a:schemeClr val="accent4"/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1"/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9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9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p>
            <a:pPr algn="r"/>
            <a:r>
              <a:rPr b="0" dirty="0" lang="en-US">
                <a:solidFill>
                  <a:schemeClr val="tx1"/>
                </a:solidFill>
              </a:rPr>
              <a:t>[S</a:t>
            </a:r>
            <a:r>
              <a:rPr altLang="hg-IN" b="0" dirty="0" lang="en-US">
                <a:solidFill>
                  <a:schemeClr val="tx1"/>
                </a:solidFill>
              </a:rPr>
              <a:t>a</a:t>
            </a:r>
            <a:r>
              <a:rPr altLang="hg-IN" b="0" dirty="0" lang="en-US">
                <a:solidFill>
                  <a:schemeClr val="tx1"/>
                </a:solidFill>
              </a:rPr>
              <a:t>r</a:t>
            </a:r>
            <a:r>
              <a:rPr altLang="hg-IN" b="0" dirty="0" lang="en-US">
                <a:solidFill>
                  <a:schemeClr val="tx1"/>
                </a:solidFill>
              </a:rPr>
              <a:t>v</a:t>
            </a:r>
            <a:r>
              <a:rPr altLang="hg-IN" b="0" dirty="0" lang="en-US">
                <a:solidFill>
                  <a:schemeClr val="tx1"/>
                </a:solidFill>
              </a:rPr>
              <a:t>e</a:t>
            </a:r>
            <a:r>
              <a:rPr altLang="hg-IN" b="0" dirty="0" lang="en-US">
                <a:solidFill>
                  <a:schemeClr val="tx1"/>
                </a:solidFill>
              </a:rPr>
              <a:t>s</a:t>
            </a:r>
            <a:r>
              <a:rPr altLang="hg-IN" b="0" dirty="0" lang="en-US">
                <a:solidFill>
                  <a:schemeClr val="tx1"/>
                </a:solidFill>
              </a:rPr>
              <a:t>h</a:t>
            </a:r>
            <a:r>
              <a:rPr altLang="hg-IN" b="0" dirty="0" lang="en-US">
                <a:solidFill>
                  <a:schemeClr val="tx1"/>
                </a:solidFill>
              </a:rPr>
              <a:t> </a:t>
            </a:r>
            <a:r>
              <a:rPr altLang="hg-IN" b="0" dirty="0" lang="en-US">
                <a:solidFill>
                  <a:schemeClr val="tx1"/>
                </a:solidFill>
              </a:rPr>
              <a:t>P</a:t>
            </a:r>
            <a:r>
              <a:rPr altLang="hg-IN" b="0" dirty="0" lang="en-US">
                <a:solidFill>
                  <a:schemeClr val="tx1"/>
                </a:solidFill>
              </a:rPr>
              <a:t>i</a:t>
            </a:r>
            <a:r>
              <a:rPr altLang="hg-IN" b="0" dirty="0" lang="en-US">
                <a:solidFill>
                  <a:schemeClr val="tx1"/>
                </a:solidFill>
              </a:rPr>
              <a:t>n</a:t>
            </a:r>
            <a:r>
              <a:rPr altLang="hg-IN" b="0" dirty="0" lang="en-US">
                <a:solidFill>
                  <a:schemeClr val="tx1"/>
                </a:solidFill>
              </a:rPr>
              <a:t>g</a:t>
            </a:r>
            <a:r>
              <a:rPr altLang="hg-IN" b="0" dirty="0" lang="en-US">
                <a:solidFill>
                  <a:schemeClr val="tx1"/>
                </a:solidFill>
              </a:rPr>
              <a:t>a</a:t>
            </a:r>
            <a:r>
              <a:rPr altLang="hg-IN" b="0" dirty="0" lang="en-US">
                <a:solidFill>
                  <a:schemeClr val="tx1"/>
                </a:solidFill>
              </a:rPr>
              <a:t>l</a:t>
            </a:r>
            <a:r>
              <a:rPr altLang="hg-IN" b="0" dirty="0" lang="en-US">
                <a:solidFill>
                  <a:schemeClr val="tx1"/>
                </a:solidFill>
              </a:rPr>
              <a:t>e</a:t>
            </a:r>
            <a:r>
              <a:rPr b="0" dirty="0" lang="en-US">
                <a:solidFill>
                  <a:schemeClr val="tx1"/>
                </a:solidFill>
              </a:rPr>
              <a:t> ]</a:t>
            </a:r>
            <a:endParaRPr b="0" dirty="0" lang="en-IN">
              <a:solidFill>
                <a:schemeClr val="tx1"/>
              </a:solidFill>
            </a:endParaRPr>
          </a:p>
        </p:txBody>
      </p:sp>
      <p:sp>
        <p:nvSpPr>
          <p:cNvPr id="1048600" name="Title 3"/>
          <p:cNvSpPr>
            <a:spLocks noGrp="1"/>
          </p:cNvSpPr>
          <p:nvPr>
            <p:ph type="title"/>
          </p:nvPr>
        </p:nvSpPr>
        <p:spPr>
          <a:xfrm>
            <a:off x="4450702" y="3072852"/>
            <a:ext cx="5881175" cy="582646"/>
          </a:xfrm>
        </p:spPr>
        <p:txBody>
          <a:bodyPr>
            <a:normAutofit/>
          </a:bodyPr>
          <a:p>
            <a:r>
              <a:rPr dirty="0" sz="3200" lang="en-GB"/>
              <a:t>Land-registry using blockchain -</a:t>
            </a:r>
            <a:endParaRPr dirty="0" sz="3200" lang="en-IN"/>
          </a:p>
        </p:txBody>
      </p:sp>
      <p:sp>
        <p:nvSpPr>
          <p:cNvPr id="1048601" name="Text Placeholder 1"/>
          <p:cNvSpPr txBox="1"/>
          <p:nvPr/>
        </p:nvSpPr>
        <p:spPr>
          <a:xfrm>
            <a:off x="6400800" y="2794001"/>
            <a:ext cx="3312160" cy="861497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0" latinLnBrk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b="1" sz="200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2400" lang="en-GB"/>
          </a:p>
        </p:txBody>
      </p:sp>
      <p:pic>
        <p:nvPicPr>
          <p:cNvPr id="2097152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Ph="1" nodeType="clickEffect" presetClass="entr" presetID="53" presetSubtype="16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7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32"/>
                                        <p:tgtEl>
                                          <p:spTgt spid="104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9" grpId="0" build="p"/>
      <p:bldP spid="1048600" grpId="0"/>
      <p:bldP spid="10486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33265" y="1708930"/>
            <a:ext cx="7319140" cy="3440139"/>
          </a:xfrm>
        </p:spPr>
        <p:txBody>
          <a:bodyPr>
            <a:normAutofit/>
          </a:bodyPr>
          <a:p>
            <a:endParaRPr dirty="0" sz="2800" lang="en-US"/>
          </a:p>
          <a:p>
            <a:r>
              <a:rPr dirty="0" sz="2800" lang="en-US"/>
              <a:t>Land ownership records are often prone to fraud, disputes, and inefficiencies due to manual or centralized storage. A blockchain-based </a:t>
            </a:r>
            <a:r>
              <a:rPr b="1" dirty="0" sz="2800" lang="en-US"/>
              <a:t>Land Registry System</a:t>
            </a:r>
            <a:r>
              <a:rPr dirty="0" sz="2800" lang="en-US"/>
              <a:t> ensures secure, transparent, and tamper-proof land registration and ownership transfers. This smart contract automates verification, prevents forgery, and allows only rightful owners to transfer land.</a:t>
            </a:r>
          </a:p>
          <a:p>
            <a:pPr>
              <a:lnSpc>
                <a:spcPct val="150000"/>
              </a:lnSpc>
            </a:pPr>
            <a:endParaRPr dirty="0" sz="2800" lang="en-IN"/>
          </a:p>
        </p:txBody>
      </p:sp>
      <p:sp>
        <p:nvSpPr>
          <p:cNvPr id="1048609" name="Title 3"/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/>
          </a:bodyPr>
          <a:p>
            <a:r>
              <a:rPr dirty="0" lang="en-US"/>
              <a:t>PROBLEM  STATEMENT</a:t>
            </a:r>
            <a:endParaRPr dirty="0" lang="en-IN"/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995684" y="2930834"/>
            <a:ext cx="2760758" cy="3264409"/>
          </a:xfrm>
          <a:prstGeom prst="rect"/>
        </p:spPr>
      </p:pic>
      <p:pic>
        <p:nvPicPr>
          <p:cNvPr id="2097154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104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04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 build="p"/>
      <p:bldP spid="10486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2"/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p>
            <a:r>
              <a:rPr dirty="0" lang="en-GB"/>
              <a:t>Project Description</a:t>
            </a:r>
            <a:br>
              <a:rPr dirty="0" lang="en-GB"/>
            </a:br>
            <a:r>
              <a:rPr dirty="0" lang="en-GB"/>
              <a:t> </a:t>
            </a:r>
            <a:br>
              <a:rPr dirty="0" lang="en-GB"/>
            </a:br>
            <a:endParaRPr dirty="0" lang="en-IN"/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/>
        </p:spPr>
      </p:pic>
      <p:pic>
        <p:nvPicPr>
          <p:cNvPr id="209715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7359" y="6410461"/>
            <a:ext cx="3706253" cy="296092"/>
          </a:xfrm>
          <a:prstGeom prst="rect"/>
        </p:spPr>
      </p:pic>
      <p:sp>
        <p:nvSpPr>
          <p:cNvPr id="1048611" name="TextBox 1"/>
          <p:cNvSpPr txBox="1"/>
          <p:nvPr/>
        </p:nvSpPr>
        <p:spPr>
          <a:xfrm>
            <a:off x="675958" y="2083095"/>
            <a:ext cx="7478998" cy="27965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600" lang="en-US"/>
              <a:t>The </a:t>
            </a:r>
            <a:r>
              <a:rPr b="1" dirty="0" sz="1600" lang="en-US"/>
              <a:t>Land Registry System</a:t>
            </a:r>
            <a:r>
              <a:rPr dirty="0" sz="1600" lang="en-US"/>
              <a:t> is a </a:t>
            </a:r>
            <a:r>
              <a:rPr b="1" dirty="0" sz="1600" lang="en-US"/>
              <a:t>blockchain-powered smart contract</a:t>
            </a:r>
            <a:r>
              <a:rPr dirty="0" sz="1600" lang="en-US"/>
              <a:t> that enables </a:t>
            </a:r>
            <a:r>
              <a:rPr b="1" dirty="0" sz="1600" lang="en-US"/>
              <a:t>secure, transparent, and tamper-proof</a:t>
            </a:r>
            <a:r>
              <a:rPr dirty="0" sz="1600" lang="en-US"/>
              <a:t> land ownership management. It allows users to </a:t>
            </a:r>
            <a:r>
              <a:rPr b="1" dirty="0" sz="1600" lang="en-US"/>
              <a:t>register land parcels</a:t>
            </a:r>
            <a:r>
              <a:rPr dirty="0" sz="1600" lang="en-US"/>
              <a:t>, </a:t>
            </a:r>
            <a:r>
              <a:rPr b="1" dirty="0" sz="1600" lang="en-US"/>
              <a:t>verify ownership</a:t>
            </a:r>
            <a:r>
              <a:rPr dirty="0" sz="1600" lang="en-US"/>
              <a:t>, and </a:t>
            </a:r>
            <a:r>
              <a:rPr b="1" dirty="0" sz="1600" lang="en-US"/>
              <a:t>transfer property rights</a:t>
            </a:r>
            <a:r>
              <a:rPr dirty="0" sz="1600" lang="en-US"/>
              <a:t> securely without intermediaries.</a:t>
            </a:r>
          </a:p>
          <a:p>
            <a:r>
              <a:rPr dirty="0" sz="1600" lang="en-US"/>
              <a:t>Built on </a:t>
            </a:r>
            <a:r>
              <a:rPr b="1" dirty="0" sz="1600" lang="en-US"/>
              <a:t>Ethereum (Solidity)</a:t>
            </a:r>
            <a:r>
              <a:rPr dirty="0" sz="1600" lang="en-US"/>
              <a:t>, this smart contract:</a:t>
            </a:r>
            <a:br>
              <a:rPr dirty="0" sz="1600" lang="en-US"/>
            </a:br>
            <a:r>
              <a:rPr b="1" dirty="0" sz="1600" lang="en-US"/>
              <a:t>Registers land</a:t>
            </a:r>
            <a:r>
              <a:rPr dirty="0" sz="1600" lang="en-US"/>
              <a:t> with a unique ID, location, area, and owner details.</a:t>
            </a:r>
            <a:br>
              <a:rPr dirty="0" sz="1600" lang="en-US"/>
            </a:br>
            <a:r>
              <a:rPr b="1" dirty="0" sz="1600" lang="en-US"/>
              <a:t>Prevents fraud</a:t>
            </a:r>
            <a:r>
              <a:rPr dirty="0" sz="1600" lang="en-US"/>
              <a:t> by ensuring only unregistered land can be added.</a:t>
            </a:r>
            <a:br>
              <a:rPr dirty="0" sz="1600" lang="en-US"/>
            </a:br>
            <a:r>
              <a:rPr b="1" dirty="0" sz="1600" lang="en-US"/>
              <a:t>Ensures secure ownership transfer</a:t>
            </a:r>
            <a:r>
              <a:rPr dirty="0" sz="1600" lang="en-US"/>
              <a:t>—only the current owner can sell or transfer land.</a:t>
            </a:r>
            <a:br>
              <a:rPr dirty="0" sz="1600" lang="en-US"/>
            </a:br>
            <a:r>
              <a:rPr b="1" dirty="0" sz="1600" lang="en-US"/>
              <a:t>Provides instant verification</a:t>
            </a:r>
            <a:r>
              <a:rPr dirty="0" sz="1600" lang="en-US"/>
              <a:t>—anyone can check land details via the blockchain.</a:t>
            </a:r>
            <a:br>
              <a:rPr dirty="0" lang="en-US"/>
            </a:br>
            <a:endParaRPr dirty="0" lang="en-I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3"/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p>
            <a:r>
              <a:rPr dirty="0" sz="3200" lang="en-US"/>
              <a:t>WHO ARE THE END USERS?</a:t>
            </a:r>
            <a:endParaRPr dirty="0" sz="2000" lang="en-IN"/>
          </a:p>
        </p:txBody>
      </p:sp>
      <p:pic>
        <p:nvPicPr>
          <p:cNvPr id="2097157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1359" y="6176804"/>
            <a:ext cx="2181225" cy="485775"/>
          </a:xfrm>
          <a:prstGeom prst="rect"/>
        </p:spPr>
      </p:pic>
      <p:sp>
        <p:nvSpPr>
          <p:cNvPr id="1048613" name="Rectangle 1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0008" y="2292984"/>
            <a:ext cx="3372515" cy="11582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Authorities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Landowners &amp; Property Buyers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 &amp; Banks 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7359" y="6410461"/>
            <a:ext cx="3706253" cy="296092"/>
          </a:xfrm>
          <a:prstGeom prst="rect"/>
        </p:spPr>
      </p:pic>
      <p:pic>
        <p:nvPicPr>
          <p:cNvPr id="209715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/>
        </p:spPr>
      </p:pic>
      <p:sp>
        <p:nvSpPr>
          <p:cNvPr id="104862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p>
            <a:pPr lvl="1">
              <a:lnSpc>
                <a:spcPct val="150000"/>
              </a:lnSpc>
            </a:pPr>
            <a:r>
              <a:rPr dirty="0" lang="en-IN"/>
              <a:t>Remix ide</a:t>
            </a:r>
          </a:p>
          <a:p>
            <a:pPr lvl="1">
              <a:lnSpc>
                <a:spcPct val="150000"/>
              </a:lnSpc>
            </a:pPr>
            <a:r>
              <a:rPr dirty="0" lang="en-IN"/>
              <a:t>solidity</a:t>
            </a:r>
          </a:p>
          <a:p>
            <a:pPr lvl="1">
              <a:lnSpc>
                <a:spcPct val="150000"/>
              </a:lnSpc>
            </a:pPr>
            <a:r>
              <a:rPr altLang="hg-IN" dirty="0" lang="en-US"/>
              <a:t>H</a:t>
            </a:r>
            <a:r>
              <a:rPr altLang="hg-IN" dirty="0" lang="en-US"/>
              <a:t>T</a:t>
            </a:r>
            <a:r>
              <a:rPr altLang="hg-IN" dirty="0" lang="en-US"/>
              <a:t>M</a:t>
            </a:r>
            <a:r>
              <a:rPr altLang="hg-IN" dirty="0" lang="en-US"/>
              <a:t>L</a:t>
            </a:r>
            <a:r>
              <a:rPr altLang="hg-IN" dirty="0" lang="en-US"/>
              <a:t>,</a:t>
            </a:r>
            <a:r>
              <a:rPr altLang="hg-IN" dirty="0" lang="en-US"/>
              <a:t> </a:t>
            </a:r>
            <a:r>
              <a:rPr altLang="hg-IN" dirty="0" lang="en-US"/>
              <a:t>C</a:t>
            </a:r>
            <a:r>
              <a:rPr altLang="hg-IN" dirty="0" lang="en-US"/>
              <a:t>S</a:t>
            </a:r>
            <a:r>
              <a:rPr altLang="hg-IN" dirty="0" lang="en-US"/>
              <a:t>S</a:t>
            </a:r>
            <a:r>
              <a:rPr altLang="hg-IN" dirty="0" lang="en-US"/>
              <a:t> </a:t>
            </a:r>
            <a:r>
              <a:rPr altLang="hg-IN" dirty="0" lang="en-US"/>
              <a:t>&amp;</a:t>
            </a:r>
            <a:r>
              <a:rPr altLang="hg-IN" dirty="0" lang="en-US"/>
              <a:t> </a:t>
            </a:r>
            <a:r>
              <a:rPr altLang="hg-IN" dirty="0" lang="en-US"/>
              <a:t>J</a:t>
            </a:r>
            <a:r>
              <a:rPr altLang="hg-IN" dirty="0" lang="en-US"/>
              <a:t>a</a:t>
            </a:r>
            <a:r>
              <a:rPr altLang="hg-IN" dirty="0" lang="en-US"/>
              <a:t>v</a:t>
            </a:r>
            <a:r>
              <a:rPr altLang="hg-IN" dirty="0" lang="en-US"/>
              <a:t>a</a:t>
            </a:r>
            <a:r>
              <a:rPr altLang="hg-IN" dirty="0" lang="en-US"/>
              <a:t>script</a:t>
            </a:r>
            <a:r>
              <a:rPr altLang="hg-IN" dirty="0" lang="en-US"/>
              <a:t> </a:t>
            </a:r>
            <a:endParaRPr altLang="en-US" lang="zh-CN"/>
          </a:p>
        </p:txBody>
      </p:sp>
      <p:sp>
        <p:nvSpPr>
          <p:cNvPr id="1048621" name="Title 8"/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p>
            <a:r>
              <a:rPr dirty="0" lang="en-US"/>
              <a:t>Technology Used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9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1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 build="p"/>
      <p:bldP spid="10486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/>
        </p:spPr>
      </p:pic>
      <p:sp>
        <p:nvSpPr>
          <p:cNvPr id="1048625" name="Title 3"/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p>
            <a:r>
              <a:rPr dirty="0" lang="en-GB"/>
              <a:t>RESULTS </a:t>
            </a:r>
            <a:endParaRPr dirty="0" lang="en-IN"/>
          </a:p>
        </p:txBody>
      </p:sp>
      <p:sp>
        <p:nvSpPr>
          <p:cNvPr id="1048626" name="Text Placeholder 30"/>
          <p:cNvSpPr txBox="1"/>
          <p:nvPr/>
        </p:nvSpPr>
        <p:spPr>
          <a:xfrm>
            <a:off x="320982" y="1275371"/>
            <a:ext cx="3343561" cy="666078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457200" eaLnBrk="1" hangingPunct="1" indent="0" latinLnBrk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dirty="0" sz="160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2000" lang="en-GB"/>
          </a:p>
        </p:txBody>
      </p:sp>
      <p:sp>
        <p:nvSpPr>
          <p:cNvPr id="1048627" name="Text Placeholder 30"/>
          <p:cNvSpPr txBox="1"/>
          <p:nvPr/>
        </p:nvSpPr>
        <p:spPr>
          <a:xfrm>
            <a:off x="4345694" y="1275371"/>
            <a:ext cx="3343561" cy="666078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457200" eaLnBrk="1" hangingPunct="1" indent="0" latinLnBrk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dirty="0" sz="160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2000" lang="en-GB"/>
          </a:p>
        </p:txBody>
      </p:sp>
      <p:sp>
        <p:nvSpPr>
          <p:cNvPr id="1048628" name="Title 3"/>
          <p:cNvSpPr txBox="1"/>
          <p:nvPr/>
        </p:nvSpPr>
        <p:spPr>
          <a:xfrm>
            <a:off x="422959" y="5737443"/>
            <a:ext cx="2981643" cy="830997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b="1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b="0" dirty="0" lang="en-IN" u="sng">
              <a:solidFill>
                <a:srgbClr val="0070C0"/>
              </a:solidFill>
            </a:endParaRPr>
          </a:p>
        </p:txBody>
      </p:sp>
      <p:sp>
        <p:nvSpPr>
          <p:cNvPr id="1048629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p>
            <a:pPr indent="0" marL="0">
              <a:buNone/>
            </a:pPr>
            <a:endParaRPr dirty="0" lang="en-IN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466507" y="436782"/>
            <a:ext cx="2854708" cy="5716158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Ph="1" nodeType="clickEffect" presetClass="entr" presetID="42" presetSubtype="0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Ph="1" nodeType="clickEffect" presetClass="entr" presetID="42" presetSubtype="0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1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2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8"/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9"/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0"/>
                                        <p:tgtEl>
                                          <p:spTgt spid="1048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/>
      <p:bldP spid="1048626" grpId="0"/>
      <p:bldP spid="1048627" grpId="0"/>
      <p:bldP spid="10486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hg-IN" lang="en-US"/>
              <a:t>SOLIDITY</a:t>
            </a:r>
            <a:r>
              <a:rPr altLang="hg-IN" lang="en-US"/>
              <a:t> </a:t>
            </a:r>
            <a:br>
              <a:rPr altLang="hg-IN" lang="en-US"/>
            </a:br>
            <a:r>
              <a:rPr altLang="hg-IN" lang="en-US"/>
              <a:t>Lan</a:t>
            </a:r>
            <a:r>
              <a:rPr altLang="hg-IN" lang="en-US"/>
              <a:t>d</a:t>
            </a:r>
            <a:r>
              <a:rPr altLang="hg-IN" lang="en-US"/>
              <a:t> </a:t>
            </a:r>
            <a:r>
              <a:rPr altLang="hg-IN" lang="en-US"/>
              <a:t>Legistry</a:t>
            </a:r>
            <a:r>
              <a:rPr altLang="hg-IN" lang="en-US"/>
              <a:t>.</a:t>
            </a:r>
            <a:r>
              <a:rPr altLang="hg-IN" lang="en-US"/>
              <a:t>s</a:t>
            </a:r>
            <a:r>
              <a:rPr altLang="hg-IN" lang="en-US"/>
              <a:t>o</a:t>
            </a:r>
            <a:r>
              <a:rPr altLang="hg-IN" lang="en-US"/>
              <a:t>l</a:t>
            </a:r>
            <a:endParaRPr lang="en-GB"/>
          </a:p>
        </p:txBody>
      </p:sp>
      <p:pic>
        <p:nvPicPr>
          <p:cNvPr id="2097162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-58338" r="-58338"/>
          <a:stretch>
            <a:fillRect/>
          </a:stretch>
        </p:blipFill>
        <p:spPr>
          <a:xfrm>
            <a:off x="-2500667" y="656494"/>
            <a:ext cx="8596668" cy="3845718"/>
          </a:xfrm>
        </p:spPr>
      </p:pic>
      <p:sp>
        <p:nvSpPr>
          <p:cNvPr id="1048637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GB"/>
          </a:p>
        </p:txBody>
      </p:sp>
      <p:sp>
        <p:nvSpPr>
          <p:cNvPr id="1048638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7</a:t>
            </a:fld>
            <a:endParaRPr dirty="0"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431602" y="461683"/>
            <a:ext cx="5277440" cy="423534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hg-IN" lang="en-US"/>
              <a:t>H</a:t>
            </a:r>
            <a:r>
              <a:rPr altLang="hg-IN" lang="en-US"/>
              <a:t>T</a:t>
            </a:r>
            <a:r>
              <a:rPr altLang="hg-IN" lang="en-US"/>
              <a:t>M</a:t>
            </a:r>
            <a:r>
              <a:rPr altLang="hg-IN" lang="en-US"/>
              <a:t>L</a:t>
            </a:r>
            <a:r>
              <a:rPr altLang="hg-IN" lang="en-US"/>
              <a:t> </a:t>
            </a:r>
            <a:r>
              <a:rPr altLang="hg-IN" lang="en-US"/>
              <a:t>C</a:t>
            </a:r>
            <a:r>
              <a:rPr altLang="hg-IN" lang="en-US"/>
              <a:t>S</a:t>
            </a:r>
            <a:r>
              <a:rPr altLang="hg-IN" lang="en-US"/>
              <a:t>S</a:t>
            </a:r>
            <a:r>
              <a:rPr altLang="hg-IN" lang="en-US"/>
              <a:t> </a:t>
            </a:r>
            <a:r>
              <a:rPr altLang="hg-IN" lang="en-US"/>
              <a:t>J</a:t>
            </a:r>
            <a:r>
              <a:rPr altLang="hg-IN" lang="en-US"/>
              <a:t>A</a:t>
            </a:r>
            <a:r>
              <a:rPr altLang="hg-IN" lang="en-US"/>
              <a:t>V</a:t>
            </a:r>
            <a:r>
              <a:rPr altLang="hg-IN" lang="en-US"/>
              <a:t>A</a:t>
            </a:r>
            <a:r>
              <a:rPr altLang="hg-IN" lang="en-US"/>
              <a:t>SCRIPT</a:t>
            </a:r>
            <a:r>
              <a:rPr altLang="hg-IN" lang="en-US"/>
              <a:t> </a:t>
            </a:r>
            <a:endParaRPr lang="en-GB"/>
          </a:p>
        </p:txBody>
      </p:sp>
      <p:pic>
        <p:nvPicPr>
          <p:cNvPr id="2097164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-25794" r="-25794"/>
          <a:stretch>
            <a:fillRect/>
          </a:stretch>
        </p:blipFill>
        <p:spPr>
          <a:xfrm>
            <a:off x="3960936" y="498294"/>
            <a:ext cx="7456369" cy="3845718"/>
          </a:xfrm>
        </p:spPr>
      </p:pic>
      <p:sp>
        <p:nvSpPr>
          <p:cNvPr id="1048640" name="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GB"/>
          </a:p>
        </p:txBody>
      </p:sp>
      <p:sp>
        <p:nvSpPr>
          <p:cNvPr id="1048641" name="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8</a:t>
            </a:fld>
            <a:endParaRPr dirty="0" lang="en-US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34537" y="-69759"/>
            <a:ext cx="5037920" cy="483826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 anchor="ctr">
            <a:normAutofit fontScale="90000"/>
          </a:bodyPr>
          <a:p>
            <a:pPr algn="ctr"/>
            <a:r>
              <a:rPr b="1" dirty="0" sz="4800" lang="en-US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048662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p>
            <a:r>
              <a:rPr dirty="0" lang="en-US"/>
              <a:t>.</a:t>
            </a:r>
          </a:p>
        </p:txBody>
      </p:sp>
      <p:sp>
        <p:nvSpPr>
          <p:cNvPr id="1048663" name="Text Placeholder 28"/>
          <p:cNvSpPr txBox="1"/>
          <p:nvPr/>
        </p:nvSpPr>
        <p:spPr>
          <a:xfrm>
            <a:off x="878337" y="4134780"/>
            <a:ext cx="2596574" cy="453919"/>
          </a:xfrm>
          <a:prstGeom prst="rect"/>
        </p:spPr>
        <p:txBody>
          <a:bodyPr bIns="45720" lIns="91440" rIns="91440" rtlCol="0" tIns="45720" vert="horz">
            <a:normAutofit lnSpcReduction="10000"/>
          </a:bodyPr>
          <a:lstStyle>
            <a:lvl1pPr algn="ctr" defTabSz="457200" eaLnBrk="1" hangingPunct="1" indent="0" latinLnBrk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b="1" dirty="0" sz="2000" kern="1200" lang="en-US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2400" lang="en-IN"/>
          </a:p>
        </p:txBody>
      </p:sp>
      <p:sp>
        <p:nvSpPr>
          <p:cNvPr id="1048664" name="Text Placeholder 28"/>
          <p:cNvSpPr txBox="1"/>
          <p:nvPr/>
        </p:nvSpPr>
        <p:spPr>
          <a:xfrm>
            <a:off x="5353508" y="3962573"/>
            <a:ext cx="2596574" cy="453919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457200" eaLnBrk="1" hangingPunct="1" indent="0" latinLnBrk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b="1" dirty="0" sz="2000" kern="1200" lang="en-US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2200" lang="en-IN"/>
          </a:p>
        </p:txBody>
      </p:sp>
      <p:sp>
        <p:nvSpPr>
          <p:cNvPr id="1048665" name="Text Placeholder 28"/>
          <p:cNvSpPr txBox="1"/>
          <p:nvPr/>
        </p:nvSpPr>
        <p:spPr>
          <a:xfrm>
            <a:off x="7789163" y="3962572"/>
            <a:ext cx="2596574" cy="453919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457200" eaLnBrk="1" hangingPunct="1" indent="0" latinLnBrk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b="1" dirty="0" sz="2000" kern="1200" lang="en-US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2200" lang="en-IN"/>
          </a:p>
        </p:txBody>
      </p:sp>
      <p:sp>
        <p:nvSpPr>
          <p:cNvPr id="1048666" name="Text Placeholder 30"/>
          <p:cNvSpPr txBox="1"/>
          <p:nvPr/>
        </p:nvSpPr>
        <p:spPr>
          <a:xfrm>
            <a:off x="6096000" y="4641925"/>
            <a:ext cx="2139695" cy="110863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457200" eaLnBrk="1" hangingPunct="1" indent="0" latinLnBrk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dirty="0" sz="160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lang="en-GB"/>
          </a:p>
        </p:txBody>
      </p:sp>
      <p:sp>
        <p:nvSpPr>
          <p:cNvPr id="1048667" name="Text Placeholder 30"/>
          <p:cNvSpPr txBox="1"/>
          <p:nvPr/>
        </p:nvSpPr>
        <p:spPr>
          <a:xfrm>
            <a:off x="8591363" y="4641925"/>
            <a:ext cx="2139695" cy="110863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457200" eaLnBrk="1" hangingPunct="1" indent="0" latinLnBrk="0" marL="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dirty="0" sz="1600" kern="1200" lang="en-US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GB"/>
              <a:t>.</a:t>
            </a:r>
          </a:p>
        </p:txBody>
      </p:sp>
      <p:pic>
        <p:nvPicPr>
          <p:cNvPr id="2097166" name="Picture 1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/>
        </p:spPr>
      </p:pic>
      <p:sp>
        <p:nvSpPr>
          <p:cNvPr id="1048668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5000" lnSpcReduction="20000"/>
          </a:bodyPr>
          <a:p>
            <a:endParaRPr dirty="0" lang="en-I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Ph="1" nodeType="clickEffect" presetClass="entr" presetID="12" presetSubtype="4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14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500" id="15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20"/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500" id="21"/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4" nodePh="1" nodeType="clickEffect" presetClass="entr" presetID="12" presetSubtype="4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26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500" id="27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Ph="1" nodeType="clickEffect" presetClass="entr" presetID="12" presetSubtype="4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32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500" id="33"/>
                                        <p:tgtEl>
                                          <p:spTgt spid="104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6" nodePh="1" nodeType="clickEffect" presetClass="entr" presetID="12" presetSubtype="4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38"/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500" id="39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id="44"/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dur="500" id="45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1" grpId="0"/>
      <p:bldP spid="1048662" grpId="0" build="p"/>
      <p:bldP spid="1048663" grpId="0"/>
      <p:bldP spid="1048664" grpId="0"/>
      <p:bldP spid="1048665" grpId="0"/>
      <p:bldP spid="1048666" grpId="0"/>
      <p:bldP spid="104866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MASKED HUNTERS</dc:title>
  <dc:creator>Venkataswamy</dc:creator>
  <cp:lastModifiedBy>Aditya Dambale</cp:lastModifiedBy>
  <dcterms:created xsi:type="dcterms:W3CDTF">2021-07-10T15:13:15Z</dcterms:created>
  <dcterms:modified xsi:type="dcterms:W3CDTF">2025-02-07T09:57:39Z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0b8c44333750489b9cb8d01a2db16caa</vt:lpwstr>
  </property>
</Properties>
</file>