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59" r:id="rId3"/>
    <p:sldId id="257" r:id="rId4"/>
    <p:sldId id="258" r:id="rId5"/>
    <p:sldId id="271" r:id="rId6"/>
    <p:sldId id="272" r:id="rId7"/>
    <p:sldId id="285" r:id="rId8"/>
    <p:sldId id="283" r:id="rId9"/>
    <p:sldId id="284" r:id="rId10"/>
    <p:sldId id="273" r:id="rId11"/>
    <p:sldId id="262" r:id="rId12"/>
    <p:sldId id="279" r:id="rId13"/>
    <p:sldId id="280" r:id="rId14"/>
    <p:sldId id="281" r:id="rId15"/>
    <p:sldId id="282" r:id="rId16"/>
    <p:sldId id="276" r:id="rId17"/>
    <p:sldId id="277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4F944-15EC-4018-BA8F-93924959985B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821D1-4F2E-461C-B68D-5B471D238F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821D1-4F2E-461C-B68D-5B471D238F1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B38599A-D0E2-472B-85EC-068F63A2C560}" type="datetimeFigureOut">
              <a:rPr lang="en-IN" smtClean="0"/>
              <a:pPr/>
              <a:t>25-01-2018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DE2661-A8A6-44E4-864D-2CB5C94E3C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599A-D0E2-472B-85EC-068F63A2C560}" type="datetimeFigureOut">
              <a:rPr lang="en-IN" smtClean="0"/>
              <a:pPr/>
              <a:t>25-01-2018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61-A8A6-44E4-864D-2CB5C94E3C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B38599A-D0E2-472B-85EC-068F63A2C560}" type="datetimeFigureOut">
              <a:rPr lang="en-IN" smtClean="0"/>
              <a:pPr/>
              <a:t>25-01-2018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EDE2661-A8A6-44E4-864D-2CB5C94E3C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599A-D0E2-472B-85EC-068F63A2C560}" type="datetimeFigureOut">
              <a:rPr lang="en-IN" smtClean="0"/>
              <a:pPr/>
              <a:t>25-01-2018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DE2661-A8A6-44E4-864D-2CB5C94E3C8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599A-D0E2-472B-85EC-068F63A2C560}" type="datetimeFigureOut">
              <a:rPr lang="en-IN" smtClean="0"/>
              <a:pPr/>
              <a:t>25-01-2018</a:t>
            </a:fld>
            <a:endParaRPr lang="en-IN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EDE2661-A8A6-44E4-864D-2CB5C94E3C8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B38599A-D0E2-472B-85EC-068F63A2C560}" type="datetimeFigureOut">
              <a:rPr lang="en-IN" smtClean="0"/>
              <a:pPr/>
              <a:t>25-01-2018</a:t>
            </a:fld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EDE2661-A8A6-44E4-864D-2CB5C94E3C8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B38599A-D0E2-472B-85EC-068F63A2C560}" type="datetimeFigureOut">
              <a:rPr lang="en-IN" smtClean="0"/>
              <a:pPr/>
              <a:t>25-01-2018</a:t>
            </a:fld>
            <a:endParaRPr lang="en-IN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EDE2661-A8A6-44E4-864D-2CB5C94E3C8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599A-D0E2-472B-85EC-068F63A2C560}" type="datetimeFigureOut">
              <a:rPr lang="en-IN" smtClean="0"/>
              <a:pPr/>
              <a:t>25-01-2018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DE2661-A8A6-44E4-864D-2CB5C94E3C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599A-D0E2-472B-85EC-068F63A2C560}" type="datetimeFigureOut">
              <a:rPr lang="en-IN" smtClean="0"/>
              <a:pPr/>
              <a:t>25-01-2018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DE2661-A8A6-44E4-864D-2CB5C94E3C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599A-D0E2-472B-85EC-068F63A2C560}" type="datetimeFigureOut">
              <a:rPr lang="en-IN" smtClean="0"/>
              <a:pPr/>
              <a:t>25-01-2018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DE2661-A8A6-44E4-864D-2CB5C94E3C8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B38599A-D0E2-472B-85EC-068F63A2C560}" type="datetimeFigureOut">
              <a:rPr lang="en-IN" smtClean="0"/>
              <a:pPr/>
              <a:t>25-01-2018</a:t>
            </a:fld>
            <a:endParaRPr lang="en-IN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EDE2661-A8A6-44E4-864D-2CB5C94E3C8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B38599A-D0E2-472B-85EC-068F63A2C560}" type="datetimeFigureOut">
              <a:rPr lang="en-IN" smtClean="0"/>
              <a:pPr/>
              <a:t>25-01-2018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EDE2661-A8A6-44E4-864D-2CB5C94E3C8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714356"/>
            <a:ext cx="8358246" cy="18288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Predicting Earnings Manipulation by indian firms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5130" y="4143380"/>
            <a:ext cx="3598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Presented By:</a:t>
            </a:r>
          </a:p>
          <a:p>
            <a:endParaRPr lang="en-US" b="1" dirty="0" smtClean="0"/>
          </a:p>
          <a:p>
            <a:r>
              <a:rPr lang="en-US" b="1" dirty="0" smtClean="0"/>
              <a:t>Mayurakshi Paul (17030242013)</a:t>
            </a:r>
          </a:p>
          <a:p>
            <a:r>
              <a:rPr lang="en-US" b="1" dirty="0" smtClean="0"/>
              <a:t>Sarvagna Mahakali (17030242012)</a:t>
            </a:r>
          </a:p>
          <a:p>
            <a:r>
              <a:rPr lang="en-US" b="1" dirty="0" smtClean="0"/>
              <a:t>Lakshmi Challa (17030242004)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Camparing GLM of Sample data and Complete data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800600" y="2786059"/>
            <a:ext cx="3886200" cy="2928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Sample Data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Complete Data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 r="43905"/>
          <a:stretch>
            <a:fillRect/>
          </a:stretch>
        </p:blipFill>
        <p:spPr bwMode="auto">
          <a:xfrm>
            <a:off x="979180" y="2438400"/>
            <a:ext cx="3392531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12984"/>
            <a:ext cx="7677150" cy="1504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861048"/>
            <a:ext cx="7744943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14348" y="476672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Random forest model and results</a:t>
            </a:r>
            <a:endParaRPr lang="en-IN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05099" y="1643050"/>
            <a:ext cx="8167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 observed the following results after applying RandomForest on the sample data:</a:t>
            </a:r>
          </a:p>
          <a:p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5057800"/>
            <a:ext cx="354330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Contd..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1905020"/>
            <a:ext cx="6019800" cy="438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9574"/>
            <a:ext cx="8153400" cy="990600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Boosting model and results</a:t>
            </a:r>
            <a:br>
              <a:rPr lang="en-IN" sz="3200" b="1" dirty="0" smtClean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376" y="2209821"/>
            <a:ext cx="7438524" cy="4148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14314" y="1559470"/>
            <a:ext cx="8858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We observed the following results after applying Boosting model on the sample data:</a:t>
            </a: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Contd..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r="37630"/>
          <a:stretch>
            <a:fillRect/>
          </a:stretch>
        </p:blipFill>
        <p:spPr bwMode="auto">
          <a:xfrm>
            <a:off x="1121633" y="1600200"/>
            <a:ext cx="6950829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Contd..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847850"/>
            <a:ext cx="6357981" cy="400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Comparing Machine learning algorithms with Logistic Regression and Classification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Random Forest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Logistic Regression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 r="8676"/>
          <a:stretch>
            <a:fillRect/>
          </a:stretch>
        </p:blipFill>
        <p:spPr bwMode="auto">
          <a:xfrm>
            <a:off x="428596" y="2857496"/>
            <a:ext cx="4071966" cy="223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 r="43905"/>
          <a:stretch>
            <a:fillRect/>
          </a:stretch>
        </p:blipFill>
        <p:spPr bwMode="auto">
          <a:xfrm>
            <a:off x="4860032" y="2492896"/>
            <a:ext cx="3392531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Contd</a:t>
            </a:r>
            <a:r>
              <a:rPr lang="en-US" b="1" dirty="0" smtClean="0">
                <a:solidFill>
                  <a:schemeClr val="tx1"/>
                </a:solidFill>
              </a:rPr>
              <a:t>..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Boosting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CART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 r="34191"/>
          <a:stretch>
            <a:fillRect/>
          </a:stretch>
        </p:blipFill>
        <p:spPr bwMode="auto">
          <a:xfrm>
            <a:off x="4800600" y="2571744"/>
            <a:ext cx="3914804" cy="3857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 r="20098"/>
          <a:stretch>
            <a:fillRect/>
          </a:stretch>
        </p:blipFill>
        <p:spPr bwMode="auto">
          <a:xfrm>
            <a:off x="609600" y="2571744"/>
            <a:ext cx="3748086" cy="3929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Conclusion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2000239"/>
          <a:ext cx="8153400" cy="39290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785818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Accuracy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Sensitivity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AUC </a:t>
                      </a:r>
                      <a:endParaRPr lang="en-US" b="1" dirty="0"/>
                    </a:p>
                  </a:txBody>
                  <a:tcPr/>
                </a:tc>
              </a:tr>
              <a:tr h="78581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Logistic Regression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86%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0.4476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92.42</a:t>
                      </a:r>
                      <a:endParaRPr lang="en-US" b="1" dirty="0"/>
                    </a:p>
                  </a:txBody>
                  <a:tcPr/>
                </a:tc>
              </a:tr>
              <a:tr h="78581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CART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83%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0.8525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57.24</a:t>
                      </a:r>
                      <a:endParaRPr lang="en-US" b="1" dirty="0"/>
                    </a:p>
                  </a:txBody>
                  <a:tcPr/>
                </a:tc>
              </a:tr>
              <a:tr h="78581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RandomForest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84%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0.114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72.17</a:t>
                      </a:r>
                    </a:p>
                  </a:txBody>
                  <a:tcPr/>
                </a:tc>
              </a:tr>
              <a:tr h="78581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Boosting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86%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0.942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80.81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714488"/>
            <a:ext cx="8153400" cy="2928958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 smtClean="0">
                <a:solidFill>
                  <a:schemeClr val="tx1"/>
                </a:solidFill>
              </a:rPr>
              <a:t>Do you think the Beneish model developed in 1999 will still be relevant to Indian context?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830390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How can one handle datasets with imbalanced classes?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Problem : </a:t>
            </a:r>
          </a:p>
          <a:p>
            <a:r>
              <a:rPr lang="en-IN" dirty="0" smtClean="0"/>
              <a:t>Unreliable accuracy</a:t>
            </a:r>
          </a:p>
          <a:p>
            <a:r>
              <a:rPr lang="en-IN" dirty="0" smtClean="0"/>
              <a:t>Tricky to train the model</a:t>
            </a:r>
          </a:p>
          <a:p>
            <a:r>
              <a:rPr lang="en-IN" dirty="0" smtClean="0"/>
              <a:t>Treating fraudulent cases as noise </a:t>
            </a:r>
          </a:p>
          <a:p>
            <a:pPr>
              <a:buNone/>
            </a:pPr>
            <a:r>
              <a:rPr lang="en-IN" dirty="0" smtClean="0"/>
              <a:t>Solution :</a:t>
            </a:r>
          </a:p>
          <a:p>
            <a:r>
              <a:rPr lang="en-IN" dirty="0" smtClean="0"/>
              <a:t>Re-sampling techniques</a:t>
            </a:r>
          </a:p>
          <a:p>
            <a:r>
              <a:rPr lang="en-IN" dirty="0" smtClean="0"/>
              <a:t>Modify existing Algorithms</a:t>
            </a:r>
          </a:p>
          <a:p>
            <a:r>
              <a:rPr lang="en-IN" dirty="0" smtClean="0"/>
              <a:t>Penalizing the model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Logistic regression model on sample data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1571612"/>
            <a:ext cx="859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 observed the following results after applying logistic regression on the sample data: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r="43905"/>
          <a:stretch>
            <a:fillRect/>
          </a:stretch>
        </p:blipFill>
        <p:spPr bwMode="auto">
          <a:xfrm>
            <a:off x="2154508" y="2000240"/>
            <a:ext cx="5513836" cy="455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Strategy behind Adopting logistic regression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smtClean="0"/>
              <a:t>1. Specify Performance Requirements</a:t>
            </a:r>
          </a:p>
          <a:p>
            <a:r>
              <a:rPr lang="en-IN" b="1" dirty="0" smtClean="0"/>
              <a:t>2. Separate Prediction Algorithm From Model Coefficients</a:t>
            </a:r>
          </a:p>
          <a:p>
            <a:pPr>
              <a:buNone/>
            </a:pPr>
            <a:r>
              <a:rPr lang="en-IN" b="1" dirty="0" smtClean="0"/>
              <a:t>   2a. Select or Implement The Prediction Algorithm</a:t>
            </a:r>
          </a:p>
          <a:p>
            <a:pPr>
              <a:buNone/>
            </a:pPr>
            <a:r>
              <a:rPr lang="en-IN" b="1" dirty="0" smtClean="0"/>
              <a:t>   2b. Serialize Your Model Coefficients</a:t>
            </a:r>
          </a:p>
          <a:p>
            <a:pPr>
              <a:buFont typeface="Wingdings" pitchFamily="2" charset="2"/>
              <a:buChar char="q"/>
            </a:pPr>
            <a:r>
              <a:rPr lang="en-IN" b="1" dirty="0" smtClean="0"/>
              <a:t>Develop Automated Tests For Your Model</a:t>
            </a:r>
          </a:p>
          <a:p>
            <a:pPr>
              <a:buFont typeface="Wingdings" pitchFamily="2" charset="2"/>
              <a:buChar char="q"/>
            </a:pPr>
            <a:r>
              <a:rPr lang="en-IN" b="1" dirty="0" smtClean="0"/>
              <a:t>4. Develop Back-Testing and Now-Testing Infrastructure</a:t>
            </a:r>
          </a:p>
          <a:p>
            <a:pPr>
              <a:buFont typeface="Wingdings" pitchFamily="2" charset="2"/>
              <a:buChar char="q"/>
            </a:pPr>
            <a:r>
              <a:rPr lang="en-IN" b="1" dirty="0" smtClean="0"/>
              <a:t>Challenge Then Trial Model Updates</a:t>
            </a:r>
          </a:p>
          <a:p>
            <a:pPr>
              <a:buFont typeface="Wingdings" pitchFamily="2" charset="2"/>
              <a:buChar char="q"/>
            </a:pPr>
            <a:endParaRPr lang="en-IN" b="1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M-score( Manipulator)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Based on the models developed in questions 4 and 5 suggest a M score(manipulator score) that can be used by regulators to identify potential manipulators ?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755576" y="3933056"/>
            <a:ext cx="7740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Earnings Manipulation Risk (</a:t>
            </a:r>
            <a:r>
              <a:rPr lang="en-IN" b="1" dirty="0" smtClean="0"/>
              <a:t>Beneish M</a:t>
            </a:r>
            <a:r>
              <a:rPr lang="en-IN" dirty="0" smtClean="0"/>
              <a:t>-</a:t>
            </a:r>
            <a:r>
              <a:rPr lang="en-IN" b="1" dirty="0" smtClean="0"/>
              <a:t>Score</a:t>
            </a:r>
            <a:r>
              <a:rPr lang="en-IN" dirty="0" smtClean="0"/>
              <a:t>) J Sainsbury has an </a:t>
            </a:r>
            <a:r>
              <a:rPr lang="en-IN" b="1" dirty="0" smtClean="0"/>
              <a:t>M</a:t>
            </a:r>
            <a:r>
              <a:rPr lang="en-IN" dirty="0" smtClean="0"/>
              <a:t>-</a:t>
            </a:r>
            <a:r>
              <a:rPr lang="en-IN" b="1" dirty="0" smtClean="0"/>
              <a:t>Score</a:t>
            </a:r>
            <a:r>
              <a:rPr lang="en-IN" dirty="0" smtClean="0"/>
              <a:t> of 1.50. As the </a:t>
            </a:r>
            <a:r>
              <a:rPr lang="en-IN" b="1" dirty="0" smtClean="0"/>
              <a:t>score</a:t>
            </a:r>
            <a:r>
              <a:rPr lang="en-IN" dirty="0" smtClean="0"/>
              <a:t> is above the -1.78 </a:t>
            </a:r>
            <a:r>
              <a:rPr lang="en-IN" b="1" dirty="0" smtClean="0"/>
              <a:t>threshold</a:t>
            </a:r>
            <a:r>
              <a:rPr lang="en-IN" dirty="0" smtClean="0"/>
              <a:t>, this indicates a potential risk that the company may be manipulating earnings. The </a:t>
            </a:r>
            <a:r>
              <a:rPr lang="en-IN" b="1" dirty="0" smtClean="0"/>
              <a:t>Beneish M</a:t>
            </a:r>
            <a:r>
              <a:rPr lang="en-IN" dirty="0" smtClean="0"/>
              <a:t>-</a:t>
            </a:r>
            <a:r>
              <a:rPr lang="en-IN" b="1" dirty="0" smtClean="0"/>
              <a:t>score</a:t>
            </a:r>
            <a:r>
              <a:rPr lang="en-IN" dirty="0" smtClean="0"/>
              <a:t> is a classification </a:t>
            </a:r>
            <a:r>
              <a:rPr lang="en-IN" b="1" dirty="0" smtClean="0"/>
              <a:t>model</a:t>
            </a:r>
            <a:r>
              <a:rPr lang="en-IN" dirty="0" smtClean="0"/>
              <a:t> based on combining multiple ratios.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527736"/>
            <a:ext cx="8028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M = -4.84 + 0.92 DSRI + 0.528 GMI + 0.404 AQI + 0.892 SGI + 0.115 DEPI – 0.172 SGAI + 4.679 TATA – 0.327 LVGI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Contd..</a:t>
            </a:r>
            <a:endParaRPr lang="en-IN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16832"/>
            <a:ext cx="756084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581128"/>
            <a:ext cx="69437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38136"/>
            <a:ext cx="8153400" cy="990600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tx1"/>
                </a:solidFill>
              </a:rPr>
              <a:t> </a:t>
            </a:r>
            <a:r>
              <a:rPr lang="en-IN" sz="4000" b="1" dirty="0" smtClean="0">
                <a:solidFill>
                  <a:schemeClr val="tx1"/>
                </a:solidFill>
              </a:rPr>
              <a:t>GLM</a:t>
            </a:r>
            <a:r>
              <a:rPr lang="en-IN" sz="3200" b="1" dirty="0" smtClean="0">
                <a:solidFill>
                  <a:schemeClr val="tx1"/>
                </a:solidFill>
              </a:rPr>
              <a:t> using complete data</a:t>
            </a:r>
            <a:br>
              <a:rPr lang="en-IN" sz="3200" b="1" dirty="0" smtClean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8709" y="2147910"/>
            <a:ext cx="5941532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14282" y="1571612"/>
            <a:ext cx="8715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We observed the following results after applying logistic regression on the </a:t>
            </a:r>
            <a:r>
              <a:rPr lang="en-US" i="1" dirty="0" smtClean="0"/>
              <a:t>complete </a:t>
            </a:r>
            <a:r>
              <a:rPr lang="en-US" b="1" dirty="0" smtClean="0"/>
              <a:t>data: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Contd..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02" y="1600200"/>
            <a:ext cx="766054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2781</TotalTime>
  <Words>324</Words>
  <Application>Microsoft Office PowerPoint</Application>
  <PresentationFormat>On-screen Show (4:3)</PresentationFormat>
  <Paragraphs>77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Median</vt:lpstr>
      <vt:lpstr>Predicting Earnings Manipulation by indian firms </vt:lpstr>
      <vt:lpstr>Do you think the Beneish model developed in 1999 will still be relevant to Indian context?</vt:lpstr>
      <vt:lpstr>How can one handle datasets with imbalanced classes?</vt:lpstr>
      <vt:lpstr>Logistic regression model on sample data</vt:lpstr>
      <vt:lpstr>Strategy behind Adopting logistic regression</vt:lpstr>
      <vt:lpstr>M-score( Manipulator)</vt:lpstr>
      <vt:lpstr>Contd..</vt:lpstr>
      <vt:lpstr> GLM using complete data </vt:lpstr>
      <vt:lpstr>Contd..</vt:lpstr>
      <vt:lpstr>Camparing GLM of Sample data and Complete data</vt:lpstr>
      <vt:lpstr>Slide 11</vt:lpstr>
      <vt:lpstr>Contd..</vt:lpstr>
      <vt:lpstr>Boosting model and results </vt:lpstr>
      <vt:lpstr>Contd..</vt:lpstr>
      <vt:lpstr>Contd..</vt:lpstr>
      <vt:lpstr>Comparing Machine learning algorithms with Logistic Regression and Classification</vt:lpstr>
      <vt:lpstr>Contd..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Sarvagna</dc:creator>
  <cp:lastModifiedBy>Mayurakshi Paul</cp:lastModifiedBy>
  <cp:revision>14</cp:revision>
  <dcterms:created xsi:type="dcterms:W3CDTF">2018-01-22T06:27:36Z</dcterms:created>
  <dcterms:modified xsi:type="dcterms:W3CDTF">2018-01-25T06:09:25Z</dcterms:modified>
</cp:coreProperties>
</file>