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5" autoAdjust="0"/>
    <p:restoredTop sz="94660"/>
  </p:normalViewPr>
  <p:slideViewPr>
    <p:cSldViewPr>
      <p:cViewPr varScale="1">
        <p:scale>
          <a:sx n="65" d="100"/>
          <a:sy n="65" d="100"/>
        </p:scale>
        <p:origin x="-130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style val="42"/>
  <c:chart>
    <c:autoTitleDeleted val="1"/>
    <c:plotArea>
      <c:layout/>
      <c:pieChart>
        <c:varyColors val="1"/>
        <c:ser>
          <c:idx val="0"/>
          <c:order val="0"/>
          <c:explosion val="25"/>
          <c:cat>
            <c:strRef>
              <c:f>Sheet1!$D$8:$D$12</c:f>
              <c:strCache>
                <c:ptCount val="5"/>
                <c:pt idx="0">
                  <c:v>Entertinment </c:v>
                </c:pt>
                <c:pt idx="1">
                  <c:v>film &amp; animation</c:v>
                </c:pt>
                <c:pt idx="2">
                  <c:v>education</c:v>
                </c:pt>
                <c:pt idx="3">
                  <c:v>comedy </c:v>
                </c:pt>
                <c:pt idx="4">
                  <c:v>music</c:v>
                </c:pt>
              </c:strCache>
            </c:strRef>
          </c:cat>
          <c:val>
            <c:numRef>
              <c:f>Sheet1!$E$8:$E$12</c:f>
              <c:numCache>
                <c:formatCode>General</c:formatCode>
                <c:ptCount val="5"/>
                <c:pt idx="0">
                  <c:v>97</c:v>
                </c:pt>
                <c:pt idx="1">
                  <c:v>806</c:v>
                </c:pt>
                <c:pt idx="2">
                  <c:v>7429</c:v>
                </c:pt>
                <c:pt idx="3">
                  <c:v>68864</c:v>
                </c:pt>
                <c:pt idx="4">
                  <c:v>6591</c:v>
                </c:pt>
              </c:numCache>
            </c:numRef>
          </c:val>
        </c:ser>
        <c:firstSliceAng val="0"/>
      </c:pieChart>
    </c:plotArea>
    <c:legend>
      <c:legendPos val="b"/>
      <c:layout/>
    </c:legend>
    <c:plotVisOnly val="1"/>
  </c:chart>
  <c:externalData r:id="rId1"/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546AFC-A8B1-4E04-A29F-BB2CBC3B2F7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4EEB7BD-5E9E-4A7D-AADC-CA40B12E47DF}">
      <dgm:prSet phldrT="[Text]"/>
      <dgm:spPr/>
      <dgm:t>
        <a:bodyPr/>
        <a:lstStyle/>
        <a:p>
          <a:r>
            <a:rPr lang="en-IN" dirty="0" smtClean="0"/>
            <a:t>Generate API key to fetch YouTube Data</a:t>
          </a:r>
          <a:endParaRPr lang="en-IN" dirty="0"/>
        </a:p>
      </dgm:t>
    </dgm:pt>
    <dgm:pt modelId="{80588FB9-6E39-4BD9-8D0D-9CF873FA27D9}" type="parTrans" cxnId="{5300EB85-2634-44E8-B85C-0957EE4D5FC3}">
      <dgm:prSet/>
      <dgm:spPr/>
      <dgm:t>
        <a:bodyPr/>
        <a:lstStyle/>
        <a:p>
          <a:endParaRPr lang="en-IN"/>
        </a:p>
      </dgm:t>
    </dgm:pt>
    <dgm:pt modelId="{4AAEE3F5-98C1-41E0-B8A4-587AE7363497}" type="sibTrans" cxnId="{5300EB85-2634-44E8-B85C-0957EE4D5FC3}">
      <dgm:prSet/>
      <dgm:spPr/>
      <dgm:t>
        <a:bodyPr/>
        <a:lstStyle/>
        <a:p>
          <a:endParaRPr lang="en-IN"/>
        </a:p>
      </dgm:t>
    </dgm:pt>
    <dgm:pt modelId="{20ACA460-7B1D-4077-89DF-047DF4960CF2}">
      <dgm:prSet phldrT="[Text]"/>
      <dgm:spPr/>
      <dgm:t>
        <a:bodyPr/>
        <a:lstStyle/>
        <a:p>
          <a:r>
            <a:rPr lang="en-IN" dirty="0" smtClean="0"/>
            <a:t>Python Application to use YouTube API</a:t>
          </a:r>
          <a:endParaRPr lang="en-IN" dirty="0"/>
        </a:p>
      </dgm:t>
    </dgm:pt>
    <dgm:pt modelId="{1013B7F9-30D0-42A2-BEC1-694B774CCA35}" type="parTrans" cxnId="{9C4D7C37-D3E4-471F-BF44-E3602A5B4496}">
      <dgm:prSet/>
      <dgm:spPr/>
      <dgm:t>
        <a:bodyPr/>
        <a:lstStyle/>
        <a:p>
          <a:endParaRPr lang="en-IN"/>
        </a:p>
      </dgm:t>
    </dgm:pt>
    <dgm:pt modelId="{49508E25-A600-4386-82FD-33A6CCAF37C7}" type="sibTrans" cxnId="{9C4D7C37-D3E4-471F-BF44-E3602A5B4496}">
      <dgm:prSet/>
      <dgm:spPr/>
      <dgm:t>
        <a:bodyPr/>
        <a:lstStyle/>
        <a:p>
          <a:endParaRPr lang="en-IN"/>
        </a:p>
      </dgm:t>
    </dgm:pt>
    <dgm:pt modelId="{DBC91FE2-6DEC-486D-ADCE-3BFE287E09DB}">
      <dgm:prSet phldrT="[Text]"/>
      <dgm:spPr/>
      <dgm:t>
        <a:bodyPr/>
        <a:lstStyle/>
        <a:p>
          <a:r>
            <a:rPr lang="en-IN" dirty="0" smtClean="0"/>
            <a:t>Analysis using PIG and HIVE</a:t>
          </a:r>
          <a:endParaRPr lang="en-IN" dirty="0"/>
        </a:p>
      </dgm:t>
    </dgm:pt>
    <dgm:pt modelId="{1655D995-423F-40D2-8644-3DDEF73ECB42}" type="parTrans" cxnId="{B0B9B566-6E1C-4E36-934D-313D3DA5D95E}">
      <dgm:prSet/>
      <dgm:spPr/>
      <dgm:t>
        <a:bodyPr/>
        <a:lstStyle/>
        <a:p>
          <a:endParaRPr lang="en-IN"/>
        </a:p>
      </dgm:t>
    </dgm:pt>
    <dgm:pt modelId="{21FA9ED0-717B-4765-B608-FAEBE1FB3B0A}" type="sibTrans" cxnId="{B0B9B566-6E1C-4E36-934D-313D3DA5D95E}">
      <dgm:prSet/>
      <dgm:spPr/>
      <dgm:t>
        <a:bodyPr/>
        <a:lstStyle/>
        <a:p>
          <a:endParaRPr lang="en-IN"/>
        </a:p>
      </dgm:t>
    </dgm:pt>
    <dgm:pt modelId="{F593C6D0-92A5-463B-8AD8-8D96D771F860}" type="pres">
      <dgm:prSet presAssocID="{1B546AFC-A8B1-4E04-A29F-BB2CBC3B2F7C}" presName="linear" presStyleCnt="0">
        <dgm:presLayoutVars>
          <dgm:dir/>
          <dgm:animLvl val="lvl"/>
          <dgm:resizeHandles val="exact"/>
        </dgm:presLayoutVars>
      </dgm:prSet>
      <dgm:spPr/>
    </dgm:pt>
    <dgm:pt modelId="{A33D6E67-F795-4F98-8AE7-0C34AD605B6D}" type="pres">
      <dgm:prSet presAssocID="{64EEB7BD-5E9E-4A7D-AADC-CA40B12E47DF}" presName="parentLin" presStyleCnt="0"/>
      <dgm:spPr/>
    </dgm:pt>
    <dgm:pt modelId="{2E39D0A9-E453-49BC-9AC5-F022F711E590}" type="pres">
      <dgm:prSet presAssocID="{64EEB7BD-5E9E-4A7D-AADC-CA40B12E47DF}" presName="parentLeftMargin" presStyleLbl="node1" presStyleIdx="0" presStyleCnt="3"/>
      <dgm:spPr/>
    </dgm:pt>
    <dgm:pt modelId="{5FD38E7E-195F-442E-AC64-48CC3E03FA67}" type="pres">
      <dgm:prSet presAssocID="{64EEB7BD-5E9E-4A7D-AADC-CA40B12E47D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BAA7371-D849-4002-9881-0DC04F7B404C}" type="pres">
      <dgm:prSet presAssocID="{64EEB7BD-5E9E-4A7D-AADC-CA40B12E47DF}" presName="negativeSpace" presStyleCnt="0"/>
      <dgm:spPr/>
    </dgm:pt>
    <dgm:pt modelId="{613D31FF-80CB-43B6-8C9B-1FB3029FE3D5}" type="pres">
      <dgm:prSet presAssocID="{64EEB7BD-5E9E-4A7D-AADC-CA40B12E47DF}" presName="childText" presStyleLbl="conFgAcc1" presStyleIdx="0" presStyleCnt="3">
        <dgm:presLayoutVars>
          <dgm:bulletEnabled val="1"/>
        </dgm:presLayoutVars>
      </dgm:prSet>
      <dgm:spPr/>
    </dgm:pt>
    <dgm:pt modelId="{E8FFABF8-E7B5-4698-ACE7-CAC0637B35FA}" type="pres">
      <dgm:prSet presAssocID="{4AAEE3F5-98C1-41E0-B8A4-587AE7363497}" presName="spaceBetweenRectangles" presStyleCnt="0"/>
      <dgm:spPr/>
    </dgm:pt>
    <dgm:pt modelId="{4537761A-EBAD-4BE1-A45E-8F030ACD12F1}" type="pres">
      <dgm:prSet presAssocID="{20ACA460-7B1D-4077-89DF-047DF4960CF2}" presName="parentLin" presStyleCnt="0"/>
      <dgm:spPr/>
    </dgm:pt>
    <dgm:pt modelId="{C9966A5C-A75B-4DE4-BDD0-5DF7588D68AA}" type="pres">
      <dgm:prSet presAssocID="{20ACA460-7B1D-4077-89DF-047DF4960CF2}" presName="parentLeftMargin" presStyleLbl="node1" presStyleIdx="0" presStyleCnt="3"/>
      <dgm:spPr/>
    </dgm:pt>
    <dgm:pt modelId="{453C5569-0091-4060-8F81-E56736E18049}" type="pres">
      <dgm:prSet presAssocID="{20ACA460-7B1D-4077-89DF-047DF4960CF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CAB211-5651-4B88-8A48-46822B94AE9A}" type="pres">
      <dgm:prSet presAssocID="{20ACA460-7B1D-4077-89DF-047DF4960CF2}" presName="negativeSpace" presStyleCnt="0"/>
      <dgm:spPr/>
    </dgm:pt>
    <dgm:pt modelId="{3A29D11E-5008-41CD-961A-46781E6FEB53}" type="pres">
      <dgm:prSet presAssocID="{20ACA460-7B1D-4077-89DF-047DF4960CF2}" presName="childText" presStyleLbl="conFgAcc1" presStyleIdx="1" presStyleCnt="3">
        <dgm:presLayoutVars>
          <dgm:bulletEnabled val="1"/>
        </dgm:presLayoutVars>
      </dgm:prSet>
      <dgm:spPr/>
    </dgm:pt>
    <dgm:pt modelId="{E4041EA1-EA69-4B6A-876D-974E289B36D9}" type="pres">
      <dgm:prSet presAssocID="{49508E25-A600-4386-82FD-33A6CCAF37C7}" presName="spaceBetweenRectangles" presStyleCnt="0"/>
      <dgm:spPr/>
    </dgm:pt>
    <dgm:pt modelId="{E91DD292-C949-45B2-B4B1-4828F9D18272}" type="pres">
      <dgm:prSet presAssocID="{DBC91FE2-6DEC-486D-ADCE-3BFE287E09DB}" presName="parentLin" presStyleCnt="0"/>
      <dgm:spPr/>
    </dgm:pt>
    <dgm:pt modelId="{1243BFA4-F6B4-418D-9B7A-A943E0882070}" type="pres">
      <dgm:prSet presAssocID="{DBC91FE2-6DEC-486D-ADCE-3BFE287E09DB}" presName="parentLeftMargin" presStyleLbl="node1" presStyleIdx="1" presStyleCnt="3"/>
      <dgm:spPr/>
    </dgm:pt>
    <dgm:pt modelId="{A122936B-2992-482A-BD2D-B33E4BD56EE8}" type="pres">
      <dgm:prSet presAssocID="{DBC91FE2-6DEC-486D-ADCE-3BFE287E09D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FACA794-F3C1-4925-810B-D5D44AFE3D7E}" type="pres">
      <dgm:prSet presAssocID="{DBC91FE2-6DEC-486D-ADCE-3BFE287E09DB}" presName="negativeSpace" presStyleCnt="0"/>
      <dgm:spPr/>
    </dgm:pt>
    <dgm:pt modelId="{CFE0450E-7D72-431A-A643-F48F6365A23C}" type="pres">
      <dgm:prSet presAssocID="{DBC91FE2-6DEC-486D-ADCE-3BFE287E09D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A719375-CBFA-4D90-AF09-651A97DDC711}" type="presOf" srcId="{20ACA460-7B1D-4077-89DF-047DF4960CF2}" destId="{453C5569-0091-4060-8F81-E56736E18049}" srcOrd="1" destOrd="0" presId="urn:microsoft.com/office/officeart/2005/8/layout/list1"/>
    <dgm:cxn modelId="{9C4D7C37-D3E4-471F-BF44-E3602A5B4496}" srcId="{1B546AFC-A8B1-4E04-A29F-BB2CBC3B2F7C}" destId="{20ACA460-7B1D-4077-89DF-047DF4960CF2}" srcOrd="1" destOrd="0" parTransId="{1013B7F9-30D0-42A2-BEC1-694B774CCA35}" sibTransId="{49508E25-A600-4386-82FD-33A6CCAF37C7}"/>
    <dgm:cxn modelId="{C49505AD-0FCC-4C7C-90E6-3728E56DC929}" type="presOf" srcId="{DBC91FE2-6DEC-486D-ADCE-3BFE287E09DB}" destId="{A122936B-2992-482A-BD2D-B33E4BD56EE8}" srcOrd="1" destOrd="0" presId="urn:microsoft.com/office/officeart/2005/8/layout/list1"/>
    <dgm:cxn modelId="{B0B9B566-6E1C-4E36-934D-313D3DA5D95E}" srcId="{1B546AFC-A8B1-4E04-A29F-BB2CBC3B2F7C}" destId="{DBC91FE2-6DEC-486D-ADCE-3BFE287E09DB}" srcOrd="2" destOrd="0" parTransId="{1655D995-423F-40D2-8644-3DDEF73ECB42}" sibTransId="{21FA9ED0-717B-4765-B608-FAEBE1FB3B0A}"/>
    <dgm:cxn modelId="{5281DE24-8FBF-4E64-9CDE-46F08F0538AF}" type="presOf" srcId="{64EEB7BD-5E9E-4A7D-AADC-CA40B12E47DF}" destId="{5FD38E7E-195F-442E-AC64-48CC3E03FA67}" srcOrd="1" destOrd="0" presId="urn:microsoft.com/office/officeart/2005/8/layout/list1"/>
    <dgm:cxn modelId="{68DF1EC7-A93C-46FD-A322-3838A0534520}" type="presOf" srcId="{1B546AFC-A8B1-4E04-A29F-BB2CBC3B2F7C}" destId="{F593C6D0-92A5-463B-8AD8-8D96D771F860}" srcOrd="0" destOrd="0" presId="urn:microsoft.com/office/officeart/2005/8/layout/list1"/>
    <dgm:cxn modelId="{23A955FD-170D-4366-B4B4-A06DFBD5E933}" type="presOf" srcId="{DBC91FE2-6DEC-486D-ADCE-3BFE287E09DB}" destId="{1243BFA4-F6B4-418D-9B7A-A943E0882070}" srcOrd="0" destOrd="0" presId="urn:microsoft.com/office/officeart/2005/8/layout/list1"/>
    <dgm:cxn modelId="{AD77590F-25AD-4D86-B359-20CA4EEEE29B}" type="presOf" srcId="{64EEB7BD-5E9E-4A7D-AADC-CA40B12E47DF}" destId="{2E39D0A9-E453-49BC-9AC5-F022F711E590}" srcOrd="0" destOrd="0" presId="urn:microsoft.com/office/officeart/2005/8/layout/list1"/>
    <dgm:cxn modelId="{21B7CF06-5C2D-47AC-8DEA-6619FB23900E}" type="presOf" srcId="{20ACA460-7B1D-4077-89DF-047DF4960CF2}" destId="{C9966A5C-A75B-4DE4-BDD0-5DF7588D68AA}" srcOrd="0" destOrd="0" presId="urn:microsoft.com/office/officeart/2005/8/layout/list1"/>
    <dgm:cxn modelId="{5300EB85-2634-44E8-B85C-0957EE4D5FC3}" srcId="{1B546AFC-A8B1-4E04-A29F-BB2CBC3B2F7C}" destId="{64EEB7BD-5E9E-4A7D-AADC-CA40B12E47DF}" srcOrd="0" destOrd="0" parTransId="{80588FB9-6E39-4BD9-8D0D-9CF873FA27D9}" sibTransId="{4AAEE3F5-98C1-41E0-B8A4-587AE7363497}"/>
    <dgm:cxn modelId="{2D6F666C-496B-47F4-A169-937EAB79ADE5}" type="presParOf" srcId="{F593C6D0-92A5-463B-8AD8-8D96D771F860}" destId="{A33D6E67-F795-4F98-8AE7-0C34AD605B6D}" srcOrd="0" destOrd="0" presId="urn:microsoft.com/office/officeart/2005/8/layout/list1"/>
    <dgm:cxn modelId="{F150B682-71CE-460C-A369-4B5DBDDE39FD}" type="presParOf" srcId="{A33D6E67-F795-4F98-8AE7-0C34AD605B6D}" destId="{2E39D0A9-E453-49BC-9AC5-F022F711E590}" srcOrd="0" destOrd="0" presId="urn:microsoft.com/office/officeart/2005/8/layout/list1"/>
    <dgm:cxn modelId="{13F3BE3F-206A-4140-9C07-F3D56BA9584C}" type="presParOf" srcId="{A33D6E67-F795-4F98-8AE7-0C34AD605B6D}" destId="{5FD38E7E-195F-442E-AC64-48CC3E03FA67}" srcOrd="1" destOrd="0" presId="urn:microsoft.com/office/officeart/2005/8/layout/list1"/>
    <dgm:cxn modelId="{86AA918C-89CB-4561-88FB-8D0CC50D76BC}" type="presParOf" srcId="{F593C6D0-92A5-463B-8AD8-8D96D771F860}" destId="{5BAA7371-D849-4002-9881-0DC04F7B404C}" srcOrd="1" destOrd="0" presId="urn:microsoft.com/office/officeart/2005/8/layout/list1"/>
    <dgm:cxn modelId="{B202D21D-3EFF-40BF-AF8E-A79709A8113D}" type="presParOf" srcId="{F593C6D0-92A5-463B-8AD8-8D96D771F860}" destId="{613D31FF-80CB-43B6-8C9B-1FB3029FE3D5}" srcOrd="2" destOrd="0" presId="urn:microsoft.com/office/officeart/2005/8/layout/list1"/>
    <dgm:cxn modelId="{7ED11960-2B23-4EDF-A25C-8E5FEC3A1DFC}" type="presParOf" srcId="{F593C6D0-92A5-463B-8AD8-8D96D771F860}" destId="{E8FFABF8-E7B5-4698-ACE7-CAC0637B35FA}" srcOrd="3" destOrd="0" presId="urn:microsoft.com/office/officeart/2005/8/layout/list1"/>
    <dgm:cxn modelId="{CD99D67A-5FDE-4936-985D-EB38809E9BC5}" type="presParOf" srcId="{F593C6D0-92A5-463B-8AD8-8D96D771F860}" destId="{4537761A-EBAD-4BE1-A45E-8F030ACD12F1}" srcOrd="4" destOrd="0" presId="urn:microsoft.com/office/officeart/2005/8/layout/list1"/>
    <dgm:cxn modelId="{62641D93-3773-4E5F-A710-88AC82FFAFB1}" type="presParOf" srcId="{4537761A-EBAD-4BE1-A45E-8F030ACD12F1}" destId="{C9966A5C-A75B-4DE4-BDD0-5DF7588D68AA}" srcOrd="0" destOrd="0" presId="urn:microsoft.com/office/officeart/2005/8/layout/list1"/>
    <dgm:cxn modelId="{26BB297F-2481-40EC-8881-816399D5C3D6}" type="presParOf" srcId="{4537761A-EBAD-4BE1-A45E-8F030ACD12F1}" destId="{453C5569-0091-4060-8F81-E56736E18049}" srcOrd="1" destOrd="0" presId="urn:microsoft.com/office/officeart/2005/8/layout/list1"/>
    <dgm:cxn modelId="{26BFC0A2-C64F-4F67-9A89-792880BE98C0}" type="presParOf" srcId="{F593C6D0-92A5-463B-8AD8-8D96D771F860}" destId="{86CAB211-5651-4B88-8A48-46822B94AE9A}" srcOrd="5" destOrd="0" presId="urn:microsoft.com/office/officeart/2005/8/layout/list1"/>
    <dgm:cxn modelId="{FE140217-C350-4874-99CE-5BB5AD9B1A4B}" type="presParOf" srcId="{F593C6D0-92A5-463B-8AD8-8D96D771F860}" destId="{3A29D11E-5008-41CD-961A-46781E6FEB53}" srcOrd="6" destOrd="0" presId="urn:microsoft.com/office/officeart/2005/8/layout/list1"/>
    <dgm:cxn modelId="{A9C9D3EF-2086-461C-B821-0662828E9F49}" type="presParOf" srcId="{F593C6D0-92A5-463B-8AD8-8D96D771F860}" destId="{E4041EA1-EA69-4B6A-876D-974E289B36D9}" srcOrd="7" destOrd="0" presId="urn:microsoft.com/office/officeart/2005/8/layout/list1"/>
    <dgm:cxn modelId="{3FF0AB62-BC26-41CB-98E1-18C693628A9B}" type="presParOf" srcId="{F593C6D0-92A5-463B-8AD8-8D96D771F860}" destId="{E91DD292-C949-45B2-B4B1-4828F9D18272}" srcOrd="8" destOrd="0" presId="urn:microsoft.com/office/officeart/2005/8/layout/list1"/>
    <dgm:cxn modelId="{C051723E-1573-43D1-B607-19BE4848CDFC}" type="presParOf" srcId="{E91DD292-C949-45B2-B4B1-4828F9D18272}" destId="{1243BFA4-F6B4-418D-9B7A-A943E0882070}" srcOrd="0" destOrd="0" presId="urn:microsoft.com/office/officeart/2005/8/layout/list1"/>
    <dgm:cxn modelId="{300DBCFD-8F3F-45EE-962F-34B261F929DA}" type="presParOf" srcId="{E91DD292-C949-45B2-B4B1-4828F9D18272}" destId="{A122936B-2992-482A-BD2D-B33E4BD56EE8}" srcOrd="1" destOrd="0" presId="urn:microsoft.com/office/officeart/2005/8/layout/list1"/>
    <dgm:cxn modelId="{47B32127-2290-4F1B-A8E0-EC2E6CC2D913}" type="presParOf" srcId="{F593C6D0-92A5-463B-8AD8-8D96D771F860}" destId="{9FACA794-F3C1-4925-810B-D5D44AFE3D7E}" srcOrd="9" destOrd="0" presId="urn:microsoft.com/office/officeart/2005/8/layout/list1"/>
    <dgm:cxn modelId="{EAC7C37F-C075-40A1-9A1C-015881142EDA}" type="presParOf" srcId="{F593C6D0-92A5-463B-8AD8-8D96D771F860}" destId="{CFE0450E-7D72-431A-A643-F48F6365A23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1A8515-615C-4179-B1D5-D41EE784DF6A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92F28222-74C0-47AB-8C4C-6EE25DA9F158}">
      <dgm:prSet phldrT="[Text]"/>
      <dgm:spPr/>
      <dgm:t>
        <a:bodyPr/>
        <a:lstStyle/>
        <a:p>
          <a:r>
            <a:rPr lang="en-IN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Comedy</a:t>
          </a:r>
          <a:endParaRPr lang="en-IN" b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E55C798B-284A-49B1-8685-BAE68DF145DF}" type="parTrans" cxnId="{ACD7482C-A5CD-4082-9061-5D6E765BA8BF}">
      <dgm:prSet/>
      <dgm:spPr/>
      <dgm:t>
        <a:bodyPr/>
        <a:lstStyle/>
        <a:p>
          <a:endParaRPr lang="en-IN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0323A551-822D-4510-BD4D-AAE3111C8376}" type="sibTrans" cxnId="{ACD7482C-A5CD-4082-9061-5D6E765BA8BF}">
      <dgm:prSet/>
      <dgm:spPr/>
      <dgm:t>
        <a:bodyPr/>
        <a:lstStyle/>
        <a:p>
          <a:endParaRPr lang="en-IN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DD5060BB-D93F-4CC0-80D2-4735B34E1196}">
      <dgm:prSet phldrT="[Text]"/>
      <dgm:spPr/>
      <dgm:t>
        <a:bodyPr/>
        <a:lstStyle/>
        <a:p>
          <a:r>
            <a:rPr lang="en-IN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Education</a:t>
          </a:r>
          <a:endParaRPr lang="en-IN" b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73732457-96D4-4991-AF9A-9BCBAF4C09EE}" type="parTrans" cxnId="{4DFF7849-07EC-42F7-BBA1-96B18BD35445}">
      <dgm:prSet/>
      <dgm:spPr/>
      <dgm:t>
        <a:bodyPr/>
        <a:lstStyle/>
        <a:p>
          <a:endParaRPr lang="en-IN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A33F8190-DC60-4BC4-B986-09CCA28D0DBF}" type="sibTrans" cxnId="{4DFF7849-07EC-42F7-BBA1-96B18BD35445}">
      <dgm:prSet/>
      <dgm:spPr/>
      <dgm:t>
        <a:bodyPr/>
        <a:lstStyle/>
        <a:p>
          <a:endParaRPr lang="en-IN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A25B6FAA-087F-449C-8EF9-45E5A6FBEB76}">
      <dgm:prSet phldrT="[Text]"/>
      <dgm:spPr/>
      <dgm:t>
        <a:bodyPr/>
        <a:lstStyle/>
        <a:p>
          <a:r>
            <a:rPr lang="en-IN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Music</a:t>
          </a:r>
          <a:endParaRPr lang="en-IN" b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B6CAE91B-75D4-4360-B7E9-DEEC515BFD80}" type="parTrans" cxnId="{6BA45019-C8C1-4B3F-A9BD-5531431AAC4A}">
      <dgm:prSet/>
      <dgm:spPr/>
      <dgm:t>
        <a:bodyPr/>
        <a:lstStyle/>
        <a:p>
          <a:endParaRPr lang="en-IN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29BE0D23-0973-443C-B0A4-2F6B056BB8AF}" type="sibTrans" cxnId="{6BA45019-C8C1-4B3F-A9BD-5531431AAC4A}">
      <dgm:prSet/>
      <dgm:spPr/>
      <dgm:t>
        <a:bodyPr/>
        <a:lstStyle/>
        <a:p>
          <a:endParaRPr lang="en-IN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03E70CA8-558A-44F4-8D14-53A2B0E457AB}" type="pres">
      <dgm:prSet presAssocID="{A71A8515-615C-4179-B1D5-D41EE784DF6A}" presName="compositeShape" presStyleCnt="0">
        <dgm:presLayoutVars>
          <dgm:chMax val="7"/>
          <dgm:dir/>
          <dgm:resizeHandles val="exact"/>
        </dgm:presLayoutVars>
      </dgm:prSet>
      <dgm:spPr/>
    </dgm:pt>
    <dgm:pt modelId="{B20CCDC2-17C5-4068-B9C3-5C9521E60784}" type="pres">
      <dgm:prSet presAssocID="{92F28222-74C0-47AB-8C4C-6EE25DA9F158}" presName="circ1" presStyleLbl="vennNode1" presStyleIdx="0" presStyleCnt="3" custScaleX="150000" custScaleY="153125" custLinFactNeighborX="-6958"/>
      <dgm:spPr/>
    </dgm:pt>
    <dgm:pt modelId="{34CFF20D-5120-4AC2-9BB9-23E7F10E2294}" type="pres">
      <dgm:prSet presAssocID="{92F28222-74C0-47AB-8C4C-6EE25DA9F15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36F36E0-682D-422D-8131-51D0E7E29AEF}" type="pres">
      <dgm:prSet presAssocID="{DD5060BB-D93F-4CC0-80D2-4735B34E1196}" presName="circ2" presStyleLbl="vennNode1" presStyleIdx="1" presStyleCnt="3" custLinFactNeighborX="19458"/>
      <dgm:spPr/>
    </dgm:pt>
    <dgm:pt modelId="{F5462642-9D12-48F7-B0BC-42BAF4480A83}" type="pres">
      <dgm:prSet presAssocID="{DD5060BB-D93F-4CC0-80D2-4735B34E119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D4C1012-94F7-43A4-9E16-1BA2C76C10B5}" type="pres">
      <dgm:prSet presAssocID="{A25B6FAA-087F-449C-8EF9-45E5A6FBEB76}" presName="circ3" presStyleLbl="vennNode1" presStyleIdx="2" presStyleCnt="3" custScaleX="127833" custScaleY="123437" custLinFactNeighborX="-22583" custLinFactNeighborY="-3515"/>
      <dgm:spPr/>
    </dgm:pt>
    <dgm:pt modelId="{F2BB18CC-B6F7-4E19-BA19-B58C229DD421}" type="pres">
      <dgm:prSet presAssocID="{A25B6FAA-087F-449C-8EF9-45E5A6FBEB7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DFF7849-07EC-42F7-BBA1-96B18BD35445}" srcId="{A71A8515-615C-4179-B1D5-D41EE784DF6A}" destId="{DD5060BB-D93F-4CC0-80D2-4735B34E1196}" srcOrd="1" destOrd="0" parTransId="{73732457-96D4-4991-AF9A-9BCBAF4C09EE}" sibTransId="{A33F8190-DC60-4BC4-B986-09CCA28D0DBF}"/>
    <dgm:cxn modelId="{77A96995-63BE-49F0-894D-9A35BBC05D9F}" type="presOf" srcId="{A25B6FAA-087F-449C-8EF9-45E5A6FBEB76}" destId="{3D4C1012-94F7-43A4-9E16-1BA2C76C10B5}" srcOrd="0" destOrd="0" presId="urn:microsoft.com/office/officeart/2005/8/layout/venn1"/>
    <dgm:cxn modelId="{71280320-823F-4351-B3A9-E69BFACBD5EA}" type="presOf" srcId="{92F28222-74C0-47AB-8C4C-6EE25DA9F158}" destId="{B20CCDC2-17C5-4068-B9C3-5C9521E60784}" srcOrd="0" destOrd="0" presId="urn:microsoft.com/office/officeart/2005/8/layout/venn1"/>
    <dgm:cxn modelId="{35D7978B-0C5B-4193-B248-D604DB9182B5}" type="presOf" srcId="{DD5060BB-D93F-4CC0-80D2-4735B34E1196}" destId="{F5462642-9D12-48F7-B0BC-42BAF4480A83}" srcOrd="1" destOrd="0" presId="urn:microsoft.com/office/officeart/2005/8/layout/venn1"/>
    <dgm:cxn modelId="{18DF4067-2E54-4054-B9F9-405D1FDFE8A6}" type="presOf" srcId="{DD5060BB-D93F-4CC0-80D2-4735B34E1196}" destId="{D36F36E0-682D-422D-8131-51D0E7E29AEF}" srcOrd="0" destOrd="0" presId="urn:microsoft.com/office/officeart/2005/8/layout/venn1"/>
    <dgm:cxn modelId="{B7C16C6F-4DB4-41BE-931A-336D3ADA6037}" type="presOf" srcId="{92F28222-74C0-47AB-8C4C-6EE25DA9F158}" destId="{34CFF20D-5120-4AC2-9BB9-23E7F10E2294}" srcOrd="1" destOrd="0" presId="urn:microsoft.com/office/officeart/2005/8/layout/venn1"/>
    <dgm:cxn modelId="{6BA45019-C8C1-4B3F-A9BD-5531431AAC4A}" srcId="{A71A8515-615C-4179-B1D5-D41EE784DF6A}" destId="{A25B6FAA-087F-449C-8EF9-45E5A6FBEB76}" srcOrd="2" destOrd="0" parTransId="{B6CAE91B-75D4-4360-B7E9-DEEC515BFD80}" sibTransId="{29BE0D23-0973-443C-B0A4-2F6B056BB8AF}"/>
    <dgm:cxn modelId="{759AB9C5-D1FE-4B76-BE99-7B12212501F2}" type="presOf" srcId="{A71A8515-615C-4179-B1D5-D41EE784DF6A}" destId="{03E70CA8-558A-44F4-8D14-53A2B0E457AB}" srcOrd="0" destOrd="0" presId="urn:microsoft.com/office/officeart/2005/8/layout/venn1"/>
    <dgm:cxn modelId="{ACD7482C-A5CD-4082-9061-5D6E765BA8BF}" srcId="{A71A8515-615C-4179-B1D5-D41EE784DF6A}" destId="{92F28222-74C0-47AB-8C4C-6EE25DA9F158}" srcOrd="0" destOrd="0" parTransId="{E55C798B-284A-49B1-8685-BAE68DF145DF}" sibTransId="{0323A551-822D-4510-BD4D-AAE3111C8376}"/>
    <dgm:cxn modelId="{7D26A25C-0757-4D2B-8538-A251B626F419}" type="presOf" srcId="{A25B6FAA-087F-449C-8EF9-45E5A6FBEB76}" destId="{F2BB18CC-B6F7-4E19-BA19-B58C229DD421}" srcOrd="1" destOrd="0" presId="urn:microsoft.com/office/officeart/2005/8/layout/venn1"/>
    <dgm:cxn modelId="{BC92A291-955D-4146-B3D5-9159CD70B7C9}" type="presParOf" srcId="{03E70CA8-558A-44F4-8D14-53A2B0E457AB}" destId="{B20CCDC2-17C5-4068-B9C3-5C9521E60784}" srcOrd="0" destOrd="0" presId="urn:microsoft.com/office/officeart/2005/8/layout/venn1"/>
    <dgm:cxn modelId="{EE2B5A19-11A3-49F5-9318-192590C819FF}" type="presParOf" srcId="{03E70CA8-558A-44F4-8D14-53A2B0E457AB}" destId="{34CFF20D-5120-4AC2-9BB9-23E7F10E2294}" srcOrd="1" destOrd="0" presId="urn:microsoft.com/office/officeart/2005/8/layout/venn1"/>
    <dgm:cxn modelId="{ECF3249B-C16E-4A93-BB68-68A7C4FB8F80}" type="presParOf" srcId="{03E70CA8-558A-44F4-8D14-53A2B0E457AB}" destId="{D36F36E0-682D-422D-8131-51D0E7E29AEF}" srcOrd="2" destOrd="0" presId="urn:microsoft.com/office/officeart/2005/8/layout/venn1"/>
    <dgm:cxn modelId="{B9F3195C-AEB9-4497-BBDF-8CC70629F580}" type="presParOf" srcId="{03E70CA8-558A-44F4-8D14-53A2B0E457AB}" destId="{F5462642-9D12-48F7-B0BC-42BAF4480A83}" srcOrd="3" destOrd="0" presId="urn:microsoft.com/office/officeart/2005/8/layout/venn1"/>
    <dgm:cxn modelId="{738A2636-B192-45C0-A57C-C58AD389B1A3}" type="presParOf" srcId="{03E70CA8-558A-44F4-8D14-53A2B0E457AB}" destId="{3D4C1012-94F7-43A4-9E16-1BA2C76C10B5}" srcOrd="4" destOrd="0" presId="urn:microsoft.com/office/officeart/2005/8/layout/venn1"/>
    <dgm:cxn modelId="{2BA7FA2A-82C3-4B25-8D9D-2903FB68FA8D}" type="presParOf" srcId="{03E70CA8-558A-44F4-8D14-53A2B0E457AB}" destId="{F2BB18CC-B6F7-4E19-BA19-B58C229DD42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13D31FF-80CB-43B6-8C9B-1FB3029FE3D5}">
      <dsp:nvSpPr>
        <dsp:cNvPr id="0" name=""/>
        <dsp:cNvSpPr/>
      </dsp:nvSpPr>
      <dsp:spPr>
        <a:xfrm>
          <a:off x="0" y="1093204"/>
          <a:ext cx="7772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38E7E-195F-442E-AC64-48CC3E03FA67}">
      <dsp:nvSpPr>
        <dsp:cNvPr id="0" name=""/>
        <dsp:cNvSpPr/>
      </dsp:nvSpPr>
      <dsp:spPr>
        <a:xfrm>
          <a:off x="388620" y="812764"/>
          <a:ext cx="54406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Generate API key to fetch YouTube Data</a:t>
          </a:r>
          <a:endParaRPr lang="en-IN" sz="1900" kern="1200" dirty="0"/>
        </a:p>
      </dsp:txBody>
      <dsp:txXfrm>
        <a:off x="388620" y="812764"/>
        <a:ext cx="5440680" cy="560880"/>
      </dsp:txXfrm>
    </dsp:sp>
    <dsp:sp modelId="{3A29D11E-5008-41CD-961A-46781E6FEB53}">
      <dsp:nvSpPr>
        <dsp:cNvPr id="0" name=""/>
        <dsp:cNvSpPr/>
      </dsp:nvSpPr>
      <dsp:spPr>
        <a:xfrm>
          <a:off x="0" y="1955045"/>
          <a:ext cx="7772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C5569-0091-4060-8F81-E56736E18049}">
      <dsp:nvSpPr>
        <dsp:cNvPr id="0" name=""/>
        <dsp:cNvSpPr/>
      </dsp:nvSpPr>
      <dsp:spPr>
        <a:xfrm>
          <a:off x="388620" y="1674604"/>
          <a:ext cx="54406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Python Application to use YouTube API</a:t>
          </a:r>
          <a:endParaRPr lang="en-IN" sz="1900" kern="1200" dirty="0"/>
        </a:p>
      </dsp:txBody>
      <dsp:txXfrm>
        <a:off x="388620" y="1674604"/>
        <a:ext cx="5440680" cy="560880"/>
      </dsp:txXfrm>
    </dsp:sp>
    <dsp:sp modelId="{CFE0450E-7D72-431A-A643-F48F6365A23C}">
      <dsp:nvSpPr>
        <dsp:cNvPr id="0" name=""/>
        <dsp:cNvSpPr/>
      </dsp:nvSpPr>
      <dsp:spPr>
        <a:xfrm>
          <a:off x="0" y="2816885"/>
          <a:ext cx="7772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2936B-2992-482A-BD2D-B33E4BD56EE8}">
      <dsp:nvSpPr>
        <dsp:cNvPr id="0" name=""/>
        <dsp:cNvSpPr/>
      </dsp:nvSpPr>
      <dsp:spPr>
        <a:xfrm>
          <a:off x="388620" y="2536445"/>
          <a:ext cx="54406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Analysis using PIG and HIVE</a:t>
          </a:r>
          <a:endParaRPr lang="en-IN" sz="1900" kern="1200" dirty="0"/>
        </a:p>
      </dsp:txBody>
      <dsp:txXfrm>
        <a:off x="388620" y="2536445"/>
        <a:ext cx="5440680" cy="5608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20CCDC2-17C5-4068-B9C3-5C9521E60784}">
      <dsp:nvSpPr>
        <dsp:cNvPr id="0" name=""/>
        <dsp:cNvSpPr/>
      </dsp:nvSpPr>
      <dsp:spPr>
        <a:xfrm>
          <a:off x="1219206" y="-415921"/>
          <a:ext cx="3657600" cy="373380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Comedy</a:t>
          </a:r>
          <a:endParaRPr lang="en-IN" sz="2400" b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1706886" y="237493"/>
        <a:ext cx="2682239" cy="1680209"/>
      </dsp:txXfrm>
    </dsp:sp>
    <dsp:sp modelId="{D36F36E0-682D-422D-8131-51D0E7E29AEF}">
      <dsp:nvSpPr>
        <dsp:cNvPr id="0" name=""/>
        <dsp:cNvSpPr/>
      </dsp:nvSpPr>
      <dsp:spPr>
        <a:xfrm>
          <a:off x="3352789" y="1755778"/>
          <a:ext cx="2438400" cy="2438400"/>
        </a:xfrm>
        <a:prstGeom prst="ellipse">
          <a:avLst/>
        </a:prstGeom>
        <a:solidFill>
          <a:schemeClr val="accent2">
            <a:alpha val="50000"/>
            <a:hueOff val="-4271743"/>
            <a:satOff val="12481"/>
            <a:lumOff val="-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Education</a:t>
          </a:r>
          <a:endParaRPr lang="en-IN" sz="2400" b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4098533" y="2385698"/>
        <a:ext cx="1463040" cy="1341120"/>
      </dsp:txXfrm>
    </dsp:sp>
    <dsp:sp modelId="{3D4C1012-94F7-43A4-9E16-1BA2C76C10B5}">
      <dsp:nvSpPr>
        <dsp:cNvPr id="0" name=""/>
        <dsp:cNvSpPr/>
      </dsp:nvSpPr>
      <dsp:spPr>
        <a:xfrm>
          <a:off x="228610" y="1384324"/>
          <a:ext cx="3117079" cy="3009887"/>
        </a:xfrm>
        <a:prstGeom prst="ellipse">
          <a:avLst/>
        </a:prstGeom>
        <a:solidFill>
          <a:schemeClr val="accent2">
            <a:alpha val="50000"/>
            <a:hueOff val="-8543487"/>
            <a:satOff val="24962"/>
            <a:lumOff val="-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Music</a:t>
          </a:r>
          <a:endParaRPr lang="en-IN" sz="2400" b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522135" y="2161878"/>
        <a:ext cx="1870247" cy="1655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0.02917</cdr:x>
      <cdr:y>0.03442</cdr:y>
    </cdr:from>
    <cdr:to>
      <cdr:x>0.22917</cdr:x>
      <cdr:y>0.14532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33350" y="114300"/>
          <a:ext cx="914400" cy="3683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IN" sz="1100">
              <a:solidFill>
                <a:srgbClr val="FF0000"/>
              </a:solidFill>
            </a:rPr>
            <a:t>CommentsCount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6C27A-5110-4560-9FC4-8E11F9AF3DAA}" type="datetimeFigureOut">
              <a:rPr lang="en-IN" smtClean="0"/>
              <a:pPr/>
              <a:t>19-02-2018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3DB43-D9A8-4E75-A2AD-60C23BCE018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3DB43-D9A8-4E75-A2AD-60C23BCE0188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66176" cy="1828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YouTube Data Analysis using Apache PIG and HIVE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76800"/>
            <a:ext cx="7772400" cy="9144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Presented by :</a:t>
            </a:r>
          </a:p>
          <a:p>
            <a:r>
              <a:rPr lang="en-IN" dirty="0" err="1" smtClean="0"/>
              <a:t>Challa</a:t>
            </a:r>
            <a:r>
              <a:rPr lang="en-IN" dirty="0" smtClean="0"/>
              <a:t> </a:t>
            </a:r>
            <a:r>
              <a:rPr lang="en-IN" dirty="0" err="1" smtClean="0"/>
              <a:t>Prasanna</a:t>
            </a:r>
            <a:endParaRPr lang="en-IN" dirty="0" smtClean="0"/>
          </a:p>
          <a:p>
            <a:r>
              <a:rPr lang="en-IN" dirty="0" err="1" smtClean="0"/>
              <a:t>Sarvagna</a:t>
            </a:r>
            <a:r>
              <a:rPr lang="en-IN" dirty="0" smtClean="0"/>
              <a:t> </a:t>
            </a:r>
            <a:r>
              <a:rPr lang="en-IN" dirty="0" err="1" smtClean="0"/>
              <a:t>Mahakali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Query 2 : </a:t>
            </a:r>
            <a:r>
              <a:rPr lang="en-IN" dirty="0" smtClean="0"/>
              <a:t>Calculate top 5 categories with maximum number of comments</a:t>
            </a:r>
            <a:endParaRPr lang="en-IN" dirty="0"/>
          </a:p>
        </p:txBody>
      </p:sp>
      <p:pic>
        <p:nvPicPr>
          <p:cNvPr id="5" name="Picture 4" descr="C:\Users\Sarvagna\Desktop\Sem 2\big data\hive7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819400"/>
            <a:ext cx="7467600" cy="2846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Chart 5"/>
          <p:cNvGraphicFramePr/>
          <p:nvPr/>
        </p:nvGraphicFramePr>
        <p:xfrm>
          <a:off x="4951378" y="3657600"/>
          <a:ext cx="3414409" cy="2929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Content Placeholder 9" descr="C:\Users\Sarvagna\Desktop\Sem 2\big data\hive6.PNG"/>
          <p:cNvPicPr>
            <a:picLocks noGrp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447800"/>
            <a:ext cx="6775708" cy="7366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04800" y="236220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Output :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571875"/>
            <a:ext cx="7200900" cy="1152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5" name="Picture 3" descr="C:\Users\Sarvagna\Desktop\Sem 2\big data\q1b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57200" y="5259505"/>
            <a:ext cx="8229600" cy="912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81000" y="2590800"/>
            <a:ext cx="8448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Category : Music </a:t>
            </a:r>
            <a:endParaRPr lang="en-IN" dirty="0" smtClean="0"/>
          </a:p>
          <a:p>
            <a:endParaRPr lang="en-IN" sz="1100" dirty="0" smtClean="0"/>
          </a:p>
          <a:p>
            <a:r>
              <a:rPr lang="en-IN" dirty="0" smtClean="0"/>
              <a:t>Query 3 : Calculate Top 5 videos with Maximum number of likes in the category MUSIC </a:t>
            </a:r>
            <a:endParaRPr lang="en-IN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473" y="1752600"/>
            <a:ext cx="6483927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85800" y="457200"/>
            <a:ext cx="5034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Analysis using Apache PIG</a:t>
            </a:r>
            <a:endParaRPr lang="en-IN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230868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Loading data into PIG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19127" y="4876800"/>
            <a:ext cx="5295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Query </a:t>
            </a:r>
            <a:r>
              <a:rPr lang="en-IN" dirty="0" smtClean="0"/>
              <a:t>4 </a:t>
            </a:r>
            <a:r>
              <a:rPr lang="en-IN" dirty="0" smtClean="0"/>
              <a:t>: </a:t>
            </a:r>
            <a:r>
              <a:rPr lang="en-IN" dirty="0" smtClean="0"/>
              <a:t>Most Viewed  Video </a:t>
            </a:r>
            <a:r>
              <a:rPr lang="en-IN" dirty="0" smtClean="0"/>
              <a:t>in the </a:t>
            </a:r>
            <a:r>
              <a:rPr lang="en-IN" dirty="0" smtClean="0"/>
              <a:t> MUSIC category 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Sarvagna\Desktop\Sem 2\big data\q3a1.PN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981293"/>
            <a:ext cx="5915851" cy="1124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C:\Users\Sarvagna\Desktop\Sem 2\big data\q3b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579745"/>
            <a:ext cx="8534400" cy="821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63210" y="3200400"/>
            <a:ext cx="880459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Category : Technology</a:t>
            </a:r>
          </a:p>
          <a:p>
            <a:r>
              <a:rPr lang="en-IN" dirty="0" smtClean="0"/>
              <a:t>Query 7 </a:t>
            </a:r>
            <a:r>
              <a:rPr lang="en-IN" dirty="0" smtClean="0"/>
              <a:t>: Calculate Top 5 videos with Maximum number of likes in the category T</a:t>
            </a:r>
            <a:r>
              <a:rPr lang="en-IN" dirty="0" smtClean="0"/>
              <a:t>echnology 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06498" y="5221069"/>
            <a:ext cx="4136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Most Viewed video in category Technology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990600"/>
            <a:ext cx="7092950" cy="80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28600" y="152400"/>
            <a:ext cx="9220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Category : </a:t>
            </a:r>
            <a:r>
              <a:rPr lang="en-IN" sz="2400" dirty="0" smtClean="0"/>
              <a:t>C</a:t>
            </a:r>
            <a:r>
              <a:rPr lang="en-IN" sz="2400" dirty="0" smtClean="0"/>
              <a:t>omedy </a:t>
            </a:r>
          </a:p>
          <a:p>
            <a:endParaRPr lang="en-IN" sz="800" dirty="0" smtClean="0"/>
          </a:p>
          <a:p>
            <a:r>
              <a:rPr lang="en-IN" dirty="0" smtClean="0"/>
              <a:t>Query </a:t>
            </a:r>
            <a:r>
              <a:rPr lang="en-IN" dirty="0" smtClean="0"/>
              <a:t>5 </a:t>
            </a:r>
            <a:r>
              <a:rPr lang="en-IN" dirty="0" smtClean="0"/>
              <a:t>: Calculate Top 5 videos with Maximum number of likes in the category </a:t>
            </a:r>
            <a:r>
              <a:rPr lang="en-IN" dirty="0" smtClean="0"/>
              <a:t>COMEDY 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10" name="Picture 9" descr="C:\Users\Sarvagna\Desktop\Sem 2\big data\q2b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2362200"/>
            <a:ext cx="6934200" cy="66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28600" y="1981200"/>
            <a:ext cx="5564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Query </a:t>
            </a:r>
            <a:r>
              <a:rPr lang="en-IN" dirty="0" smtClean="0"/>
              <a:t>6 </a:t>
            </a:r>
            <a:r>
              <a:rPr lang="en-IN" dirty="0" smtClean="0"/>
              <a:t>: Most Viewed  Video in the  </a:t>
            </a:r>
            <a:r>
              <a:rPr lang="en-IN" dirty="0" smtClean="0"/>
              <a:t>COMEDY </a:t>
            </a:r>
            <a:r>
              <a:rPr lang="en-IN" dirty="0" smtClean="0"/>
              <a:t>category 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371600" y="18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IN" sz="8800" dirty="0" smtClean="0"/>
              <a:t>THANK YOU </a:t>
            </a:r>
            <a:endParaRPr lang="en-IN" sz="8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1051560"/>
          </a:xfrm>
        </p:spPr>
        <p:txBody>
          <a:bodyPr/>
          <a:lstStyle/>
          <a:p>
            <a:r>
              <a:rPr lang="en-IN" dirty="0" err="1" smtClean="0"/>
              <a:t>WorkFlow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676400"/>
          <a:ext cx="7772400" cy="4108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GENERATE </a:t>
            </a:r>
            <a:r>
              <a:rPr lang="en-IN" dirty="0" smtClean="0"/>
              <a:t>YOUTUBE </a:t>
            </a:r>
            <a:r>
              <a:rPr lang="en-IN" dirty="0" smtClean="0"/>
              <a:t>DATA </a:t>
            </a:r>
            <a:r>
              <a:rPr lang="en-IN" dirty="0" smtClean="0"/>
              <a:t>API</a:t>
            </a:r>
            <a:endParaRPr lang="en-IN" dirty="0"/>
          </a:p>
        </p:txBody>
      </p:sp>
      <p:pic>
        <p:nvPicPr>
          <p:cNvPr id="1027" name="Picture 3" descr="C:\Users\Sarvagna\Desktop\Sem 2\AOD\hbase\pre requist for thrift\api-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1075" y="762000"/>
            <a:ext cx="3010525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C:\Users\Sarvagna\Desktop\Sem 2\AOD\hbase\pre requist for thrift\api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184721"/>
            <a:ext cx="5638800" cy="2396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 descr="C:\Users\Sarvagna\Desktop\Sem 2\AOD\hbase\pre requist for thrift\api-3.PNG"/>
          <p:cNvPicPr>
            <a:picLocks noChangeAspect="1" noChangeArrowheads="1"/>
          </p:cNvPicPr>
          <p:nvPr/>
        </p:nvPicPr>
        <p:blipFill>
          <a:blip r:embed="rId4" cstate="print"/>
          <a:srcRect b="5145"/>
          <a:stretch>
            <a:fillRect/>
          </a:stretch>
        </p:blipFill>
        <p:spPr bwMode="auto">
          <a:xfrm>
            <a:off x="1905000" y="3971925"/>
            <a:ext cx="5031165" cy="2809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90600"/>
          </a:xfrm>
        </p:spPr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pic>
        <p:nvPicPr>
          <p:cNvPr id="2051" name="Picture 3" descr="C:\Users\Sarvagna\Desktop\Sem 2\AOD\hbase\pre requist for thrift\api-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600"/>
            <a:ext cx="6819900" cy="2023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 descr="C:\Users\Sarvagna\Desktop\Sem 2\AOD\hbase\pre requist for thrift\api-5.PNG"/>
          <p:cNvPicPr>
            <a:picLocks noChangeAspect="1" noChangeArrowheads="1"/>
          </p:cNvPicPr>
          <p:nvPr/>
        </p:nvPicPr>
        <p:blipFill>
          <a:blip r:embed="rId3" cstate="print"/>
          <a:srcRect l="10811" t="9979" r="8108" b="10187"/>
          <a:stretch>
            <a:fillRect/>
          </a:stretch>
        </p:blipFill>
        <p:spPr bwMode="auto">
          <a:xfrm>
            <a:off x="304800" y="3733800"/>
            <a:ext cx="38100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3" name="Picture 5" descr="C:\Users\Sarvagna\Desktop\Sem 2\AOD\hbase\pre requist for thrift\api-6.PNG"/>
          <p:cNvPicPr>
            <a:picLocks noChangeAspect="1" noChangeArrowheads="1"/>
          </p:cNvPicPr>
          <p:nvPr/>
        </p:nvPicPr>
        <p:blipFill>
          <a:blip r:embed="rId4" cstate="print"/>
          <a:srcRect l="4694" r="2999"/>
          <a:stretch>
            <a:fillRect/>
          </a:stretch>
        </p:blipFill>
        <p:spPr bwMode="auto">
          <a:xfrm>
            <a:off x="4343400" y="3733800"/>
            <a:ext cx="4495800" cy="2457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990600"/>
          </a:xfrm>
        </p:spPr>
        <p:txBody>
          <a:bodyPr/>
          <a:lstStyle/>
          <a:p>
            <a:r>
              <a:rPr lang="en-IN" dirty="0" smtClean="0"/>
              <a:t>Python Code for Fetching YouTube Data</a:t>
            </a:r>
            <a:endParaRPr lang="en-IN" dirty="0"/>
          </a:p>
        </p:txBody>
      </p:sp>
      <p:pic>
        <p:nvPicPr>
          <p:cNvPr id="4101" name="Picture 5" descr="C:\Users\Sarvagna\Desktop\Sem 2\AOD\hbase\pre requist for thrift\py-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7761414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 descr="C:\Users\Sarvagna\Desktop\Sem 2\AOD\hbase\pre requist for thrift\py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85800"/>
            <a:ext cx="4362450" cy="127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Sarvagna\Desktop\Sem 2\AOD\hbase\pre requist for thrift\py-3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7036162" cy="1701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4" name="Picture 4" descr="C:\Users\Sarvagna\Desktop\Sem 2\AOD\hbase\pre requist for thrift\table-2.PNG"/>
          <p:cNvPicPr>
            <a:picLocks noChangeAspect="1" noChangeArrowheads="1"/>
          </p:cNvPicPr>
          <p:nvPr/>
        </p:nvPicPr>
        <p:blipFill>
          <a:blip r:embed="rId3" cstate="print"/>
          <a:srcRect r="41839" b="76585"/>
          <a:stretch>
            <a:fillRect/>
          </a:stretch>
        </p:blipFill>
        <p:spPr bwMode="auto">
          <a:xfrm>
            <a:off x="380343" y="4953000"/>
            <a:ext cx="4952997" cy="1142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4" descr="C:\Users\Sarvagna\Desktop\Sem 2\AOD\hbase\pre requist for thrift\table-2.PNG"/>
          <p:cNvPicPr>
            <a:picLocks noChangeAspect="1" noChangeArrowheads="1"/>
          </p:cNvPicPr>
          <p:nvPr/>
        </p:nvPicPr>
        <p:blipFill>
          <a:blip r:embed="rId3" cstate="print"/>
          <a:srcRect l="65990" b="76585"/>
          <a:stretch>
            <a:fillRect/>
          </a:stretch>
        </p:blipFill>
        <p:spPr bwMode="auto">
          <a:xfrm>
            <a:off x="5333339" y="4953000"/>
            <a:ext cx="2896261" cy="1143000"/>
          </a:xfrm>
          <a:prstGeom prst="rect">
            <a:avLst/>
          </a:prstGeom>
          <a:noFill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505200"/>
            <a:ext cx="7696200" cy="1009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04800" y="281940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Data Extracted :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7543800" cy="448056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rgbClr val="FF6600"/>
                </a:solidFill>
              </a:rPr>
              <a:t>Serial Number</a:t>
            </a:r>
          </a:p>
          <a:p>
            <a:r>
              <a:rPr lang="en-IN" dirty="0" smtClean="0">
                <a:solidFill>
                  <a:srgbClr val="FF6600"/>
                </a:solidFill>
              </a:rPr>
              <a:t>Title</a:t>
            </a:r>
            <a:r>
              <a:rPr lang="en-IN" dirty="0" smtClean="0"/>
              <a:t> </a:t>
            </a:r>
            <a:r>
              <a:rPr lang="en-IN" dirty="0" smtClean="0"/>
              <a:t>- Title of the Video</a:t>
            </a:r>
            <a:endParaRPr lang="en-IN" dirty="0" smtClean="0"/>
          </a:p>
          <a:p>
            <a:r>
              <a:rPr lang="en-IN" dirty="0" smtClean="0">
                <a:solidFill>
                  <a:srgbClr val="FF6600"/>
                </a:solidFill>
              </a:rPr>
              <a:t>Video </a:t>
            </a:r>
            <a:r>
              <a:rPr lang="en-IN" dirty="0" smtClean="0">
                <a:solidFill>
                  <a:srgbClr val="FF6600"/>
                </a:solidFill>
              </a:rPr>
              <a:t>ID</a:t>
            </a:r>
            <a:r>
              <a:rPr lang="en-IN" dirty="0" smtClean="0">
                <a:solidFill>
                  <a:srgbClr val="FF6600"/>
                </a:solidFill>
              </a:rPr>
              <a:t> </a:t>
            </a:r>
            <a:r>
              <a:rPr lang="en-IN" dirty="0" smtClean="0"/>
              <a:t>– 11 character String</a:t>
            </a:r>
            <a:endParaRPr lang="en-IN" dirty="0" smtClean="0"/>
          </a:p>
          <a:p>
            <a:r>
              <a:rPr lang="en-IN" dirty="0" smtClean="0">
                <a:solidFill>
                  <a:srgbClr val="FF6600"/>
                </a:solidFill>
              </a:rPr>
              <a:t>View </a:t>
            </a:r>
            <a:r>
              <a:rPr lang="en-IN" dirty="0" smtClean="0">
                <a:solidFill>
                  <a:srgbClr val="FF6600"/>
                </a:solidFill>
              </a:rPr>
              <a:t>Count </a:t>
            </a:r>
            <a:r>
              <a:rPr lang="en-IN" dirty="0" smtClean="0"/>
              <a:t>-</a:t>
            </a:r>
            <a:r>
              <a:rPr lang="en-IN" dirty="0" smtClean="0"/>
              <a:t> </a:t>
            </a:r>
            <a:r>
              <a:rPr lang="en-IN" dirty="0" smtClean="0"/>
              <a:t>unsigned long </a:t>
            </a:r>
            <a:r>
              <a:rPr lang="en-IN" dirty="0" smtClean="0"/>
              <a:t>integer,  </a:t>
            </a:r>
            <a:r>
              <a:rPr lang="en-IN" dirty="0" smtClean="0"/>
              <a:t>Maximum number of views possible are 9,223,372,036,854,775,808 (as defined by YouTube)</a:t>
            </a:r>
            <a:endParaRPr lang="en-IN" dirty="0" smtClean="0"/>
          </a:p>
          <a:p>
            <a:r>
              <a:rPr lang="en-IN" dirty="0" smtClean="0">
                <a:solidFill>
                  <a:srgbClr val="FF6600"/>
                </a:solidFill>
              </a:rPr>
              <a:t>Like </a:t>
            </a:r>
            <a:r>
              <a:rPr lang="en-IN" dirty="0" smtClean="0">
                <a:solidFill>
                  <a:srgbClr val="FF6600"/>
                </a:solidFill>
              </a:rPr>
              <a:t>Count </a:t>
            </a:r>
            <a:r>
              <a:rPr lang="en-IN" dirty="0" smtClean="0"/>
              <a:t>-</a:t>
            </a:r>
            <a:r>
              <a:rPr lang="en-IN" dirty="0" smtClean="0"/>
              <a:t>unsigned </a:t>
            </a:r>
            <a:r>
              <a:rPr lang="en-IN" dirty="0" smtClean="0"/>
              <a:t>long </a:t>
            </a:r>
            <a:r>
              <a:rPr lang="en-IN" dirty="0" smtClean="0"/>
              <a:t>integer, No </a:t>
            </a:r>
            <a:r>
              <a:rPr lang="en-IN" dirty="0" smtClean="0"/>
              <a:t>limit on maximum number of likes</a:t>
            </a:r>
            <a:endParaRPr lang="en-IN" dirty="0" smtClean="0"/>
          </a:p>
          <a:p>
            <a:r>
              <a:rPr lang="en-IN" dirty="0" smtClean="0">
                <a:solidFill>
                  <a:srgbClr val="FF6600"/>
                </a:solidFill>
              </a:rPr>
              <a:t>Dislike </a:t>
            </a:r>
            <a:r>
              <a:rPr lang="en-IN" dirty="0" smtClean="0">
                <a:solidFill>
                  <a:srgbClr val="FF6600"/>
                </a:solidFill>
              </a:rPr>
              <a:t>Count </a:t>
            </a:r>
            <a:endParaRPr lang="en-IN" dirty="0" smtClean="0">
              <a:solidFill>
                <a:srgbClr val="FF6600"/>
              </a:solidFill>
            </a:endParaRPr>
          </a:p>
          <a:p>
            <a:r>
              <a:rPr lang="en-IN" dirty="0" smtClean="0">
                <a:solidFill>
                  <a:srgbClr val="FF6600"/>
                </a:solidFill>
              </a:rPr>
              <a:t>Comment Count</a:t>
            </a:r>
          </a:p>
          <a:p>
            <a:r>
              <a:rPr lang="en-IN" dirty="0" smtClean="0">
                <a:solidFill>
                  <a:srgbClr val="FF6600"/>
                </a:solidFill>
              </a:rPr>
              <a:t>Favourite Count</a:t>
            </a:r>
          </a:p>
          <a:p>
            <a:r>
              <a:rPr lang="en-IN" dirty="0" smtClean="0">
                <a:solidFill>
                  <a:srgbClr val="FF6600"/>
                </a:solidFill>
              </a:rPr>
              <a:t>Category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 using HIVE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474844"/>
            <a:ext cx="7467600" cy="649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C:\Users\Sarvagna\Desktop\Sem 2\big data\hive2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071938"/>
            <a:ext cx="5334000" cy="957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85800" y="1828800"/>
            <a:ext cx="244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Creating a table in hive :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3505200"/>
            <a:ext cx="29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Loading the data to the table :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Query 1 : </a:t>
            </a:r>
            <a:r>
              <a:rPr lang="en-IN" dirty="0" smtClean="0"/>
              <a:t>Calculate top 5</a:t>
            </a:r>
            <a:r>
              <a:rPr lang="en-IN" dirty="0" smtClean="0"/>
              <a:t> </a:t>
            </a:r>
            <a:r>
              <a:rPr lang="en-IN" dirty="0" smtClean="0"/>
              <a:t>channels with maximum number of likes 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11" name="Picture 10" descr="C:\Users\Sarvagna\Desktop\Sem 2\big data\hive5.PNG"/>
          <p:cNvPicPr/>
          <p:nvPr/>
        </p:nvPicPr>
        <p:blipFill>
          <a:blip r:embed="rId2" cstate="print"/>
          <a:srcRect b="42857"/>
          <a:stretch>
            <a:fillRect/>
          </a:stretch>
        </p:blipFill>
        <p:spPr bwMode="auto">
          <a:xfrm>
            <a:off x="533400" y="3886200"/>
            <a:ext cx="7391400" cy="1523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09600" y="320040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Output :</a:t>
            </a:r>
            <a:endParaRPr lang="en-IN" dirty="0"/>
          </a:p>
        </p:txBody>
      </p:sp>
      <p:pic>
        <p:nvPicPr>
          <p:cNvPr id="7" name="Picture 6" descr="C:\Users\Sarvagna\Desktop\Sem 2\big data\hive3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922" y="2001838"/>
            <a:ext cx="6131878" cy="741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249</Words>
  <Application>Microsoft Office PowerPoint</Application>
  <PresentationFormat>On-screen Show (4:3)</PresentationFormat>
  <Paragraphs>49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Aspect</vt:lpstr>
      <vt:lpstr>Origin</vt:lpstr>
      <vt:lpstr>YouTube Data Analysis using Apache PIG and HIVE</vt:lpstr>
      <vt:lpstr>WorkFlow</vt:lpstr>
      <vt:lpstr>GENERATE YOUTUBE DATA API</vt:lpstr>
      <vt:lpstr>Contd..</vt:lpstr>
      <vt:lpstr>Python Code for Fetching YouTube Data</vt:lpstr>
      <vt:lpstr>Slide 6</vt:lpstr>
      <vt:lpstr>Data Description</vt:lpstr>
      <vt:lpstr>Analysis using HIVE</vt:lpstr>
      <vt:lpstr>Query 1 : Calculate top 5 channels with maximum number of likes  </vt:lpstr>
      <vt:lpstr>Query 2 : Calculate top 5 categories with maximum number of comments</vt:lpstr>
      <vt:lpstr>Slide 11</vt:lpstr>
      <vt:lpstr>Slide 12</vt:lpstr>
      <vt:lpstr>Conclusion</vt:lpstr>
      <vt:lpstr>THANK YOU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Sarvagna</dc:creator>
  <cp:lastModifiedBy>Sarvagna</cp:lastModifiedBy>
  <cp:revision>5</cp:revision>
  <dcterms:created xsi:type="dcterms:W3CDTF">2006-08-16T00:00:00Z</dcterms:created>
  <dcterms:modified xsi:type="dcterms:W3CDTF">2018-02-19T05:50:47Z</dcterms:modified>
</cp:coreProperties>
</file>