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Average" pitchFamily="2" charset="77"/>
      <p:regular r:id="rId28"/>
    </p:embeddedFont>
    <p:embeddedFont>
      <p:font typeface="Calibri" panose="020F0502020204030204" pitchFamily="34" charset="0"/>
      <p:regular r:id="rId29"/>
      <p:bold r:id="rId30"/>
      <p:italic r:id="rId31"/>
      <p:boldItalic r:id="rId32"/>
    </p:embeddedFont>
    <p:embeddedFont>
      <p:font typeface="Oswald" pitchFamily="2" charset="77"/>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5D1D01-9A3C-4578-99FE-99498FC34664}">
  <a:tblStyle styleId="{ED5D1D01-9A3C-4578-99FE-99498FC346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2"/>
  </p:normalViewPr>
  <p:slideViewPr>
    <p:cSldViewPr snapToGrid="0">
      <p:cViewPr varScale="1">
        <p:scale>
          <a:sx n="142" d="100"/>
          <a:sy n="142" d="100"/>
        </p:scale>
        <p:origin x="76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a41cab45c4_4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a41cab45c4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a41cab45c4_4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a41cab45c4_4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a41cab45c4_4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a41cab45c4_4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a41cab45c4_0_1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a41cab45c4_0_1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a41cab45c4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a41cab45c4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a41cab45c4_3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a41cab45c4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a41cab45c4_3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a41cab45c4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a41cab45c4_0_1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a41cab45c4_0_1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a41cab45c4_0_1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a41cab45c4_0_1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a41cab45c4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a41cab45c4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a41cab45c4_0_1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a41cab45c4_0_1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a41cab45c4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a41cab45c4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a41cab45c4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a41cab45c4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a453aae4c9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a453aae4c9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a41cab45c4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a41cab45c4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a41cab45c4_0_1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a41cab45c4_0_1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a41cab45c4_0_1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a41cab45c4_0_1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a41cab45c4_0_1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a41cab45c4_0_1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a41cab45c4_0_1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a41cab45c4_0_1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a41cab45c4_0_1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a41cab45c4_0_1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a41cab45c4_0_1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a41cab45c4_0_1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a41cab45c4_0_1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a41cab45c4_0_1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a41cab45c4_4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a41cab45c4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a41cab45c4_4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a41cab45c4_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sarvani-konda/CS-617-B_ClassificationOfMushrooms_Curious4AI"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archive.ics.uci.edu/ml/datasets/mushro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www.sciencedirect.com/science/article/abs/pii/0004370289900465" TargetMode="External"/><Relationship Id="rId5" Type="http://schemas.openxmlformats.org/officeDocument/2006/relationships/hyperlink" Target="https://www.researchgate.net/publication/2633347_Extraction_of_Logical_Rules_From_Training_Data_Using_Backpropagation_Networks" TargetMode="External"/><Relationship Id="rId4" Type="http://schemas.openxmlformats.org/officeDocument/2006/relationships/hyperlink" Target="https://escholarship.org/uc/item/48r6d4z0"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037400" y="838200"/>
            <a:ext cx="3966600" cy="3215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3000">
                <a:latin typeface="Times New Roman"/>
                <a:ea typeface="Times New Roman"/>
                <a:cs typeface="Times New Roman"/>
                <a:sym typeface="Times New Roman"/>
              </a:rPr>
              <a:t>Classification of Mushrooms </a:t>
            </a:r>
            <a:r>
              <a:rPr lang="en" sz="3066">
                <a:latin typeface="Times New Roman"/>
                <a:ea typeface="Times New Roman"/>
                <a:cs typeface="Times New Roman"/>
                <a:sym typeface="Times New Roman"/>
              </a:rPr>
              <a:t>(Edible/Poisonous)</a:t>
            </a:r>
            <a:r>
              <a:rPr lang="en" sz="3000">
                <a:latin typeface="Times New Roman"/>
                <a:ea typeface="Times New Roman"/>
                <a:cs typeface="Times New Roman"/>
                <a:sym typeface="Times New Roman"/>
              </a:rPr>
              <a:t> using Artificial Intelligence </a:t>
            </a:r>
            <a:endParaRPr sz="3000">
              <a:latin typeface="Times New Roman"/>
              <a:ea typeface="Times New Roman"/>
              <a:cs typeface="Times New Roman"/>
              <a:sym typeface="Times New Roman"/>
            </a:endParaRPr>
          </a:p>
          <a:p>
            <a:pPr marL="0" lvl="0" indent="0" algn="l" rtl="0">
              <a:spcBef>
                <a:spcPts val="0"/>
              </a:spcBef>
              <a:spcAft>
                <a:spcPts val="0"/>
              </a:spcAft>
              <a:buNone/>
            </a:pPr>
            <a:r>
              <a:rPr lang="en" sz="3000">
                <a:latin typeface="Times New Roman"/>
                <a:ea typeface="Times New Roman"/>
                <a:cs typeface="Times New Roman"/>
                <a:sym typeface="Times New Roman"/>
              </a:rPr>
              <a:t>617B</a:t>
            </a:r>
            <a:endParaRPr sz="3000">
              <a:latin typeface="Times New Roman"/>
              <a:ea typeface="Times New Roman"/>
              <a:cs typeface="Times New Roman"/>
              <a:sym typeface="Times New Roman"/>
            </a:endParaRPr>
          </a:p>
          <a:p>
            <a:pPr marL="0" lvl="0" indent="0" algn="l" rtl="0">
              <a:spcBef>
                <a:spcPts val="0"/>
              </a:spcBef>
              <a:spcAft>
                <a:spcPts val="0"/>
              </a:spcAft>
              <a:buNone/>
            </a:pPr>
            <a:endParaRPr sz="3000">
              <a:latin typeface="Times New Roman"/>
              <a:ea typeface="Times New Roman"/>
              <a:cs typeface="Times New Roman"/>
              <a:sym typeface="Times New Roman"/>
            </a:endParaRPr>
          </a:p>
          <a:p>
            <a:pPr marL="0" lvl="0" indent="0" algn="l" rtl="0">
              <a:spcBef>
                <a:spcPts val="0"/>
              </a:spcBef>
              <a:spcAft>
                <a:spcPts val="0"/>
              </a:spcAft>
              <a:buNone/>
            </a:pPr>
            <a:r>
              <a:rPr lang="en" sz="3000">
                <a:latin typeface="Times New Roman"/>
                <a:ea typeface="Times New Roman"/>
                <a:cs typeface="Times New Roman"/>
                <a:sym typeface="Times New Roman"/>
              </a:rPr>
              <a:t>Team - Curious 4 AI</a:t>
            </a:r>
            <a:endParaRPr sz="3000">
              <a:latin typeface="Times New Roman"/>
              <a:ea typeface="Times New Roman"/>
              <a:cs typeface="Times New Roman"/>
              <a:sym typeface="Times New Roman"/>
            </a:endParaRPr>
          </a:p>
        </p:txBody>
      </p:sp>
      <p:sp>
        <p:nvSpPr>
          <p:cNvPr id="60" name="Google Shape;60;p13"/>
          <p:cNvSpPr txBox="1">
            <a:spLocks noGrp="1"/>
          </p:cNvSpPr>
          <p:nvPr>
            <p:ph type="subTitle" idx="1"/>
          </p:nvPr>
        </p:nvSpPr>
        <p:spPr>
          <a:xfrm>
            <a:off x="561525" y="2571750"/>
            <a:ext cx="3184500" cy="1995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Clr>
                <a:schemeClr val="dk1"/>
              </a:buClr>
              <a:buSzPts val="275"/>
              <a:buFont typeface="Arial"/>
              <a:buNone/>
            </a:pPr>
            <a:r>
              <a:rPr lang="en" sz="1300">
                <a:solidFill>
                  <a:schemeClr val="dk1"/>
                </a:solidFill>
                <a:highlight>
                  <a:srgbClr val="990000"/>
                </a:highlight>
                <a:latin typeface="Times New Roman"/>
                <a:ea typeface="Times New Roman"/>
                <a:cs typeface="Times New Roman"/>
                <a:sym typeface="Times New Roman"/>
              </a:rPr>
              <a:t>SACRED HEART UNIVERSITY</a:t>
            </a:r>
            <a:endParaRPr sz="1300">
              <a:solidFill>
                <a:schemeClr val="dk1"/>
              </a:solidFill>
              <a:highlight>
                <a:srgbClr val="990000"/>
              </a:highlight>
              <a:latin typeface="Times New Roman"/>
              <a:ea typeface="Times New Roman"/>
              <a:cs typeface="Times New Roman"/>
              <a:sym typeface="Times New Roman"/>
            </a:endParaRPr>
          </a:p>
          <a:p>
            <a:pPr marL="0" lvl="0" indent="0" algn="ctr" rtl="0">
              <a:lnSpc>
                <a:spcPct val="80000"/>
              </a:lnSpc>
              <a:spcBef>
                <a:spcPts val="0"/>
              </a:spcBef>
              <a:spcAft>
                <a:spcPts val="0"/>
              </a:spcAft>
              <a:buClr>
                <a:schemeClr val="dk1"/>
              </a:buClr>
              <a:buSzPts val="275"/>
              <a:buFont typeface="Arial"/>
              <a:buNone/>
            </a:pPr>
            <a:r>
              <a:rPr lang="en" sz="1300">
                <a:solidFill>
                  <a:schemeClr val="dk1"/>
                </a:solidFill>
                <a:latin typeface="Times New Roman"/>
                <a:ea typeface="Times New Roman"/>
                <a:cs typeface="Times New Roman"/>
                <a:sym typeface="Times New Roman"/>
              </a:rPr>
              <a:t>School of Computer Science &amp; Engineering </a:t>
            </a:r>
            <a:endParaRPr sz="1300">
              <a:solidFill>
                <a:schemeClr val="dk1"/>
              </a:solidFill>
              <a:latin typeface="Times New Roman"/>
              <a:ea typeface="Times New Roman"/>
              <a:cs typeface="Times New Roman"/>
              <a:sym typeface="Times New Roman"/>
            </a:endParaRPr>
          </a:p>
          <a:p>
            <a:pPr marL="0" lvl="0" indent="0" algn="ctr" rtl="0">
              <a:lnSpc>
                <a:spcPct val="80000"/>
              </a:lnSpc>
              <a:spcBef>
                <a:spcPts val="0"/>
              </a:spcBef>
              <a:spcAft>
                <a:spcPts val="0"/>
              </a:spcAft>
              <a:buClr>
                <a:schemeClr val="dk1"/>
              </a:buClr>
              <a:buSzPts val="275"/>
              <a:buFont typeface="Arial"/>
              <a:buNone/>
            </a:pPr>
            <a:r>
              <a:rPr lang="en" sz="1300">
                <a:solidFill>
                  <a:schemeClr val="dk1"/>
                </a:solidFill>
                <a:latin typeface="Times New Roman"/>
                <a:ea typeface="Times New Roman"/>
                <a:cs typeface="Times New Roman"/>
                <a:sym typeface="Times New Roman"/>
              </a:rPr>
              <a:t>The Jack Welch College of Business &amp; Technology </a:t>
            </a:r>
            <a:endParaRPr sz="1300">
              <a:solidFill>
                <a:schemeClr val="dk1"/>
              </a:solidFill>
              <a:latin typeface="Times New Roman"/>
              <a:ea typeface="Times New Roman"/>
              <a:cs typeface="Times New Roman"/>
              <a:sym typeface="Times New Roman"/>
            </a:endParaRPr>
          </a:p>
          <a:p>
            <a:pPr marL="0" lvl="0" indent="0" algn="ctr" rtl="0">
              <a:lnSpc>
                <a:spcPct val="80000"/>
              </a:lnSpc>
              <a:spcBef>
                <a:spcPts val="2740"/>
              </a:spcBef>
              <a:spcAft>
                <a:spcPts val="0"/>
              </a:spcAft>
              <a:buSzPts val="275"/>
              <a:buNone/>
            </a:pPr>
            <a:r>
              <a:rPr lang="en" sz="1300" b="1">
                <a:solidFill>
                  <a:schemeClr val="dk1"/>
                </a:solidFill>
                <a:latin typeface="Times New Roman"/>
                <a:ea typeface="Times New Roman"/>
                <a:cs typeface="Times New Roman"/>
                <a:sym typeface="Times New Roman"/>
              </a:rPr>
              <a:t>Submitted To:  Dr. Reza Sadeghi </a:t>
            </a:r>
            <a:endParaRPr sz="1300" b="1">
              <a:solidFill>
                <a:schemeClr val="dk1"/>
              </a:solidFill>
              <a:latin typeface="Times New Roman"/>
              <a:ea typeface="Times New Roman"/>
              <a:cs typeface="Times New Roman"/>
              <a:sym typeface="Times New Roman"/>
            </a:endParaRPr>
          </a:p>
          <a:p>
            <a:pPr marL="0" lvl="0" indent="0" algn="ctr" rtl="0">
              <a:lnSpc>
                <a:spcPct val="80000"/>
              </a:lnSpc>
              <a:spcBef>
                <a:spcPts val="2740"/>
              </a:spcBef>
              <a:spcAft>
                <a:spcPts val="0"/>
              </a:spcAft>
              <a:buClr>
                <a:schemeClr val="dk1"/>
              </a:buClr>
              <a:buSzPts val="275"/>
              <a:buFont typeface="Arial"/>
              <a:buNone/>
            </a:pPr>
            <a:r>
              <a:rPr lang="en" sz="1300">
                <a:solidFill>
                  <a:schemeClr val="dk1"/>
                </a:solidFill>
                <a:latin typeface="Times New Roman"/>
                <a:ea typeface="Times New Roman"/>
                <a:cs typeface="Times New Roman"/>
                <a:sym typeface="Times New Roman"/>
              </a:rPr>
              <a:t>Fall - 2022</a:t>
            </a:r>
            <a:endParaRPr sz="1300">
              <a:solidFill>
                <a:schemeClr val="dk1"/>
              </a:solidFill>
              <a:latin typeface="Times New Roman"/>
              <a:ea typeface="Times New Roman"/>
              <a:cs typeface="Times New Roman"/>
              <a:sym typeface="Times New Roman"/>
            </a:endParaRPr>
          </a:p>
          <a:p>
            <a:pPr marL="0" lvl="0" indent="0" algn="ctr" rtl="0">
              <a:lnSpc>
                <a:spcPct val="80000"/>
              </a:lnSpc>
              <a:spcBef>
                <a:spcPts val="0"/>
              </a:spcBef>
              <a:spcAft>
                <a:spcPts val="0"/>
              </a:spcAft>
              <a:buSzPts val="275"/>
              <a:buNone/>
            </a:pPr>
            <a:endParaRPr sz="1400">
              <a:latin typeface="Times New Roman"/>
              <a:ea typeface="Times New Roman"/>
              <a:cs typeface="Times New Roman"/>
              <a:sym typeface="Times New Roman"/>
            </a:endParaRPr>
          </a:p>
        </p:txBody>
      </p:sp>
      <p:pic>
        <p:nvPicPr>
          <p:cNvPr id="61" name="Google Shape;61;p13"/>
          <p:cNvPicPr preferRelativeResize="0"/>
          <p:nvPr/>
        </p:nvPicPr>
        <p:blipFill>
          <a:blip r:embed="rId3">
            <a:alphaModFix/>
          </a:blip>
          <a:stretch>
            <a:fillRect/>
          </a:stretch>
        </p:blipFill>
        <p:spPr>
          <a:xfrm>
            <a:off x="1239375" y="533400"/>
            <a:ext cx="1828800" cy="1828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134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Times New Roman"/>
                <a:ea typeface="Times New Roman"/>
                <a:cs typeface="Times New Roman"/>
                <a:sym typeface="Times New Roman"/>
              </a:rPr>
              <a:t>Data Exploration</a:t>
            </a:r>
            <a:endParaRPr>
              <a:latin typeface="Times New Roman"/>
              <a:ea typeface="Times New Roman"/>
              <a:cs typeface="Times New Roman"/>
              <a:sym typeface="Times New Roman"/>
            </a:endParaRPr>
          </a:p>
        </p:txBody>
      </p:sp>
      <p:sp>
        <p:nvSpPr>
          <p:cNvPr id="123" name="Google Shape;123;p22"/>
          <p:cNvSpPr txBox="1">
            <a:spLocks noGrp="1"/>
          </p:cNvSpPr>
          <p:nvPr>
            <p:ph type="body" idx="1"/>
          </p:nvPr>
        </p:nvSpPr>
        <p:spPr>
          <a:xfrm>
            <a:off x="311700" y="4290700"/>
            <a:ext cx="8520600" cy="621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500">
                <a:solidFill>
                  <a:schemeClr val="dk1"/>
                </a:solidFill>
                <a:latin typeface="Times New Roman"/>
                <a:ea typeface="Times New Roman"/>
                <a:cs typeface="Times New Roman"/>
                <a:sym typeface="Times New Roman"/>
              </a:rPr>
              <a:t>It can be observed that the mushroom dataset is skewed, as histogram plots shown above are asymmetric.</a:t>
            </a:r>
            <a:endParaRPr sz="1500">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None/>
            </a:pPr>
            <a:endParaRPr sz="1500">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None/>
            </a:pPr>
            <a:endParaRPr sz="1500">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None/>
            </a:pPr>
            <a:endParaRPr sz="1500">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None/>
            </a:pPr>
            <a:endParaRPr sz="1500">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None/>
            </a:pPr>
            <a:endParaRPr sz="1500">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None/>
            </a:pPr>
            <a:endParaRPr sz="1500">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None/>
            </a:pPr>
            <a:endParaRPr sz="1500">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None/>
            </a:pPr>
            <a:endParaRPr sz="1500">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None/>
            </a:pPr>
            <a:endParaRPr sz="1500">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None/>
            </a:pPr>
            <a:endParaRPr sz="1500">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None/>
            </a:pPr>
            <a:endParaRPr sz="1500">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None/>
            </a:pPr>
            <a:endParaRPr sz="1500">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None/>
            </a:pPr>
            <a:endParaRPr sz="1500">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None/>
            </a:pPr>
            <a:endParaRPr sz="1500">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None/>
            </a:pPr>
            <a:endParaRPr sz="1500">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1200"/>
              </a:spcAft>
              <a:buNone/>
            </a:pPr>
            <a:endParaRPr sz="1500">
              <a:solidFill>
                <a:schemeClr val="dk1"/>
              </a:solidFill>
              <a:latin typeface="Times New Roman"/>
              <a:ea typeface="Times New Roman"/>
              <a:cs typeface="Times New Roman"/>
              <a:sym typeface="Times New Roman"/>
            </a:endParaRPr>
          </a:p>
        </p:txBody>
      </p:sp>
      <p:pic>
        <p:nvPicPr>
          <p:cNvPr id="124" name="Google Shape;124;p22"/>
          <p:cNvPicPr preferRelativeResize="0"/>
          <p:nvPr/>
        </p:nvPicPr>
        <p:blipFill>
          <a:blip r:embed="rId3">
            <a:alphaModFix/>
          </a:blip>
          <a:stretch>
            <a:fillRect/>
          </a:stretch>
        </p:blipFill>
        <p:spPr>
          <a:xfrm>
            <a:off x="385550" y="706825"/>
            <a:ext cx="8372900" cy="3583875"/>
          </a:xfrm>
          <a:prstGeom prst="rect">
            <a:avLst/>
          </a:prstGeom>
          <a:noFill/>
          <a:ln>
            <a:noFill/>
          </a:ln>
        </p:spPr>
      </p:pic>
      <p:sp>
        <p:nvSpPr>
          <p:cNvPr id="125" name="Google Shape;125;p2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54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Times New Roman"/>
                <a:ea typeface="Times New Roman"/>
                <a:cs typeface="Times New Roman"/>
                <a:sym typeface="Times New Roman"/>
              </a:rPr>
              <a:t>Data Exploration</a:t>
            </a:r>
            <a:endParaRPr>
              <a:latin typeface="Times New Roman"/>
              <a:ea typeface="Times New Roman"/>
              <a:cs typeface="Times New Roman"/>
              <a:sym typeface="Times New Roman"/>
            </a:endParaRPr>
          </a:p>
        </p:txBody>
      </p:sp>
      <p:sp>
        <p:nvSpPr>
          <p:cNvPr id="131" name="Google Shape;131;p23"/>
          <p:cNvSpPr txBox="1">
            <a:spLocks noGrp="1"/>
          </p:cNvSpPr>
          <p:nvPr>
            <p:ph type="body" idx="1"/>
          </p:nvPr>
        </p:nvSpPr>
        <p:spPr>
          <a:xfrm>
            <a:off x="311700" y="626850"/>
            <a:ext cx="8520600" cy="3942000"/>
          </a:xfrm>
          <a:prstGeom prst="rect">
            <a:avLst/>
          </a:prstGeom>
        </p:spPr>
        <p:txBody>
          <a:bodyPr spcFirstLastPara="1" wrap="square" lIns="91425" tIns="91425" rIns="91425" bIns="91425" anchor="t" anchorCtr="0">
            <a:noAutofit/>
          </a:bodyPr>
          <a:lstStyle/>
          <a:p>
            <a:pPr marL="269999" marR="10496" lvl="0" indent="0" algn="just" rtl="0">
              <a:lnSpc>
                <a:spcPct val="85403"/>
              </a:lnSpc>
              <a:spcBef>
                <a:spcPts val="0"/>
              </a:spcBef>
              <a:spcAft>
                <a:spcPts val="0"/>
              </a:spcAft>
              <a:buSzPts val="605"/>
              <a:buNone/>
            </a:pPr>
            <a:r>
              <a:rPr lang="en" sz="1390">
                <a:solidFill>
                  <a:schemeClr val="dk1"/>
                </a:solidFill>
                <a:latin typeface="Times New Roman"/>
                <a:ea typeface="Times New Roman"/>
                <a:cs typeface="Times New Roman"/>
                <a:sym typeface="Times New Roman"/>
              </a:rPr>
              <a:t>From the below heatmap plot, it is observed that the feature veil-type is assigned a 0 value indicating that there is no relationship between veil-type and any other feature, and veil-color is highly correlated with the feature gill-attachment with the correlation value of a positive 0.9 which means if veil-color increases gill-attachment also increases.</a:t>
            </a:r>
            <a:endParaRPr sz="100"/>
          </a:p>
        </p:txBody>
      </p:sp>
      <p:pic>
        <p:nvPicPr>
          <p:cNvPr id="132" name="Google Shape;132;p23"/>
          <p:cNvPicPr preferRelativeResize="0"/>
          <p:nvPr/>
        </p:nvPicPr>
        <p:blipFill>
          <a:blip r:embed="rId3">
            <a:alphaModFix/>
          </a:blip>
          <a:stretch>
            <a:fillRect/>
          </a:stretch>
        </p:blipFill>
        <p:spPr>
          <a:xfrm>
            <a:off x="434250" y="1625650"/>
            <a:ext cx="8289277" cy="3388801"/>
          </a:xfrm>
          <a:prstGeom prst="rect">
            <a:avLst/>
          </a:prstGeom>
          <a:noFill/>
          <a:ln>
            <a:noFill/>
          </a:ln>
        </p:spPr>
      </p:pic>
      <p:sp>
        <p:nvSpPr>
          <p:cNvPr id="133" name="Google Shape;133;p2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Times New Roman"/>
                <a:ea typeface="Times New Roman"/>
                <a:cs typeface="Times New Roman"/>
                <a:sym typeface="Times New Roman"/>
              </a:rPr>
              <a:t>Data Exploration</a:t>
            </a:r>
            <a:endParaRPr>
              <a:latin typeface="Times New Roman"/>
              <a:ea typeface="Times New Roman"/>
              <a:cs typeface="Times New Roman"/>
              <a:sym typeface="Times New Roman"/>
            </a:endParaRPr>
          </a:p>
        </p:txBody>
      </p:sp>
      <p:sp>
        <p:nvSpPr>
          <p:cNvPr id="139" name="Google Shape;13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marR="0" lvl="0" indent="0" algn="l" rtl="0">
              <a:lnSpc>
                <a:spcPct val="115000"/>
              </a:lnSpc>
              <a:spcBef>
                <a:spcPts val="0"/>
              </a:spcBef>
              <a:spcAft>
                <a:spcPts val="1200"/>
              </a:spcAft>
              <a:buNone/>
            </a:pPr>
            <a:r>
              <a:rPr lang="en">
                <a:solidFill>
                  <a:schemeClr val="dk1"/>
                </a:solidFill>
                <a:latin typeface="Times New Roman"/>
                <a:ea typeface="Times New Roman"/>
                <a:cs typeface="Times New Roman"/>
                <a:sym typeface="Times New Roman"/>
              </a:rPr>
              <a:t>Pair Plot</a:t>
            </a:r>
            <a:endParaRPr>
              <a:solidFill>
                <a:schemeClr val="dk1"/>
              </a:solidFill>
              <a:latin typeface="Times New Roman"/>
              <a:ea typeface="Times New Roman"/>
              <a:cs typeface="Times New Roman"/>
              <a:sym typeface="Times New Roman"/>
            </a:endParaRPr>
          </a:p>
        </p:txBody>
      </p:sp>
      <p:pic>
        <p:nvPicPr>
          <p:cNvPr id="140" name="Google Shape;140;p24"/>
          <p:cNvPicPr preferRelativeResize="0"/>
          <p:nvPr/>
        </p:nvPicPr>
        <p:blipFill>
          <a:blip r:embed="rId3">
            <a:alphaModFix/>
          </a:blip>
          <a:stretch>
            <a:fillRect/>
          </a:stretch>
        </p:blipFill>
        <p:spPr>
          <a:xfrm>
            <a:off x="1964625" y="1017725"/>
            <a:ext cx="6448425" cy="3856924"/>
          </a:xfrm>
          <a:prstGeom prst="rect">
            <a:avLst/>
          </a:prstGeom>
          <a:noFill/>
          <a:ln>
            <a:noFill/>
          </a:ln>
        </p:spPr>
      </p:pic>
      <p:sp>
        <p:nvSpPr>
          <p:cNvPr id="141" name="Google Shape;141;p2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Times New Roman"/>
                <a:ea typeface="Times New Roman"/>
                <a:cs typeface="Times New Roman"/>
                <a:sym typeface="Times New Roman"/>
              </a:rPr>
              <a:t>Modelling Data</a:t>
            </a:r>
            <a:endParaRPr>
              <a:latin typeface="Times New Roman"/>
              <a:ea typeface="Times New Roman"/>
              <a:cs typeface="Times New Roman"/>
              <a:sym typeface="Times New Roman"/>
            </a:endParaRPr>
          </a:p>
        </p:txBody>
      </p:sp>
      <p:sp>
        <p:nvSpPr>
          <p:cNvPr id="147" name="Google Shape;147;p25"/>
          <p:cNvSpPr txBox="1">
            <a:spLocks noGrp="1"/>
          </p:cNvSpPr>
          <p:nvPr>
            <p:ph type="body" idx="1"/>
          </p:nvPr>
        </p:nvSpPr>
        <p:spPr>
          <a:xfrm>
            <a:off x="311700" y="1152475"/>
            <a:ext cx="8520600" cy="3786600"/>
          </a:xfrm>
          <a:prstGeom prst="rect">
            <a:avLst/>
          </a:prstGeom>
        </p:spPr>
        <p:txBody>
          <a:bodyPr spcFirstLastPara="1" wrap="square" lIns="91425" tIns="91425" rIns="91425" bIns="91425" anchor="t" anchorCtr="0">
            <a:normAutofit/>
          </a:bodyPr>
          <a:lstStyle/>
          <a:p>
            <a:pPr marL="457200" marR="10496" lvl="0" indent="-342900" algn="just" rtl="0">
              <a:lnSpc>
                <a:spcPct val="95403"/>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 this phase, machine learning Algorithms are applied on the mushrooms dataset and are trained, tuned and applied on ML models.</a:t>
            </a:r>
            <a:endParaRPr>
              <a:solidFill>
                <a:schemeClr val="dk1"/>
              </a:solidFill>
              <a:latin typeface="Times New Roman"/>
              <a:ea typeface="Times New Roman"/>
              <a:cs typeface="Times New Roman"/>
              <a:sym typeface="Times New Roman"/>
            </a:endParaRPr>
          </a:p>
          <a:p>
            <a:pPr marL="457200" marR="10496" lvl="0" indent="-342900" algn="just" rtl="0">
              <a:lnSpc>
                <a:spcPct val="95403"/>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entire dataset is split into two sets, train and test in 80:20 ratio using the split function of the sklearn.</a:t>
            </a:r>
            <a:endParaRPr>
              <a:solidFill>
                <a:schemeClr val="dk1"/>
              </a:solidFill>
              <a:latin typeface="Times New Roman"/>
              <a:ea typeface="Times New Roman"/>
              <a:cs typeface="Times New Roman"/>
              <a:sym typeface="Times New Roman"/>
            </a:endParaRPr>
          </a:p>
          <a:p>
            <a:pPr marL="914400" marR="10496" lvl="1" indent="-323850" algn="just" rtl="0">
              <a:lnSpc>
                <a:spcPct val="95403"/>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Train set size: 80% of dataset</a:t>
            </a:r>
            <a:endParaRPr sz="1500">
              <a:solidFill>
                <a:schemeClr val="dk1"/>
              </a:solidFill>
              <a:latin typeface="Times New Roman"/>
              <a:ea typeface="Times New Roman"/>
              <a:cs typeface="Times New Roman"/>
              <a:sym typeface="Times New Roman"/>
            </a:endParaRPr>
          </a:p>
          <a:p>
            <a:pPr marL="914400" marR="10496" lvl="1" indent="-323850" algn="just" rtl="0">
              <a:lnSpc>
                <a:spcPct val="95403"/>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Test set size: 20% of dataset</a:t>
            </a:r>
            <a:endParaRPr sz="1500">
              <a:solidFill>
                <a:schemeClr val="dk1"/>
              </a:solidFill>
              <a:latin typeface="Times New Roman"/>
              <a:ea typeface="Times New Roman"/>
              <a:cs typeface="Times New Roman"/>
              <a:sym typeface="Times New Roman"/>
            </a:endParaRPr>
          </a:p>
          <a:p>
            <a:pPr marL="914400" marR="10496" lvl="1" indent="-323850" algn="just" rtl="0">
              <a:lnSpc>
                <a:spcPct val="95403"/>
              </a:lnSpc>
              <a:spcBef>
                <a:spcPts val="0"/>
              </a:spcBef>
              <a:spcAft>
                <a:spcPts val="0"/>
              </a:spcAft>
              <a:buClr>
                <a:schemeClr val="dk1"/>
              </a:buClr>
              <a:buSzPts val="1500"/>
              <a:buFont typeface="Times New Roman"/>
              <a:buChar char="○"/>
            </a:pPr>
            <a:r>
              <a:rPr lang="en" sz="1500">
                <a:solidFill>
                  <a:schemeClr val="dk1"/>
                </a:solidFill>
                <a:highlight>
                  <a:schemeClr val="lt1"/>
                </a:highlight>
                <a:latin typeface="Times New Roman"/>
                <a:ea typeface="Times New Roman"/>
                <a:cs typeface="Times New Roman"/>
                <a:sym typeface="Times New Roman"/>
              </a:rPr>
              <a:t>X_train size: (6499, 21)</a:t>
            </a:r>
            <a:endParaRPr sz="1500">
              <a:solidFill>
                <a:schemeClr val="dk1"/>
              </a:solidFill>
              <a:highlight>
                <a:schemeClr val="lt1"/>
              </a:highlight>
              <a:latin typeface="Times New Roman"/>
              <a:ea typeface="Times New Roman"/>
              <a:cs typeface="Times New Roman"/>
              <a:sym typeface="Times New Roman"/>
            </a:endParaRPr>
          </a:p>
          <a:p>
            <a:pPr marL="914400" lvl="1" indent="-323850" algn="just" rtl="0">
              <a:lnSpc>
                <a:spcPct val="50000"/>
              </a:lnSpc>
              <a:spcBef>
                <a:spcPts val="1300"/>
              </a:spcBef>
              <a:spcAft>
                <a:spcPts val="0"/>
              </a:spcAft>
              <a:buClr>
                <a:schemeClr val="dk1"/>
              </a:buClr>
              <a:buSzPts val="1500"/>
              <a:buFont typeface="Times New Roman"/>
              <a:buChar char="○"/>
            </a:pPr>
            <a:r>
              <a:rPr lang="en" sz="1500">
                <a:solidFill>
                  <a:schemeClr val="dk1"/>
                </a:solidFill>
                <a:highlight>
                  <a:schemeClr val="lt1"/>
                </a:highlight>
                <a:latin typeface="Times New Roman"/>
                <a:ea typeface="Times New Roman"/>
                <a:cs typeface="Times New Roman"/>
                <a:sym typeface="Times New Roman"/>
              </a:rPr>
              <a:t>X_test size: (1625, 21)</a:t>
            </a:r>
            <a:r>
              <a:rPr lang="en" sz="1200">
                <a:solidFill>
                  <a:schemeClr val="dk1"/>
                </a:solidFill>
                <a:highlight>
                  <a:schemeClr val="lt1"/>
                </a:highlight>
                <a:latin typeface="Times New Roman"/>
                <a:ea typeface="Times New Roman"/>
                <a:cs typeface="Times New Roman"/>
                <a:sym typeface="Times New Roman"/>
              </a:rPr>
              <a:t> </a:t>
            </a:r>
            <a:endParaRPr sz="1200">
              <a:solidFill>
                <a:schemeClr val="dk1"/>
              </a:solidFill>
              <a:highlight>
                <a:schemeClr val="lt1"/>
              </a:highlight>
              <a:latin typeface="Times New Roman"/>
              <a:ea typeface="Times New Roman"/>
              <a:cs typeface="Times New Roman"/>
              <a:sym typeface="Times New Roman"/>
            </a:endParaRPr>
          </a:p>
          <a:p>
            <a:pPr marL="457200" lvl="0" indent="-342900" algn="just" rtl="0">
              <a:lnSpc>
                <a:spcPct val="100000"/>
              </a:lnSpc>
              <a:spcBef>
                <a:spcPts val="1300"/>
              </a:spcBef>
              <a:spcAft>
                <a:spcPts val="0"/>
              </a:spcAft>
              <a:buClr>
                <a:schemeClr val="dk1"/>
              </a:buClr>
              <a:buSzPts val="1800"/>
              <a:buFont typeface="Times New Roman"/>
              <a:buChar char="●"/>
            </a:pPr>
            <a:r>
              <a:rPr lang="en">
                <a:solidFill>
                  <a:schemeClr val="dk1"/>
                </a:solidFill>
                <a:highlight>
                  <a:schemeClr val="lt1"/>
                </a:highlight>
                <a:latin typeface="Times New Roman"/>
                <a:ea typeface="Times New Roman"/>
                <a:cs typeface="Times New Roman"/>
                <a:sym typeface="Times New Roman"/>
              </a:rPr>
              <a:t>In this study we used three classifiers models Random Forest, K Nearest Neighbors and  Decision Tree on the mushrooms dataset to predict the classification of the mushroom (edible/poisonous).</a:t>
            </a:r>
            <a:endParaRPr>
              <a:solidFill>
                <a:schemeClr val="dk1"/>
              </a:solidFill>
              <a:highlight>
                <a:schemeClr val="lt1"/>
              </a:highlight>
              <a:latin typeface="Times New Roman"/>
              <a:ea typeface="Times New Roman"/>
              <a:cs typeface="Times New Roman"/>
              <a:sym typeface="Times New Roman"/>
            </a:endParaRPr>
          </a:p>
        </p:txBody>
      </p:sp>
      <p:sp>
        <p:nvSpPr>
          <p:cNvPr id="148" name="Google Shape;148;p2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900">
                <a:latin typeface="Times New Roman"/>
                <a:ea typeface="Times New Roman"/>
                <a:cs typeface="Times New Roman"/>
                <a:sym typeface="Times New Roman"/>
              </a:rPr>
              <a:t>Model Evaluation</a:t>
            </a:r>
            <a:endParaRPr sz="2900">
              <a:latin typeface="Times New Roman"/>
              <a:ea typeface="Times New Roman"/>
              <a:cs typeface="Times New Roman"/>
              <a:sym typeface="Times New Roman"/>
            </a:endParaRPr>
          </a:p>
        </p:txBody>
      </p:sp>
      <p:sp>
        <p:nvSpPr>
          <p:cNvPr id="154" name="Google Shape;154;p26"/>
          <p:cNvSpPr txBox="1">
            <a:spLocks noGrp="1"/>
          </p:cNvSpPr>
          <p:nvPr>
            <p:ph type="body" idx="1"/>
          </p:nvPr>
        </p:nvSpPr>
        <p:spPr>
          <a:xfrm>
            <a:off x="311700" y="1152475"/>
            <a:ext cx="8520600" cy="3922134"/>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ROC for each model is plotted for the better understanding and to evaluate the model performance.</a:t>
            </a:r>
            <a:endParaRPr dirty="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Random Forest Classifier </a:t>
            </a:r>
            <a:endParaRPr dirty="0">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Accuracy: 100%</a:t>
            </a:r>
            <a:endParaRPr dirty="0">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AUC: 1.00</a:t>
            </a:r>
            <a:endParaRPr dirty="0">
              <a:solidFill>
                <a:schemeClr val="dk1"/>
              </a:solidFill>
              <a:latin typeface="Times New Roman"/>
              <a:ea typeface="Times New Roman"/>
              <a:cs typeface="Times New Roman"/>
              <a:sym typeface="Times New Roman"/>
            </a:endParaRPr>
          </a:p>
        </p:txBody>
      </p:sp>
      <p:pic>
        <p:nvPicPr>
          <p:cNvPr id="155" name="Google Shape;155;p26"/>
          <p:cNvPicPr preferRelativeResize="0"/>
          <p:nvPr/>
        </p:nvPicPr>
        <p:blipFill rotWithShape="1">
          <a:blip r:embed="rId3">
            <a:alphaModFix/>
          </a:blip>
          <a:srcRect t="-12120"/>
          <a:stretch/>
        </p:blipFill>
        <p:spPr>
          <a:xfrm>
            <a:off x="4840950" y="2263600"/>
            <a:ext cx="3881425" cy="2879900"/>
          </a:xfrm>
          <a:prstGeom prst="rect">
            <a:avLst/>
          </a:prstGeom>
          <a:noFill/>
          <a:ln>
            <a:noFill/>
          </a:ln>
        </p:spPr>
      </p:pic>
      <p:sp>
        <p:nvSpPr>
          <p:cNvPr id="156" name="Google Shape;156;p26"/>
          <p:cNvSpPr txBox="1"/>
          <p:nvPr/>
        </p:nvSpPr>
        <p:spPr>
          <a:xfrm>
            <a:off x="515475" y="2803708"/>
            <a:ext cx="3563400" cy="20730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solidFill>
                  <a:srgbClr val="212121"/>
                </a:solidFill>
                <a:highlight>
                  <a:srgbClr val="FFFFFF"/>
                </a:highlight>
                <a:latin typeface="Times New Roman"/>
                <a:ea typeface="Times New Roman"/>
                <a:cs typeface="Times New Roman"/>
                <a:sym typeface="Times New Roman"/>
              </a:rPr>
              <a:t>The accuracy of RF 1.0</a:t>
            </a:r>
            <a:endParaRPr sz="1100" b="1" dirty="0">
              <a:solidFill>
                <a:srgbClr val="21212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100" b="1" dirty="0">
                <a:solidFill>
                  <a:srgbClr val="212121"/>
                </a:solidFill>
                <a:highlight>
                  <a:srgbClr val="FFFFFF"/>
                </a:highlight>
                <a:latin typeface="Times New Roman"/>
                <a:ea typeface="Times New Roman"/>
                <a:cs typeface="Times New Roman"/>
                <a:sym typeface="Times New Roman"/>
              </a:rPr>
              <a:t>RF model details</a:t>
            </a:r>
            <a:endParaRPr sz="1100" b="1" dirty="0">
              <a:solidFill>
                <a:srgbClr val="21212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100" b="1" dirty="0">
                <a:solidFill>
                  <a:srgbClr val="212121"/>
                </a:solidFill>
                <a:highlight>
                  <a:srgbClr val="FFFFFF"/>
                </a:highlight>
                <a:latin typeface="Times New Roman"/>
                <a:ea typeface="Times New Roman"/>
                <a:cs typeface="Times New Roman"/>
                <a:sym typeface="Times New Roman"/>
              </a:rPr>
              <a:t>              precision    recall  f1-score   support</a:t>
            </a:r>
            <a:endParaRPr sz="1100" b="1" dirty="0">
              <a:solidFill>
                <a:srgbClr val="21212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100" b="1" dirty="0">
              <a:solidFill>
                <a:srgbClr val="21212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100" b="1" dirty="0">
                <a:solidFill>
                  <a:srgbClr val="212121"/>
                </a:solidFill>
                <a:highlight>
                  <a:srgbClr val="FFFFFF"/>
                </a:highlight>
                <a:latin typeface="Times New Roman"/>
                <a:ea typeface="Times New Roman"/>
                <a:cs typeface="Times New Roman"/>
                <a:sym typeface="Times New Roman"/>
              </a:rPr>
              <a:t>           0       1.00      1.00      1.00       842</a:t>
            </a:r>
            <a:endParaRPr sz="1100" b="1" dirty="0">
              <a:solidFill>
                <a:srgbClr val="21212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100" b="1" dirty="0">
                <a:solidFill>
                  <a:srgbClr val="212121"/>
                </a:solidFill>
                <a:highlight>
                  <a:srgbClr val="FFFFFF"/>
                </a:highlight>
                <a:latin typeface="Times New Roman"/>
                <a:ea typeface="Times New Roman"/>
                <a:cs typeface="Times New Roman"/>
                <a:sym typeface="Times New Roman"/>
              </a:rPr>
              <a:t>           1       1.00      1.00      1.00       783</a:t>
            </a:r>
            <a:endParaRPr sz="1100" b="1" dirty="0">
              <a:solidFill>
                <a:srgbClr val="21212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100" b="1" dirty="0">
              <a:solidFill>
                <a:srgbClr val="21212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100" b="1" dirty="0">
                <a:solidFill>
                  <a:srgbClr val="212121"/>
                </a:solidFill>
                <a:highlight>
                  <a:srgbClr val="FFFFFF"/>
                </a:highlight>
                <a:latin typeface="Times New Roman"/>
                <a:ea typeface="Times New Roman"/>
                <a:cs typeface="Times New Roman"/>
                <a:sym typeface="Times New Roman"/>
              </a:rPr>
              <a:t>    accuracy                           1.00      1625</a:t>
            </a:r>
            <a:endParaRPr sz="1100" b="1" dirty="0">
              <a:solidFill>
                <a:srgbClr val="21212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100" b="1" dirty="0">
                <a:solidFill>
                  <a:srgbClr val="212121"/>
                </a:solidFill>
                <a:highlight>
                  <a:srgbClr val="FFFFFF"/>
                </a:highlight>
                <a:latin typeface="Times New Roman"/>
                <a:ea typeface="Times New Roman"/>
                <a:cs typeface="Times New Roman"/>
                <a:sym typeface="Times New Roman"/>
              </a:rPr>
              <a:t>   macro avg       1.00      1.00      1.00      1625</a:t>
            </a:r>
            <a:endParaRPr sz="1100" b="1" dirty="0">
              <a:solidFill>
                <a:srgbClr val="21212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100" b="1" dirty="0">
                <a:solidFill>
                  <a:srgbClr val="212121"/>
                </a:solidFill>
                <a:highlight>
                  <a:srgbClr val="FFFFFF"/>
                </a:highlight>
                <a:latin typeface="Times New Roman"/>
                <a:ea typeface="Times New Roman"/>
                <a:cs typeface="Times New Roman"/>
                <a:sym typeface="Times New Roman"/>
              </a:rPr>
              <a:t>weighted avg       1.00      1.00      1.00      1625</a:t>
            </a:r>
            <a:endParaRPr sz="1100" b="1" dirty="0">
              <a:solidFill>
                <a:srgbClr val="21212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100" b="1" dirty="0">
              <a:solidFill>
                <a:srgbClr val="21212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100" b="1" dirty="0">
                <a:solidFill>
                  <a:srgbClr val="212121"/>
                </a:solidFill>
                <a:highlight>
                  <a:srgbClr val="FFFFFF"/>
                </a:highlight>
                <a:latin typeface="Times New Roman"/>
                <a:ea typeface="Times New Roman"/>
                <a:cs typeface="Times New Roman"/>
                <a:sym typeface="Times New Roman"/>
              </a:rPr>
              <a:t>TN = 842, FP = 0, FN = 0, TP= 783</a:t>
            </a:r>
            <a:endParaRPr sz="1100" b="1" dirty="0">
              <a:solidFill>
                <a:srgbClr val="212121"/>
              </a:solidFill>
              <a:highlight>
                <a:srgbClr val="FFFFFF"/>
              </a:highlight>
              <a:latin typeface="Times New Roman"/>
              <a:ea typeface="Times New Roman"/>
              <a:cs typeface="Times New Roman"/>
              <a:sym typeface="Times New Roman"/>
            </a:endParaRPr>
          </a:p>
        </p:txBody>
      </p:sp>
      <p:sp>
        <p:nvSpPr>
          <p:cNvPr id="157" name="Google Shape;157;p2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11">
                <a:latin typeface="Times New Roman"/>
                <a:ea typeface="Times New Roman"/>
                <a:cs typeface="Times New Roman"/>
                <a:sym typeface="Times New Roman"/>
              </a:rPr>
              <a:t>Model Evaluation</a:t>
            </a:r>
            <a:endParaRPr sz="3011">
              <a:latin typeface="Times New Roman"/>
              <a:ea typeface="Times New Roman"/>
              <a:cs typeface="Times New Roman"/>
              <a:sym typeface="Times New Roman"/>
            </a:endParaRPr>
          </a:p>
        </p:txBody>
      </p:sp>
      <p:sp>
        <p:nvSpPr>
          <p:cNvPr id="163" name="Google Shape;163;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KNN ( K- Nearest Neighbors )</a:t>
            </a:r>
            <a:endParaRPr>
              <a:solidFill>
                <a:schemeClr val="dk1"/>
              </a:solidFill>
              <a:latin typeface="Times New Roman"/>
              <a:ea typeface="Times New Roman"/>
              <a:cs typeface="Times New Roman"/>
              <a:sym typeface="Times New Roman"/>
            </a:endParaRPr>
          </a:p>
          <a:p>
            <a:pPr marL="914400" lvl="1" indent="-323850" algn="l"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Accuracy : 100%</a:t>
            </a:r>
            <a:endParaRPr sz="1500">
              <a:solidFill>
                <a:schemeClr val="dk1"/>
              </a:solidFill>
              <a:latin typeface="Times New Roman"/>
              <a:ea typeface="Times New Roman"/>
              <a:cs typeface="Times New Roman"/>
              <a:sym typeface="Times New Roman"/>
            </a:endParaRPr>
          </a:p>
          <a:p>
            <a:pPr marL="914400" lvl="1" indent="-323850" algn="l"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AUC: 1.00</a:t>
            </a:r>
            <a:endParaRPr sz="1500">
              <a:solidFill>
                <a:schemeClr val="dk1"/>
              </a:solidFill>
              <a:latin typeface="Times New Roman"/>
              <a:ea typeface="Times New Roman"/>
              <a:cs typeface="Times New Roman"/>
              <a:sym typeface="Times New Roman"/>
            </a:endParaRPr>
          </a:p>
        </p:txBody>
      </p:sp>
      <p:pic>
        <p:nvPicPr>
          <p:cNvPr id="164" name="Google Shape;164;p27"/>
          <p:cNvPicPr preferRelativeResize="0"/>
          <p:nvPr/>
        </p:nvPicPr>
        <p:blipFill>
          <a:blip r:embed="rId3">
            <a:alphaModFix/>
          </a:blip>
          <a:stretch>
            <a:fillRect/>
          </a:stretch>
        </p:blipFill>
        <p:spPr>
          <a:xfrm>
            <a:off x="4762500" y="2229975"/>
            <a:ext cx="4022900" cy="2765600"/>
          </a:xfrm>
          <a:prstGeom prst="rect">
            <a:avLst/>
          </a:prstGeom>
          <a:noFill/>
          <a:ln>
            <a:noFill/>
          </a:ln>
        </p:spPr>
      </p:pic>
      <p:sp>
        <p:nvSpPr>
          <p:cNvPr id="165" name="Google Shape;165;p27"/>
          <p:cNvSpPr txBox="1"/>
          <p:nvPr/>
        </p:nvSpPr>
        <p:spPr>
          <a:xfrm>
            <a:off x="336175" y="2353225"/>
            <a:ext cx="3676800" cy="2215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292929"/>
                </a:solidFill>
                <a:highlight>
                  <a:schemeClr val="dk1"/>
                </a:highlight>
                <a:latin typeface="Times New Roman"/>
                <a:ea typeface="Times New Roman"/>
                <a:cs typeface="Times New Roman"/>
                <a:sym typeface="Times New Roman"/>
              </a:rPr>
              <a:t>The accuracy of KNN 1.0</a:t>
            </a:r>
            <a:endParaRPr sz="1100" b="1">
              <a:solidFill>
                <a:srgbClr val="292929"/>
              </a:solidFill>
              <a:highlight>
                <a:schemeClr val="dk1"/>
              </a:highlight>
              <a:latin typeface="Times New Roman"/>
              <a:ea typeface="Times New Roman"/>
              <a:cs typeface="Times New Roman"/>
              <a:sym typeface="Times New Roman"/>
            </a:endParaRPr>
          </a:p>
          <a:p>
            <a:pPr marL="0" lvl="0" indent="0" algn="l" rtl="0">
              <a:spcBef>
                <a:spcPts val="0"/>
              </a:spcBef>
              <a:spcAft>
                <a:spcPts val="0"/>
              </a:spcAft>
              <a:buNone/>
            </a:pPr>
            <a:r>
              <a:rPr lang="en" sz="1100" b="1">
                <a:solidFill>
                  <a:srgbClr val="292929"/>
                </a:solidFill>
                <a:highlight>
                  <a:schemeClr val="dk1"/>
                </a:highlight>
                <a:latin typeface="Times New Roman"/>
                <a:ea typeface="Times New Roman"/>
                <a:cs typeface="Times New Roman"/>
                <a:sym typeface="Times New Roman"/>
              </a:rPr>
              <a:t>KNN model details</a:t>
            </a:r>
            <a:endParaRPr sz="1100" b="1">
              <a:solidFill>
                <a:srgbClr val="292929"/>
              </a:solidFill>
              <a:highlight>
                <a:schemeClr val="dk1"/>
              </a:highlight>
              <a:latin typeface="Times New Roman"/>
              <a:ea typeface="Times New Roman"/>
              <a:cs typeface="Times New Roman"/>
              <a:sym typeface="Times New Roman"/>
            </a:endParaRPr>
          </a:p>
          <a:p>
            <a:pPr marL="0" lvl="0" indent="0" algn="l" rtl="0">
              <a:spcBef>
                <a:spcPts val="0"/>
              </a:spcBef>
              <a:spcAft>
                <a:spcPts val="0"/>
              </a:spcAft>
              <a:buNone/>
            </a:pPr>
            <a:r>
              <a:rPr lang="en" sz="1100" b="1">
                <a:solidFill>
                  <a:srgbClr val="292929"/>
                </a:solidFill>
                <a:highlight>
                  <a:schemeClr val="dk1"/>
                </a:highlight>
                <a:latin typeface="Times New Roman"/>
                <a:ea typeface="Times New Roman"/>
                <a:cs typeface="Times New Roman"/>
                <a:sym typeface="Times New Roman"/>
              </a:rPr>
              <a:t>              precision    recall  f1-score   support</a:t>
            </a:r>
            <a:endParaRPr sz="1100" b="1">
              <a:solidFill>
                <a:srgbClr val="292929"/>
              </a:solidFill>
              <a:highlight>
                <a:schemeClr val="dk1"/>
              </a:highlight>
              <a:latin typeface="Times New Roman"/>
              <a:ea typeface="Times New Roman"/>
              <a:cs typeface="Times New Roman"/>
              <a:sym typeface="Times New Roman"/>
            </a:endParaRPr>
          </a:p>
          <a:p>
            <a:pPr marL="0" lvl="0" indent="0" algn="l" rtl="0">
              <a:spcBef>
                <a:spcPts val="0"/>
              </a:spcBef>
              <a:spcAft>
                <a:spcPts val="0"/>
              </a:spcAft>
              <a:buNone/>
            </a:pPr>
            <a:endParaRPr sz="1100" b="1">
              <a:solidFill>
                <a:srgbClr val="292929"/>
              </a:solidFill>
              <a:highlight>
                <a:schemeClr val="dk1"/>
              </a:highlight>
              <a:latin typeface="Times New Roman"/>
              <a:ea typeface="Times New Roman"/>
              <a:cs typeface="Times New Roman"/>
              <a:sym typeface="Times New Roman"/>
            </a:endParaRPr>
          </a:p>
          <a:p>
            <a:pPr marL="0" lvl="0" indent="0" algn="l" rtl="0">
              <a:spcBef>
                <a:spcPts val="0"/>
              </a:spcBef>
              <a:spcAft>
                <a:spcPts val="0"/>
              </a:spcAft>
              <a:buNone/>
            </a:pPr>
            <a:r>
              <a:rPr lang="en" sz="1100" b="1">
                <a:solidFill>
                  <a:srgbClr val="292929"/>
                </a:solidFill>
                <a:highlight>
                  <a:schemeClr val="dk1"/>
                </a:highlight>
                <a:latin typeface="Times New Roman"/>
                <a:ea typeface="Times New Roman"/>
                <a:cs typeface="Times New Roman"/>
                <a:sym typeface="Times New Roman"/>
              </a:rPr>
              <a:t>           0       1.00      1.00      1.00       842</a:t>
            </a:r>
            <a:endParaRPr sz="1100" b="1">
              <a:solidFill>
                <a:srgbClr val="292929"/>
              </a:solidFill>
              <a:highlight>
                <a:schemeClr val="dk1"/>
              </a:highlight>
              <a:latin typeface="Times New Roman"/>
              <a:ea typeface="Times New Roman"/>
              <a:cs typeface="Times New Roman"/>
              <a:sym typeface="Times New Roman"/>
            </a:endParaRPr>
          </a:p>
          <a:p>
            <a:pPr marL="0" lvl="0" indent="0" algn="l" rtl="0">
              <a:spcBef>
                <a:spcPts val="0"/>
              </a:spcBef>
              <a:spcAft>
                <a:spcPts val="0"/>
              </a:spcAft>
              <a:buNone/>
            </a:pPr>
            <a:r>
              <a:rPr lang="en" sz="1100" b="1">
                <a:solidFill>
                  <a:srgbClr val="292929"/>
                </a:solidFill>
                <a:highlight>
                  <a:schemeClr val="dk1"/>
                </a:highlight>
                <a:latin typeface="Times New Roman"/>
                <a:ea typeface="Times New Roman"/>
                <a:cs typeface="Times New Roman"/>
                <a:sym typeface="Times New Roman"/>
              </a:rPr>
              <a:t>           1       1.00      1.00      1.00       783</a:t>
            </a:r>
            <a:endParaRPr sz="1100" b="1">
              <a:solidFill>
                <a:srgbClr val="292929"/>
              </a:solidFill>
              <a:highlight>
                <a:schemeClr val="dk1"/>
              </a:highlight>
              <a:latin typeface="Times New Roman"/>
              <a:ea typeface="Times New Roman"/>
              <a:cs typeface="Times New Roman"/>
              <a:sym typeface="Times New Roman"/>
            </a:endParaRPr>
          </a:p>
          <a:p>
            <a:pPr marL="0" lvl="0" indent="0" algn="l" rtl="0">
              <a:spcBef>
                <a:spcPts val="0"/>
              </a:spcBef>
              <a:spcAft>
                <a:spcPts val="0"/>
              </a:spcAft>
              <a:buNone/>
            </a:pPr>
            <a:endParaRPr sz="1100" b="1">
              <a:solidFill>
                <a:srgbClr val="292929"/>
              </a:solidFill>
              <a:highlight>
                <a:schemeClr val="dk1"/>
              </a:highlight>
              <a:latin typeface="Times New Roman"/>
              <a:ea typeface="Times New Roman"/>
              <a:cs typeface="Times New Roman"/>
              <a:sym typeface="Times New Roman"/>
            </a:endParaRPr>
          </a:p>
          <a:p>
            <a:pPr marL="0" lvl="0" indent="0" algn="l" rtl="0">
              <a:spcBef>
                <a:spcPts val="0"/>
              </a:spcBef>
              <a:spcAft>
                <a:spcPts val="0"/>
              </a:spcAft>
              <a:buNone/>
            </a:pPr>
            <a:r>
              <a:rPr lang="en" sz="1100" b="1">
                <a:solidFill>
                  <a:srgbClr val="292929"/>
                </a:solidFill>
                <a:highlight>
                  <a:schemeClr val="dk1"/>
                </a:highlight>
                <a:latin typeface="Times New Roman"/>
                <a:ea typeface="Times New Roman"/>
                <a:cs typeface="Times New Roman"/>
                <a:sym typeface="Times New Roman"/>
              </a:rPr>
              <a:t>    accuracy                           1.00      1625</a:t>
            </a:r>
            <a:endParaRPr sz="1100" b="1">
              <a:solidFill>
                <a:srgbClr val="292929"/>
              </a:solidFill>
              <a:highlight>
                <a:schemeClr val="dk1"/>
              </a:highlight>
              <a:latin typeface="Times New Roman"/>
              <a:ea typeface="Times New Roman"/>
              <a:cs typeface="Times New Roman"/>
              <a:sym typeface="Times New Roman"/>
            </a:endParaRPr>
          </a:p>
          <a:p>
            <a:pPr marL="0" lvl="0" indent="0" algn="l" rtl="0">
              <a:spcBef>
                <a:spcPts val="0"/>
              </a:spcBef>
              <a:spcAft>
                <a:spcPts val="0"/>
              </a:spcAft>
              <a:buNone/>
            </a:pPr>
            <a:r>
              <a:rPr lang="en" sz="1100" b="1">
                <a:solidFill>
                  <a:srgbClr val="292929"/>
                </a:solidFill>
                <a:highlight>
                  <a:schemeClr val="dk1"/>
                </a:highlight>
                <a:latin typeface="Times New Roman"/>
                <a:ea typeface="Times New Roman"/>
                <a:cs typeface="Times New Roman"/>
                <a:sym typeface="Times New Roman"/>
              </a:rPr>
              <a:t>   macro avg       1.00      1.00      1.00      1625</a:t>
            </a:r>
            <a:endParaRPr sz="1100" b="1">
              <a:solidFill>
                <a:srgbClr val="292929"/>
              </a:solidFill>
              <a:highlight>
                <a:schemeClr val="dk1"/>
              </a:highlight>
              <a:latin typeface="Times New Roman"/>
              <a:ea typeface="Times New Roman"/>
              <a:cs typeface="Times New Roman"/>
              <a:sym typeface="Times New Roman"/>
            </a:endParaRPr>
          </a:p>
          <a:p>
            <a:pPr marL="0" lvl="0" indent="0" algn="l" rtl="0">
              <a:spcBef>
                <a:spcPts val="0"/>
              </a:spcBef>
              <a:spcAft>
                <a:spcPts val="0"/>
              </a:spcAft>
              <a:buNone/>
            </a:pPr>
            <a:r>
              <a:rPr lang="en" sz="1100" b="1">
                <a:solidFill>
                  <a:srgbClr val="292929"/>
                </a:solidFill>
                <a:highlight>
                  <a:schemeClr val="dk1"/>
                </a:highlight>
                <a:latin typeface="Times New Roman"/>
                <a:ea typeface="Times New Roman"/>
                <a:cs typeface="Times New Roman"/>
                <a:sym typeface="Times New Roman"/>
              </a:rPr>
              <a:t>weighted avg       1.00      1.00      1.00      1625</a:t>
            </a:r>
            <a:endParaRPr sz="1100" b="1">
              <a:solidFill>
                <a:srgbClr val="292929"/>
              </a:solidFill>
              <a:highlight>
                <a:schemeClr val="dk1"/>
              </a:highlight>
              <a:latin typeface="Times New Roman"/>
              <a:ea typeface="Times New Roman"/>
              <a:cs typeface="Times New Roman"/>
              <a:sym typeface="Times New Roman"/>
            </a:endParaRPr>
          </a:p>
          <a:p>
            <a:pPr marL="0" lvl="0" indent="0" algn="l" rtl="0">
              <a:spcBef>
                <a:spcPts val="0"/>
              </a:spcBef>
              <a:spcAft>
                <a:spcPts val="0"/>
              </a:spcAft>
              <a:buNone/>
            </a:pPr>
            <a:endParaRPr sz="1100" b="1">
              <a:solidFill>
                <a:srgbClr val="292929"/>
              </a:solidFill>
              <a:highlight>
                <a:schemeClr val="dk1"/>
              </a:highlight>
              <a:latin typeface="Times New Roman"/>
              <a:ea typeface="Times New Roman"/>
              <a:cs typeface="Times New Roman"/>
              <a:sym typeface="Times New Roman"/>
            </a:endParaRPr>
          </a:p>
          <a:p>
            <a:pPr marL="0" lvl="0" indent="0" algn="l" rtl="0">
              <a:spcBef>
                <a:spcPts val="0"/>
              </a:spcBef>
              <a:spcAft>
                <a:spcPts val="0"/>
              </a:spcAft>
              <a:buNone/>
            </a:pPr>
            <a:r>
              <a:rPr lang="en" sz="1100" b="1">
                <a:solidFill>
                  <a:srgbClr val="292929"/>
                </a:solidFill>
                <a:highlight>
                  <a:schemeClr val="dk1"/>
                </a:highlight>
                <a:latin typeface="Times New Roman"/>
                <a:ea typeface="Times New Roman"/>
                <a:cs typeface="Times New Roman"/>
                <a:sym typeface="Times New Roman"/>
              </a:rPr>
              <a:t>TN = 842, FP = 0, FN = 0, TP= 783</a:t>
            </a:r>
            <a:endParaRPr sz="1100" b="1">
              <a:solidFill>
                <a:srgbClr val="292929"/>
              </a:solidFill>
              <a:highlight>
                <a:schemeClr val="dk1"/>
              </a:highlight>
              <a:latin typeface="Times New Roman"/>
              <a:ea typeface="Times New Roman"/>
              <a:cs typeface="Times New Roman"/>
              <a:sym typeface="Times New Roman"/>
            </a:endParaRPr>
          </a:p>
        </p:txBody>
      </p:sp>
      <p:sp>
        <p:nvSpPr>
          <p:cNvPr id="166" name="Google Shape;166;p2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Times New Roman"/>
                <a:ea typeface="Times New Roman"/>
                <a:cs typeface="Times New Roman"/>
                <a:sym typeface="Times New Roman"/>
              </a:rPr>
              <a:t>Model Evaluation</a:t>
            </a:r>
            <a:endParaRPr>
              <a:latin typeface="Times New Roman"/>
              <a:ea typeface="Times New Roman"/>
              <a:cs typeface="Times New Roman"/>
              <a:sym typeface="Times New Roman"/>
            </a:endParaRPr>
          </a:p>
        </p:txBody>
      </p:sp>
      <p:sp>
        <p:nvSpPr>
          <p:cNvPr id="172" name="Google Shape;172;p28"/>
          <p:cNvSpPr txBox="1">
            <a:spLocks noGrp="1"/>
          </p:cNvSpPr>
          <p:nvPr>
            <p:ph type="body" idx="1"/>
          </p:nvPr>
        </p:nvSpPr>
        <p:spPr>
          <a:xfrm>
            <a:off x="311700" y="1152475"/>
            <a:ext cx="3648300" cy="1039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Decision Tree Classifier (DT)</a:t>
            </a:r>
            <a:endParaRPr>
              <a:solidFill>
                <a:schemeClr val="dk1"/>
              </a:solidFill>
              <a:latin typeface="Times New Roman"/>
              <a:ea typeface="Times New Roman"/>
              <a:cs typeface="Times New Roman"/>
              <a:sym typeface="Times New Roman"/>
            </a:endParaRPr>
          </a:p>
          <a:p>
            <a:pPr marL="914400" lvl="1" indent="-323850" algn="l"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Accuracy: 100%</a:t>
            </a:r>
            <a:endParaRPr sz="1500">
              <a:solidFill>
                <a:schemeClr val="dk1"/>
              </a:solidFill>
              <a:latin typeface="Times New Roman"/>
              <a:ea typeface="Times New Roman"/>
              <a:cs typeface="Times New Roman"/>
              <a:sym typeface="Times New Roman"/>
            </a:endParaRPr>
          </a:p>
          <a:p>
            <a:pPr marL="914400" lvl="1" indent="-323850" algn="l"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AUC: 1.00</a:t>
            </a:r>
            <a:endParaRPr sz="1500">
              <a:solidFill>
                <a:schemeClr val="dk1"/>
              </a:solidFill>
              <a:latin typeface="Times New Roman"/>
              <a:ea typeface="Times New Roman"/>
              <a:cs typeface="Times New Roman"/>
              <a:sym typeface="Times New Roman"/>
            </a:endParaRPr>
          </a:p>
        </p:txBody>
      </p:sp>
      <p:pic>
        <p:nvPicPr>
          <p:cNvPr id="173" name="Google Shape;173;p28"/>
          <p:cNvPicPr preferRelativeResize="0"/>
          <p:nvPr/>
        </p:nvPicPr>
        <p:blipFill>
          <a:blip r:embed="rId3">
            <a:alphaModFix/>
          </a:blip>
          <a:stretch>
            <a:fillRect/>
          </a:stretch>
        </p:blipFill>
        <p:spPr>
          <a:xfrm>
            <a:off x="4744575" y="2256875"/>
            <a:ext cx="4022900" cy="2781850"/>
          </a:xfrm>
          <a:prstGeom prst="rect">
            <a:avLst/>
          </a:prstGeom>
          <a:noFill/>
          <a:ln>
            <a:noFill/>
          </a:ln>
        </p:spPr>
      </p:pic>
      <p:sp>
        <p:nvSpPr>
          <p:cNvPr id="174" name="Google Shape;174;p28"/>
          <p:cNvSpPr txBox="1"/>
          <p:nvPr/>
        </p:nvSpPr>
        <p:spPr>
          <a:xfrm>
            <a:off x="311700" y="2320975"/>
            <a:ext cx="3698100" cy="22479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292929"/>
                </a:solidFill>
                <a:highlight>
                  <a:schemeClr val="dk1"/>
                </a:highlight>
                <a:latin typeface="Times New Roman"/>
                <a:ea typeface="Times New Roman"/>
                <a:cs typeface="Times New Roman"/>
                <a:sym typeface="Times New Roman"/>
              </a:rPr>
              <a:t>The accuracy of DT is 1.0</a:t>
            </a:r>
            <a:endParaRPr sz="1100" b="1">
              <a:solidFill>
                <a:srgbClr val="292929"/>
              </a:solidFill>
              <a:highlight>
                <a:schemeClr val="dk1"/>
              </a:highlight>
              <a:latin typeface="Times New Roman"/>
              <a:ea typeface="Times New Roman"/>
              <a:cs typeface="Times New Roman"/>
              <a:sym typeface="Times New Roman"/>
            </a:endParaRPr>
          </a:p>
          <a:p>
            <a:pPr marL="0" lvl="0" indent="0" algn="l" rtl="0">
              <a:spcBef>
                <a:spcPts val="0"/>
              </a:spcBef>
              <a:spcAft>
                <a:spcPts val="0"/>
              </a:spcAft>
              <a:buNone/>
            </a:pPr>
            <a:r>
              <a:rPr lang="en" sz="1100" b="1">
                <a:solidFill>
                  <a:srgbClr val="292929"/>
                </a:solidFill>
                <a:highlight>
                  <a:schemeClr val="dk1"/>
                </a:highlight>
                <a:latin typeface="Times New Roman"/>
                <a:ea typeface="Times New Roman"/>
                <a:cs typeface="Times New Roman"/>
                <a:sym typeface="Times New Roman"/>
              </a:rPr>
              <a:t>DT model details</a:t>
            </a:r>
            <a:endParaRPr sz="1100" b="1">
              <a:solidFill>
                <a:srgbClr val="292929"/>
              </a:solidFill>
              <a:highlight>
                <a:schemeClr val="dk1"/>
              </a:highlight>
              <a:latin typeface="Times New Roman"/>
              <a:ea typeface="Times New Roman"/>
              <a:cs typeface="Times New Roman"/>
              <a:sym typeface="Times New Roman"/>
            </a:endParaRPr>
          </a:p>
          <a:p>
            <a:pPr marL="0" lvl="0" indent="0" algn="l" rtl="0">
              <a:spcBef>
                <a:spcPts val="0"/>
              </a:spcBef>
              <a:spcAft>
                <a:spcPts val="0"/>
              </a:spcAft>
              <a:buNone/>
            </a:pPr>
            <a:r>
              <a:rPr lang="en" sz="1100" b="1">
                <a:solidFill>
                  <a:srgbClr val="292929"/>
                </a:solidFill>
                <a:highlight>
                  <a:schemeClr val="dk1"/>
                </a:highlight>
                <a:latin typeface="Times New Roman"/>
                <a:ea typeface="Times New Roman"/>
                <a:cs typeface="Times New Roman"/>
                <a:sym typeface="Times New Roman"/>
              </a:rPr>
              <a:t>              precision    recall  f1-score   support</a:t>
            </a:r>
            <a:endParaRPr sz="1100" b="1">
              <a:solidFill>
                <a:srgbClr val="292929"/>
              </a:solidFill>
              <a:highlight>
                <a:schemeClr val="dk1"/>
              </a:highlight>
              <a:latin typeface="Times New Roman"/>
              <a:ea typeface="Times New Roman"/>
              <a:cs typeface="Times New Roman"/>
              <a:sym typeface="Times New Roman"/>
            </a:endParaRPr>
          </a:p>
          <a:p>
            <a:pPr marL="0" lvl="0" indent="0" algn="l" rtl="0">
              <a:spcBef>
                <a:spcPts val="0"/>
              </a:spcBef>
              <a:spcAft>
                <a:spcPts val="0"/>
              </a:spcAft>
              <a:buNone/>
            </a:pPr>
            <a:endParaRPr sz="1100" b="1">
              <a:solidFill>
                <a:srgbClr val="292929"/>
              </a:solidFill>
              <a:highlight>
                <a:schemeClr val="dk1"/>
              </a:highlight>
              <a:latin typeface="Times New Roman"/>
              <a:ea typeface="Times New Roman"/>
              <a:cs typeface="Times New Roman"/>
              <a:sym typeface="Times New Roman"/>
            </a:endParaRPr>
          </a:p>
          <a:p>
            <a:pPr marL="0" lvl="0" indent="0" algn="l" rtl="0">
              <a:spcBef>
                <a:spcPts val="0"/>
              </a:spcBef>
              <a:spcAft>
                <a:spcPts val="0"/>
              </a:spcAft>
              <a:buNone/>
            </a:pPr>
            <a:r>
              <a:rPr lang="en" sz="1100" b="1">
                <a:solidFill>
                  <a:srgbClr val="292929"/>
                </a:solidFill>
                <a:highlight>
                  <a:schemeClr val="dk1"/>
                </a:highlight>
                <a:latin typeface="Times New Roman"/>
                <a:ea typeface="Times New Roman"/>
                <a:cs typeface="Times New Roman"/>
                <a:sym typeface="Times New Roman"/>
              </a:rPr>
              <a:t>           0       1.00      1.00      1.00       842</a:t>
            </a:r>
            <a:endParaRPr sz="1100" b="1">
              <a:solidFill>
                <a:srgbClr val="292929"/>
              </a:solidFill>
              <a:highlight>
                <a:schemeClr val="dk1"/>
              </a:highlight>
              <a:latin typeface="Times New Roman"/>
              <a:ea typeface="Times New Roman"/>
              <a:cs typeface="Times New Roman"/>
              <a:sym typeface="Times New Roman"/>
            </a:endParaRPr>
          </a:p>
          <a:p>
            <a:pPr marL="0" lvl="0" indent="0" algn="l" rtl="0">
              <a:spcBef>
                <a:spcPts val="0"/>
              </a:spcBef>
              <a:spcAft>
                <a:spcPts val="0"/>
              </a:spcAft>
              <a:buNone/>
            </a:pPr>
            <a:r>
              <a:rPr lang="en" sz="1100" b="1">
                <a:solidFill>
                  <a:srgbClr val="292929"/>
                </a:solidFill>
                <a:highlight>
                  <a:schemeClr val="dk1"/>
                </a:highlight>
                <a:latin typeface="Times New Roman"/>
                <a:ea typeface="Times New Roman"/>
                <a:cs typeface="Times New Roman"/>
                <a:sym typeface="Times New Roman"/>
              </a:rPr>
              <a:t>           1       1.00      1.00      1.00       783</a:t>
            </a:r>
            <a:endParaRPr sz="1100" b="1">
              <a:solidFill>
                <a:srgbClr val="292929"/>
              </a:solidFill>
              <a:highlight>
                <a:schemeClr val="dk1"/>
              </a:highlight>
              <a:latin typeface="Times New Roman"/>
              <a:ea typeface="Times New Roman"/>
              <a:cs typeface="Times New Roman"/>
              <a:sym typeface="Times New Roman"/>
            </a:endParaRPr>
          </a:p>
          <a:p>
            <a:pPr marL="0" lvl="0" indent="0" algn="l" rtl="0">
              <a:spcBef>
                <a:spcPts val="0"/>
              </a:spcBef>
              <a:spcAft>
                <a:spcPts val="0"/>
              </a:spcAft>
              <a:buNone/>
            </a:pPr>
            <a:endParaRPr sz="1100" b="1">
              <a:solidFill>
                <a:srgbClr val="292929"/>
              </a:solidFill>
              <a:highlight>
                <a:schemeClr val="dk1"/>
              </a:highlight>
              <a:latin typeface="Times New Roman"/>
              <a:ea typeface="Times New Roman"/>
              <a:cs typeface="Times New Roman"/>
              <a:sym typeface="Times New Roman"/>
            </a:endParaRPr>
          </a:p>
          <a:p>
            <a:pPr marL="0" lvl="0" indent="0" algn="l" rtl="0">
              <a:spcBef>
                <a:spcPts val="0"/>
              </a:spcBef>
              <a:spcAft>
                <a:spcPts val="0"/>
              </a:spcAft>
              <a:buNone/>
            </a:pPr>
            <a:r>
              <a:rPr lang="en" sz="1100" b="1">
                <a:solidFill>
                  <a:srgbClr val="292929"/>
                </a:solidFill>
                <a:highlight>
                  <a:schemeClr val="dk1"/>
                </a:highlight>
                <a:latin typeface="Times New Roman"/>
                <a:ea typeface="Times New Roman"/>
                <a:cs typeface="Times New Roman"/>
                <a:sym typeface="Times New Roman"/>
              </a:rPr>
              <a:t>    accuracy                           1.00      1625</a:t>
            </a:r>
            <a:endParaRPr sz="1100" b="1">
              <a:solidFill>
                <a:srgbClr val="292929"/>
              </a:solidFill>
              <a:highlight>
                <a:schemeClr val="dk1"/>
              </a:highlight>
              <a:latin typeface="Times New Roman"/>
              <a:ea typeface="Times New Roman"/>
              <a:cs typeface="Times New Roman"/>
              <a:sym typeface="Times New Roman"/>
            </a:endParaRPr>
          </a:p>
          <a:p>
            <a:pPr marL="0" lvl="0" indent="0" algn="l" rtl="0">
              <a:spcBef>
                <a:spcPts val="0"/>
              </a:spcBef>
              <a:spcAft>
                <a:spcPts val="0"/>
              </a:spcAft>
              <a:buNone/>
            </a:pPr>
            <a:r>
              <a:rPr lang="en" sz="1100" b="1">
                <a:solidFill>
                  <a:srgbClr val="292929"/>
                </a:solidFill>
                <a:highlight>
                  <a:schemeClr val="dk1"/>
                </a:highlight>
                <a:latin typeface="Times New Roman"/>
                <a:ea typeface="Times New Roman"/>
                <a:cs typeface="Times New Roman"/>
                <a:sym typeface="Times New Roman"/>
              </a:rPr>
              <a:t>   macro avg       1.00      1.00      1.00      1625</a:t>
            </a:r>
            <a:endParaRPr sz="1100" b="1">
              <a:solidFill>
                <a:srgbClr val="292929"/>
              </a:solidFill>
              <a:highlight>
                <a:schemeClr val="dk1"/>
              </a:highlight>
              <a:latin typeface="Times New Roman"/>
              <a:ea typeface="Times New Roman"/>
              <a:cs typeface="Times New Roman"/>
              <a:sym typeface="Times New Roman"/>
            </a:endParaRPr>
          </a:p>
          <a:p>
            <a:pPr marL="0" lvl="0" indent="0" algn="l" rtl="0">
              <a:spcBef>
                <a:spcPts val="0"/>
              </a:spcBef>
              <a:spcAft>
                <a:spcPts val="0"/>
              </a:spcAft>
              <a:buNone/>
            </a:pPr>
            <a:r>
              <a:rPr lang="en" sz="1100" b="1">
                <a:solidFill>
                  <a:srgbClr val="292929"/>
                </a:solidFill>
                <a:highlight>
                  <a:schemeClr val="dk1"/>
                </a:highlight>
                <a:latin typeface="Times New Roman"/>
                <a:ea typeface="Times New Roman"/>
                <a:cs typeface="Times New Roman"/>
                <a:sym typeface="Times New Roman"/>
              </a:rPr>
              <a:t>weighted avg       1.00      1.00      1.00      1625</a:t>
            </a:r>
            <a:endParaRPr sz="1100" b="1">
              <a:solidFill>
                <a:srgbClr val="292929"/>
              </a:solidFill>
              <a:highlight>
                <a:schemeClr val="dk1"/>
              </a:highlight>
              <a:latin typeface="Times New Roman"/>
              <a:ea typeface="Times New Roman"/>
              <a:cs typeface="Times New Roman"/>
              <a:sym typeface="Times New Roman"/>
            </a:endParaRPr>
          </a:p>
          <a:p>
            <a:pPr marL="0" lvl="0" indent="0" algn="l" rtl="0">
              <a:spcBef>
                <a:spcPts val="0"/>
              </a:spcBef>
              <a:spcAft>
                <a:spcPts val="0"/>
              </a:spcAft>
              <a:buNone/>
            </a:pPr>
            <a:endParaRPr sz="1100" b="1">
              <a:solidFill>
                <a:srgbClr val="292929"/>
              </a:solidFill>
              <a:highlight>
                <a:schemeClr val="dk1"/>
              </a:highlight>
              <a:latin typeface="Times New Roman"/>
              <a:ea typeface="Times New Roman"/>
              <a:cs typeface="Times New Roman"/>
              <a:sym typeface="Times New Roman"/>
            </a:endParaRPr>
          </a:p>
          <a:p>
            <a:pPr marL="0" lvl="0" indent="0" algn="l" rtl="0">
              <a:spcBef>
                <a:spcPts val="0"/>
              </a:spcBef>
              <a:spcAft>
                <a:spcPts val="0"/>
              </a:spcAft>
              <a:buNone/>
            </a:pPr>
            <a:r>
              <a:rPr lang="en" sz="1100" b="1">
                <a:solidFill>
                  <a:srgbClr val="292929"/>
                </a:solidFill>
                <a:highlight>
                  <a:schemeClr val="dk1"/>
                </a:highlight>
                <a:latin typeface="Times New Roman"/>
                <a:ea typeface="Times New Roman"/>
                <a:cs typeface="Times New Roman"/>
                <a:sym typeface="Times New Roman"/>
              </a:rPr>
              <a:t>TN = 842, FP = 0, FN = 0, TP= 783</a:t>
            </a:r>
            <a:endParaRPr sz="1100" b="1">
              <a:solidFill>
                <a:srgbClr val="292929"/>
              </a:solidFill>
              <a:highlight>
                <a:schemeClr val="dk1"/>
              </a:highlight>
              <a:latin typeface="Times New Roman"/>
              <a:ea typeface="Times New Roman"/>
              <a:cs typeface="Times New Roman"/>
              <a:sym typeface="Times New Roman"/>
            </a:endParaRPr>
          </a:p>
        </p:txBody>
      </p:sp>
      <p:sp>
        <p:nvSpPr>
          <p:cNvPr id="175" name="Google Shape;175;p2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Times New Roman"/>
                <a:ea typeface="Times New Roman"/>
                <a:cs typeface="Times New Roman"/>
                <a:sym typeface="Times New Roman"/>
              </a:rPr>
              <a:t>Optimization</a:t>
            </a:r>
            <a:endParaRPr>
              <a:latin typeface="Times New Roman"/>
              <a:ea typeface="Times New Roman"/>
              <a:cs typeface="Times New Roman"/>
              <a:sym typeface="Times New Roman"/>
            </a:endParaRPr>
          </a:p>
        </p:txBody>
      </p:sp>
      <p:sp>
        <p:nvSpPr>
          <p:cNvPr id="181" name="Google Shape;18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457200" lvl="0" indent="-342900" algn="l" rtl="0">
              <a:spcBef>
                <a:spcPts val="1200"/>
              </a:spcBef>
              <a:spcAft>
                <a:spcPts val="0"/>
              </a:spcAft>
              <a:buSzPts val="1800"/>
              <a:buChar char="●"/>
            </a:pPr>
            <a:r>
              <a:rPr lang="en"/>
              <a:t>For better performance cross validation of the dataset using the K-fold cross validation is done for all models.</a:t>
            </a:r>
            <a:endParaRPr/>
          </a:p>
          <a:p>
            <a:pPr marL="457200" lvl="0" indent="-342900" algn="just" rtl="0">
              <a:spcBef>
                <a:spcPts val="0"/>
              </a:spcBef>
              <a:spcAft>
                <a:spcPts val="0"/>
              </a:spcAft>
              <a:buSzPts val="1800"/>
              <a:buChar char="●"/>
            </a:pPr>
            <a:r>
              <a:rPr lang="en"/>
              <a:t>Further, optimization of the hyper parameters is performed by randomized search using the RandomizedsearchCV().</a:t>
            </a:r>
            <a:endParaRPr sz="2000">
              <a:solidFill>
                <a:srgbClr val="000000"/>
              </a:solidFill>
              <a:latin typeface="Arial"/>
              <a:ea typeface="Arial"/>
              <a:cs typeface="Arial"/>
              <a:sym typeface="Arial"/>
            </a:endParaRPr>
          </a:p>
          <a:p>
            <a:pPr marL="457200" lvl="0" indent="0" algn="l" rtl="0">
              <a:spcBef>
                <a:spcPts val="0"/>
              </a:spcBef>
              <a:spcAft>
                <a:spcPts val="1200"/>
              </a:spcAft>
              <a:buNone/>
            </a:pPr>
            <a:endParaRPr/>
          </a:p>
        </p:txBody>
      </p:sp>
      <p:sp>
        <p:nvSpPr>
          <p:cNvPr id="182" name="Google Shape;182;p2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Times New Roman"/>
                <a:ea typeface="Times New Roman"/>
                <a:cs typeface="Times New Roman"/>
                <a:sym typeface="Times New Roman"/>
              </a:rPr>
              <a:t>Model Evaluation </a:t>
            </a:r>
            <a:endParaRPr>
              <a:latin typeface="Times New Roman"/>
              <a:ea typeface="Times New Roman"/>
              <a:cs typeface="Times New Roman"/>
              <a:sym typeface="Times New Roman"/>
            </a:endParaRPr>
          </a:p>
        </p:txBody>
      </p:sp>
      <p:sp>
        <p:nvSpPr>
          <p:cNvPr id="188" name="Google Shape;188;p30"/>
          <p:cNvSpPr txBox="1">
            <a:spLocks noGrp="1"/>
          </p:cNvSpPr>
          <p:nvPr>
            <p:ph type="body" idx="1"/>
          </p:nvPr>
        </p:nvSpPr>
        <p:spPr>
          <a:xfrm>
            <a:off x="311700" y="1152475"/>
            <a:ext cx="4306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DT</a:t>
            </a:r>
            <a:endParaRPr/>
          </a:p>
          <a:p>
            <a:pPr marL="457200" lvl="0" indent="-342900" algn="l" rtl="0">
              <a:spcBef>
                <a:spcPts val="1200"/>
              </a:spcBef>
              <a:spcAft>
                <a:spcPts val="0"/>
              </a:spcAft>
              <a:buSzPts val="1800"/>
              <a:buChar char="●"/>
            </a:pPr>
            <a:r>
              <a:rPr lang="en"/>
              <a:t>Criteria: gini</a:t>
            </a:r>
            <a:endParaRPr/>
          </a:p>
          <a:p>
            <a:pPr marL="457200" lvl="0" indent="-342900" algn="l" rtl="0">
              <a:spcBef>
                <a:spcPts val="0"/>
              </a:spcBef>
              <a:spcAft>
                <a:spcPts val="0"/>
              </a:spcAft>
              <a:buSzPts val="1800"/>
              <a:buChar char="●"/>
            </a:pPr>
            <a:r>
              <a:rPr lang="en"/>
              <a:t>Min_sample_leaf = 45</a:t>
            </a:r>
            <a:endParaRPr/>
          </a:p>
          <a:p>
            <a:pPr marL="457200" lvl="0" indent="-342900" algn="l" rtl="0">
              <a:spcBef>
                <a:spcPts val="0"/>
              </a:spcBef>
              <a:spcAft>
                <a:spcPts val="0"/>
              </a:spcAft>
              <a:buSzPts val="1800"/>
              <a:buChar char="●"/>
            </a:pPr>
            <a:r>
              <a:rPr lang="en"/>
              <a:t>Min_sample_split = 114</a:t>
            </a:r>
            <a:endParaRPr/>
          </a:p>
          <a:p>
            <a:pPr marL="457200" lvl="0" indent="-342900" algn="l" rtl="0">
              <a:spcBef>
                <a:spcPts val="0"/>
              </a:spcBef>
              <a:spcAft>
                <a:spcPts val="0"/>
              </a:spcAft>
              <a:buSzPts val="1800"/>
              <a:buChar char="●"/>
            </a:pPr>
            <a:r>
              <a:rPr lang="en"/>
              <a:t>Max_depth = 30</a:t>
            </a:r>
            <a:endParaRPr/>
          </a:p>
          <a:p>
            <a:pPr marL="457200" lvl="0" indent="-342900" algn="l" rtl="0">
              <a:spcBef>
                <a:spcPts val="0"/>
              </a:spcBef>
              <a:spcAft>
                <a:spcPts val="0"/>
              </a:spcAft>
              <a:buSzPts val="1800"/>
              <a:buChar char="●"/>
            </a:pPr>
            <a:r>
              <a:rPr lang="en"/>
              <a:t>Accuracy = 99.3%</a:t>
            </a:r>
            <a:endParaRPr/>
          </a:p>
          <a:p>
            <a:pPr marL="457200" lvl="0" indent="-342900" algn="l" rtl="0">
              <a:spcBef>
                <a:spcPts val="0"/>
              </a:spcBef>
              <a:spcAft>
                <a:spcPts val="0"/>
              </a:spcAft>
              <a:buSzPts val="1800"/>
              <a:buChar char="●"/>
            </a:pPr>
            <a:r>
              <a:rPr lang="en"/>
              <a:t>AUC = 1</a:t>
            </a:r>
            <a:endParaRPr/>
          </a:p>
          <a:p>
            <a:pPr marL="0" lvl="0" indent="0" algn="l" rtl="0">
              <a:spcBef>
                <a:spcPts val="1200"/>
              </a:spcBef>
              <a:spcAft>
                <a:spcPts val="1200"/>
              </a:spcAft>
              <a:buNone/>
            </a:pPr>
            <a:endParaRPr/>
          </a:p>
        </p:txBody>
      </p:sp>
      <p:pic>
        <p:nvPicPr>
          <p:cNvPr id="189" name="Google Shape;189;p30"/>
          <p:cNvPicPr preferRelativeResize="0"/>
          <p:nvPr/>
        </p:nvPicPr>
        <p:blipFill>
          <a:blip r:embed="rId3">
            <a:alphaModFix/>
          </a:blip>
          <a:stretch>
            <a:fillRect/>
          </a:stretch>
        </p:blipFill>
        <p:spPr>
          <a:xfrm>
            <a:off x="5224846" y="1017721"/>
            <a:ext cx="3733750" cy="1431175"/>
          </a:xfrm>
          <a:prstGeom prst="rect">
            <a:avLst/>
          </a:prstGeom>
          <a:noFill/>
          <a:ln>
            <a:noFill/>
          </a:ln>
        </p:spPr>
      </p:pic>
      <p:pic>
        <p:nvPicPr>
          <p:cNvPr id="190" name="Google Shape;190;p30"/>
          <p:cNvPicPr preferRelativeResize="0"/>
          <p:nvPr/>
        </p:nvPicPr>
        <p:blipFill>
          <a:blip r:embed="rId4">
            <a:alphaModFix/>
          </a:blip>
          <a:stretch>
            <a:fillRect/>
          </a:stretch>
        </p:blipFill>
        <p:spPr>
          <a:xfrm>
            <a:off x="5505798" y="2717220"/>
            <a:ext cx="3171860" cy="1851650"/>
          </a:xfrm>
          <a:prstGeom prst="rect">
            <a:avLst/>
          </a:prstGeom>
          <a:noFill/>
          <a:ln>
            <a:noFill/>
          </a:ln>
        </p:spPr>
      </p:pic>
      <p:sp>
        <p:nvSpPr>
          <p:cNvPr id="191" name="Google Shape;191;p3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Times New Roman"/>
                <a:ea typeface="Times New Roman"/>
                <a:cs typeface="Times New Roman"/>
                <a:sym typeface="Times New Roman"/>
              </a:rPr>
              <a:t>Model Evaluation </a:t>
            </a:r>
            <a:endParaRPr>
              <a:latin typeface="Times New Roman"/>
              <a:ea typeface="Times New Roman"/>
              <a:cs typeface="Times New Roman"/>
              <a:sym typeface="Times New Roman"/>
            </a:endParaRPr>
          </a:p>
        </p:txBody>
      </p:sp>
      <p:sp>
        <p:nvSpPr>
          <p:cNvPr id="197" name="Google Shape;197;p31"/>
          <p:cNvSpPr txBox="1">
            <a:spLocks noGrp="1"/>
          </p:cNvSpPr>
          <p:nvPr>
            <p:ph type="body" idx="1"/>
          </p:nvPr>
        </p:nvSpPr>
        <p:spPr>
          <a:xfrm>
            <a:off x="311700" y="1152475"/>
            <a:ext cx="46272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KNN</a:t>
            </a:r>
            <a:endParaRPr/>
          </a:p>
          <a:p>
            <a:pPr marL="457200" lvl="0" indent="-342900" algn="l" rtl="0">
              <a:spcBef>
                <a:spcPts val="1200"/>
              </a:spcBef>
              <a:spcAft>
                <a:spcPts val="0"/>
              </a:spcAft>
              <a:buSzPts val="1800"/>
              <a:buChar char="●"/>
            </a:pPr>
            <a:r>
              <a:rPr lang="en"/>
              <a:t>N_neighbour = 7</a:t>
            </a:r>
            <a:endParaRPr/>
          </a:p>
          <a:p>
            <a:pPr marL="457200" lvl="0" indent="-342900" algn="l" rtl="0">
              <a:spcBef>
                <a:spcPts val="0"/>
              </a:spcBef>
              <a:spcAft>
                <a:spcPts val="0"/>
              </a:spcAft>
              <a:buSzPts val="1800"/>
              <a:buChar char="●"/>
            </a:pPr>
            <a:r>
              <a:rPr lang="en"/>
              <a:t>Algorithm = auto</a:t>
            </a:r>
            <a:endParaRPr/>
          </a:p>
          <a:p>
            <a:pPr marL="457200" lvl="0" indent="-342900" algn="l" rtl="0">
              <a:spcBef>
                <a:spcPts val="0"/>
              </a:spcBef>
              <a:spcAft>
                <a:spcPts val="0"/>
              </a:spcAft>
              <a:buSzPts val="1800"/>
              <a:buChar char="●"/>
            </a:pPr>
            <a:r>
              <a:rPr lang="en"/>
              <a:t>Weights = distance</a:t>
            </a:r>
            <a:endParaRPr/>
          </a:p>
          <a:p>
            <a:pPr marL="457200" lvl="0" indent="-342900" algn="l" rtl="0">
              <a:spcBef>
                <a:spcPts val="0"/>
              </a:spcBef>
              <a:spcAft>
                <a:spcPts val="0"/>
              </a:spcAft>
              <a:buSzPts val="1800"/>
              <a:buChar char="●"/>
            </a:pPr>
            <a:r>
              <a:rPr lang="en"/>
              <a:t>Accuracy = 99.98%</a:t>
            </a:r>
            <a:endParaRPr/>
          </a:p>
          <a:p>
            <a:pPr marL="0" lvl="0" indent="0" algn="l" rtl="0">
              <a:spcBef>
                <a:spcPts val="1200"/>
              </a:spcBef>
              <a:spcAft>
                <a:spcPts val="1200"/>
              </a:spcAft>
              <a:buNone/>
            </a:pPr>
            <a:endParaRPr/>
          </a:p>
        </p:txBody>
      </p:sp>
      <p:pic>
        <p:nvPicPr>
          <p:cNvPr id="198" name="Google Shape;198;p31"/>
          <p:cNvPicPr preferRelativeResize="0"/>
          <p:nvPr/>
        </p:nvPicPr>
        <p:blipFill>
          <a:blip r:embed="rId3">
            <a:alphaModFix/>
          </a:blip>
          <a:stretch>
            <a:fillRect/>
          </a:stretch>
        </p:blipFill>
        <p:spPr>
          <a:xfrm>
            <a:off x="5674575" y="828200"/>
            <a:ext cx="3157725" cy="1256175"/>
          </a:xfrm>
          <a:prstGeom prst="rect">
            <a:avLst/>
          </a:prstGeom>
          <a:noFill/>
          <a:ln>
            <a:noFill/>
          </a:ln>
        </p:spPr>
      </p:pic>
      <p:pic>
        <p:nvPicPr>
          <p:cNvPr id="199" name="Google Shape;199;p31"/>
          <p:cNvPicPr preferRelativeResize="0"/>
          <p:nvPr/>
        </p:nvPicPr>
        <p:blipFill>
          <a:blip r:embed="rId4">
            <a:alphaModFix/>
          </a:blip>
          <a:stretch>
            <a:fillRect/>
          </a:stretch>
        </p:blipFill>
        <p:spPr>
          <a:xfrm>
            <a:off x="5900353" y="2571745"/>
            <a:ext cx="2706167" cy="1690700"/>
          </a:xfrm>
          <a:prstGeom prst="rect">
            <a:avLst/>
          </a:prstGeom>
          <a:noFill/>
          <a:ln>
            <a:noFill/>
          </a:ln>
        </p:spPr>
      </p:pic>
      <p:sp>
        <p:nvSpPr>
          <p:cNvPr id="200" name="Google Shape;200;p3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642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4200">
                <a:latin typeface="Times New Roman"/>
                <a:ea typeface="Times New Roman"/>
                <a:cs typeface="Times New Roman"/>
                <a:sym typeface="Times New Roman"/>
              </a:rPr>
              <a:t>Outline:</a:t>
            </a:r>
            <a:endParaRPr>
              <a:latin typeface="Times New Roman"/>
              <a:ea typeface="Times New Roman"/>
              <a:cs typeface="Times New Roman"/>
              <a:sym typeface="Times New Roman"/>
            </a:endParaRPr>
          </a:p>
        </p:txBody>
      </p:sp>
      <p:sp>
        <p:nvSpPr>
          <p:cNvPr id="67" name="Google Shape;67;p14"/>
          <p:cNvSpPr txBox="1">
            <a:spLocks noGrp="1"/>
          </p:cNvSpPr>
          <p:nvPr>
            <p:ph type="body" idx="1"/>
          </p:nvPr>
        </p:nvSpPr>
        <p:spPr>
          <a:xfrm>
            <a:off x="311700" y="1152475"/>
            <a:ext cx="8520600" cy="3666000"/>
          </a:xfrm>
          <a:prstGeom prst="rect">
            <a:avLst/>
          </a:prstGeom>
        </p:spPr>
        <p:txBody>
          <a:bodyPr spcFirstLastPara="1" wrap="square" lIns="91425" tIns="91425" rIns="91425" bIns="91425" anchor="t" anchorCtr="0">
            <a:noAutofit/>
          </a:bodyPr>
          <a:lstStyle/>
          <a:p>
            <a:pPr marL="457200" lvl="0" indent="-368300" algn="l" rtl="0">
              <a:lnSpc>
                <a:spcPct val="105000"/>
              </a:lnSpc>
              <a:spcBef>
                <a:spcPts val="100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Title</a:t>
            </a:r>
            <a:endParaRPr sz="2200">
              <a:solidFill>
                <a:schemeClr val="dk1"/>
              </a:solidFill>
              <a:latin typeface="Times New Roman"/>
              <a:ea typeface="Times New Roman"/>
              <a:cs typeface="Times New Roman"/>
              <a:sym typeface="Times New Roman"/>
            </a:endParaRPr>
          </a:p>
          <a:p>
            <a:pPr marL="457200" lvl="0" indent="-368300" algn="l" rtl="0">
              <a:lnSpc>
                <a:spcPct val="10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Reference</a:t>
            </a:r>
            <a:endParaRPr sz="2200">
              <a:solidFill>
                <a:schemeClr val="dk1"/>
              </a:solidFill>
              <a:latin typeface="Times New Roman"/>
              <a:ea typeface="Times New Roman"/>
              <a:cs typeface="Times New Roman"/>
              <a:sym typeface="Times New Roman"/>
            </a:endParaRPr>
          </a:p>
          <a:p>
            <a:pPr marL="457200" lvl="0" indent="-368300" algn="l" rtl="0">
              <a:lnSpc>
                <a:spcPct val="10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Description</a:t>
            </a:r>
            <a:endParaRPr sz="2200">
              <a:solidFill>
                <a:schemeClr val="dk1"/>
              </a:solidFill>
              <a:latin typeface="Times New Roman"/>
              <a:ea typeface="Times New Roman"/>
              <a:cs typeface="Times New Roman"/>
              <a:sym typeface="Times New Roman"/>
            </a:endParaRPr>
          </a:p>
          <a:p>
            <a:pPr marL="457200" lvl="0" indent="-368300" algn="l" rtl="0">
              <a:lnSpc>
                <a:spcPct val="10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Research Question</a:t>
            </a:r>
            <a:endParaRPr sz="2200">
              <a:solidFill>
                <a:schemeClr val="dk1"/>
              </a:solidFill>
              <a:latin typeface="Times New Roman"/>
              <a:ea typeface="Times New Roman"/>
              <a:cs typeface="Times New Roman"/>
              <a:sym typeface="Times New Roman"/>
            </a:endParaRPr>
          </a:p>
          <a:p>
            <a:pPr marL="457200" lvl="0" indent="-368300" algn="l" rtl="0">
              <a:lnSpc>
                <a:spcPct val="10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Exploring Data</a:t>
            </a:r>
            <a:endParaRPr sz="2200">
              <a:solidFill>
                <a:schemeClr val="dk1"/>
              </a:solidFill>
              <a:latin typeface="Times New Roman"/>
              <a:ea typeface="Times New Roman"/>
              <a:cs typeface="Times New Roman"/>
              <a:sym typeface="Times New Roman"/>
            </a:endParaRPr>
          </a:p>
          <a:p>
            <a:pPr marL="457200" lvl="0" indent="-368300" algn="l" rtl="0">
              <a:lnSpc>
                <a:spcPct val="10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Modeling Data</a:t>
            </a:r>
            <a:endParaRPr sz="2200">
              <a:solidFill>
                <a:schemeClr val="dk1"/>
              </a:solidFill>
              <a:latin typeface="Times New Roman"/>
              <a:ea typeface="Times New Roman"/>
              <a:cs typeface="Times New Roman"/>
              <a:sym typeface="Times New Roman"/>
            </a:endParaRPr>
          </a:p>
          <a:p>
            <a:pPr marL="457200" lvl="0" indent="-368300" algn="l" rtl="0">
              <a:lnSpc>
                <a:spcPct val="10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Optimization</a:t>
            </a:r>
            <a:endParaRPr sz="2200">
              <a:solidFill>
                <a:schemeClr val="dk1"/>
              </a:solidFill>
              <a:latin typeface="Times New Roman"/>
              <a:ea typeface="Times New Roman"/>
              <a:cs typeface="Times New Roman"/>
              <a:sym typeface="Times New Roman"/>
            </a:endParaRPr>
          </a:p>
          <a:p>
            <a:pPr marL="457200" lvl="0" indent="-368300" algn="l" rtl="0">
              <a:lnSpc>
                <a:spcPct val="10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Evaluating Model</a:t>
            </a:r>
            <a:endParaRPr sz="2200">
              <a:solidFill>
                <a:schemeClr val="dk1"/>
              </a:solidFill>
              <a:latin typeface="Times New Roman"/>
              <a:ea typeface="Times New Roman"/>
              <a:cs typeface="Times New Roman"/>
              <a:sym typeface="Times New Roman"/>
            </a:endParaRPr>
          </a:p>
          <a:p>
            <a:pPr marL="457200" lvl="0" indent="-368300" algn="l" rtl="0">
              <a:lnSpc>
                <a:spcPct val="10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Conclusion</a:t>
            </a:r>
            <a:endParaRPr sz="2200">
              <a:solidFill>
                <a:schemeClr val="dk1"/>
              </a:solidFill>
              <a:latin typeface="Times New Roman"/>
              <a:ea typeface="Times New Roman"/>
              <a:cs typeface="Times New Roman"/>
              <a:sym typeface="Times New Roman"/>
            </a:endParaRPr>
          </a:p>
          <a:p>
            <a:pPr marL="457200" lvl="0" indent="-368300" algn="l" rtl="0">
              <a:lnSpc>
                <a:spcPct val="10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GitHub</a:t>
            </a:r>
            <a:endParaRPr sz="2200">
              <a:solidFill>
                <a:schemeClr val="dk1"/>
              </a:solidFill>
              <a:latin typeface="Times New Roman"/>
              <a:ea typeface="Times New Roman"/>
              <a:cs typeface="Times New Roman"/>
              <a:sym typeface="Times New Roman"/>
            </a:endParaRPr>
          </a:p>
        </p:txBody>
      </p:sp>
      <p:sp>
        <p:nvSpPr>
          <p:cNvPr id="68" name="Google Shape;68;p1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Times New Roman"/>
                <a:ea typeface="Times New Roman"/>
                <a:cs typeface="Times New Roman"/>
                <a:sym typeface="Times New Roman"/>
              </a:rPr>
              <a:t>Model Evaluation </a:t>
            </a:r>
            <a:endParaRPr>
              <a:latin typeface="Times New Roman"/>
              <a:ea typeface="Times New Roman"/>
              <a:cs typeface="Times New Roman"/>
              <a:sym typeface="Times New Roman"/>
            </a:endParaRPr>
          </a:p>
        </p:txBody>
      </p:sp>
      <p:sp>
        <p:nvSpPr>
          <p:cNvPr id="206" name="Google Shape;206;p32"/>
          <p:cNvSpPr txBox="1">
            <a:spLocks noGrp="1"/>
          </p:cNvSpPr>
          <p:nvPr>
            <p:ph type="body" idx="1"/>
          </p:nvPr>
        </p:nvSpPr>
        <p:spPr>
          <a:xfrm>
            <a:off x="311700" y="1152475"/>
            <a:ext cx="3488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RF</a:t>
            </a:r>
            <a:endParaRPr/>
          </a:p>
          <a:p>
            <a:pPr marL="457200" lvl="0" indent="-342900" algn="l" rtl="0">
              <a:spcBef>
                <a:spcPts val="1200"/>
              </a:spcBef>
              <a:spcAft>
                <a:spcPts val="0"/>
              </a:spcAft>
              <a:buSzPts val="1800"/>
              <a:buChar char="●"/>
            </a:pPr>
            <a:r>
              <a:rPr lang="en"/>
              <a:t>N_estimators = 48</a:t>
            </a:r>
            <a:endParaRPr/>
          </a:p>
          <a:p>
            <a:pPr marL="457200" lvl="0" indent="-342900" algn="l" rtl="0">
              <a:spcBef>
                <a:spcPts val="0"/>
              </a:spcBef>
              <a:spcAft>
                <a:spcPts val="0"/>
              </a:spcAft>
              <a:buSzPts val="1800"/>
              <a:buChar char="●"/>
            </a:pPr>
            <a:r>
              <a:rPr lang="en"/>
              <a:t>Min_sample_split = 5</a:t>
            </a:r>
            <a:endParaRPr/>
          </a:p>
          <a:p>
            <a:pPr marL="457200" lvl="0" indent="-342900" algn="l" rtl="0">
              <a:spcBef>
                <a:spcPts val="0"/>
              </a:spcBef>
              <a:spcAft>
                <a:spcPts val="0"/>
              </a:spcAft>
              <a:buSzPts val="1800"/>
              <a:buChar char="●"/>
            </a:pPr>
            <a:r>
              <a:rPr lang="en"/>
              <a:t>Min_sample_leaf = 1</a:t>
            </a:r>
            <a:endParaRPr/>
          </a:p>
          <a:p>
            <a:pPr marL="457200" lvl="0" indent="-342900" algn="l" rtl="0">
              <a:spcBef>
                <a:spcPts val="0"/>
              </a:spcBef>
              <a:spcAft>
                <a:spcPts val="0"/>
              </a:spcAft>
              <a:buSzPts val="1800"/>
              <a:buChar char="●"/>
            </a:pPr>
            <a:r>
              <a:rPr lang="en"/>
              <a:t>Max_depth = 4</a:t>
            </a:r>
            <a:endParaRPr/>
          </a:p>
          <a:p>
            <a:pPr marL="457200" lvl="0" indent="-342900" algn="l" rtl="0">
              <a:spcBef>
                <a:spcPts val="0"/>
              </a:spcBef>
              <a:spcAft>
                <a:spcPts val="0"/>
              </a:spcAft>
              <a:buSzPts val="1800"/>
              <a:buChar char="●"/>
            </a:pPr>
            <a:r>
              <a:rPr lang="en"/>
              <a:t>Accuracy = 98.9%</a:t>
            </a:r>
            <a:endParaRPr/>
          </a:p>
          <a:p>
            <a:pPr marL="0" lvl="0" indent="0" algn="l" rtl="0">
              <a:spcBef>
                <a:spcPts val="1200"/>
              </a:spcBef>
              <a:spcAft>
                <a:spcPts val="1200"/>
              </a:spcAft>
              <a:buNone/>
            </a:pPr>
            <a:endParaRPr/>
          </a:p>
        </p:txBody>
      </p:sp>
      <p:pic>
        <p:nvPicPr>
          <p:cNvPr id="207" name="Google Shape;207;p32"/>
          <p:cNvPicPr preferRelativeResize="0"/>
          <p:nvPr/>
        </p:nvPicPr>
        <p:blipFill>
          <a:blip r:embed="rId3">
            <a:alphaModFix/>
          </a:blip>
          <a:stretch>
            <a:fillRect/>
          </a:stretch>
        </p:blipFill>
        <p:spPr>
          <a:xfrm>
            <a:off x="5656425" y="1137613"/>
            <a:ext cx="2707201" cy="1314050"/>
          </a:xfrm>
          <a:prstGeom prst="rect">
            <a:avLst/>
          </a:prstGeom>
          <a:noFill/>
          <a:ln>
            <a:noFill/>
          </a:ln>
        </p:spPr>
      </p:pic>
      <p:pic>
        <p:nvPicPr>
          <p:cNvPr id="208" name="Google Shape;208;p32"/>
          <p:cNvPicPr preferRelativeResize="0"/>
          <p:nvPr/>
        </p:nvPicPr>
        <p:blipFill>
          <a:blip r:embed="rId4">
            <a:alphaModFix/>
          </a:blip>
          <a:stretch>
            <a:fillRect/>
          </a:stretch>
        </p:blipFill>
        <p:spPr>
          <a:xfrm>
            <a:off x="5705463" y="2968337"/>
            <a:ext cx="2609126" cy="1615400"/>
          </a:xfrm>
          <a:prstGeom prst="rect">
            <a:avLst/>
          </a:prstGeom>
          <a:noFill/>
          <a:ln>
            <a:noFill/>
          </a:ln>
        </p:spPr>
      </p:pic>
      <p:sp>
        <p:nvSpPr>
          <p:cNvPr id="209" name="Google Shape;209;p3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311700" y="213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Times New Roman"/>
                <a:ea typeface="Times New Roman"/>
                <a:cs typeface="Times New Roman"/>
                <a:sym typeface="Times New Roman"/>
              </a:rPr>
              <a:t>Models Comparison:</a:t>
            </a:r>
            <a:endParaRPr>
              <a:latin typeface="Times New Roman"/>
              <a:ea typeface="Times New Roman"/>
              <a:cs typeface="Times New Roman"/>
              <a:sym typeface="Times New Roman"/>
            </a:endParaRPr>
          </a:p>
        </p:txBody>
      </p:sp>
      <p:sp>
        <p:nvSpPr>
          <p:cNvPr id="215" name="Google Shape;215;p33"/>
          <p:cNvSpPr txBox="1"/>
          <p:nvPr/>
        </p:nvSpPr>
        <p:spPr>
          <a:xfrm>
            <a:off x="952500" y="822375"/>
            <a:ext cx="627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Average"/>
                <a:ea typeface="Average"/>
                <a:cs typeface="Average"/>
                <a:sym typeface="Average"/>
              </a:rPr>
              <a:t>Before optimization</a:t>
            </a:r>
            <a:endParaRPr>
              <a:solidFill>
                <a:schemeClr val="dk1"/>
              </a:solidFill>
              <a:latin typeface="Average"/>
              <a:ea typeface="Average"/>
              <a:cs typeface="Average"/>
              <a:sym typeface="Average"/>
            </a:endParaRPr>
          </a:p>
        </p:txBody>
      </p:sp>
      <p:graphicFrame>
        <p:nvGraphicFramePr>
          <p:cNvPr id="216" name="Google Shape;216;p33"/>
          <p:cNvGraphicFramePr/>
          <p:nvPr/>
        </p:nvGraphicFramePr>
        <p:xfrm>
          <a:off x="952500" y="1222575"/>
          <a:ext cx="7239000" cy="1584840"/>
        </p:xfrm>
        <a:graphic>
          <a:graphicData uri="http://schemas.openxmlformats.org/drawingml/2006/table">
            <a:tbl>
              <a:tblPr>
                <a:noFill/>
                <a:tableStyleId>{ED5D1D01-9A3C-4578-99FE-99498FC34664}</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solidFill>
                            <a:schemeClr val="dk1"/>
                          </a:solidFill>
                        </a:rPr>
                        <a:t>SNO</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Classification model</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Accuracy</a:t>
                      </a:r>
                      <a:endParaRPr>
                        <a:solidFill>
                          <a:schemeClr val="dk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dk1"/>
                          </a:solidFill>
                        </a:rPr>
                        <a:t>1</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KNN</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100</a:t>
                      </a:r>
                      <a:endParaRPr>
                        <a:solidFill>
                          <a:schemeClr val="dk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chemeClr val="dk1"/>
                          </a:solidFill>
                        </a:rPr>
                        <a:t>2</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RF</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100</a:t>
                      </a:r>
                      <a:endParaRPr>
                        <a:solidFill>
                          <a:schemeClr val="dk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chemeClr val="dk1"/>
                          </a:solidFill>
                        </a:rPr>
                        <a:t>3</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DT</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100</a:t>
                      </a:r>
                      <a:endParaRPr>
                        <a:solidFill>
                          <a:schemeClr val="dk1"/>
                        </a:solidFill>
                      </a:endParaRPr>
                    </a:p>
                  </a:txBody>
                  <a:tcPr marL="91425" marR="91425" marT="91425" marB="91425"/>
                </a:tc>
                <a:extLst>
                  <a:ext uri="{0D108BD9-81ED-4DB2-BD59-A6C34878D82A}">
                    <a16:rowId xmlns:a16="http://schemas.microsoft.com/office/drawing/2014/main" val="10003"/>
                  </a:ext>
                </a:extLst>
              </a:tr>
            </a:tbl>
          </a:graphicData>
        </a:graphic>
      </p:graphicFrame>
      <p:sp>
        <p:nvSpPr>
          <p:cNvPr id="217" name="Google Shape;217;p33"/>
          <p:cNvSpPr txBox="1"/>
          <p:nvPr/>
        </p:nvSpPr>
        <p:spPr>
          <a:xfrm>
            <a:off x="952500" y="2936775"/>
            <a:ext cx="627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Average"/>
                <a:ea typeface="Average"/>
                <a:cs typeface="Average"/>
                <a:sym typeface="Average"/>
              </a:rPr>
              <a:t>After optimization</a:t>
            </a:r>
            <a:endParaRPr>
              <a:solidFill>
                <a:schemeClr val="dk1"/>
              </a:solidFill>
              <a:latin typeface="Average"/>
              <a:ea typeface="Average"/>
              <a:cs typeface="Average"/>
              <a:sym typeface="Average"/>
            </a:endParaRPr>
          </a:p>
        </p:txBody>
      </p:sp>
      <p:graphicFrame>
        <p:nvGraphicFramePr>
          <p:cNvPr id="218" name="Google Shape;218;p33"/>
          <p:cNvGraphicFramePr/>
          <p:nvPr/>
        </p:nvGraphicFramePr>
        <p:xfrm>
          <a:off x="952500" y="3271100"/>
          <a:ext cx="7239000" cy="1584840"/>
        </p:xfrm>
        <a:graphic>
          <a:graphicData uri="http://schemas.openxmlformats.org/drawingml/2006/table">
            <a:tbl>
              <a:tblPr>
                <a:noFill/>
                <a:tableStyleId>{ED5D1D01-9A3C-4578-99FE-99498FC34664}</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solidFill>
                            <a:schemeClr val="dk1"/>
                          </a:solidFill>
                        </a:rPr>
                        <a:t>SNO</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Classification model</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Accuracy</a:t>
                      </a:r>
                      <a:endParaRPr>
                        <a:solidFill>
                          <a:schemeClr val="dk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dk1"/>
                          </a:solidFill>
                        </a:rPr>
                        <a:t>1</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KNN</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99.98</a:t>
                      </a:r>
                      <a:endParaRPr>
                        <a:solidFill>
                          <a:schemeClr val="dk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chemeClr val="dk1"/>
                          </a:solidFill>
                        </a:rPr>
                        <a:t>2</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RF</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98.90</a:t>
                      </a:r>
                      <a:endParaRPr>
                        <a:solidFill>
                          <a:schemeClr val="dk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chemeClr val="dk1"/>
                          </a:solidFill>
                        </a:rPr>
                        <a:t>3</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DT</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99.30</a:t>
                      </a:r>
                      <a:endParaRPr>
                        <a:solidFill>
                          <a:schemeClr val="dk1"/>
                        </a:solidFill>
                      </a:endParaRPr>
                    </a:p>
                  </a:txBody>
                  <a:tcPr marL="91425" marR="91425" marT="91425" marB="91425"/>
                </a:tc>
                <a:extLst>
                  <a:ext uri="{0D108BD9-81ED-4DB2-BD59-A6C34878D82A}">
                    <a16:rowId xmlns:a16="http://schemas.microsoft.com/office/drawing/2014/main" val="10003"/>
                  </a:ext>
                </a:extLst>
              </a:tr>
            </a:tbl>
          </a:graphicData>
        </a:graphic>
      </p:graphicFrame>
      <p:sp>
        <p:nvSpPr>
          <p:cNvPr id="219" name="Google Shape;219;p3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Importance</a:t>
            </a:r>
            <a:endParaRPr/>
          </a:p>
        </p:txBody>
      </p:sp>
      <p:pic>
        <p:nvPicPr>
          <p:cNvPr id="225" name="Google Shape;225;p34"/>
          <p:cNvPicPr preferRelativeResize="0"/>
          <p:nvPr/>
        </p:nvPicPr>
        <p:blipFill>
          <a:blip r:embed="rId3">
            <a:alphaModFix/>
          </a:blip>
          <a:stretch>
            <a:fillRect/>
          </a:stretch>
        </p:blipFill>
        <p:spPr>
          <a:xfrm>
            <a:off x="1632250" y="1366975"/>
            <a:ext cx="5879499" cy="2762175"/>
          </a:xfrm>
          <a:prstGeom prst="rect">
            <a:avLst/>
          </a:prstGeom>
          <a:noFill/>
          <a:ln>
            <a:noFill/>
          </a:ln>
        </p:spPr>
      </p:pic>
      <p:sp>
        <p:nvSpPr>
          <p:cNvPr id="226" name="Google Shape;226;p3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32" name="Google Shape;232;p35"/>
          <p:cNvSpPr txBox="1">
            <a:spLocks noGrp="1"/>
          </p:cNvSpPr>
          <p:nvPr>
            <p:ph type="body" idx="1"/>
          </p:nvPr>
        </p:nvSpPr>
        <p:spPr>
          <a:xfrm>
            <a:off x="311700" y="142832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sz="1400">
                <a:solidFill>
                  <a:schemeClr val="dk1"/>
                </a:solidFill>
                <a:latin typeface="Calibri"/>
                <a:ea typeface="Calibri"/>
                <a:cs typeface="Calibri"/>
                <a:sym typeface="Calibri"/>
              </a:rPr>
              <a:t>RF, KNN and DT are studied and experimented on the mushroom(North American mushrooms) dataset to classify the mushrooms into edible or poisonous.</a:t>
            </a:r>
            <a:endParaRPr sz="1400">
              <a:solidFill>
                <a:schemeClr val="dk1"/>
              </a:solidFill>
              <a:latin typeface="Calibri"/>
              <a:ea typeface="Calibri"/>
              <a:cs typeface="Calibri"/>
              <a:sym typeface="Calibri"/>
            </a:endParaRPr>
          </a:p>
          <a:p>
            <a:pPr marL="457200" lvl="0" indent="0" algn="l" rtl="0">
              <a:spcBef>
                <a:spcPts val="1200"/>
              </a:spcBef>
              <a:spcAft>
                <a:spcPts val="0"/>
              </a:spcAft>
              <a:buNone/>
            </a:pPr>
            <a:r>
              <a:rPr lang="en" sz="1400">
                <a:solidFill>
                  <a:schemeClr val="dk1"/>
                </a:solidFill>
                <a:latin typeface="Calibri"/>
                <a:ea typeface="Calibri"/>
                <a:cs typeface="Calibri"/>
                <a:sym typeface="Calibri"/>
              </a:rPr>
              <a:t>The dataset exploration has proven that the data is skewed for all features and the target is balanced.</a:t>
            </a:r>
            <a:endParaRPr sz="1400">
              <a:solidFill>
                <a:schemeClr val="dk1"/>
              </a:solidFill>
              <a:latin typeface="Calibri"/>
              <a:ea typeface="Calibri"/>
              <a:cs typeface="Calibri"/>
              <a:sym typeface="Calibri"/>
            </a:endParaRPr>
          </a:p>
          <a:p>
            <a:pPr marL="457200" lvl="0" indent="0" algn="l" rtl="0">
              <a:spcBef>
                <a:spcPts val="1200"/>
              </a:spcBef>
              <a:spcAft>
                <a:spcPts val="0"/>
              </a:spcAft>
              <a:buNone/>
            </a:pPr>
            <a:r>
              <a:rPr lang="en" sz="1400">
                <a:solidFill>
                  <a:schemeClr val="dk1"/>
                </a:solidFill>
                <a:latin typeface="Calibri"/>
                <a:ea typeface="Calibri"/>
                <a:cs typeface="Calibri"/>
                <a:sym typeface="Calibri"/>
              </a:rPr>
              <a:t>Even though all considered models have shown 100% accuracy before optimization after  optimizing  using  ‘Randomized search cross validation’ the accuracy was slightly reduced to 99.3, 98.9 and 99.9 for Decision Tree, Random Forest and KNN respectively. As KNN has the best accuracy amongst the three models thus it’s a better model for the given Mushrooms dataset.</a:t>
            </a:r>
            <a:endParaRPr sz="1400">
              <a:solidFill>
                <a:schemeClr val="dk1"/>
              </a:solidFill>
              <a:latin typeface="Calibri"/>
              <a:ea typeface="Calibri"/>
              <a:cs typeface="Calibri"/>
              <a:sym typeface="Calibri"/>
            </a:endParaRPr>
          </a:p>
          <a:p>
            <a:pPr marL="457200" lvl="0" indent="0" algn="l" rtl="0">
              <a:spcBef>
                <a:spcPts val="1200"/>
              </a:spcBef>
              <a:spcAft>
                <a:spcPts val="0"/>
              </a:spcAft>
              <a:buNone/>
            </a:pPr>
            <a:r>
              <a:rPr lang="en" sz="1400">
                <a:solidFill>
                  <a:schemeClr val="dk1"/>
                </a:solidFill>
                <a:latin typeface="Calibri"/>
                <a:ea typeface="Calibri"/>
                <a:cs typeface="Calibri"/>
                <a:sym typeface="Calibri"/>
              </a:rPr>
              <a:t>The feature importance using permutation  for RF has shown that the ‘Odor’ feature has more importance than the rest, followed by ‘Gill Size’.</a:t>
            </a:r>
            <a:endParaRPr sz="1400">
              <a:solidFill>
                <a:schemeClr val="dk1"/>
              </a:solidFill>
              <a:latin typeface="Calibri"/>
              <a:ea typeface="Calibri"/>
              <a:cs typeface="Calibri"/>
              <a:sym typeface="Calibri"/>
            </a:endParaRPr>
          </a:p>
          <a:p>
            <a:pPr marL="457200" lvl="0" indent="0" algn="l" rtl="0">
              <a:spcBef>
                <a:spcPts val="1200"/>
              </a:spcBef>
              <a:spcAft>
                <a:spcPts val="1200"/>
              </a:spcAft>
              <a:buNone/>
            </a:pPr>
            <a:endParaRPr>
              <a:solidFill>
                <a:schemeClr val="dk1"/>
              </a:solidFill>
            </a:endParaRPr>
          </a:p>
        </p:txBody>
      </p:sp>
      <p:sp>
        <p:nvSpPr>
          <p:cNvPr id="233" name="Google Shape;233;p3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Times New Roman"/>
                <a:ea typeface="Times New Roman"/>
                <a:cs typeface="Times New Roman"/>
                <a:sym typeface="Times New Roman"/>
              </a:rPr>
              <a:t>GitHub Repository</a:t>
            </a:r>
            <a:endParaRPr>
              <a:latin typeface="Times New Roman"/>
              <a:ea typeface="Times New Roman"/>
              <a:cs typeface="Times New Roman"/>
              <a:sym typeface="Times New Roman"/>
            </a:endParaRPr>
          </a:p>
        </p:txBody>
      </p:sp>
      <p:sp>
        <p:nvSpPr>
          <p:cNvPr id="239" name="Google Shape;239;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u="sng">
                <a:solidFill>
                  <a:schemeClr val="hlink"/>
                </a:solidFill>
                <a:hlinkClick r:id="rId3"/>
              </a:rPr>
              <a:t>GitHub Repository Link</a:t>
            </a:r>
            <a:endParaRPr/>
          </a:p>
        </p:txBody>
      </p:sp>
      <p:sp>
        <p:nvSpPr>
          <p:cNvPr id="240" name="Google Shape;240;p3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7"/>
          <p:cNvSpPr txBox="1">
            <a:spLocks noGrp="1"/>
          </p:cNvSpPr>
          <p:nvPr>
            <p:ph type="title"/>
          </p:nvPr>
        </p:nvSpPr>
        <p:spPr>
          <a:xfrm>
            <a:off x="311700" y="1255275"/>
            <a:ext cx="8520600" cy="1890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en" sz="8900">
                <a:latin typeface="Times New Roman"/>
                <a:ea typeface="Times New Roman"/>
                <a:cs typeface="Times New Roman"/>
                <a:sym typeface="Times New Roman"/>
              </a:rPr>
              <a:t>Thank You</a:t>
            </a:r>
            <a:endParaRPr sz="8900">
              <a:latin typeface="Times New Roman"/>
              <a:ea typeface="Times New Roman"/>
              <a:cs typeface="Times New Roman"/>
              <a:sym typeface="Times New Roman"/>
            </a:endParaRPr>
          </a:p>
        </p:txBody>
      </p:sp>
      <p:sp>
        <p:nvSpPr>
          <p:cNvPr id="246" name="Google Shape;246;p3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References:</a:t>
            </a:r>
            <a:endParaRPr sz="3600">
              <a:latin typeface="Times New Roman"/>
              <a:ea typeface="Times New Roman"/>
              <a:cs typeface="Times New Roman"/>
              <a:sym typeface="Times New Roman"/>
            </a:endParaRPr>
          </a:p>
        </p:txBody>
      </p:sp>
      <p:sp>
        <p:nvSpPr>
          <p:cNvPr id="74" name="Google Shape;74;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10496" lvl="0" indent="0" algn="just" rtl="0">
              <a:lnSpc>
                <a:spcPct val="95403"/>
              </a:lnSpc>
              <a:spcBef>
                <a:spcPts val="0"/>
              </a:spcBef>
              <a:spcAft>
                <a:spcPts val="0"/>
              </a:spcAft>
              <a:buNone/>
            </a:pPr>
            <a:endParaRPr sz="2100">
              <a:solidFill>
                <a:schemeClr val="dk1"/>
              </a:solidFill>
              <a:highlight>
                <a:srgbClr val="FFFFFF"/>
              </a:highlight>
              <a:latin typeface="Times New Roman"/>
              <a:ea typeface="Times New Roman"/>
              <a:cs typeface="Times New Roman"/>
              <a:sym typeface="Times New Roman"/>
            </a:endParaRPr>
          </a:p>
          <a:p>
            <a:pPr marL="914400" lvl="1" indent="-361950" algn="l" rtl="0">
              <a:lnSpc>
                <a:spcPct val="95403"/>
              </a:lnSpc>
              <a:spcBef>
                <a:spcPts val="0"/>
              </a:spcBef>
              <a:spcAft>
                <a:spcPts val="0"/>
              </a:spcAft>
              <a:buSzPts val="2100"/>
              <a:buFont typeface="Times New Roman"/>
              <a:buChar char="○"/>
            </a:pPr>
            <a:r>
              <a:rPr lang="en" sz="21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https://archive.ics.uci.edu/ml/datasets/mushroom</a:t>
            </a:r>
            <a:endParaRPr sz="2100">
              <a:solidFill>
                <a:schemeClr val="dk1"/>
              </a:solidFill>
              <a:latin typeface="Times New Roman"/>
              <a:ea typeface="Times New Roman"/>
              <a:cs typeface="Times New Roman"/>
              <a:sym typeface="Times New Roman"/>
            </a:endParaRPr>
          </a:p>
          <a:p>
            <a:pPr marL="914400" lvl="1" indent="-361950" algn="l" rtl="0">
              <a:lnSpc>
                <a:spcPct val="95403"/>
              </a:lnSpc>
              <a:spcBef>
                <a:spcPts val="0"/>
              </a:spcBef>
              <a:spcAft>
                <a:spcPts val="0"/>
              </a:spcAft>
              <a:buSzPts val="2100"/>
              <a:buFont typeface="Times New Roman"/>
              <a:buChar char="○"/>
            </a:pPr>
            <a:r>
              <a:rPr lang="en" sz="21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https://escholarship.org/uc/item/48r6d4z0</a:t>
            </a:r>
            <a:endParaRPr sz="2100">
              <a:solidFill>
                <a:schemeClr val="dk1"/>
              </a:solidFill>
              <a:latin typeface="Times New Roman"/>
              <a:ea typeface="Times New Roman"/>
              <a:cs typeface="Times New Roman"/>
              <a:sym typeface="Times New Roman"/>
            </a:endParaRPr>
          </a:p>
          <a:p>
            <a:pPr marL="914400" lvl="1" indent="-361950" algn="l" rtl="0">
              <a:lnSpc>
                <a:spcPct val="95403"/>
              </a:lnSpc>
              <a:spcBef>
                <a:spcPts val="0"/>
              </a:spcBef>
              <a:spcAft>
                <a:spcPts val="0"/>
              </a:spcAft>
              <a:buSzPts val="2100"/>
              <a:buFont typeface="Times New Roman"/>
              <a:buChar char="○"/>
            </a:pPr>
            <a:r>
              <a:rPr lang="en" sz="2100" u="sng">
                <a:solidFill>
                  <a:schemeClr val="dk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https://www.researchgate.net/publication/2633347_Extraction_of_Logical_Rules_From_Training_Data_Using_Backpropagation_Networks</a:t>
            </a:r>
            <a:endParaRPr sz="2100">
              <a:solidFill>
                <a:schemeClr val="dk1"/>
              </a:solidFill>
              <a:latin typeface="Times New Roman"/>
              <a:ea typeface="Times New Roman"/>
              <a:cs typeface="Times New Roman"/>
              <a:sym typeface="Times New Roman"/>
            </a:endParaRPr>
          </a:p>
          <a:p>
            <a:pPr marL="914400" lvl="1" indent="-361950" algn="l" rtl="0">
              <a:lnSpc>
                <a:spcPct val="95403"/>
              </a:lnSpc>
              <a:spcBef>
                <a:spcPts val="0"/>
              </a:spcBef>
              <a:spcAft>
                <a:spcPts val="0"/>
              </a:spcAft>
              <a:buSzPts val="2100"/>
              <a:buFont typeface="Times New Roman"/>
              <a:buChar char="○"/>
            </a:pPr>
            <a:r>
              <a:rPr lang="en" sz="2100" u="sng">
                <a:solidFill>
                  <a:schemeClr val="dk1"/>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https://www.sciencedirect.com/science/article/abs/pii/0004370289900465</a:t>
            </a:r>
            <a:endParaRPr sz="2100">
              <a:solidFill>
                <a:schemeClr val="dk1"/>
              </a:solidFill>
              <a:latin typeface="Times New Roman"/>
              <a:ea typeface="Times New Roman"/>
              <a:cs typeface="Times New Roman"/>
              <a:sym typeface="Times New Roman"/>
            </a:endParaRPr>
          </a:p>
        </p:txBody>
      </p:sp>
      <p:sp>
        <p:nvSpPr>
          <p:cNvPr id="75" name="Google Shape;75;p1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38">
                <a:highlight>
                  <a:schemeClr val="lt1"/>
                </a:highlight>
                <a:latin typeface="Times New Roman"/>
                <a:ea typeface="Times New Roman"/>
                <a:cs typeface="Times New Roman"/>
                <a:sym typeface="Times New Roman"/>
              </a:rPr>
              <a:t>TEAM DESCRIPTION:</a:t>
            </a:r>
            <a:endParaRPr sz="3038">
              <a:highlight>
                <a:schemeClr val="lt1"/>
              </a:highlight>
              <a:latin typeface="Times New Roman"/>
              <a:ea typeface="Times New Roman"/>
              <a:cs typeface="Times New Roman"/>
              <a:sym typeface="Times New Roman"/>
            </a:endParaRPr>
          </a:p>
        </p:txBody>
      </p:sp>
      <p:sp>
        <p:nvSpPr>
          <p:cNvPr id="81" name="Google Shape;81;p16"/>
          <p:cNvSpPr txBox="1">
            <a:spLocks noGrp="1"/>
          </p:cNvSpPr>
          <p:nvPr>
            <p:ph type="body" idx="1"/>
          </p:nvPr>
        </p:nvSpPr>
        <p:spPr>
          <a:xfrm>
            <a:off x="311700" y="1152475"/>
            <a:ext cx="8520600" cy="37893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sz="1400" b="1">
                <a:solidFill>
                  <a:schemeClr val="dk1"/>
                </a:solidFill>
                <a:highlight>
                  <a:schemeClr val="lt1"/>
                </a:highlight>
                <a:latin typeface="Times New Roman"/>
                <a:ea typeface="Times New Roman"/>
                <a:cs typeface="Times New Roman"/>
                <a:sym typeface="Times New Roman"/>
              </a:rPr>
              <a:t>Sarvani Konda:</a:t>
            </a:r>
            <a:endParaRPr sz="1400" b="1">
              <a:solidFill>
                <a:schemeClr val="dk1"/>
              </a:solidFill>
              <a:highlight>
                <a:schemeClr val="lt1"/>
              </a:highlight>
              <a:latin typeface="Times New Roman"/>
              <a:ea typeface="Times New Roman"/>
              <a:cs typeface="Times New Roman"/>
              <a:sym typeface="Times New Roman"/>
            </a:endParaRPr>
          </a:p>
          <a:p>
            <a:pPr marL="179999" lvl="0" indent="0" algn="just" rtl="0">
              <a:lnSpc>
                <a:spcPct val="100000"/>
              </a:lnSpc>
              <a:spcBef>
                <a:spcPts val="0"/>
              </a:spcBef>
              <a:spcAft>
                <a:spcPts val="0"/>
              </a:spcAft>
              <a:buNone/>
            </a:pPr>
            <a:r>
              <a:rPr lang="en" sz="1400">
                <a:solidFill>
                  <a:schemeClr val="dk1"/>
                </a:solidFill>
                <a:highlight>
                  <a:schemeClr val="lt1"/>
                </a:highlight>
                <a:latin typeface="Times New Roman"/>
                <a:ea typeface="Times New Roman"/>
                <a:cs typeface="Times New Roman"/>
                <a:sym typeface="Times New Roman"/>
              </a:rPr>
              <a:t>I have done my undergraduate in Information Technology and started my career in 2016. I've worked in the technology sector for over 5 years, throughout my career I have worked on Openstack, Kubernetes, Python, Golang, and other technologies related to cloud. I am an enthusiastic coder and enjoy using my skills to contribute to open-source projects.</a:t>
            </a:r>
            <a:endParaRPr sz="1400">
              <a:solidFill>
                <a:schemeClr val="dk1"/>
              </a:solidFill>
              <a:highlight>
                <a:schemeClr val="lt1"/>
              </a:highlight>
              <a:latin typeface="Times New Roman"/>
              <a:ea typeface="Times New Roman"/>
              <a:cs typeface="Times New Roman"/>
              <a:sym typeface="Times New Roman"/>
            </a:endParaRPr>
          </a:p>
          <a:p>
            <a:pPr marL="179999" lvl="0" indent="0" algn="just" rtl="0">
              <a:spcBef>
                <a:spcPts val="0"/>
              </a:spcBef>
              <a:spcAft>
                <a:spcPts val="0"/>
              </a:spcAft>
              <a:buNone/>
            </a:pPr>
            <a:endParaRPr sz="1400">
              <a:solidFill>
                <a:schemeClr val="dk1"/>
              </a:solidFill>
              <a:highlight>
                <a:schemeClr val="lt1"/>
              </a:highlight>
              <a:latin typeface="Times New Roman"/>
              <a:ea typeface="Times New Roman"/>
              <a:cs typeface="Times New Roman"/>
              <a:sym typeface="Times New Roman"/>
            </a:endParaRPr>
          </a:p>
          <a:p>
            <a:pPr marL="0" lvl="0" indent="0" algn="just" rtl="0">
              <a:spcBef>
                <a:spcPts val="0"/>
              </a:spcBef>
              <a:spcAft>
                <a:spcPts val="0"/>
              </a:spcAft>
              <a:buNone/>
            </a:pPr>
            <a:r>
              <a:rPr lang="en" sz="1400" b="1">
                <a:solidFill>
                  <a:schemeClr val="dk1"/>
                </a:solidFill>
                <a:highlight>
                  <a:schemeClr val="lt1"/>
                </a:highlight>
                <a:latin typeface="Times New Roman"/>
                <a:ea typeface="Times New Roman"/>
                <a:cs typeface="Times New Roman"/>
                <a:sym typeface="Times New Roman"/>
              </a:rPr>
              <a:t>Venkata Prasanth Pinaka:</a:t>
            </a:r>
            <a:endParaRPr sz="1400" b="1">
              <a:solidFill>
                <a:schemeClr val="dk1"/>
              </a:solidFill>
              <a:highlight>
                <a:schemeClr val="lt1"/>
              </a:highlight>
              <a:latin typeface="Times New Roman"/>
              <a:ea typeface="Times New Roman"/>
              <a:cs typeface="Times New Roman"/>
              <a:sym typeface="Times New Roman"/>
            </a:endParaRPr>
          </a:p>
          <a:p>
            <a:pPr marL="179999" lvl="0" indent="0" algn="just" rtl="0">
              <a:lnSpc>
                <a:spcPct val="100000"/>
              </a:lnSpc>
              <a:spcBef>
                <a:spcPts val="500"/>
              </a:spcBef>
              <a:spcAft>
                <a:spcPts val="0"/>
              </a:spcAft>
              <a:buNone/>
            </a:pPr>
            <a:r>
              <a:rPr lang="en" sz="1400">
                <a:solidFill>
                  <a:schemeClr val="dk1"/>
                </a:solidFill>
                <a:latin typeface="Times New Roman"/>
                <a:ea typeface="Times New Roman"/>
                <a:cs typeface="Times New Roman"/>
                <a:sym typeface="Times New Roman"/>
              </a:rPr>
              <a:t>I have completed my graduation in the stream of Computer Science and Engineering. I worked over 6 years as a developer in technologies like Oracle PLSQL and Spring boot in JAVA in a few prime organizations. I like collaborating with my team and solving the problem at hand. I enjoy researching topics and gaining knowledge.</a:t>
            </a:r>
            <a:endParaRPr sz="1400">
              <a:solidFill>
                <a:schemeClr val="dk1"/>
              </a:solidFill>
              <a:latin typeface="Times New Roman"/>
              <a:ea typeface="Times New Roman"/>
              <a:cs typeface="Times New Roman"/>
              <a:sym typeface="Times New Roman"/>
            </a:endParaRPr>
          </a:p>
          <a:p>
            <a:pPr marL="179999" lvl="0" indent="0" algn="just" rtl="0">
              <a:lnSpc>
                <a:spcPct val="95403"/>
              </a:lnSpc>
              <a:spcBef>
                <a:spcPts val="500"/>
              </a:spcBef>
              <a:spcAft>
                <a:spcPts val="0"/>
              </a:spcAft>
              <a:buNone/>
            </a:pPr>
            <a:endParaRPr sz="1400">
              <a:solidFill>
                <a:schemeClr val="dk1"/>
              </a:solidFill>
              <a:latin typeface="Times New Roman"/>
              <a:ea typeface="Times New Roman"/>
              <a:cs typeface="Times New Roman"/>
              <a:sym typeface="Times New Roman"/>
            </a:endParaRPr>
          </a:p>
          <a:p>
            <a:pPr marL="0" lvl="0" indent="0" algn="l" rtl="0">
              <a:lnSpc>
                <a:spcPct val="95403"/>
              </a:lnSpc>
              <a:spcBef>
                <a:spcPts val="500"/>
              </a:spcBef>
              <a:spcAft>
                <a:spcPts val="0"/>
              </a:spcAft>
              <a:buNone/>
            </a:pPr>
            <a:r>
              <a:rPr lang="en" sz="1400" b="1">
                <a:solidFill>
                  <a:schemeClr val="dk1"/>
                </a:solidFill>
                <a:highlight>
                  <a:schemeClr val="lt1"/>
                </a:highlight>
                <a:latin typeface="Times New Roman"/>
                <a:ea typeface="Times New Roman"/>
                <a:cs typeface="Times New Roman"/>
                <a:sym typeface="Times New Roman"/>
              </a:rPr>
              <a:t>Srikar Singam:</a:t>
            </a:r>
            <a:endParaRPr sz="1400" b="1">
              <a:solidFill>
                <a:schemeClr val="dk1"/>
              </a:solidFill>
              <a:highlight>
                <a:schemeClr val="lt1"/>
              </a:highlight>
              <a:latin typeface="Times New Roman"/>
              <a:ea typeface="Times New Roman"/>
              <a:cs typeface="Times New Roman"/>
              <a:sym typeface="Times New Roman"/>
            </a:endParaRPr>
          </a:p>
          <a:p>
            <a:pPr marL="180975" lvl="0" indent="0" algn="just" rtl="0">
              <a:lnSpc>
                <a:spcPct val="95403"/>
              </a:lnSpc>
              <a:spcBef>
                <a:spcPts val="500"/>
              </a:spcBef>
              <a:spcAft>
                <a:spcPts val="0"/>
              </a:spcAft>
              <a:buNone/>
            </a:pPr>
            <a:r>
              <a:rPr lang="en" sz="1400">
                <a:solidFill>
                  <a:schemeClr val="dk1"/>
                </a:solidFill>
                <a:latin typeface="Times New Roman"/>
                <a:ea typeface="Times New Roman"/>
                <a:cs typeface="Times New Roman"/>
                <a:sym typeface="Times New Roman"/>
              </a:rPr>
              <a:t>Enthusiastic and Driven engineer to learn and explore new things. Graduate student in Computer science at Sacred Heart University. </a:t>
            </a:r>
            <a:endParaRPr sz="1400" b="1">
              <a:solidFill>
                <a:schemeClr val="dk1"/>
              </a:solidFill>
              <a:highlight>
                <a:schemeClr val="lt1"/>
              </a:highlight>
              <a:latin typeface="Times New Roman"/>
              <a:ea typeface="Times New Roman"/>
              <a:cs typeface="Times New Roman"/>
              <a:sym typeface="Times New Roman"/>
            </a:endParaRPr>
          </a:p>
          <a:p>
            <a:pPr marL="179999" lvl="0" indent="0" algn="just" rtl="0">
              <a:lnSpc>
                <a:spcPct val="95403"/>
              </a:lnSpc>
              <a:spcBef>
                <a:spcPts val="500"/>
              </a:spcBef>
              <a:spcAft>
                <a:spcPts val="0"/>
              </a:spcAft>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sz="1400">
              <a:solidFill>
                <a:schemeClr val="dk1"/>
              </a:solidFill>
              <a:latin typeface="Times New Roman"/>
              <a:ea typeface="Times New Roman"/>
              <a:cs typeface="Times New Roman"/>
              <a:sym typeface="Times New Roman"/>
            </a:endParaRPr>
          </a:p>
        </p:txBody>
      </p:sp>
      <p:sp>
        <p:nvSpPr>
          <p:cNvPr id="82" name="Google Shape;82;p1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body" idx="1"/>
          </p:nvPr>
        </p:nvSpPr>
        <p:spPr>
          <a:xfrm>
            <a:off x="311700" y="560300"/>
            <a:ext cx="8520600" cy="4008600"/>
          </a:xfrm>
          <a:prstGeom prst="rect">
            <a:avLst/>
          </a:prstGeom>
        </p:spPr>
        <p:txBody>
          <a:bodyPr spcFirstLastPara="1" wrap="square" lIns="91425" tIns="91425" rIns="91425" bIns="91425" anchor="t" anchorCtr="0">
            <a:normAutofit/>
          </a:bodyPr>
          <a:lstStyle/>
          <a:p>
            <a:pPr marL="0" lvl="0" indent="0" algn="l" rtl="0">
              <a:lnSpc>
                <a:spcPct val="95403"/>
              </a:lnSpc>
              <a:spcBef>
                <a:spcPts val="500"/>
              </a:spcBef>
              <a:spcAft>
                <a:spcPts val="0"/>
              </a:spcAft>
              <a:buNone/>
            </a:pPr>
            <a:r>
              <a:rPr lang="en" sz="1600" b="1">
                <a:solidFill>
                  <a:schemeClr val="dk1"/>
                </a:solidFill>
                <a:highlight>
                  <a:schemeClr val="lt1"/>
                </a:highlight>
                <a:latin typeface="Times New Roman"/>
                <a:ea typeface="Times New Roman"/>
                <a:cs typeface="Times New Roman"/>
                <a:sym typeface="Times New Roman"/>
              </a:rPr>
              <a:t>Jayadev Varma Sri Kakarlapudi:</a:t>
            </a:r>
            <a:endParaRPr sz="1600" b="1">
              <a:solidFill>
                <a:schemeClr val="dk1"/>
              </a:solidFill>
              <a:highlight>
                <a:schemeClr val="lt1"/>
              </a:highlight>
              <a:latin typeface="Times New Roman"/>
              <a:ea typeface="Times New Roman"/>
              <a:cs typeface="Times New Roman"/>
              <a:sym typeface="Times New Roman"/>
            </a:endParaRPr>
          </a:p>
          <a:p>
            <a:pPr marL="179999" lvl="0" indent="0" algn="just" rtl="0">
              <a:lnSpc>
                <a:spcPct val="95403"/>
              </a:lnSpc>
              <a:spcBef>
                <a:spcPts val="500"/>
              </a:spcBef>
              <a:spcAft>
                <a:spcPts val="0"/>
              </a:spcAft>
              <a:buNone/>
            </a:pPr>
            <a:r>
              <a:rPr lang="en" sz="1600">
                <a:solidFill>
                  <a:schemeClr val="dk1"/>
                </a:solidFill>
                <a:latin typeface="Times New Roman"/>
                <a:ea typeface="Times New Roman"/>
                <a:cs typeface="Times New Roman"/>
                <a:sym typeface="Times New Roman"/>
              </a:rPr>
              <a:t>I am Jayadev Varma Sri Kakarlapudi, undergraduate in Computer science engineering and worked with ADP as a software developer for almost 4 years. My interest to learn and explore more in my field of work led me here to pursue my graduation. I would like to work with people with great passion and dedication towards their work just like the bunch of people in this team.</a:t>
            </a:r>
            <a:endParaRPr sz="1600">
              <a:latin typeface="Times New Roman"/>
              <a:ea typeface="Times New Roman"/>
              <a:cs typeface="Times New Roman"/>
              <a:sym typeface="Times New Roman"/>
            </a:endParaRPr>
          </a:p>
        </p:txBody>
      </p:sp>
      <p:sp>
        <p:nvSpPr>
          <p:cNvPr id="88" name="Google Shape;88;p1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11">
                <a:latin typeface="Times New Roman"/>
                <a:ea typeface="Times New Roman"/>
                <a:cs typeface="Times New Roman"/>
                <a:sym typeface="Times New Roman"/>
              </a:rPr>
              <a:t>Research Question</a:t>
            </a:r>
            <a:endParaRPr sz="3011">
              <a:latin typeface="Times New Roman"/>
              <a:ea typeface="Times New Roman"/>
              <a:cs typeface="Times New Roman"/>
              <a:sym typeface="Times New Roman"/>
            </a:endParaRPr>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69999" lvl="0" indent="0" algn="just" rtl="0">
              <a:lnSpc>
                <a:spcPct val="95403"/>
              </a:lnSpc>
              <a:spcBef>
                <a:spcPts val="0"/>
              </a:spcBef>
              <a:spcAft>
                <a:spcPts val="0"/>
              </a:spcAft>
              <a:buNone/>
            </a:pPr>
            <a:r>
              <a:rPr lang="en">
                <a:solidFill>
                  <a:schemeClr val="dk1"/>
                </a:solidFill>
                <a:latin typeface="Times New Roman"/>
                <a:ea typeface="Times New Roman"/>
                <a:cs typeface="Times New Roman"/>
                <a:sym typeface="Times New Roman"/>
              </a:rPr>
              <a:t>To classify mushrooms (North American Origin) into edible or poisonous in an easier way, different machine-learning/AI models can be used. In this study, we will examine the data and build different ML/AI models that will detect the edibility of a mushroom into edible or poisonous by its specifications like gill color, cap shape, etc using classifiers. </a:t>
            </a:r>
            <a:endParaRPr>
              <a:solidFill>
                <a:schemeClr val="dk1"/>
              </a:solidFill>
              <a:latin typeface="Times New Roman"/>
              <a:ea typeface="Times New Roman"/>
              <a:cs typeface="Times New Roman"/>
              <a:sym typeface="Times New Roman"/>
            </a:endParaRPr>
          </a:p>
        </p:txBody>
      </p:sp>
      <p:sp>
        <p:nvSpPr>
          <p:cNvPr id="95" name="Google Shape;95;p1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900">
                <a:latin typeface="Times New Roman"/>
                <a:ea typeface="Times New Roman"/>
                <a:cs typeface="Times New Roman"/>
                <a:sym typeface="Times New Roman"/>
              </a:rPr>
              <a:t>Data Exploration</a:t>
            </a:r>
            <a:endParaRPr sz="2900">
              <a:latin typeface="Times New Roman"/>
              <a:ea typeface="Times New Roman"/>
              <a:cs typeface="Times New Roman"/>
              <a:sym typeface="Times New Roman"/>
            </a:endParaRPr>
          </a:p>
        </p:txBody>
      </p:sp>
      <p:sp>
        <p:nvSpPr>
          <p:cNvPr id="101" name="Google Shape;10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With data exploration, analysts attempt to find patterns and details in large pools of data. Data exploration uses a mix of different manual and automated techniques and processes. Its function is not to sort all the data, but rather look specifically for the broad picture strokes that are evident within the data.</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 Number of samples is 8124</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 Number of features considered are 22 (Eg: cap-shape, cap-color, gill-size, gill-color, habitat)</a:t>
            </a: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a:solidFill>
                  <a:schemeClr val="dk1"/>
                </a:solidFill>
                <a:latin typeface="Times New Roman"/>
                <a:ea typeface="Times New Roman"/>
                <a:cs typeface="Times New Roman"/>
                <a:sym typeface="Times New Roman"/>
              </a:rPr>
              <a:t>– The data type of all the features is String</a:t>
            </a:r>
            <a:endParaRPr>
              <a:solidFill>
                <a:schemeClr val="dk1"/>
              </a:solidFill>
              <a:latin typeface="Times New Roman"/>
              <a:ea typeface="Times New Roman"/>
              <a:cs typeface="Times New Roman"/>
              <a:sym typeface="Times New Roman"/>
            </a:endParaRPr>
          </a:p>
        </p:txBody>
      </p:sp>
      <p:sp>
        <p:nvSpPr>
          <p:cNvPr id="102" name="Google Shape;102;p1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Times New Roman"/>
                <a:ea typeface="Times New Roman"/>
                <a:cs typeface="Times New Roman"/>
                <a:sym typeface="Times New Roman"/>
              </a:rPr>
              <a:t>Data Exploration</a:t>
            </a:r>
            <a:endParaRPr>
              <a:latin typeface="Times New Roman"/>
              <a:ea typeface="Times New Roman"/>
              <a:cs typeface="Times New Roman"/>
              <a:sym typeface="Times New Roman"/>
            </a:endParaRPr>
          </a:p>
        </p:txBody>
      </p:sp>
      <p:sp>
        <p:nvSpPr>
          <p:cNvPr id="108" name="Google Shape;10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There are some missing values observed in the data set. </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 No duplicate values have been found in the data set across all features.</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 In the feature ‘stalk-root’  = [‘e’ ‘c’ ‘b’ ‘r’ ‘?’] we see a value ‘?’. I means we have a missing value in this feature</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 Using Imputation strategy we replace ‘?’ with ‘b’ because it has the most frequency in all the 2480 instances</a:t>
            </a: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a:solidFill>
                  <a:schemeClr val="dk1"/>
                </a:solidFill>
                <a:latin typeface="Times New Roman"/>
                <a:ea typeface="Times New Roman"/>
                <a:cs typeface="Times New Roman"/>
                <a:sym typeface="Times New Roman"/>
              </a:rPr>
              <a:t>– We used label-encoder to transform the feature values from string to integer as Scikit-learn’s algorithm can only be powered by integers or float values.</a:t>
            </a:r>
            <a:endParaRPr>
              <a:solidFill>
                <a:schemeClr val="dk1"/>
              </a:solidFill>
              <a:latin typeface="Times New Roman"/>
              <a:ea typeface="Times New Roman"/>
              <a:cs typeface="Times New Roman"/>
              <a:sym typeface="Times New Roman"/>
            </a:endParaRPr>
          </a:p>
        </p:txBody>
      </p:sp>
      <p:sp>
        <p:nvSpPr>
          <p:cNvPr id="109" name="Google Shape;109;p2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latin typeface="Times New Roman"/>
                <a:ea typeface="Times New Roman"/>
                <a:cs typeface="Times New Roman"/>
                <a:sym typeface="Times New Roman"/>
              </a:rPr>
              <a:t>Data Exploration</a:t>
            </a:r>
            <a:endParaRPr>
              <a:latin typeface="Times New Roman"/>
              <a:ea typeface="Times New Roman"/>
              <a:cs typeface="Times New Roman"/>
              <a:sym typeface="Times New Roman"/>
            </a:endParaRPr>
          </a:p>
        </p:txBody>
      </p:sp>
      <p:sp>
        <p:nvSpPr>
          <p:cNvPr id="115" name="Google Shape;11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r>
              <a:rPr lang="en">
                <a:solidFill>
                  <a:schemeClr val="dk1"/>
                </a:solidFill>
                <a:latin typeface="Times New Roman"/>
                <a:ea typeface="Times New Roman"/>
                <a:cs typeface="Times New Roman"/>
                <a:sym typeface="Times New Roman"/>
              </a:rPr>
              <a:t>Descriptive analysis</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a:solidFill>
                  <a:schemeClr val="dk1"/>
                </a:solidFill>
                <a:latin typeface="Times New Roman"/>
                <a:ea typeface="Times New Roman"/>
                <a:cs typeface="Times New Roman"/>
                <a:sym typeface="Times New Roman"/>
              </a:rPr>
              <a:t>– The highest mean is observed for ‘stalk-color-above-ring’ as 5.81</a:t>
            </a:r>
            <a:endParaRPr>
              <a:solidFill>
                <a:schemeClr val="dk1"/>
              </a:solidFill>
              <a:latin typeface="Times New Roman"/>
              <a:ea typeface="Times New Roman"/>
              <a:cs typeface="Times New Roman"/>
              <a:sym typeface="Times New Roman"/>
            </a:endParaRPr>
          </a:p>
        </p:txBody>
      </p:sp>
      <p:pic>
        <p:nvPicPr>
          <p:cNvPr id="116" name="Google Shape;116;p21"/>
          <p:cNvPicPr preferRelativeResize="0"/>
          <p:nvPr/>
        </p:nvPicPr>
        <p:blipFill>
          <a:blip r:embed="rId3">
            <a:alphaModFix/>
          </a:blip>
          <a:stretch>
            <a:fillRect/>
          </a:stretch>
        </p:blipFill>
        <p:spPr>
          <a:xfrm>
            <a:off x="614525" y="1646900"/>
            <a:ext cx="7964124" cy="2212349"/>
          </a:xfrm>
          <a:prstGeom prst="rect">
            <a:avLst/>
          </a:prstGeom>
          <a:noFill/>
          <a:ln>
            <a:noFill/>
          </a:ln>
        </p:spPr>
      </p:pic>
      <p:sp>
        <p:nvSpPr>
          <p:cNvPr id="117" name="Google Shape;117;p2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1417</Words>
  <Application>Microsoft Macintosh PowerPoint</Application>
  <PresentationFormat>On-screen Show (16:9)</PresentationFormat>
  <Paragraphs>220</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Oswald</vt:lpstr>
      <vt:lpstr>Arial</vt:lpstr>
      <vt:lpstr>Times New Roman</vt:lpstr>
      <vt:lpstr>Average</vt:lpstr>
      <vt:lpstr>Calibri</vt:lpstr>
      <vt:lpstr>Slate</vt:lpstr>
      <vt:lpstr>Classification of Mushrooms (Edible/Poisonous) using Artificial Intelligence  617B  Team - Curious 4 AI</vt:lpstr>
      <vt:lpstr>Outline:</vt:lpstr>
      <vt:lpstr>References:</vt:lpstr>
      <vt:lpstr>TEAM DESCRIPTION:</vt:lpstr>
      <vt:lpstr>PowerPoint Presentation</vt:lpstr>
      <vt:lpstr>Research Question</vt:lpstr>
      <vt:lpstr>Data Exploration</vt:lpstr>
      <vt:lpstr>Data Exploration</vt:lpstr>
      <vt:lpstr>Data Exploration</vt:lpstr>
      <vt:lpstr>Data Exploration</vt:lpstr>
      <vt:lpstr>Data Exploration</vt:lpstr>
      <vt:lpstr>Data Exploration</vt:lpstr>
      <vt:lpstr>Modelling Data</vt:lpstr>
      <vt:lpstr>Model Evaluation</vt:lpstr>
      <vt:lpstr>Model Evaluation</vt:lpstr>
      <vt:lpstr>Model Evaluation</vt:lpstr>
      <vt:lpstr>Optimization</vt:lpstr>
      <vt:lpstr>Model Evaluation </vt:lpstr>
      <vt:lpstr>Model Evaluation </vt:lpstr>
      <vt:lpstr>Model Evaluation </vt:lpstr>
      <vt:lpstr>Models Comparison:</vt:lpstr>
      <vt:lpstr>Feature Importance</vt:lpstr>
      <vt:lpstr>Conclusion:</vt:lpstr>
      <vt:lpstr>GitHub Repository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Mushrooms (Edible/Poisonous) using Artificial Intelligence  617B  Team - Curious 4 AI</dc:title>
  <cp:lastModifiedBy>Microsoft Office User</cp:lastModifiedBy>
  <cp:revision>1</cp:revision>
  <dcterms:modified xsi:type="dcterms:W3CDTF">2022-12-03T17:14:31Z</dcterms:modified>
</cp:coreProperties>
</file>