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403817-DE38-4BDA-8225-2DAA1342FAE0}">
  <a:tblStyle styleId="{D6403817-DE38-4BDA-8225-2DAA1342F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verag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4e94140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4e94140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41cab45c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41cab45c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41cab45c4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41cab45c4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41cab45c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41cab45c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41cab45c4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41cab45c4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41cab45c4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41cab45c4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41cab45c4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41cab45c4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41cab45c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41cab45c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41cab45c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41cab45c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41cab45c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41cab45c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1cab45c4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41cab45c4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a41cab45c4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a41cab45c4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41cab45c4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41cab45c4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1cab45c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41cab45c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41cab45c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41cab45c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41cab45c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41cab45c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453aae4c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453aae4c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a41cab45c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a41cab45c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41cab45c4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41cab45c4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41cab45c4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a41cab45c4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41cab45c4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41cab45c4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e94140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e94140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41cab45c4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41cab45c4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41cab45c4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41cab45c4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41cab45c4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41cab45c4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41cab45c4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41cab45c4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e94140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e94140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sarvani-konda/CS-617-B_ClassificationOfMushrooms_Curious4AI"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mushroom" TargetMode="External"/><Relationship Id="rId4" Type="http://schemas.openxmlformats.org/officeDocument/2006/relationships/hyperlink" Target="https://escholarship.org/uc/item/48r6d4z0" TargetMode="External"/><Relationship Id="rId5" Type="http://schemas.openxmlformats.org/officeDocument/2006/relationships/hyperlink" Target="https://www.researchgate.net/publication/2633347_Extraction_of_Logical_Rules_From_Training_Data_Using_Backpropagation_Networks" TargetMode="External"/><Relationship Id="rId6" Type="http://schemas.openxmlformats.org/officeDocument/2006/relationships/hyperlink" Target="https://www.sciencedirect.com/science/article/abs/pii/000437028990046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kondas2@mail.sacredheart.edu" TargetMode="External"/><Relationship Id="rId4" Type="http://schemas.openxmlformats.org/officeDocument/2006/relationships/hyperlink" Target="mailto:pinakav@mail.sacredheart.edu" TargetMode="External"/><Relationship Id="rId5" Type="http://schemas.openxmlformats.org/officeDocument/2006/relationships/hyperlink" Target="mailto:singams2@mail.sacredheart.edu" TargetMode="External"/><Relationship Id="rId6" Type="http://schemas.openxmlformats.org/officeDocument/2006/relationships/hyperlink" Target="mailto:srikakarlapudij@mail.sacredheart.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037400" y="838200"/>
            <a:ext cx="3966600" cy="3215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latin typeface="Times New Roman"/>
                <a:ea typeface="Times New Roman"/>
                <a:cs typeface="Times New Roman"/>
                <a:sym typeface="Times New Roman"/>
              </a:rPr>
              <a:t>Classification of Mushrooms </a:t>
            </a:r>
            <a:r>
              <a:rPr lang="en" sz="3066">
                <a:latin typeface="Times New Roman"/>
                <a:ea typeface="Times New Roman"/>
                <a:cs typeface="Times New Roman"/>
                <a:sym typeface="Times New Roman"/>
              </a:rPr>
              <a:t>(Edible/Poisonous)</a:t>
            </a:r>
            <a:r>
              <a:rPr lang="en" sz="3000">
                <a:latin typeface="Times New Roman"/>
                <a:ea typeface="Times New Roman"/>
                <a:cs typeface="Times New Roman"/>
                <a:sym typeface="Times New Roman"/>
              </a:rPr>
              <a:t> using Artificial Intelligence </a:t>
            </a:r>
            <a:endParaRPr sz="3000">
              <a:latin typeface="Times New Roman"/>
              <a:ea typeface="Times New Roman"/>
              <a:cs typeface="Times New Roman"/>
              <a:sym typeface="Times New Roman"/>
            </a:endParaRPr>
          </a:p>
          <a:p>
            <a:pPr indent="0" lvl="0" marL="0" rtl="0" algn="l">
              <a:spcBef>
                <a:spcPts val="0"/>
              </a:spcBef>
              <a:spcAft>
                <a:spcPts val="0"/>
              </a:spcAft>
              <a:buNone/>
            </a:pPr>
            <a:r>
              <a:rPr lang="en" sz="3000">
                <a:latin typeface="Times New Roman"/>
                <a:ea typeface="Times New Roman"/>
                <a:cs typeface="Times New Roman"/>
                <a:sym typeface="Times New Roman"/>
              </a:rPr>
              <a:t>617B</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rPr lang="en" sz="3000">
                <a:latin typeface="Times New Roman"/>
                <a:ea typeface="Times New Roman"/>
                <a:cs typeface="Times New Roman"/>
                <a:sym typeface="Times New Roman"/>
              </a:rPr>
              <a:t>Team - </a:t>
            </a:r>
            <a:r>
              <a:rPr lang="en" sz="3000">
                <a:latin typeface="Times New Roman"/>
                <a:ea typeface="Times New Roman"/>
                <a:cs typeface="Times New Roman"/>
                <a:sym typeface="Times New Roman"/>
              </a:rPr>
              <a:t>Curious 4 AI</a:t>
            </a:r>
            <a:endParaRPr sz="3000">
              <a:latin typeface="Times New Roman"/>
              <a:ea typeface="Times New Roman"/>
              <a:cs typeface="Times New Roman"/>
              <a:sym typeface="Times New Roman"/>
            </a:endParaRPr>
          </a:p>
        </p:txBody>
      </p:sp>
      <p:sp>
        <p:nvSpPr>
          <p:cNvPr id="60" name="Google Shape;60;p13"/>
          <p:cNvSpPr txBox="1"/>
          <p:nvPr>
            <p:ph idx="1" type="subTitle"/>
          </p:nvPr>
        </p:nvSpPr>
        <p:spPr>
          <a:xfrm>
            <a:off x="561525" y="2571750"/>
            <a:ext cx="3184500" cy="1995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275"/>
              <a:buFont typeface="Arial"/>
              <a:buNone/>
            </a:pPr>
            <a:r>
              <a:rPr lang="en" sz="1300">
                <a:solidFill>
                  <a:schemeClr val="dk1"/>
                </a:solidFill>
                <a:highlight>
                  <a:srgbClr val="990000"/>
                </a:highlight>
                <a:latin typeface="Times New Roman"/>
                <a:ea typeface="Times New Roman"/>
                <a:cs typeface="Times New Roman"/>
                <a:sym typeface="Times New Roman"/>
              </a:rPr>
              <a:t>SACRED HEART UNIVERSITY</a:t>
            </a:r>
            <a:endParaRPr sz="1300">
              <a:solidFill>
                <a:schemeClr val="dk1"/>
              </a:solidFill>
              <a:highlight>
                <a:srgbClr val="990000"/>
              </a:highlight>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School of Computer Science &amp; Engineering </a:t>
            </a:r>
            <a:endParaRPr sz="13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The Jack Welch College of Business &amp; Technology </a:t>
            </a:r>
            <a:endParaRPr sz="1300">
              <a:solidFill>
                <a:schemeClr val="dk1"/>
              </a:solidFill>
              <a:latin typeface="Times New Roman"/>
              <a:ea typeface="Times New Roman"/>
              <a:cs typeface="Times New Roman"/>
              <a:sym typeface="Times New Roman"/>
            </a:endParaRPr>
          </a:p>
          <a:p>
            <a:pPr indent="0" lvl="0" marL="0" rtl="0" algn="ctr">
              <a:lnSpc>
                <a:spcPct val="80000"/>
              </a:lnSpc>
              <a:spcBef>
                <a:spcPts val="2740"/>
              </a:spcBef>
              <a:spcAft>
                <a:spcPts val="0"/>
              </a:spcAft>
              <a:buSzPts val="275"/>
              <a:buNone/>
            </a:pPr>
            <a:r>
              <a:rPr b="1" lang="en" sz="1300">
                <a:solidFill>
                  <a:schemeClr val="dk1"/>
                </a:solidFill>
                <a:latin typeface="Times New Roman"/>
                <a:ea typeface="Times New Roman"/>
                <a:cs typeface="Times New Roman"/>
                <a:sym typeface="Times New Roman"/>
              </a:rPr>
              <a:t>Submitted To:  Dr. Reza Sadeghi </a:t>
            </a:r>
            <a:endParaRPr b="1" sz="1300">
              <a:solidFill>
                <a:schemeClr val="dk1"/>
              </a:solidFill>
              <a:latin typeface="Times New Roman"/>
              <a:ea typeface="Times New Roman"/>
              <a:cs typeface="Times New Roman"/>
              <a:sym typeface="Times New Roman"/>
            </a:endParaRPr>
          </a:p>
          <a:p>
            <a:pPr indent="0" lvl="0" marL="0" rtl="0" algn="ctr">
              <a:lnSpc>
                <a:spcPct val="80000"/>
              </a:lnSpc>
              <a:spcBef>
                <a:spcPts val="2740"/>
              </a:spcBef>
              <a:spcAft>
                <a:spcPts val="0"/>
              </a:spcAft>
              <a:buClr>
                <a:schemeClr val="dk1"/>
              </a:buClr>
              <a:buSzPts val="275"/>
              <a:buFont typeface="Arial"/>
              <a:buNone/>
            </a:pPr>
            <a:r>
              <a:rPr lang="en" sz="1300">
                <a:solidFill>
                  <a:schemeClr val="dk1"/>
                </a:solidFill>
                <a:latin typeface="Times New Roman"/>
                <a:ea typeface="Times New Roman"/>
                <a:cs typeface="Times New Roman"/>
                <a:sym typeface="Times New Roman"/>
              </a:rPr>
              <a:t>Fall - 2022</a:t>
            </a:r>
            <a:endParaRPr sz="130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275"/>
              <a:buNone/>
            </a:pPr>
            <a:r>
              <a:t/>
            </a:r>
            <a:endParaRPr sz="1400">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1239375" y="533400"/>
            <a:ext cx="1828800"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00">
                <a:latin typeface="Times New Roman"/>
                <a:ea typeface="Times New Roman"/>
                <a:cs typeface="Times New Roman"/>
                <a:sym typeface="Times New Roman"/>
              </a:rPr>
              <a:t>Dataset Features</a:t>
            </a:r>
            <a:endParaRPr/>
          </a:p>
        </p:txBody>
      </p:sp>
      <p:sp>
        <p:nvSpPr>
          <p:cNvPr id="123" name="Google Shape;12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4" name="Google Shape;124;p22"/>
          <p:cNvGraphicFramePr/>
          <p:nvPr/>
        </p:nvGraphicFramePr>
        <p:xfrm>
          <a:off x="911825" y="1017713"/>
          <a:ext cx="3000000" cy="3000000"/>
        </p:xfrm>
        <a:graphic>
          <a:graphicData uri="http://schemas.openxmlformats.org/drawingml/2006/table">
            <a:tbl>
              <a:tblPr>
                <a:noFill/>
                <a:tableStyleId>{D6403817-DE38-4BDA-8225-2DAA1342FAE0}</a:tableStyleId>
              </a:tblPr>
              <a:tblGrid>
                <a:gridCol w="3123275"/>
                <a:gridCol w="2205800"/>
              </a:tblGrid>
              <a:tr h="3990400">
                <a:tc>
                  <a:txBody>
                    <a:bodyPr/>
                    <a:lstStyle/>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cap-shape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cap-surface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cap-color</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bruises</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odor</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gill-attachment </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gill-spacing</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gill-size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gill-color</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stalk-shape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stalk-root</a:t>
                      </a:r>
                      <a:endParaRPr b="1" sz="1300">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800"/>
                        </a:spcAft>
                        <a:buNone/>
                      </a:pPr>
                      <a:r>
                        <a:t/>
                      </a:r>
                      <a:endParaRPr b="1" sz="13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chemeClr val="dk1"/>
                          </a:solidFill>
                          <a:latin typeface="Times New Roman"/>
                          <a:ea typeface="Times New Roman"/>
                          <a:cs typeface="Times New Roman"/>
                          <a:sym typeface="Times New Roman"/>
                        </a:rPr>
                        <a:t>12. stalk-surface-above-ring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13. stalk-surface-below-ring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14. stalk-color-above-ring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15. stalk-color-below-ring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16. veil-type</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17. </a:t>
                      </a:r>
                      <a:r>
                        <a:rPr b="1" lang="en" sz="1300">
                          <a:solidFill>
                            <a:schemeClr val="dk1"/>
                          </a:solidFill>
                          <a:latin typeface="Times New Roman"/>
                          <a:ea typeface="Times New Roman"/>
                          <a:cs typeface="Times New Roman"/>
                          <a:sym typeface="Times New Roman"/>
                        </a:rPr>
                        <a:t>v</a:t>
                      </a:r>
                      <a:r>
                        <a:rPr b="1" lang="en" sz="1300">
                          <a:solidFill>
                            <a:schemeClr val="dk1"/>
                          </a:solidFill>
                          <a:latin typeface="Times New Roman"/>
                          <a:ea typeface="Times New Roman"/>
                          <a:cs typeface="Times New Roman"/>
                          <a:sym typeface="Times New Roman"/>
                        </a:rPr>
                        <a:t>eil-color</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18. ring-number</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19. ring-type</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20. spore-print-color</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21. population</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300">
                          <a:solidFill>
                            <a:schemeClr val="dk1"/>
                          </a:solidFill>
                          <a:latin typeface="Times New Roman"/>
                          <a:ea typeface="Times New Roman"/>
                          <a:cs typeface="Times New Roman"/>
                          <a:sym typeface="Times New Roman"/>
                        </a:rPr>
                        <a:t>22. Habitat</a:t>
                      </a:r>
                      <a:endParaRPr b="1" sz="1300">
                        <a:solidFill>
                          <a:schemeClr val="dk1"/>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200">
                <a:tc>
                  <a:txBody>
                    <a:bodyPr/>
                    <a:lstStyle/>
                    <a:p>
                      <a:pPr indent="-228600" lvl="0" marL="457200" rtl="0" algn="l">
                        <a:lnSpc>
                          <a:spcPct val="150000"/>
                        </a:lnSpc>
                        <a:spcBef>
                          <a:spcPts val="0"/>
                        </a:spcBef>
                        <a:spcAft>
                          <a:spcPts val="800"/>
                        </a:spcAft>
                        <a:buNone/>
                      </a:pPr>
                      <a:r>
                        <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800"/>
                        </a:spcAft>
                        <a:buNone/>
                      </a:pPr>
                      <a:r>
                        <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There are some missing values observed in the data set.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No duplicate values have been found in the data set across all features.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In the feature ‘stalk-root’  = [‘e’ ‘c’ ‘b’ ‘r’ ‘?’] we see a value ‘?’. I means we have a missing value in this feature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Using Imputation strategy we replace ‘?’ with ‘b’ because it has the most frequency in all the 2480 instances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We used label-encoder to </a:t>
            </a:r>
            <a:r>
              <a:rPr lang="en">
                <a:solidFill>
                  <a:schemeClr val="dk1"/>
                </a:solidFill>
                <a:latin typeface="Times New Roman"/>
                <a:ea typeface="Times New Roman"/>
                <a:cs typeface="Times New Roman"/>
                <a:sym typeface="Times New Roman"/>
              </a:rPr>
              <a:t>transform</a:t>
            </a:r>
            <a:r>
              <a:rPr lang="en">
                <a:solidFill>
                  <a:schemeClr val="dk1"/>
                </a:solidFill>
                <a:latin typeface="Times New Roman"/>
                <a:ea typeface="Times New Roman"/>
                <a:cs typeface="Times New Roman"/>
                <a:sym typeface="Times New Roman"/>
              </a:rPr>
              <a:t> the feature values from string to integer as Scikit-learn’s algorithm can only be powered by </a:t>
            </a:r>
            <a:r>
              <a:rPr lang="en">
                <a:solidFill>
                  <a:schemeClr val="dk1"/>
                </a:solidFill>
                <a:latin typeface="Times New Roman"/>
                <a:ea typeface="Times New Roman"/>
                <a:cs typeface="Times New Roman"/>
                <a:sym typeface="Times New Roman"/>
              </a:rPr>
              <a:t>integers</a:t>
            </a:r>
            <a:r>
              <a:rPr lang="en">
                <a:solidFill>
                  <a:schemeClr val="dk1"/>
                </a:solidFill>
                <a:latin typeface="Times New Roman"/>
                <a:ea typeface="Times New Roman"/>
                <a:cs typeface="Times New Roman"/>
                <a:sym typeface="Times New Roman"/>
              </a:rPr>
              <a:t> or float values.</a:t>
            </a:r>
            <a:endParaRPr>
              <a:solidFill>
                <a:schemeClr val="dk1"/>
              </a:solidFill>
              <a:latin typeface="Times New Roman"/>
              <a:ea typeface="Times New Roman"/>
              <a:cs typeface="Times New Roman"/>
              <a:sym typeface="Times New Roman"/>
            </a:endParaRPr>
          </a:p>
        </p:txBody>
      </p:sp>
      <p:sp>
        <p:nvSpPr>
          <p:cNvPr id="131" name="Google Shape;131;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latin typeface="Times New Roman"/>
                <a:ea typeface="Times New Roman"/>
                <a:cs typeface="Times New Roman"/>
                <a:sym typeface="Times New Roman"/>
              </a:rPr>
              <a:t>Descriptive analysis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The highest mean is observed for ‘stalk-color-above-ring’ as 5.81</a:t>
            </a:r>
            <a:endParaRPr>
              <a:solidFill>
                <a:schemeClr val="dk1"/>
              </a:solidFill>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614525" y="1646900"/>
            <a:ext cx="7964124" cy="2212349"/>
          </a:xfrm>
          <a:prstGeom prst="rect">
            <a:avLst/>
          </a:prstGeom>
          <a:noFill/>
          <a:ln>
            <a:noFill/>
          </a:ln>
        </p:spPr>
      </p:pic>
      <p:sp>
        <p:nvSpPr>
          <p:cNvPr id="139" name="Google Shape;13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3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45" name="Google Shape;145;p25"/>
          <p:cNvSpPr txBox="1"/>
          <p:nvPr>
            <p:ph idx="1" type="body"/>
          </p:nvPr>
        </p:nvSpPr>
        <p:spPr>
          <a:xfrm>
            <a:off x="311700" y="4290700"/>
            <a:ext cx="8520600" cy="62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It can be observed that the mushroom dataset is skewed, as histogram plots shown above are asymmetric.</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pic>
        <p:nvPicPr>
          <p:cNvPr id="146" name="Google Shape;146;p25"/>
          <p:cNvPicPr preferRelativeResize="0"/>
          <p:nvPr/>
        </p:nvPicPr>
        <p:blipFill>
          <a:blip r:embed="rId3">
            <a:alphaModFix/>
          </a:blip>
          <a:stretch>
            <a:fillRect/>
          </a:stretch>
        </p:blipFill>
        <p:spPr>
          <a:xfrm>
            <a:off x="385550" y="706825"/>
            <a:ext cx="8372900" cy="3583875"/>
          </a:xfrm>
          <a:prstGeom prst="rect">
            <a:avLst/>
          </a:prstGeom>
          <a:noFill/>
          <a:ln>
            <a:noFill/>
          </a:ln>
        </p:spPr>
      </p:pic>
      <p:sp>
        <p:nvSpPr>
          <p:cNvPr id="147" name="Google Shape;147;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53" name="Google Shape;153;p26"/>
          <p:cNvSpPr txBox="1"/>
          <p:nvPr>
            <p:ph idx="1" type="body"/>
          </p:nvPr>
        </p:nvSpPr>
        <p:spPr>
          <a:xfrm>
            <a:off x="311700" y="626850"/>
            <a:ext cx="8520600" cy="3942000"/>
          </a:xfrm>
          <a:prstGeom prst="rect">
            <a:avLst/>
          </a:prstGeom>
        </p:spPr>
        <p:txBody>
          <a:bodyPr anchorCtr="0" anchor="t" bIns="91425" lIns="91425" spcFirstLastPara="1" rIns="91425" wrap="square" tIns="91425">
            <a:noAutofit/>
          </a:bodyPr>
          <a:lstStyle/>
          <a:p>
            <a:pPr indent="0" lvl="0" marL="269999" marR="10496" rtl="0" algn="just">
              <a:lnSpc>
                <a:spcPct val="85403"/>
              </a:lnSpc>
              <a:spcBef>
                <a:spcPts val="0"/>
              </a:spcBef>
              <a:spcAft>
                <a:spcPts val="0"/>
              </a:spcAft>
              <a:buSzPts val="605"/>
              <a:buNone/>
            </a:pPr>
            <a:r>
              <a:rPr lang="en" sz="1390">
                <a:solidFill>
                  <a:schemeClr val="dk1"/>
                </a:solidFill>
                <a:latin typeface="Times New Roman"/>
                <a:ea typeface="Times New Roman"/>
                <a:cs typeface="Times New Roman"/>
                <a:sym typeface="Times New Roman"/>
              </a:rPr>
              <a:t>From the below heatmap plot, it is observed that the feature veil-type is assigned a 0 value indicating that there is no relationship between veil-type and any other feature, and veil-color is highly correlated with the feature gill-attachment with the correlation value of a positive 0.9 which means if veil-color increases gill-attachment also increases.</a:t>
            </a:r>
            <a:endParaRPr sz="100"/>
          </a:p>
        </p:txBody>
      </p:sp>
      <p:pic>
        <p:nvPicPr>
          <p:cNvPr id="154" name="Google Shape;154;p26"/>
          <p:cNvPicPr preferRelativeResize="0"/>
          <p:nvPr/>
        </p:nvPicPr>
        <p:blipFill>
          <a:blip r:embed="rId3">
            <a:alphaModFix/>
          </a:blip>
          <a:stretch>
            <a:fillRect/>
          </a:stretch>
        </p:blipFill>
        <p:spPr>
          <a:xfrm>
            <a:off x="434250" y="1625650"/>
            <a:ext cx="8289277" cy="3388801"/>
          </a:xfrm>
          <a:prstGeom prst="rect">
            <a:avLst/>
          </a:prstGeom>
          <a:noFill/>
          <a:ln>
            <a:noFill/>
          </a:ln>
        </p:spPr>
      </p:pic>
      <p:sp>
        <p:nvSpPr>
          <p:cNvPr id="155" name="Google Shape;155;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Data Exploration</a:t>
            </a:r>
            <a:endParaRPr>
              <a:latin typeface="Times New Roman"/>
              <a:ea typeface="Times New Roman"/>
              <a:cs typeface="Times New Roman"/>
              <a:sym typeface="Times New Roman"/>
            </a:endParaRPr>
          </a:p>
        </p:txBody>
      </p:sp>
      <p:sp>
        <p:nvSpPr>
          <p:cNvPr id="161" name="Google Shape;161;p27"/>
          <p:cNvSpPr txBox="1"/>
          <p:nvPr>
            <p:ph idx="1" type="body"/>
          </p:nvPr>
        </p:nvSpPr>
        <p:spPr>
          <a:xfrm>
            <a:off x="311700" y="1152475"/>
            <a:ext cx="2262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Pair Plot:</a:t>
            </a:r>
            <a:endParaRPr>
              <a:solidFill>
                <a:schemeClr val="dk1"/>
              </a:solidFill>
              <a:latin typeface="Times New Roman"/>
              <a:ea typeface="Times New Roman"/>
              <a:cs typeface="Times New Roman"/>
              <a:sym typeface="Times New Roman"/>
            </a:endParaRPr>
          </a:p>
          <a:p>
            <a:pPr indent="0" lvl="0" marL="0" marR="10496" rtl="0" algn="just">
              <a:lnSpc>
                <a:spcPct val="95403"/>
              </a:lnSpc>
              <a:spcBef>
                <a:spcPts val="1200"/>
              </a:spcBef>
              <a:spcAft>
                <a:spcPts val="0"/>
              </a:spcAft>
              <a:buNone/>
            </a:pPr>
            <a:r>
              <a:rPr lang="en" sz="1300">
                <a:solidFill>
                  <a:schemeClr val="dk1"/>
                </a:solidFill>
                <a:latin typeface="Times New Roman"/>
                <a:ea typeface="Times New Roman"/>
                <a:cs typeface="Times New Roman"/>
                <a:sym typeface="Times New Roman"/>
              </a:rPr>
              <a:t>From the pair plot, it is observed that cap-color and gill color are non linearly related when compared to other features</a:t>
            </a:r>
            <a:endParaRPr sz="1900">
              <a:solidFill>
                <a:schemeClr val="dk1"/>
              </a:solidFill>
              <a:latin typeface="Times New Roman"/>
              <a:ea typeface="Times New Roman"/>
              <a:cs typeface="Times New Roman"/>
              <a:sym typeface="Times New Roman"/>
            </a:endParaRPr>
          </a:p>
        </p:txBody>
      </p:sp>
      <p:pic>
        <p:nvPicPr>
          <p:cNvPr id="162" name="Google Shape;162;p27"/>
          <p:cNvPicPr preferRelativeResize="0"/>
          <p:nvPr/>
        </p:nvPicPr>
        <p:blipFill>
          <a:blip r:embed="rId3">
            <a:alphaModFix/>
          </a:blip>
          <a:stretch>
            <a:fillRect/>
          </a:stretch>
        </p:blipFill>
        <p:spPr>
          <a:xfrm>
            <a:off x="2574225" y="1170125"/>
            <a:ext cx="6448425" cy="3856924"/>
          </a:xfrm>
          <a:prstGeom prst="rect">
            <a:avLst/>
          </a:prstGeom>
          <a:noFill/>
          <a:ln>
            <a:noFill/>
          </a:ln>
        </p:spPr>
      </p:pic>
      <p:sp>
        <p:nvSpPr>
          <p:cNvPr id="163" name="Google Shape;163;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Modelling Data</a:t>
            </a:r>
            <a:endParaRPr>
              <a:latin typeface="Times New Roman"/>
              <a:ea typeface="Times New Roman"/>
              <a:cs typeface="Times New Roman"/>
              <a:sym typeface="Times New Roman"/>
            </a:endParaRPr>
          </a:p>
        </p:txBody>
      </p:sp>
      <p:sp>
        <p:nvSpPr>
          <p:cNvPr id="169" name="Google Shape;169;p28"/>
          <p:cNvSpPr txBox="1"/>
          <p:nvPr>
            <p:ph idx="1" type="body"/>
          </p:nvPr>
        </p:nvSpPr>
        <p:spPr>
          <a:xfrm>
            <a:off x="311700" y="1152475"/>
            <a:ext cx="8520600" cy="3786600"/>
          </a:xfrm>
          <a:prstGeom prst="rect">
            <a:avLst/>
          </a:prstGeom>
        </p:spPr>
        <p:txBody>
          <a:bodyPr anchorCtr="0" anchor="t" bIns="91425" lIns="91425" spcFirstLastPara="1" rIns="91425" wrap="square" tIns="91425">
            <a:normAutofit/>
          </a:bodyPr>
          <a:lstStyle/>
          <a:p>
            <a:pPr indent="-342900" lvl="0" marL="457200" marR="10496" rtl="0" algn="just">
              <a:lnSpc>
                <a:spcPct val="9540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this phase, machine learning Algorithms are applied on the mushrooms dataset and are trained, tuned and applied on ML models.</a:t>
            </a:r>
            <a:endParaRPr>
              <a:solidFill>
                <a:schemeClr val="dk1"/>
              </a:solidFill>
              <a:latin typeface="Times New Roman"/>
              <a:ea typeface="Times New Roman"/>
              <a:cs typeface="Times New Roman"/>
              <a:sym typeface="Times New Roman"/>
            </a:endParaRPr>
          </a:p>
          <a:p>
            <a:pPr indent="-342900" lvl="0" marL="457200" marR="10496" rtl="0" algn="just">
              <a:lnSpc>
                <a:spcPct val="9540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entire </a:t>
            </a:r>
            <a:r>
              <a:rPr lang="en">
                <a:solidFill>
                  <a:schemeClr val="dk1"/>
                </a:solidFill>
                <a:latin typeface="Times New Roman"/>
                <a:ea typeface="Times New Roman"/>
                <a:cs typeface="Times New Roman"/>
                <a:sym typeface="Times New Roman"/>
              </a:rPr>
              <a:t>dataset</a:t>
            </a:r>
            <a:r>
              <a:rPr lang="en">
                <a:solidFill>
                  <a:schemeClr val="dk1"/>
                </a:solidFill>
                <a:latin typeface="Times New Roman"/>
                <a:ea typeface="Times New Roman"/>
                <a:cs typeface="Times New Roman"/>
                <a:sym typeface="Times New Roman"/>
              </a:rPr>
              <a:t> is split into two sets, train and test in 80:20 ratio using the split function of the sklearn.</a:t>
            </a:r>
            <a:endParaRPr>
              <a:solidFill>
                <a:schemeClr val="dk1"/>
              </a:solidFill>
              <a:latin typeface="Times New Roman"/>
              <a:ea typeface="Times New Roman"/>
              <a:cs typeface="Times New Roman"/>
              <a:sym typeface="Times New Roman"/>
            </a:endParaRPr>
          </a:p>
          <a:p>
            <a:pPr indent="-323850" lvl="1" marL="914400" marR="10496" rtl="0" algn="just">
              <a:lnSpc>
                <a:spcPct val="95403"/>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Train set size: 80% of dataset</a:t>
            </a:r>
            <a:endParaRPr sz="1500">
              <a:solidFill>
                <a:schemeClr val="dk1"/>
              </a:solidFill>
              <a:latin typeface="Times New Roman"/>
              <a:ea typeface="Times New Roman"/>
              <a:cs typeface="Times New Roman"/>
              <a:sym typeface="Times New Roman"/>
            </a:endParaRPr>
          </a:p>
          <a:p>
            <a:pPr indent="-323850" lvl="1" marL="914400" marR="10496" rtl="0" algn="just">
              <a:lnSpc>
                <a:spcPct val="95403"/>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Test set size: 20% of dataset</a:t>
            </a:r>
            <a:endParaRPr sz="1500">
              <a:solidFill>
                <a:schemeClr val="dk1"/>
              </a:solidFill>
              <a:latin typeface="Times New Roman"/>
              <a:ea typeface="Times New Roman"/>
              <a:cs typeface="Times New Roman"/>
              <a:sym typeface="Times New Roman"/>
            </a:endParaRPr>
          </a:p>
          <a:p>
            <a:pPr indent="-323850" lvl="1" marL="914400" marR="10496" rtl="0" algn="just">
              <a:lnSpc>
                <a:spcPct val="95403"/>
              </a:lnSpc>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X_train size: (6499, 21)</a:t>
            </a:r>
            <a:endParaRPr sz="1500">
              <a:solidFill>
                <a:schemeClr val="dk1"/>
              </a:solidFill>
              <a:highlight>
                <a:schemeClr val="lt1"/>
              </a:highlight>
              <a:latin typeface="Times New Roman"/>
              <a:ea typeface="Times New Roman"/>
              <a:cs typeface="Times New Roman"/>
              <a:sym typeface="Times New Roman"/>
            </a:endParaRPr>
          </a:p>
          <a:p>
            <a:pPr indent="-323850" lvl="1" marL="914400" rtl="0" algn="just">
              <a:lnSpc>
                <a:spcPct val="50000"/>
              </a:lnSpc>
              <a:spcBef>
                <a:spcPts val="130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X_test size: (1625, 21)</a:t>
            </a:r>
            <a:r>
              <a:rPr lang="en" sz="1200">
                <a:solidFill>
                  <a:schemeClr val="dk1"/>
                </a:solidFill>
                <a:highlight>
                  <a:schemeClr val="lt1"/>
                </a:highlight>
                <a:latin typeface="Times New Roman"/>
                <a:ea typeface="Times New Roman"/>
                <a:cs typeface="Times New Roman"/>
                <a:sym typeface="Times New Roman"/>
              </a:rPr>
              <a:t> </a:t>
            </a:r>
            <a:endParaRPr sz="1200">
              <a:solidFill>
                <a:schemeClr val="dk1"/>
              </a:solidFill>
              <a:highlight>
                <a:schemeClr val="lt1"/>
              </a:highlight>
              <a:latin typeface="Times New Roman"/>
              <a:ea typeface="Times New Roman"/>
              <a:cs typeface="Times New Roman"/>
              <a:sym typeface="Times New Roman"/>
            </a:endParaRPr>
          </a:p>
          <a:p>
            <a:pPr indent="-342900" lvl="0" marL="457200" rtl="0" algn="just">
              <a:lnSpc>
                <a:spcPct val="100000"/>
              </a:lnSpc>
              <a:spcBef>
                <a:spcPts val="130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In this study we used three classifiers models Random Forest, K Nearest Neighbors and  Decision Tree on the mushrooms dataset to predict the classification of the mushroom (edible/poisonous).</a:t>
            </a:r>
            <a:endParaRPr>
              <a:solidFill>
                <a:schemeClr val="dk1"/>
              </a:solidFill>
              <a:highlight>
                <a:schemeClr val="lt1"/>
              </a:highlight>
              <a:latin typeface="Times New Roman"/>
              <a:ea typeface="Times New Roman"/>
              <a:cs typeface="Times New Roman"/>
              <a:sym typeface="Times New Roman"/>
            </a:endParaRPr>
          </a:p>
        </p:txBody>
      </p:sp>
      <p:sp>
        <p:nvSpPr>
          <p:cNvPr id="170" name="Google Shape;170;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Model Evaluation</a:t>
            </a:r>
            <a:endParaRPr sz="2900">
              <a:latin typeface="Times New Roman"/>
              <a:ea typeface="Times New Roman"/>
              <a:cs typeface="Times New Roman"/>
              <a:sym typeface="Times New Roman"/>
            </a:endParaRPr>
          </a:p>
        </p:txBody>
      </p:sp>
      <p:sp>
        <p:nvSpPr>
          <p:cNvPr id="176" name="Google Shape;176;p29"/>
          <p:cNvSpPr txBox="1"/>
          <p:nvPr>
            <p:ph idx="1" type="body"/>
          </p:nvPr>
        </p:nvSpPr>
        <p:spPr>
          <a:xfrm>
            <a:off x="311700" y="1152475"/>
            <a:ext cx="8520600" cy="36891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ROC for each model is plotted for the better understanding and to evaluate the model performance.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Random Forest Classifier </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Accuracy: 100%</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AUC: 1.00</a:t>
            </a:r>
            <a:endParaRPr>
              <a:solidFill>
                <a:schemeClr val="dk1"/>
              </a:solidFill>
              <a:latin typeface="Times New Roman"/>
              <a:ea typeface="Times New Roman"/>
              <a:cs typeface="Times New Roman"/>
              <a:sym typeface="Times New Roman"/>
            </a:endParaRPr>
          </a:p>
        </p:txBody>
      </p:sp>
      <p:pic>
        <p:nvPicPr>
          <p:cNvPr id="177" name="Google Shape;177;p29"/>
          <p:cNvPicPr preferRelativeResize="0"/>
          <p:nvPr/>
        </p:nvPicPr>
        <p:blipFill rotWithShape="1">
          <a:blip r:embed="rId3">
            <a:alphaModFix/>
          </a:blip>
          <a:srcRect b="0" l="0" r="0" t="-12120"/>
          <a:stretch/>
        </p:blipFill>
        <p:spPr>
          <a:xfrm>
            <a:off x="4840950" y="2263600"/>
            <a:ext cx="3881425" cy="2879900"/>
          </a:xfrm>
          <a:prstGeom prst="rect">
            <a:avLst/>
          </a:prstGeom>
          <a:noFill/>
          <a:ln>
            <a:noFill/>
          </a:ln>
        </p:spPr>
      </p:pic>
      <p:sp>
        <p:nvSpPr>
          <p:cNvPr id="178" name="Google Shape;178;p29"/>
          <p:cNvSpPr txBox="1"/>
          <p:nvPr/>
        </p:nvSpPr>
        <p:spPr>
          <a:xfrm>
            <a:off x="515475" y="2723025"/>
            <a:ext cx="3563400" cy="2073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The accuracy of RF 1.0</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RF model details</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              precision    recall  f1-score   support</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           0       1.00      1.00      1.00       842</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           1       1.00      1.00      1.00       783</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    accuracy                           1.00      1625</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   macro avg       1.00      1.00      1.00      1625</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weighted avg       1.00      1.00      1.00      1625</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12121"/>
                </a:solidFill>
                <a:highlight>
                  <a:srgbClr val="FFFFFF"/>
                </a:highlight>
                <a:latin typeface="Times New Roman"/>
                <a:ea typeface="Times New Roman"/>
                <a:cs typeface="Times New Roman"/>
                <a:sym typeface="Times New Roman"/>
              </a:rPr>
              <a:t>TN = 842, FP = 0, FN = 0, TP= 783</a:t>
            </a:r>
            <a:endParaRPr b="1" sz="1100">
              <a:solidFill>
                <a:srgbClr val="212121"/>
              </a:solidFill>
              <a:highlight>
                <a:srgbClr val="FFFFFF"/>
              </a:highlight>
              <a:latin typeface="Times New Roman"/>
              <a:ea typeface="Times New Roman"/>
              <a:cs typeface="Times New Roman"/>
              <a:sym typeface="Times New Roman"/>
            </a:endParaRPr>
          </a:p>
        </p:txBody>
      </p:sp>
      <p:sp>
        <p:nvSpPr>
          <p:cNvPr id="179" name="Google Shape;179;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latin typeface="Times New Roman"/>
                <a:ea typeface="Times New Roman"/>
                <a:cs typeface="Times New Roman"/>
                <a:sym typeface="Times New Roman"/>
              </a:rPr>
              <a:t>Model Evaluation</a:t>
            </a:r>
            <a:endParaRPr sz="3011">
              <a:latin typeface="Times New Roman"/>
              <a:ea typeface="Times New Roman"/>
              <a:cs typeface="Times New Roman"/>
              <a:sym typeface="Times New Roman"/>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KNN ( K- Nearest Neighbors )</a:t>
            </a:r>
            <a:endParaRPr>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Accuracy : 100%</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AUC: 1.00</a:t>
            </a:r>
            <a:endParaRPr sz="1500">
              <a:solidFill>
                <a:schemeClr val="dk1"/>
              </a:solidFill>
              <a:latin typeface="Times New Roman"/>
              <a:ea typeface="Times New Roman"/>
              <a:cs typeface="Times New Roman"/>
              <a:sym typeface="Times New Roman"/>
            </a:endParaRPr>
          </a:p>
        </p:txBody>
      </p:sp>
      <p:pic>
        <p:nvPicPr>
          <p:cNvPr id="186" name="Google Shape;186;p30"/>
          <p:cNvPicPr preferRelativeResize="0"/>
          <p:nvPr/>
        </p:nvPicPr>
        <p:blipFill>
          <a:blip r:embed="rId3">
            <a:alphaModFix/>
          </a:blip>
          <a:stretch>
            <a:fillRect/>
          </a:stretch>
        </p:blipFill>
        <p:spPr>
          <a:xfrm>
            <a:off x="4762500" y="2229975"/>
            <a:ext cx="4022900" cy="2765600"/>
          </a:xfrm>
          <a:prstGeom prst="rect">
            <a:avLst/>
          </a:prstGeom>
          <a:noFill/>
          <a:ln>
            <a:noFill/>
          </a:ln>
        </p:spPr>
      </p:pic>
      <p:sp>
        <p:nvSpPr>
          <p:cNvPr id="187" name="Google Shape;187;p30"/>
          <p:cNvSpPr txBox="1"/>
          <p:nvPr/>
        </p:nvSpPr>
        <p:spPr>
          <a:xfrm>
            <a:off x="336175" y="2353225"/>
            <a:ext cx="3676800" cy="22158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The accuracy of KNN 1.0</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KNN model details</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precision    recall  f1-score   support</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0       1.00      1.00      1.00       842</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1       1.00      1.00      1.00       783</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accuracy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macro avg       1.00      1.00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weighted avg       1.00      1.00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TN = 842, FP = 0, FN = 0, TP= 783</a:t>
            </a:r>
            <a:endParaRPr b="1" sz="1100">
              <a:solidFill>
                <a:srgbClr val="292929"/>
              </a:solidFill>
              <a:highlight>
                <a:schemeClr val="dk1"/>
              </a:highlight>
              <a:latin typeface="Times New Roman"/>
              <a:ea typeface="Times New Roman"/>
              <a:cs typeface="Times New Roman"/>
              <a:sym typeface="Times New Roman"/>
            </a:endParaRPr>
          </a:p>
        </p:txBody>
      </p:sp>
      <p:sp>
        <p:nvSpPr>
          <p:cNvPr id="188" name="Google Shape;188;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 Evaluation</a:t>
            </a:r>
            <a:endParaRPr>
              <a:latin typeface="Times New Roman"/>
              <a:ea typeface="Times New Roman"/>
              <a:cs typeface="Times New Roman"/>
              <a:sym typeface="Times New Roman"/>
            </a:endParaRPr>
          </a:p>
        </p:txBody>
      </p:sp>
      <p:sp>
        <p:nvSpPr>
          <p:cNvPr id="194" name="Google Shape;194;p31"/>
          <p:cNvSpPr txBox="1"/>
          <p:nvPr>
            <p:ph idx="1" type="body"/>
          </p:nvPr>
        </p:nvSpPr>
        <p:spPr>
          <a:xfrm>
            <a:off x="311700" y="1152475"/>
            <a:ext cx="3648300" cy="10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Decision Tree Classifier (DT)</a:t>
            </a:r>
            <a:endParaRPr>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Accuracy: 100%</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AUC: 1.00</a:t>
            </a:r>
            <a:endParaRPr sz="1500">
              <a:solidFill>
                <a:schemeClr val="dk1"/>
              </a:solidFill>
              <a:latin typeface="Times New Roman"/>
              <a:ea typeface="Times New Roman"/>
              <a:cs typeface="Times New Roman"/>
              <a:sym typeface="Times New Roman"/>
            </a:endParaRPr>
          </a:p>
        </p:txBody>
      </p:sp>
      <p:pic>
        <p:nvPicPr>
          <p:cNvPr id="195" name="Google Shape;195;p31"/>
          <p:cNvPicPr preferRelativeResize="0"/>
          <p:nvPr/>
        </p:nvPicPr>
        <p:blipFill>
          <a:blip r:embed="rId3">
            <a:alphaModFix/>
          </a:blip>
          <a:stretch>
            <a:fillRect/>
          </a:stretch>
        </p:blipFill>
        <p:spPr>
          <a:xfrm>
            <a:off x="4744575" y="2256875"/>
            <a:ext cx="4022900" cy="2781850"/>
          </a:xfrm>
          <a:prstGeom prst="rect">
            <a:avLst/>
          </a:prstGeom>
          <a:noFill/>
          <a:ln>
            <a:noFill/>
          </a:ln>
        </p:spPr>
      </p:pic>
      <p:sp>
        <p:nvSpPr>
          <p:cNvPr id="196" name="Google Shape;196;p31"/>
          <p:cNvSpPr txBox="1"/>
          <p:nvPr/>
        </p:nvSpPr>
        <p:spPr>
          <a:xfrm>
            <a:off x="311700" y="2320975"/>
            <a:ext cx="3698100" cy="224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The accuracy of DT is 1.0</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DT model details</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precision    recall  f1-score   support</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0       1.00      1.00      1.00       842</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1       1.00      1.00      1.00       783</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accuracy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   macro avg       1.00      1.00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weighted avg       1.00      1.00      1.00      1625</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92929"/>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292929"/>
                </a:solidFill>
                <a:highlight>
                  <a:schemeClr val="dk1"/>
                </a:highlight>
                <a:latin typeface="Times New Roman"/>
                <a:ea typeface="Times New Roman"/>
                <a:cs typeface="Times New Roman"/>
                <a:sym typeface="Times New Roman"/>
              </a:rPr>
              <a:t>TN = 842, FP = 0, FN = 0, TP= 783</a:t>
            </a:r>
            <a:endParaRPr b="1" sz="1100">
              <a:solidFill>
                <a:srgbClr val="292929"/>
              </a:solidFill>
              <a:highlight>
                <a:schemeClr val="dk1"/>
              </a:highlight>
              <a:latin typeface="Times New Roman"/>
              <a:ea typeface="Times New Roman"/>
              <a:cs typeface="Times New Roman"/>
              <a:sym typeface="Times New Roman"/>
            </a:endParaRPr>
          </a:p>
        </p:txBody>
      </p:sp>
      <p:sp>
        <p:nvSpPr>
          <p:cNvPr id="197" name="Google Shape;197;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67" name="Google Shape;67;p14"/>
          <p:cNvSpPr txBox="1"/>
          <p:nvPr>
            <p:ph idx="1" type="body"/>
          </p:nvPr>
        </p:nvSpPr>
        <p:spPr>
          <a:xfrm>
            <a:off x="311700" y="1152475"/>
            <a:ext cx="8520600" cy="3666000"/>
          </a:xfrm>
          <a:prstGeom prst="rect">
            <a:avLst/>
          </a:prstGeom>
        </p:spPr>
        <p:txBody>
          <a:bodyPr anchorCtr="0" anchor="t" bIns="91425" lIns="91425" spcFirstLastPara="1" rIns="91425" wrap="square" tIns="91425">
            <a:noAutofit/>
          </a:bodyPr>
          <a:lstStyle/>
          <a:p>
            <a:pPr indent="-368300" lvl="0" marL="457200" rtl="0" algn="l">
              <a:lnSpc>
                <a:spcPct val="105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Title</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Reference</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Description</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Research Question</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Exploring Data</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Modeling Data</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Optimization</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Evaluating Model</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Conclusion</a:t>
            </a:r>
            <a:endParaRPr sz="2200">
              <a:solidFill>
                <a:schemeClr val="dk1"/>
              </a:solidFill>
              <a:latin typeface="Times New Roman"/>
              <a:ea typeface="Times New Roman"/>
              <a:cs typeface="Times New Roman"/>
              <a:sym typeface="Times New Roman"/>
            </a:endParaRPr>
          </a:p>
          <a:p>
            <a:pPr indent="-368300" lvl="0" marL="457200" rtl="0" algn="l">
              <a:lnSpc>
                <a:spcPct val="10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GitHub</a:t>
            </a:r>
            <a:endParaRPr sz="2200">
              <a:solidFill>
                <a:schemeClr val="dk1"/>
              </a:solidFill>
              <a:latin typeface="Times New Roman"/>
              <a:ea typeface="Times New Roman"/>
              <a:cs typeface="Times New Roman"/>
              <a:sym typeface="Times New Roman"/>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Optimization</a:t>
            </a:r>
            <a:endParaRPr>
              <a:latin typeface="Times New Roman"/>
              <a:ea typeface="Times New Roman"/>
              <a:cs typeface="Times New Roman"/>
              <a:sym typeface="Times New Roman"/>
            </a:endParaRPr>
          </a:p>
        </p:txBody>
      </p:sp>
      <p:sp>
        <p:nvSpPr>
          <p:cNvPr id="203" name="Google Shape;20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For better performance cross validation of the dataset using the K-fold cross </a:t>
            </a:r>
            <a:r>
              <a:rPr lang="en"/>
              <a:t>validation is done for all models</a:t>
            </a:r>
            <a:r>
              <a:rPr lang="en"/>
              <a:t>.</a:t>
            </a:r>
            <a:endParaRPr/>
          </a:p>
          <a:p>
            <a:pPr indent="-342900" lvl="0" marL="457200" rtl="0" algn="just">
              <a:spcBef>
                <a:spcPts val="0"/>
              </a:spcBef>
              <a:spcAft>
                <a:spcPts val="0"/>
              </a:spcAft>
              <a:buSzPts val="1800"/>
              <a:buChar char="●"/>
            </a:pPr>
            <a:r>
              <a:rPr lang="en"/>
              <a:t>Further, optimization of the hyper parameters is performed by randomized search using the RandomizedsearchCV().</a:t>
            </a:r>
            <a:endParaRPr sz="20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
        <p:nvSpPr>
          <p:cNvPr id="204" name="Google Shape;204;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210" name="Google Shape;210;p33"/>
          <p:cNvSpPr txBox="1"/>
          <p:nvPr>
            <p:ph idx="1" type="body"/>
          </p:nvPr>
        </p:nvSpPr>
        <p:spPr>
          <a:xfrm>
            <a:off x="311700" y="1152475"/>
            <a:ext cx="430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DT</a:t>
            </a:r>
            <a:endParaRPr/>
          </a:p>
          <a:p>
            <a:pPr indent="-342900" lvl="0" marL="457200" rtl="0" algn="l">
              <a:spcBef>
                <a:spcPts val="1200"/>
              </a:spcBef>
              <a:spcAft>
                <a:spcPts val="0"/>
              </a:spcAft>
              <a:buSzPts val="1800"/>
              <a:buChar char="●"/>
            </a:pPr>
            <a:r>
              <a:rPr lang="en"/>
              <a:t>Criteria: gini</a:t>
            </a:r>
            <a:endParaRPr/>
          </a:p>
          <a:p>
            <a:pPr indent="-342900" lvl="0" marL="457200" rtl="0" algn="l">
              <a:spcBef>
                <a:spcPts val="0"/>
              </a:spcBef>
              <a:spcAft>
                <a:spcPts val="0"/>
              </a:spcAft>
              <a:buSzPts val="1800"/>
              <a:buChar char="●"/>
            </a:pPr>
            <a:r>
              <a:rPr lang="en"/>
              <a:t>Min_sample_leaf = 45</a:t>
            </a:r>
            <a:endParaRPr/>
          </a:p>
          <a:p>
            <a:pPr indent="-342900" lvl="0" marL="457200" rtl="0" algn="l">
              <a:spcBef>
                <a:spcPts val="0"/>
              </a:spcBef>
              <a:spcAft>
                <a:spcPts val="0"/>
              </a:spcAft>
              <a:buSzPts val="1800"/>
              <a:buChar char="●"/>
            </a:pPr>
            <a:r>
              <a:rPr lang="en"/>
              <a:t>Min_sample_split = 114</a:t>
            </a:r>
            <a:endParaRPr/>
          </a:p>
          <a:p>
            <a:pPr indent="-342900" lvl="0" marL="457200" rtl="0" algn="l">
              <a:spcBef>
                <a:spcPts val="0"/>
              </a:spcBef>
              <a:spcAft>
                <a:spcPts val="0"/>
              </a:spcAft>
              <a:buSzPts val="1800"/>
              <a:buChar char="●"/>
            </a:pPr>
            <a:r>
              <a:rPr lang="en"/>
              <a:t>Max_depth = 30</a:t>
            </a:r>
            <a:endParaRPr/>
          </a:p>
          <a:p>
            <a:pPr indent="-342900" lvl="0" marL="457200" rtl="0" algn="l">
              <a:spcBef>
                <a:spcPts val="0"/>
              </a:spcBef>
              <a:spcAft>
                <a:spcPts val="0"/>
              </a:spcAft>
              <a:buSzPts val="1800"/>
              <a:buChar char="●"/>
            </a:pPr>
            <a:r>
              <a:rPr lang="en"/>
              <a:t>Accuracy = 99.3%</a:t>
            </a:r>
            <a:endParaRPr/>
          </a:p>
          <a:p>
            <a:pPr indent="-342900" lvl="0" marL="457200" rtl="0" algn="l">
              <a:spcBef>
                <a:spcPts val="0"/>
              </a:spcBef>
              <a:spcAft>
                <a:spcPts val="0"/>
              </a:spcAft>
              <a:buSzPts val="1800"/>
              <a:buChar char="●"/>
            </a:pPr>
            <a:r>
              <a:rPr lang="en"/>
              <a:t>AUC = 1</a:t>
            </a:r>
            <a:endParaRPr/>
          </a:p>
          <a:p>
            <a:pPr indent="0" lvl="0" marL="0" rtl="0" algn="l">
              <a:spcBef>
                <a:spcPts val="120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5224846" y="1017721"/>
            <a:ext cx="3733750" cy="1431175"/>
          </a:xfrm>
          <a:prstGeom prst="rect">
            <a:avLst/>
          </a:prstGeom>
          <a:noFill/>
          <a:ln>
            <a:noFill/>
          </a:ln>
        </p:spPr>
      </p:pic>
      <p:pic>
        <p:nvPicPr>
          <p:cNvPr id="212" name="Google Shape;212;p33"/>
          <p:cNvPicPr preferRelativeResize="0"/>
          <p:nvPr/>
        </p:nvPicPr>
        <p:blipFill>
          <a:blip r:embed="rId4">
            <a:alphaModFix/>
          </a:blip>
          <a:stretch>
            <a:fillRect/>
          </a:stretch>
        </p:blipFill>
        <p:spPr>
          <a:xfrm>
            <a:off x="5505798" y="2717220"/>
            <a:ext cx="3171860" cy="1851650"/>
          </a:xfrm>
          <a:prstGeom prst="rect">
            <a:avLst/>
          </a:prstGeom>
          <a:noFill/>
          <a:ln>
            <a:noFill/>
          </a:ln>
        </p:spPr>
      </p:pic>
      <p:sp>
        <p:nvSpPr>
          <p:cNvPr id="213" name="Google Shape;213;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219" name="Google Shape;219;p34"/>
          <p:cNvSpPr txBox="1"/>
          <p:nvPr>
            <p:ph idx="1" type="body"/>
          </p:nvPr>
        </p:nvSpPr>
        <p:spPr>
          <a:xfrm>
            <a:off x="311700" y="1152475"/>
            <a:ext cx="462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a:t>
            </a:r>
            <a:endParaRPr/>
          </a:p>
          <a:p>
            <a:pPr indent="-342900" lvl="0" marL="457200" rtl="0" algn="l">
              <a:spcBef>
                <a:spcPts val="1200"/>
              </a:spcBef>
              <a:spcAft>
                <a:spcPts val="0"/>
              </a:spcAft>
              <a:buSzPts val="1800"/>
              <a:buChar char="●"/>
            </a:pPr>
            <a:r>
              <a:rPr lang="en"/>
              <a:t>N_neighbour = 7</a:t>
            </a:r>
            <a:endParaRPr/>
          </a:p>
          <a:p>
            <a:pPr indent="-342900" lvl="0" marL="457200" rtl="0" algn="l">
              <a:spcBef>
                <a:spcPts val="0"/>
              </a:spcBef>
              <a:spcAft>
                <a:spcPts val="0"/>
              </a:spcAft>
              <a:buSzPts val="1800"/>
              <a:buChar char="●"/>
            </a:pPr>
            <a:r>
              <a:rPr lang="en"/>
              <a:t>Algorithm = auto</a:t>
            </a:r>
            <a:endParaRPr/>
          </a:p>
          <a:p>
            <a:pPr indent="-342900" lvl="0" marL="457200" rtl="0" algn="l">
              <a:spcBef>
                <a:spcPts val="0"/>
              </a:spcBef>
              <a:spcAft>
                <a:spcPts val="0"/>
              </a:spcAft>
              <a:buSzPts val="1800"/>
              <a:buChar char="●"/>
            </a:pPr>
            <a:r>
              <a:rPr lang="en"/>
              <a:t>Weights = distance</a:t>
            </a:r>
            <a:endParaRPr/>
          </a:p>
          <a:p>
            <a:pPr indent="-342900" lvl="0" marL="457200" rtl="0" algn="l">
              <a:spcBef>
                <a:spcPts val="0"/>
              </a:spcBef>
              <a:spcAft>
                <a:spcPts val="0"/>
              </a:spcAft>
              <a:buSzPts val="1800"/>
              <a:buChar char="●"/>
            </a:pPr>
            <a:r>
              <a:rPr lang="en"/>
              <a:t>Accuracy = 99.98%</a:t>
            </a:r>
            <a:endParaRPr/>
          </a:p>
          <a:p>
            <a:pPr indent="0" lvl="0" marL="0" rtl="0" algn="l">
              <a:spcBef>
                <a:spcPts val="1200"/>
              </a:spcBef>
              <a:spcAft>
                <a:spcPts val="1200"/>
              </a:spcAft>
              <a:buNone/>
            </a:pPr>
            <a:r>
              <a:t/>
            </a:r>
            <a:endParaRPr/>
          </a:p>
        </p:txBody>
      </p:sp>
      <p:pic>
        <p:nvPicPr>
          <p:cNvPr id="220" name="Google Shape;220;p34"/>
          <p:cNvPicPr preferRelativeResize="0"/>
          <p:nvPr/>
        </p:nvPicPr>
        <p:blipFill>
          <a:blip r:embed="rId3">
            <a:alphaModFix/>
          </a:blip>
          <a:stretch>
            <a:fillRect/>
          </a:stretch>
        </p:blipFill>
        <p:spPr>
          <a:xfrm>
            <a:off x="5674575" y="828200"/>
            <a:ext cx="3157725" cy="1256175"/>
          </a:xfrm>
          <a:prstGeom prst="rect">
            <a:avLst/>
          </a:prstGeom>
          <a:noFill/>
          <a:ln>
            <a:noFill/>
          </a:ln>
        </p:spPr>
      </p:pic>
      <p:pic>
        <p:nvPicPr>
          <p:cNvPr id="221" name="Google Shape;221;p34"/>
          <p:cNvPicPr preferRelativeResize="0"/>
          <p:nvPr/>
        </p:nvPicPr>
        <p:blipFill>
          <a:blip r:embed="rId4">
            <a:alphaModFix/>
          </a:blip>
          <a:stretch>
            <a:fillRect/>
          </a:stretch>
        </p:blipFill>
        <p:spPr>
          <a:xfrm>
            <a:off x="5900353" y="2571745"/>
            <a:ext cx="2706167" cy="1690700"/>
          </a:xfrm>
          <a:prstGeom prst="rect">
            <a:avLst/>
          </a:prstGeom>
          <a:noFill/>
          <a:ln>
            <a:noFill/>
          </a:ln>
        </p:spPr>
      </p:pic>
      <p:sp>
        <p:nvSpPr>
          <p:cNvPr id="222" name="Google Shape;222;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p:txBody>
      </p:sp>
      <p:sp>
        <p:nvSpPr>
          <p:cNvPr id="228" name="Google Shape;228;p35"/>
          <p:cNvSpPr txBox="1"/>
          <p:nvPr>
            <p:ph idx="1" type="body"/>
          </p:nvPr>
        </p:nvSpPr>
        <p:spPr>
          <a:xfrm>
            <a:off x="311700" y="1152475"/>
            <a:ext cx="348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RF</a:t>
            </a:r>
            <a:endParaRPr/>
          </a:p>
          <a:p>
            <a:pPr indent="-342900" lvl="0" marL="457200" rtl="0" algn="l">
              <a:spcBef>
                <a:spcPts val="1200"/>
              </a:spcBef>
              <a:spcAft>
                <a:spcPts val="0"/>
              </a:spcAft>
              <a:buSzPts val="1800"/>
              <a:buChar char="●"/>
            </a:pPr>
            <a:r>
              <a:rPr lang="en"/>
              <a:t>N_estimators = 48</a:t>
            </a:r>
            <a:endParaRPr/>
          </a:p>
          <a:p>
            <a:pPr indent="-342900" lvl="0" marL="457200" rtl="0" algn="l">
              <a:spcBef>
                <a:spcPts val="0"/>
              </a:spcBef>
              <a:spcAft>
                <a:spcPts val="0"/>
              </a:spcAft>
              <a:buSzPts val="1800"/>
              <a:buChar char="●"/>
            </a:pPr>
            <a:r>
              <a:rPr lang="en"/>
              <a:t>Min_sample_split = 5</a:t>
            </a:r>
            <a:endParaRPr/>
          </a:p>
          <a:p>
            <a:pPr indent="-342900" lvl="0" marL="457200" rtl="0" algn="l">
              <a:spcBef>
                <a:spcPts val="0"/>
              </a:spcBef>
              <a:spcAft>
                <a:spcPts val="0"/>
              </a:spcAft>
              <a:buSzPts val="1800"/>
              <a:buChar char="●"/>
            </a:pPr>
            <a:r>
              <a:rPr lang="en"/>
              <a:t>Min_sample_leaf = 1</a:t>
            </a:r>
            <a:endParaRPr/>
          </a:p>
          <a:p>
            <a:pPr indent="-342900" lvl="0" marL="457200" rtl="0" algn="l">
              <a:spcBef>
                <a:spcPts val="0"/>
              </a:spcBef>
              <a:spcAft>
                <a:spcPts val="0"/>
              </a:spcAft>
              <a:buSzPts val="1800"/>
              <a:buChar char="●"/>
            </a:pPr>
            <a:r>
              <a:rPr lang="en"/>
              <a:t>Max_depth = 4</a:t>
            </a:r>
            <a:endParaRPr/>
          </a:p>
          <a:p>
            <a:pPr indent="-342900" lvl="0" marL="457200" rtl="0" algn="l">
              <a:spcBef>
                <a:spcPts val="0"/>
              </a:spcBef>
              <a:spcAft>
                <a:spcPts val="0"/>
              </a:spcAft>
              <a:buSzPts val="1800"/>
              <a:buChar char="●"/>
            </a:pPr>
            <a:r>
              <a:rPr lang="en"/>
              <a:t>Accuracy = 98.9%</a:t>
            </a:r>
            <a:endParaRPr/>
          </a:p>
          <a:p>
            <a:pPr indent="0" lvl="0" marL="0" rtl="0" algn="l">
              <a:spcBef>
                <a:spcPts val="1200"/>
              </a:spcBef>
              <a:spcAft>
                <a:spcPts val="1200"/>
              </a:spcAft>
              <a:buNone/>
            </a:pPr>
            <a:r>
              <a:t/>
            </a:r>
            <a:endParaRPr/>
          </a:p>
        </p:txBody>
      </p:sp>
      <p:pic>
        <p:nvPicPr>
          <p:cNvPr id="229" name="Google Shape;229;p35"/>
          <p:cNvPicPr preferRelativeResize="0"/>
          <p:nvPr/>
        </p:nvPicPr>
        <p:blipFill>
          <a:blip r:embed="rId3">
            <a:alphaModFix/>
          </a:blip>
          <a:stretch>
            <a:fillRect/>
          </a:stretch>
        </p:blipFill>
        <p:spPr>
          <a:xfrm>
            <a:off x="5656425" y="1137613"/>
            <a:ext cx="2707201" cy="1314050"/>
          </a:xfrm>
          <a:prstGeom prst="rect">
            <a:avLst/>
          </a:prstGeom>
          <a:noFill/>
          <a:ln>
            <a:noFill/>
          </a:ln>
        </p:spPr>
      </p:pic>
      <p:pic>
        <p:nvPicPr>
          <p:cNvPr id="230" name="Google Shape;230;p35"/>
          <p:cNvPicPr preferRelativeResize="0"/>
          <p:nvPr/>
        </p:nvPicPr>
        <p:blipFill>
          <a:blip r:embed="rId4">
            <a:alphaModFix/>
          </a:blip>
          <a:stretch>
            <a:fillRect/>
          </a:stretch>
        </p:blipFill>
        <p:spPr>
          <a:xfrm>
            <a:off x="5705463" y="2968337"/>
            <a:ext cx="2609126" cy="1615400"/>
          </a:xfrm>
          <a:prstGeom prst="rect">
            <a:avLst/>
          </a:prstGeom>
          <a:noFill/>
          <a:ln>
            <a:noFill/>
          </a:ln>
        </p:spPr>
      </p:pic>
      <p:sp>
        <p:nvSpPr>
          <p:cNvPr id="231" name="Google Shape;231;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213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Models Comparison:</a:t>
            </a:r>
            <a:endParaRPr>
              <a:latin typeface="Times New Roman"/>
              <a:ea typeface="Times New Roman"/>
              <a:cs typeface="Times New Roman"/>
              <a:sym typeface="Times New Roman"/>
            </a:endParaRPr>
          </a:p>
        </p:txBody>
      </p:sp>
      <p:sp>
        <p:nvSpPr>
          <p:cNvPr id="237" name="Google Shape;237;p36"/>
          <p:cNvSpPr txBox="1"/>
          <p:nvPr/>
        </p:nvSpPr>
        <p:spPr>
          <a:xfrm>
            <a:off x="952500" y="82237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Before optimization</a:t>
            </a:r>
            <a:endParaRPr>
              <a:solidFill>
                <a:schemeClr val="dk1"/>
              </a:solidFill>
              <a:latin typeface="Average"/>
              <a:ea typeface="Average"/>
              <a:cs typeface="Average"/>
              <a:sym typeface="Average"/>
            </a:endParaRPr>
          </a:p>
        </p:txBody>
      </p:sp>
      <p:graphicFrame>
        <p:nvGraphicFramePr>
          <p:cNvPr id="238" name="Google Shape;238;p36"/>
          <p:cNvGraphicFramePr/>
          <p:nvPr/>
        </p:nvGraphicFramePr>
        <p:xfrm>
          <a:off x="952500" y="1222575"/>
          <a:ext cx="3000000" cy="3000000"/>
        </p:xfrm>
        <a:graphic>
          <a:graphicData uri="http://schemas.openxmlformats.org/drawingml/2006/table">
            <a:tbl>
              <a:tblPr>
                <a:noFill/>
                <a:tableStyleId>{D6403817-DE38-4BDA-8225-2DAA1342FAE0}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SNO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Classification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
        <p:nvSpPr>
          <p:cNvPr id="239" name="Google Shape;239;p36"/>
          <p:cNvSpPr txBox="1"/>
          <p:nvPr/>
        </p:nvSpPr>
        <p:spPr>
          <a:xfrm>
            <a:off x="952500" y="293677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After</a:t>
            </a:r>
            <a:r>
              <a:rPr lang="en">
                <a:solidFill>
                  <a:schemeClr val="dk1"/>
                </a:solidFill>
                <a:latin typeface="Average"/>
                <a:ea typeface="Average"/>
                <a:cs typeface="Average"/>
                <a:sym typeface="Average"/>
              </a:rPr>
              <a:t> optimization</a:t>
            </a:r>
            <a:endParaRPr>
              <a:solidFill>
                <a:schemeClr val="dk1"/>
              </a:solidFill>
              <a:latin typeface="Average"/>
              <a:ea typeface="Average"/>
              <a:cs typeface="Average"/>
              <a:sym typeface="Average"/>
            </a:endParaRPr>
          </a:p>
        </p:txBody>
      </p:sp>
      <p:graphicFrame>
        <p:nvGraphicFramePr>
          <p:cNvPr id="240" name="Google Shape;240;p36"/>
          <p:cNvGraphicFramePr/>
          <p:nvPr/>
        </p:nvGraphicFramePr>
        <p:xfrm>
          <a:off x="952500" y="3271100"/>
          <a:ext cx="3000000" cy="3000000"/>
        </p:xfrm>
        <a:graphic>
          <a:graphicData uri="http://schemas.openxmlformats.org/drawingml/2006/table">
            <a:tbl>
              <a:tblPr>
                <a:noFill/>
                <a:tableStyleId>{D6403817-DE38-4BDA-8225-2DAA1342FAE0}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SNO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Classification 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99.98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98.90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99.30</a:t>
                      </a:r>
                      <a:endParaRPr>
                        <a:solidFill>
                          <a:schemeClr val="dk1"/>
                        </a:solidFill>
                      </a:endParaRPr>
                    </a:p>
                  </a:txBody>
                  <a:tcPr marT="91425" marB="91425" marR="91425" marL="91425"/>
                </a:tc>
              </a:tr>
            </a:tbl>
          </a:graphicData>
        </a:graphic>
      </p:graphicFrame>
      <p:sp>
        <p:nvSpPr>
          <p:cNvPr id="241" name="Google Shape;241;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pic>
        <p:nvPicPr>
          <p:cNvPr id="247" name="Google Shape;247;p37"/>
          <p:cNvPicPr preferRelativeResize="0"/>
          <p:nvPr/>
        </p:nvPicPr>
        <p:blipFill>
          <a:blip r:embed="rId3">
            <a:alphaModFix/>
          </a:blip>
          <a:stretch>
            <a:fillRect/>
          </a:stretch>
        </p:blipFill>
        <p:spPr>
          <a:xfrm>
            <a:off x="1632250" y="1366975"/>
            <a:ext cx="5879499" cy="2762175"/>
          </a:xfrm>
          <a:prstGeom prst="rect">
            <a:avLst/>
          </a:prstGeom>
          <a:noFill/>
          <a:ln>
            <a:noFill/>
          </a:ln>
        </p:spPr>
      </p:pic>
      <p:sp>
        <p:nvSpPr>
          <p:cNvPr id="248" name="Google Shape;248;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4" name="Google Shape;254;p38"/>
          <p:cNvSpPr txBox="1"/>
          <p:nvPr>
            <p:ph idx="1" type="body"/>
          </p:nvPr>
        </p:nvSpPr>
        <p:spPr>
          <a:xfrm>
            <a:off x="311700" y="14283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400">
                <a:solidFill>
                  <a:schemeClr val="dk1"/>
                </a:solidFill>
                <a:latin typeface="Calibri"/>
                <a:ea typeface="Calibri"/>
                <a:cs typeface="Calibri"/>
                <a:sym typeface="Calibri"/>
              </a:rPr>
              <a:t>RF, KNN and DT are studied and experimented on the mushroom(North American mushrooms) dataset to classify the mushrooms into edible or poisonous.</a:t>
            </a:r>
            <a:endParaRPr sz="1400">
              <a:solidFill>
                <a:schemeClr val="dk1"/>
              </a:solidFill>
              <a:latin typeface="Calibri"/>
              <a:ea typeface="Calibri"/>
              <a:cs typeface="Calibri"/>
              <a:sym typeface="Calibri"/>
            </a:endParaRPr>
          </a:p>
          <a:p>
            <a:pPr indent="0" lvl="0" marL="457200" rtl="0" algn="l">
              <a:spcBef>
                <a:spcPts val="1200"/>
              </a:spcBef>
              <a:spcAft>
                <a:spcPts val="0"/>
              </a:spcAft>
              <a:buNone/>
            </a:pPr>
            <a:r>
              <a:rPr lang="en" sz="1400">
                <a:solidFill>
                  <a:schemeClr val="dk1"/>
                </a:solidFill>
                <a:latin typeface="Calibri"/>
                <a:ea typeface="Calibri"/>
                <a:cs typeface="Calibri"/>
                <a:sym typeface="Calibri"/>
              </a:rPr>
              <a:t>The dataset exploration has proven that the data is skewed for all features and the target is balanced.</a:t>
            </a:r>
            <a:endParaRPr sz="1400">
              <a:solidFill>
                <a:schemeClr val="dk1"/>
              </a:solidFill>
              <a:latin typeface="Calibri"/>
              <a:ea typeface="Calibri"/>
              <a:cs typeface="Calibri"/>
              <a:sym typeface="Calibri"/>
            </a:endParaRPr>
          </a:p>
          <a:p>
            <a:pPr indent="0" lvl="0" marL="457200" rtl="0" algn="l">
              <a:spcBef>
                <a:spcPts val="1200"/>
              </a:spcBef>
              <a:spcAft>
                <a:spcPts val="0"/>
              </a:spcAft>
              <a:buNone/>
            </a:pPr>
            <a:r>
              <a:rPr lang="en" sz="1400">
                <a:solidFill>
                  <a:schemeClr val="dk1"/>
                </a:solidFill>
                <a:latin typeface="Calibri"/>
                <a:ea typeface="Calibri"/>
                <a:cs typeface="Calibri"/>
                <a:sym typeface="Calibri"/>
              </a:rPr>
              <a:t>Even though all considered models have shown 100% accuracy before optimization after  optimizing  using  ‘Randomized search cross validation’ the accuracy was slightly reduced to 99.3, 98.9 and 99.9 for Decision Tree, Random Forest and KNN respectively. As KNN has the best accuracy amongst the three models thus it’s a better model for the given Mushrooms dataset.</a:t>
            </a:r>
            <a:endParaRPr sz="1400">
              <a:solidFill>
                <a:schemeClr val="dk1"/>
              </a:solidFill>
              <a:latin typeface="Calibri"/>
              <a:ea typeface="Calibri"/>
              <a:cs typeface="Calibri"/>
              <a:sym typeface="Calibri"/>
            </a:endParaRPr>
          </a:p>
          <a:p>
            <a:pPr indent="0" lvl="0" marL="457200" rtl="0" algn="l">
              <a:spcBef>
                <a:spcPts val="1200"/>
              </a:spcBef>
              <a:spcAft>
                <a:spcPts val="0"/>
              </a:spcAft>
              <a:buNone/>
            </a:pPr>
            <a:r>
              <a:rPr lang="en" sz="1400">
                <a:solidFill>
                  <a:schemeClr val="dk1"/>
                </a:solidFill>
                <a:latin typeface="Calibri"/>
                <a:ea typeface="Calibri"/>
                <a:cs typeface="Calibri"/>
                <a:sym typeface="Calibri"/>
              </a:rPr>
              <a:t>The feature importance using permutation  for RF has shown that the ‘Odor’ feature has more importance than the rest, followed by ‘Gill Size’.</a:t>
            </a:r>
            <a:endParaRPr sz="1400">
              <a:solidFill>
                <a:schemeClr val="dk1"/>
              </a:solidFill>
              <a:latin typeface="Calibri"/>
              <a:ea typeface="Calibri"/>
              <a:cs typeface="Calibri"/>
              <a:sym typeface="Calibri"/>
            </a:endParaRPr>
          </a:p>
          <a:p>
            <a:pPr indent="0" lvl="0" marL="457200" rtl="0" algn="l">
              <a:spcBef>
                <a:spcPts val="1200"/>
              </a:spcBef>
              <a:spcAft>
                <a:spcPts val="1200"/>
              </a:spcAft>
              <a:buNone/>
            </a:pPr>
            <a:r>
              <a:t/>
            </a:r>
            <a:endParaRPr>
              <a:solidFill>
                <a:schemeClr val="dk1"/>
              </a:solidFill>
            </a:endParaRPr>
          </a:p>
        </p:txBody>
      </p:sp>
      <p:sp>
        <p:nvSpPr>
          <p:cNvPr id="255" name="Google Shape;255;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Times New Roman"/>
                <a:ea typeface="Times New Roman"/>
                <a:cs typeface="Times New Roman"/>
                <a:sym typeface="Times New Roman"/>
              </a:rPr>
              <a:t>GitHub Repository</a:t>
            </a:r>
            <a:endParaRPr>
              <a:latin typeface="Times New Roman"/>
              <a:ea typeface="Times New Roman"/>
              <a:cs typeface="Times New Roman"/>
              <a:sym typeface="Times New Roman"/>
            </a:endParaRPr>
          </a:p>
        </p:txBody>
      </p:sp>
      <p:sp>
        <p:nvSpPr>
          <p:cNvPr id="261" name="Google Shape;26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GitHub Repository Link</a:t>
            </a:r>
            <a:endParaRPr/>
          </a:p>
        </p:txBody>
      </p:sp>
      <p:sp>
        <p:nvSpPr>
          <p:cNvPr id="262" name="Google Shape;262;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8900">
                <a:latin typeface="Times New Roman"/>
                <a:ea typeface="Times New Roman"/>
                <a:cs typeface="Times New Roman"/>
                <a:sym typeface="Times New Roman"/>
              </a:rPr>
              <a:t>Thank You</a:t>
            </a:r>
            <a:endParaRPr sz="8900">
              <a:latin typeface="Times New Roman"/>
              <a:ea typeface="Times New Roman"/>
              <a:cs typeface="Times New Roman"/>
              <a:sym typeface="Times New Roman"/>
            </a:endParaRPr>
          </a:p>
        </p:txBody>
      </p:sp>
      <p:sp>
        <p:nvSpPr>
          <p:cNvPr id="268" name="Google Shape;268;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10496" rtl="0" algn="just">
              <a:lnSpc>
                <a:spcPct val="95403"/>
              </a:lnSpc>
              <a:spcBef>
                <a:spcPts val="0"/>
              </a:spcBef>
              <a:spcAft>
                <a:spcPts val="0"/>
              </a:spcAft>
              <a:buNone/>
            </a:pPr>
            <a:r>
              <a:t/>
            </a:r>
            <a:endParaRPr sz="2100">
              <a:solidFill>
                <a:schemeClr val="dk1"/>
              </a:solidFill>
              <a:highlight>
                <a:srgbClr val="FFFFFF"/>
              </a:highlight>
              <a:latin typeface="Times New Roman"/>
              <a:ea typeface="Times New Roman"/>
              <a:cs typeface="Times New Roman"/>
              <a:sym typeface="Times New Roman"/>
            </a:endParaRPr>
          </a:p>
          <a:p>
            <a:pPr indent="-361950" lvl="1" marL="914400" rtl="0" algn="l">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https://archive.ics.uci.edu/ml/datasets/mushroom</a:t>
            </a:r>
            <a:endParaRPr sz="2100">
              <a:solidFill>
                <a:schemeClr val="dk1"/>
              </a:solidFill>
              <a:latin typeface="Times New Roman"/>
              <a:ea typeface="Times New Roman"/>
              <a:cs typeface="Times New Roman"/>
              <a:sym typeface="Times New Roman"/>
            </a:endParaRPr>
          </a:p>
          <a:p>
            <a:pPr indent="-361950" lvl="1" marL="914400" rtl="0" algn="l">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https://escholarship.org/uc/item/48r6d4z0</a:t>
            </a:r>
            <a:endParaRPr sz="2100">
              <a:solidFill>
                <a:schemeClr val="dk1"/>
              </a:solidFill>
              <a:latin typeface="Times New Roman"/>
              <a:ea typeface="Times New Roman"/>
              <a:cs typeface="Times New Roman"/>
              <a:sym typeface="Times New Roman"/>
            </a:endParaRPr>
          </a:p>
          <a:p>
            <a:pPr indent="-361950" lvl="1" marL="914400" rtl="0" algn="l">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https://www.researchgate.net/publication/2633347_Extraction_of_Logical_Rules_From_Training_Data_Using_Backpropagation_Networks</a:t>
            </a:r>
            <a:endParaRPr sz="2100">
              <a:solidFill>
                <a:schemeClr val="dk1"/>
              </a:solidFill>
              <a:latin typeface="Times New Roman"/>
              <a:ea typeface="Times New Roman"/>
              <a:cs typeface="Times New Roman"/>
              <a:sym typeface="Times New Roman"/>
            </a:endParaRPr>
          </a:p>
          <a:p>
            <a:pPr indent="-361950" lvl="1" marL="914400" rtl="0" algn="l">
              <a:lnSpc>
                <a:spcPct val="95403"/>
              </a:lnSpc>
              <a:spcBef>
                <a:spcPts val="0"/>
              </a:spcBef>
              <a:spcAft>
                <a:spcPts val="0"/>
              </a:spcAft>
              <a:buSzPts val="2100"/>
              <a:buFont typeface="Times New Roman"/>
              <a:buChar char="○"/>
            </a:pPr>
            <a:r>
              <a:rPr lang="en" sz="21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https://www.sciencedirect.com/science/article/abs/pii/0004370289900465</a:t>
            </a:r>
            <a:endParaRPr sz="2100">
              <a:solidFill>
                <a:schemeClr val="dk1"/>
              </a:solidFill>
              <a:latin typeface="Times New Roman"/>
              <a:ea typeface="Times New Roman"/>
              <a:cs typeface="Times New Roman"/>
              <a:sym typeface="Times New Roman"/>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38">
                <a:highlight>
                  <a:schemeClr val="lt1"/>
                </a:highlight>
                <a:latin typeface="Times New Roman"/>
                <a:ea typeface="Times New Roman"/>
                <a:cs typeface="Times New Roman"/>
                <a:sym typeface="Times New Roman"/>
              </a:rPr>
              <a:t>TEAM DETAILS:</a:t>
            </a:r>
            <a:endParaRPr sz="3038">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011">
              <a:latin typeface="Times New Roman"/>
              <a:ea typeface="Times New Roman"/>
              <a:cs typeface="Times New Roman"/>
              <a:sym typeface="Times New Roman"/>
            </a:endParaRPr>
          </a:p>
        </p:txBody>
      </p:sp>
      <p:sp>
        <p:nvSpPr>
          <p:cNvPr id="81" name="Google Shape;81;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2" name="Google Shape;82;p16"/>
          <p:cNvGraphicFramePr/>
          <p:nvPr/>
        </p:nvGraphicFramePr>
        <p:xfrm>
          <a:off x="677125" y="1566585"/>
          <a:ext cx="3000000" cy="3000000"/>
        </p:xfrm>
        <a:graphic>
          <a:graphicData uri="http://schemas.openxmlformats.org/drawingml/2006/table">
            <a:tbl>
              <a:tblPr>
                <a:noFill/>
                <a:tableStyleId>{D6403817-DE38-4BDA-8225-2DAA1342FAE0}</a:tableStyleId>
              </a:tblPr>
              <a:tblGrid>
                <a:gridCol w="3619500"/>
                <a:gridCol w="3619500"/>
              </a:tblGrid>
              <a:tr h="393600">
                <a:tc>
                  <a:txBody>
                    <a:bodyPr/>
                    <a:lstStyle/>
                    <a:p>
                      <a:pPr indent="0" lvl="0" marL="0" rtl="0" algn="ctr">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Contact</a:t>
                      </a:r>
                      <a:endParaRPr>
                        <a:solidFill>
                          <a:schemeClr val="dk1"/>
                        </a:solidFill>
                      </a:endParaRPr>
                    </a:p>
                  </a:txBody>
                  <a:tcPr marT="91425" marB="91425" marR="91425" marL="91425"/>
                </a:tc>
              </a:tr>
              <a:tr h="393600">
                <a:tc>
                  <a:txBody>
                    <a:bodyPr/>
                    <a:lstStyle/>
                    <a:p>
                      <a:pPr indent="0" lvl="0" marL="0" rtl="0" algn="ctr">
                        <a:spcBef>
                          <a:spcPts val="0"/>
                        </a:spcBef>
                        <a:spcAft>
                          <a:spcPts val="0"/>
                        </a:spcAft>
                        <a:buNone/>
                      </a:pPr>
                      <a:r>
                        <a:rPr lang="en">
                          <a:solidFill>
                            <a:schemeClr val="dk1"/>
                          </a:solidFill>
                        </a:rPr>
                        <a:t>Sarvani Konda (lead)</a:t>
                      </a:r>
                      <a:endParaRPr>
                        <a:solidFill>
                          <a:schemeClr val="dk1"/>
                        </a:solidFill>
                      </a:endParaRPr>
                    </a:p>
                  </a:txBody>
                  <a:tcPr marT="91425" marB="91425" marR="91425" marL="91425"/>
                </a:tc>
                <a:tc>
                  <a:txBody>
                    <a:bodyPr/>
                    <a:lstStyle/>
                    <a:p>
                      <a:pPr indent="0" lvl="0" marL="0" rtl="0" algn="ctr">
                        <a:lnSpc>
                          <a:spcPct val="95403"/>
                        </a:lnSpc>
                        <a:spcBef>
                          <a:spcPts val="0"/>
                        </a:spcBef>
                        <a:spcAft>
                          <a:spcPts val="0"/>
                        </a:spcAft>
                        <a:buNone/>
                      </a:pPr>
                      <a:r>
                        <a:rPr lang="en" sz="1100" u="sng">
                          <a:solidFill>
                            <a:schemeClr val="dk1"/>
                          </a:solidFill>
                          <a:hlinkClick r:id="rId3">
                            <a:extLst>
                              <a:ext uri="{A12FA001-AC4F-418D-AE19-62706E023703}">
                                <ahyp:hlinkClr val="tx"/>
                              </a:ext>
                            </a:extLst>
                          </a:hlinkClick>
                        </a:rPr>
                        <a:t>kondas2@mail.sacredheart.edu</a:t>
                      </a:r>
                      <a:endParaRPr>
                        <a:solidFill>
                          <a:schemeClr val="dk1"/>
                        </a:solidFill>
                      </a:endParaRPr>
                    </a:p>
                  </a:txBody>
                  <a:tcPr marT="91425" marB="91425" marR="91425" marL="91425"/>
                </a:tc>
              </a:tr>
              <a:tr h="393600">
                <a:tc>
                  <a:txBody>
                    <a:bodyPr/>
                    <a:lstStyle/>
                    <a:p>
                      <a:pPr indent="0" lvl="0" marL="0" rtl="0" algn="ctr">
                        <a:spcBef>
                          <a:spcPts val="0"/>
                        </a:spcBef>
                        <a:spcAft>
                          <a:spcPts val="0"/>
                        </a:spcAft>
                        <a:buNone/>
                      </a:pPr>
                      <a:r>
                        <a:rPr lang="en">
                          <a:solidFill>
                            <a:schemeClr val="dk1"/>
                          </a:solidFill>
                        </a:rPr>
                        <a:t>Venkata Prasanth Pinaka</a:t>
                      </a:r>
                      <a:endParaRPr>
                        <a:solidFill>
                          <a:schemeClr val="dk1"/>
                        </a:solidFill>
                      </a:endParaRPr>
                    </a:p>
                  </a:txBody>
                  <a:tcPr marT="91425" marB="91425" marR="91425" marL="91425"/>
                </a:tc>
                <a:tc>
                  <a:txBody>
                    <a:bodyPr/>
                    <a:lstStyle/>
                    <a:p>
                      <a:pPr indent="0" lvl="0" marL="0" rtl="0" algn="ctr">
                        <a:lnSpc>
                          <a:spcPct val="95403"/>
                        </a:lnSpc>
                        <a:spcBef>
                          <a:spcPts val="0"/>
                        </a:spcBef>
                        <a:spcAft>
                          <a:spcPts val="0"/>
                        </a:spcAft>
                        <a:buNone/>
                      </a:pPr>
                      <a:r>
                        <a:rPr lang="en" sz="1100" u="sng">
                          <a:solidFill>
                            <a:schemeClr val="dk1"/>
                          </a:solidFill>
                          <a:hlinkClick r:id="rId4">
                            <a:extLst>
                              <a:ext uri="{A12FA001-AC4F-418D-AE19-62706E023703}">
                                <ahyp:hlinkClr val="tx"/>
                              </a:ext>
                            </a:extLst>
                          </a:hlinkClick>
                        </a:rPr>
                        <a:t>pinakav@mail.sacredheart.edu</a:t>
                      </a:r>
                      <a:endParaRPr>
                        <a:solidFill>
                          <a:schemeClr val="dk1"/>
                        </a:solidFill>
                      </a:endParaRPr>
                    </a:p>
                  </a:txBody>
                  <a:tcPr marT="91425" marB="91425" marR="91425" marL="91425"/>
                </a:tc>
              </a:tr>
              <a:tr h="393600">
                <a:tc>
                  <a:txBody>
                    <a:bodyPr/>
                    <a:lstStyle/>
                    <a:p>
                      <a:pPr indent="0" lvl="0" marL="0" rtl="0" algn="ctr">
                        <a:spcBef>
                          <a:spcPts val="0"/>
                        </a:spcBef>
                        <a:spcAft>
                          <a:spcPts val="0"/>
                        </a:spcAft>
                        <a:buNone/>
                      </a:pPr>
                      <a:r>
                        <a:rPr lang="en">
                          <a:solidFill>
                            <a:schemeClr val="dk1"/>
                          </a:solidFill>
                        </a:rPr>
                        <a:t>Srikar Singam</a:t>
                      </a:r>
                      <a:endParaRPr>
                        <a:solidFill>
                          <a:schemeClr val="dk1"/>
                        </a:solidFill>
                      </a:endParaRPr>
                    </a:p>
                  </a:txBody>
                  <a:tcPr marT="91425" marB="91425" marR="91425" marL="91425"/>
                </a:tc>
                <a:tc>
                  <a:txBody>
                    <a:bodyPr/>
                    <a:lstStyle/>
                    <a:p>
                      <a:pPr indent="0" lvl="0" marL="0" rtl="0" algn="ctr">
                        <a:lnSpc>
                          <a:spcPct val="95403"/>
                        </a:lnSpc>
                        <a:spcBef>
                          <a:spcPts val="0"/>
                        </a:spcBef>
                        <a:spcAft>
                          <a:spcPts val="0"/>
                        </a:spcAft>
                        <a:buNone/>
                      </a:pPr>
                      <a:r>
                        <a:rPr lang="en" sz="1100" u="sng">
                          <a:solidFill>
                            <a:schemeClr val="dk1"/>
                          </a:solidFill>
                          <a:hlinkClick r:id="rId5">
                            <a:extLst>
                              <a:ext uri="{A12FA001-AC4F-418D-AE19-62706E023703}">
                                <ahyp:hlinkClr val="tx"/>
                              </a:ext>
                            </a:extLst>
                          </a:hlinkClick>
                        </a:rPr>
                        <a:t>singams2@mail.sacredheart.edu</a:t>
                      </a:r>
                      <a:endParaRPr>
                        <a:solidFill>
                          <a:schemeClr val="dk1"/>
                        </a:solidFill>
                      </a:endParaRPr>
                    </a:p>
                  </a:txBody>
                  <a:tcPr marT="91425" marB="91425" marR="91425" marL="91425"/>
                </a:tc>
              </a:tr>
              <a:tr h="393600">
                <a:tc>
                  <a:txBody>
                    <a:bodyPr/>
                    <a:lstStyle/>
                    <a:p>
                      <a:pPr indent="0" lvl="0" marL="0" rtl="0" algn="ctr">
                        <a:lnSpc>
                          <a:spcPct val="95403"/>
                        </a:lnSpc>
                        <a:spcBef>
                          <a:spcPts val="0"/>
                        </a:spcBef>
                        <a:spcAft>
                          <a:spcPts val="0"/>
                        </a:spcAft>
                        <a:buNone/>
                      </a:pPr>
                      <a:r>
                        <a:rPr lang="en">
                          <a:solidFill>
                            <a:schemeClr val="dk1"/>
                          </a:solidFill>
                        </a:rPr>
                        <a:t>           </a:t>
                      </a:r>
                      <a:r>
                        <a:rPr lang="en">
                          <a:solidFill>
                            <a:schemeClr val="dk1"/>
                          </a:solidFill>
                        </a:rPr>
                        <a:t>Jayadev Varma Sri Kakarlapudi</a:t>
                      </a:r>
                      <a:endParaRPr>
                        <a:solidFill>
                          <a:schemeClr val="dk1"/>
                        </a:solidFill>
                      </a:endParaRPr>
                    </a:p>
                  </a:txBody>
                  <a:tcPr marT="91425" marB="91425" marR="91425" marL="91425"/>
                </a:tc>
                <a:tc>
                  <a:txBody>
                    <a:bodyPr/>
                    <a:lstStyle/>
                    <a:p>
                      <a:pPr indent="0" lvl="0" marL="0" rtl="0" algn="ctr">
                        <a:lnSpc>
                          <a:spcPct val="95403"/>
                        </a:lnSpc>
                        <a:spcBef>
                          <a:spcPts val="0"/>
                        </a:spcBef>
                        <a:spcAft>
                          <a:spcPts val="0"/>
                        </a:spcAft>
                        <a:buNone/>
                      </a:pPr>
                      <a:r>
                        <a:rPr lang="en" sz="1100" u="sng">
                          <a:solidFill>
                            <a:schemeClr val="dk1"/>
                          </a:solidFill>
                          <a:hlinkClick r:id="rId6">
                            <a:extLst>
                              <a:ext uri="{A12FA001-AC4F-418D-AE19-62706E023703}">
                                <ahyp:hlinkClr val="tx"/>
                              </a:ext>
                            </a:extLst>
                          </a:hlinkClick>
                        </a:rPr>
                        <a:t>srikakarlapudij@mail.sacredheart.edu</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38">
                <a:highlight>
                  <a:schemeClr val="lt1"/>
                </a:highlight>
                <a:latin typeface="Times New Roman"/>
                <a:ea typeface="Times New Roman"/>
                <a:cs typeface="Times New Roman"/>
                <a:sym typeface="Times New Roman"/>
              </a:rPr>
              <a:t>TEAM DESCRIPTION:</a:t>
            </a:r>
            <a:endParaRPr sz="3038">
              <a:highlight>
                <a:schemeClr val="lt1"/>
              </a:highlight>
              <a:latin typeface="Times New Roman"/>
              <a:ea typeface="Times New Roman"/>
              <a:cs typeface="Times New Roman"/>
              <a:sym typeface="Times New Roman"/>
            </a:endParaRPr>
          </a:p>
        </p:txBody>
      </p:sp>
      <p:sp>
        <p:nvSpPr>
          <p:cNvPr id="88" name="Google Shape;88;p17"/>
          <p:cNvSpPr txBox="1"/>
          <p:nvPr>
            <p:ph idx="1" type="body"/>
          </p:nvPr>
        </p:nvSpPr>
        <p:spPr>
          <a:xfrm>
            <a:off x="311700" y="1152475"/>
            <a:ext cx="8520600" cy="37893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Sarvani Konda:</a:t>
            </a:r>
            <a:endParaRPr b="1" sz="1400">
              <a:solidFill>
                <a:schemeClr val="dk1"/>
              </a:solidFill>
              <a:highlight>
                <a:schemeClr val="lt1"/>
              </a:highlight>
              <a:latin typeface="Times New Roman"/>
              <a:ea typeface="Times New Roman"/>
              <a:cs typeface="Times New Roman"/>
              <a:sym typeface="Times New Roman"/>
            </a:endParaRPr>
          </a:p>
          <a:p>
            <a:pPr indent="0" lvl="0" marL="179999" rtl="0" algn="just">
              <a:lnSpc>
                <a:spcPct val="100000"/>
              </a:lnSpc>
              <a:spcBef>
                <a:spcPts val="0"/>
              </a:spcBef>
              <a:spcAft>
                <a:spcPts val="0"/>
              </a:spcAft>
              <a:buNone/>
            </a:pPr>
            <a:r>
              <a:rPr lang="en" sz="1400">
                <a:solidFill>
                  <a:schemeClr val="dk1"/>
                </a:solidFill>
                <a:highlight>
                  <a:schemeClr val="lt1"/>
                </a:highlight>
                <a:latin typeface="Times New Roman"/>
                <a:ea typeface="Times New Roman"/>
                <a:cs typeface="Times New Roman"/>
                <a:sym typeface="Times New Roman"/>
              </a:rPr>
              <a:t>I have done my undergraduate in Information Technology and started my career in 2016. I've worked in the technology sector for over 5 years, throughout my career I have worked on Openstack, Kubernetes, Python, Golang, and other technologies related to cloud. I am an enthusiastic coder and enjoy using my skills to contribute to open-source projects.</a:t>
            </a:r>
            <a:endParaRPr sz="1400">
              <a:solidFill>
                <a:schemeClr val="dk1"/>
              </a:solidFill>
              <a:highlight>
                <a:schemeClr val="lt1"/>
              </a:highlight>
              <a:latin typeface="Times New Roman"/>
              <a:ea typeface="Times New Roman"/>
              <a:cs typeface="Times New Roman"/>
              <a:sym typeface="Times New Roman"/>
            </a:endParaRPr>
          </a:p>
          <a:p>
            <a:pPr indent="0" lvl="0" marL="179999" rtl="0" algn="just">
              <a:spcBef>
                <a:spcPts val="0"/>
              </a:spcBef>
              <a:spcAft>
                <a:spcPts val="0"/>
              </a:spcAft>
              <a:buNone/>
            </a:pPr>
            <a:r>
              <a:t/>
            </a:r>
            <a:endParaRPr sz="14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Venkata Prasanth Pinaka:</a:t>
            </a:r>
            <a:endParaRPr b="1" sz="1400">
              <a:solidFill>
                <a:schemeClr val="dk1"/>
              </a:solidFill>
              <a:highlight>
                <a:schemeClr val="lt1"/>
              </a:highlight>
              <a:latin typeface="Times New Roman"/>
              <a:ea typeface="Times New Roman"/>
              <a:cs typeface="Times New Roman"/>
              <a:sym typeface="Times New Roman"/>
            </a:endParaRPr>
          </a:p>
          <a:p>
            <a:pPr indent="0" lvl="0" marL="179999" rtl="0" algn="just">
              <a:lnSpc>
                <a:spcPct val="100000"/>
              </a:lnSpc>
              <a:spcBef>
                <a:spcPts val="500"/>
              </a:spcBef>
              <a:spcAft>
                <a:spcPts val="0"/>
              </a:spcAft>
              <a:buNone/>
            </a:pPr>
            <a:r>
              <a:rPr lang="en" sz="1400">
                <a:solidFill>
                  <a:schemeClr val="dk1"/>
                </a:solidFill>
                <a:latin typeface="Times New Roman"/>
                <a:ea typeface="Times New Roman"/>
                <a:cs typeface="Times New Roman"/>
                <a:sym typeface="Times New Roman"/>
              </a:rPr>
              <a:t>I have completed my graduation in the stream of Computer Science and Engineering. I worked over 6 years as a developer in technologies like Oracle PLSQL and Spring boot in JAVA in a few prime organizations. I like collaborating with my team and solving the problem at hand. I enjoy researching topics and gaining knowledge.</a:t>
            </a:r>
            <a:endParaRPr sz="1400">
              <a:solidFill>
                <a:schemeClr val="dk1"/>
              </a:solidFill>
              <a:latin typeface="Times New Roman"/>
              <a:ea typeface="Times New Roman"/>
              <a:cs typeface="Times New Roman"/>
              <a:sym typeface="Times New Roman"/>
            </a:endParaRPr>
          </a:p>
          <a:p>
            <a:pPr indent="0" lvl="0" marL="179999" rtl="0" algn="just">
              <a:lnSpc>
                <a:spcPct val="95403"/>
              </a:lnSpc>
              <a:spcBef>
                <a:spcPts val="5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95403"/>
              </a:lnSpc>
              <a:spcBef>
                <a:spcPts val="50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Srikar Singam:</a:t>
            </a:r>
            <a:endParaRPr b="1" sz="1400">
              <a:solidFill>
                <a:schemeClr val="dk1"/>
              </a:solidFill>
              <a:highlight>
                <a:schemeClr val="lt1"/>
              </a:highlight>
              <a:latin typeface="Times New Roman"/>
              <a:ea typeface="Times New Roman"/>
              <a:cs typeface="Times New Roman"/>
              <a:sym typeface="Times New Roman"/>
            </a:endParaRPr>
          </a:p>
          <a:p>
            <a:pPr indent="0" lvl="0" marL="180975" rtl="0" algn="just">
              <a:lnSpc>
                <a:spcPct val="95403"/>
              </a:lnSpc>
              <a:spcBef>
                <a:spcPts val="500"/>
              </a:spcBef>
              <a:spcAft>
                <a:spcPts val="0"/>
              </a:spcAft>
              <a:buNone/>
            </a:pPr>
            <a:r>
              <a:rPr lang="en" sz="1400">
                <a:solidFill>
                  <a:schemeClr val="dk1"/>
                </a:solidFill>
                <a:latin typeface="Times New Roman"/>
                <a:ea typeface="Times New Roman"/>
                <a:cs typeface="Times New Roman"/>
                <a:sym typeface="Times New Roman"/>
              </a:rPr>
              <a:t>Enthusiastic and Driven engineer to learn and explore new things. Graduate student in Computer science at Sacred Heart University. </a:t>
            </a:r>
            <a:endParaRPr b="1" sz="1400">
              <a:solidFill>
                <a:schemeClr val="dk1"/>
              </a:solidFill>
              <a:highlight>
                <a:schemeClr val="lt1"/>
              </a:highlight>
              <a:latin typeface="Times New Roman"/>
              <a:ea typeface="Times New Roman"/>
              <a:cs typeface="Times New Roman"/>
              <a:sym typeface="Times New Roman"/>
            </a:endParaRPr>
          </a:p>
          <a:p>
            <a:pPr indent="0" lvl="0" marL="179999" rtl="0" algn="just">
              <a:lnSpc>
                <a:spcPct val="95403"/>
              </a:lnSpc>
              <a:spcBef>
                <a:spcPts val="5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chemeClr val="dk1"/>
              </a:solidFill>
              <a:latin typeface="Times New Roman"/>
              <a:ea typeface="Times New Roman"/>
              <a:cs typeface="Times New Roman"/>
              <a:sym typeface="Times New Roman"/>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560300"/>
            <a:ext cx="8520600" cy="4008600"/>
          </a:xfrm>
          <a:prstGeom prst="rect">
            <a:avLst/>
          </a:prstGeom>
        </p:spPr>
        <p:txBody>
          <a:bodyPr anchorCtr="0" anchor="t" bIns="91425" lIns="91425" spcFirstLastPara="1" rIns="91425" wrap="square" tIns="91425">
            <a:normAutofit/>
          </a:bodyPr>
          <a:lstStyle/>
          <a:p>
            <a:pPr indent="0" lvl="0" marL="0" rtl="0" algn="l">
              <a:lnSpc>
                <a:spcPct val="95403"/>
              </a:lnSpc>
              <a:spcBef>
                <a:spcPts val="50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Jayadev Varma Sri Kakarlapudi:</a:t>
            </a:r>
            <a:endParaRPr b="1" sz="1600">
              <a:solidFill>
                <a:schemeClr val="dk1"/>
              </a:solidFill>
              <a:highlight>
                <a:schemeClr val="lt1"/>
              </a:highlight>
              <a:latin typeface="Times New Roman"/>
              <a:ea typeface="Times New Roman"/>
              <a:cs typeface="Times New Roman"/>
              <a:sym typeface="Times New Roman"/>
            </a:endParaRPr>
          </a:p>
          <a:p>
            <a:pPr indent="0" lvl="0" marL="179999" rtl="0" algn="just">
              <a:lnSpc>
                <a:spcPct val="95403"/>
              </a:lnSpc>
              <a:spcBef>
                <a:spcPts val="500"/>
              </a:spcBef>
              <a:spcAft>
                <a:spcPts val="0"/>
              </a:spcAft>
              <a:buNone/>
            </a:pPr>
            <a:r>
              <a:rPr lang="en" sz="1600">
                <a:solidFill>
                  <a:schemeClr val="dk1"/>
                </a:solidFill>
                <a:latin typeface="Times New Roman"/>
                <a:ea typeface="Times New Roman"/>
                <a:cs typeface="Times New Roman"/>
                <a:sym typeface="Times New Roman"/>
              </a:rPr>
              <a:t>I am Jayadev Varma Sri Kakarlapudi, undergraduate in Computer science engineering and worked with ADP as a software developer for almost 4 years. My interest to learn and explore more in my field of work led me here to pursue my graduation. I would like to work with people with great passion and dedication towards their work just like the bunch of people in this team.</a:t>
            </a:r>
            <a:endParaRPr sz="1600">
              <a:latin typeface="Times New Roman"/>
              <a:ea typeface="Times New Roman"/>
              <a:cs typeface="Times New Roman"/>
              <a:sym typeface="Times New Roman"/>
            </a:endParaRPr>
          </a:p>
        </p:txBody>
      </p:sp>
      <p:sp>
        <p:nvSpPr>
          <p:cNvPr id="95" name="Google Shape;95;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latin typeface="Times New Roman"/>
                <a:ea typeface="Times New Roman"/>
                <a:cs typeface="Times New Roman"/>
                <a:sym typeface="Times New Roman"/>
              </a:rPr>
              <a:t>Research Question</a:t>
            </a:r>
            <a:endParaRPr sz="3011">
              <a:latin typeface="Times New Roman"/>
              <a:ea typeface="Times New Roman"/>
              <a:cs typeface="Times New Roman"/>
              <a:sym typeface="Times New Roman"/>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69999" rtl="0" algn="just">
              <a:lnSpc>
                <a:spcPct val="95403"/>
              </a:lnSpc>
              <a:spcBef>
                <a:spcPts val="0"/>
              </a:spcBef>
              <a:spcAft>
                <a:spcPts val="0"/>
              </a:spcAft>
              <a:buNone/>
            </a:pPr>
            <a:r>
              <a:rPr lang="en">
                <a:solidFill>
                  <a:schemeClr val="dk1"/>
                </a:solidFill>
                <a:latin typeface="Times New Roman"/>
                <a:ea typeface="Times New Roman"/>
                <a:cs typeface="Times New Roman"/>
                <a:sym typeface="Times New Roman"/>
              </a:rPr>
              <a:t>To classify mushrooms (North American Origin) into edible or poisonous in an easier way, different machine-learning/AI models can be used. In this study, we will examine the data and build different ML/AI models that will detect the edibility of a mushroom into edible or poisonous by its specifications like gill color, cap shape, etc using classifiers. </a:t>
            </a:r>
            <a:endParaRPr>
              <a:solidFill>
                <a:schemeClr val="dk1"/>
              </a:solidFill>
              <a:latin typeface="Times New Roman"/>
              <a:ea typeface="Times New Roman"/>
              <a:cs typeface="Times New Roman"/>
              <a:sym typeface="Times New Roman"/>
            </a:endParaRPr>
          </a:p>
        </p:txBody>
      </p:sp>
      <p:sp>
        <p:nvSpPr>
          <p:cNvPr id="102" name="Google Shape;102;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Data Exploration</a:t>
            </a:r>
            <a:endParaRPr sz="2900">
              <a:latin typeface="Times New Roman"/>
              <a:ea typeface="Times New Roman"/>
              <a:cs typeface="Times New Roman"/>
              <a:sym typeface="Times New Roman"/>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With data exploration, analysts attempt to find patterns and details in large pools of data. Data exploration uses a mix of different manual and automated techniques and processes. Its function is not to sort all the data, but rather look specifically for the broad picture strokes that are evident within the data.</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Number of samples in the mushrooms data set is 8124</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 Number of features considered are 22 (Eg: cap-shape, cap-color, gill-size, gill-color, habitat)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The data type of all the features is String</a:t>
            </a:r>
            <a:endParaRPr>
              <a:solidFill>
                <a:schemeClr val="dk1"/>
              </a:solidFill>
              <a:latin typeface="Times New Roman"/>
              <a:ea typeface="Times New Roman"/>
              <a:cs typeface="Times New Roman"/>
              <a:sym typeface="Times New Roman"/>
            </a:endParaRPr>
          </a:p>
        </p:txBody>
      </p:sp>
      <p:sp>
        <p:nvSpPr>
          <p:cNvPr id="109" name="Google Shape;109;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latin typeface="Times New Roman"/>
                <a:ea typeface="Times New Roman"/>
                <a:cs typeface="Times New Roman"/>
                <a:sym typeface="Times New Roman"/>
              </a:rPr>
              <a:t>Dataset Description</a:t>
            </a:r>
            <a:endParaRPr sz="3011">
              <a:latin typeface="Times New Roman"/>
              <a:ea typeface="Times New Roman"/>
              <a:cs typeface="Times New Roman"/>
              <a:sym typeface="Times New Roman"/>
            </a:endParaRPr>
          </a:p>
        </p:txBody>
      </p:sp>
      <p:sp>
        <p:nvSpPr>
          <p:cNvPr id="115" name="Google Shape;115;p21"/>
          <p:cNvSpPr txBox="1"/>
          <p:nvPr>
            <p:ph idx="1" type="body"/>
          </p:nvPr>
        </p:nvSpPr>
        <p:spPr>
          <a:xfrm>
            <a:off x="311700" y="1152475"/>
            <a:ext cx="6102000" cy="36447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100">
                <a:solidFill>
                  <a:schemeClr val="dk1"/>
                </a:solidFill>
                <a:latin typeface="Times New Roman"/>
                <a:ea typeface="Times New Roman"/>
                <a:cs typeface="Times New Roman"/>
                <a:sym typeface="Times New Roman"/>
              </a:rPr>
              <a:t>From the image, we can say that we have 5 main features of the mushroom:</a:t>
            </a:r>
            <a:endParaRPr sz="1100">
              <a:solidFill>
                <a:schemeClr val="dk1"/>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Cap:</a:t>
            </a:r>
            <a:r>
              <a:rPr lang="en" sz="1100">
                <a:solidFill>
                  <a:schemeClr val="dk1"/>
                </a:solidFill>
                <a:latin typeface="Times New Roman"/>
                <a:ea typeface="Times New Roman"/>
                <a:cs typeface="Times New Roman"/>
                <a:sym typeface="Times New Roman"/>
              </a:rPr>
              <a:t> which is the top part of the mushroom from above, which takes the </a:t>
            </a:r>
            <a:r>
              <a:rPr lang="en" sz="1100">
                <a:solidFill>
                  <a:schemeClr val="dk1"/>
                </a:solidFill>
                <a:latin typeface="Times New Roman"/>
                <a:ea typeface="Times New Roman"/>
                <a:cs typeface="Times New Roman"/>
                <a:sym typeface="Times New Roman"/>
              </a:rPr>
              <a:t>umbrella</a:t>
            </a:r>
            <a:r>
              <a:rPr lang="en" sz="1100">
                <a:solidFill>
                  <a:schemeClr val="dk1"/>
                </a:solidFill>
                <a:latin typeface="Times New Roman"/>
                <a:ea typeface="Times New Roman"/>
                <a:cs typeface="Times New Roman"/>
                <a:sym typeface="Times New Roman"/>
              </a:rPr>
              <a:t> shape.</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Gill:</a:t>
            </a:r>
            <a:r>
              <a:rPr lang="en" sz="1100">
                <a:solidFill>
                  <a:schemeClr val="dk1"/>
                </a:solidFill>
                <a:latin typeface="Times New Roman"/>
                <a:ea typeface="Times New Roman"/>
                <a:cs typeface="Times New Roman"/>
                <a:sym typeface="Times New Roman"/>
              </a:rPr>
              <a:t> which is the underside of the cap</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Ring:</a:t>
            </a:r>
            <a:r>
              <a:rPr lang="en" sz="1100">
                <a:solidFill>
                  <a:schemeClr val="dk1"/>
                </a:solidFill>
                <a:latin typeface="Times New Roman"/>
                <a:ea typeface="Times New Roman"/>
                <a:cs typeface="Times New Roman"/>
                <a:sym typeface="Times New Roman"/>
              </a:rPr>
              <a:t> which is this little shape that surround the stem (stalk).</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Stalk (Stem):</a:t>
            </a:r>
            <a:r>
              <a:rPr lang="en" sz="1100">
                <a:solidFill>
                  <a:schemeClr val="dk1"/>
                </a:solidFill>
                <a:latin typeface="Times New Roman"/>
                <a:ea typeface="Times New Roman"/>
                <a:cs typeface="Times New Roman"/>
                <a:sym typeface="Times New Roman"/>
              </a:rPr>
              <a:t> is what makes the mushroom standing, it's this vertical cylindrical.</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Veil (Volva):</a:t>
            </a:r>
            <a:r>
              <a:rPr lang="en" sz="1100">
                <a:solidFill>
                  <a:schemeClr val="dk1"/>
                </a:solidFill>
                <a:latin typeface="Times New Roman"/>
                <a:ea typeface="Times New Roman"/>
                <a:cs typeface="Times New Roman"/>
                <a:sym typeface="Times New Roman"/>
              </a:rPr>
              <a:t> which is the bottom shape of the mushroom, that covers the bottom part of the mushroom.</a:t>
            </a:r>
            <a:endParaRPr sz="1100">
              <a:solidFill>
                <a:schemeClr val="dk1"/>
              </a:solidFill>
              <a:latin typeface="Times New Roman"/>
              <a:ea typeface="Times New Roman"/>
              <a:cs typeface="Times New Roman"/>
              <a:sym typeface="Times New Roman"/>
            </a:endParaRPr>
          </a:p>
          <a:p>
            <a:pPr indent="0" lvl="0" marL="0" rtl="0" algn="l">
              <a:lnSpc>
                <a:spcPct val="170000"/>
              </a:lnSpc>
              <a:spcBef>
                <a:spcPts val="1500"/>
              </a:spcBef>
              <a:spcAft>
                <a:spcPts val="0"/>
              </a:spcAft>
              <a:buNone/>
            </a:pPr>
            <a:r>
              <a:rPr lang="en" sz="1100">
                <a:solidFill>
                  <a:schemeClr val="dk1"/>
                </a:solidFill>
                <a:latin typeface="Times New Roman"/>
                <a:ea typeface="Times New Roman"/>
                <a:cs typeface="Times New Roman"/>
                <a:sym typeface="Times New Roman"/>
              </a:rPr>
              <a:t>There are other features that are included in the dataset, such as:</a:t>
            </a:r>
            <a:endParaRPr sz="1100">
              <a:solidFill>
                <a:schemeClr val="dk1"/>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Bruises</a:t>
            </a:r>
            <a:r>
              <a:rPr lang="en" sz="1100">
                <a:solidFill>
                  <a:schemeClr val="dk1"/>
                </a:solidFill>
                <a:latin typeface="Times New Roman"/>
                <a:ea typeface="Times New Roman"/>
                <a:cs typeface="Times New Roman"/>
                <a:sym typeface="Times New Roman"/>
              </a:rPr>
              <a:t>: Does the mushroom has bruises or not.</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Spore Print Color</a:t>
            </a:r>
            <a:r>
              <a:rPr lang="en" sz="1100">
                <a:solidFill>
                  <a:schemeClr val="dk1"/>
                </a:solidFill>
                <a:latin typeface="Times New Roman"/>
                <a:ea typeface="Times New Roman"/>
                <a:cs typeface="Times New Roman"/>
                <a:sym typeface="Times New Roman"/>
              </a:rPr>
              <a:t>: Shows the color of the mushroom spores.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Odor</a:t>
            </a:r>
            <a:r>
              <a:rPr lang="en" sz="11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Describes</a:t>
            </a:r>
            <a:r>
              <a:rPr lang="en" sz="1100">
                <a:solidFill>
                  <a:schemeClr val="dk1"/>
                </a:solidFill>
                <a:latin typeface="Times New Roman"/>
                <a:ea typeface="Times New Roman"/>
                <a:cs typeface="Times New Roman"/>
                <a:sym typeface="Times New Roman"/>
              </a:rPr>
              <a:t> the smell or the odor of the mushroom.</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Population</a:t>
            </a:r>
            <a:r>
              <a:rPr lang="en" sz="1100">
                <a:solidFill>
                  <a:schemeClr val="dk1"/>
                </a:solidFill>
                <a:latin typeface="Times New Roman"/>
                <a:ea typeface="Times New Roman"/>
                <a:cs typeface="Times New Roman"/>
                <a:sym typeface="Times New Roman"/>
              </a:rPr>
              <a:t>: Shows what kind of populations that this mushroom grows.</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AutoNum type="arabicPeriod"/>
            </a:pPr>
            <a:r>
              <a:rPr b="1" lang="en" sz="1100">
                <a:solidFill>
                  <a:schemeClr val="dk1"/>
                </a:solidFill>
                <a:latin typeface="Times New Roman"/>
                <a:ea typeface="Times New Roman"/>
                <a:cs typeface="Times New Roman"/>
                <a:sym typeface="Times New Roman"/>
              </a:rPr>
              <a:t>Habitat</a:t>
            </a:r>
            <a:r>
              <a:rPr lang="en" sz="1100">
                <a:solidFill>
                  <a:schemeClr val="dk1"/>
                </a:solidFill>
                <a:latin typeface="Times New Roman"/>
                <a:ea typeface="Times New Roman"/>
                <a:cs typeface="Times New Roman"/>
                <a:sym typeface="Times New Roman"/>
              </a:rPr>
              <a:t>: Shows where it lives.</a:t>
            </a:r>
            <a:endParaRPr sz="11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sz="1100">
              <a:solidFill>
                <a:schemeClr val="dk1"/>
              </a:solidFill>
              <a:latin typeface="Times New Roman"/>
              <a:ea typeface="Times New Roman"/>
              <a:cs typeface="Times New Roman"/>
              <a:sym typeface="Times New Roman"/>
            </a:endParaRPr>
          </a:p>
        </p:txBody>
      </p:sp>
      <p:sp>
        <p:nvSpPr>
          <p:cNvPr id="116" name="Google Shape;116;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1"/>
          <p:cNvPicPr preferRelativeResize="0"/>
          <p:nvPr/>
        </p:nvPicPr>
        <p:blipFill>
          <a:blip r:embed="rId3">
            <a:alphaModFix/>
          </a:blip>
          <a:stretch>
            <a:fillRect/>
          </a:stretch>
        </p:blipFill>
        <p:spPr>
          <a:xfrm>
            <a:off x="6566625" y="1068400"/>
            <a:ext cx="2460726" cy="217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