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6"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45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2275597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640080"/>
            <a:ext cx="14630400" cy="8229600"/>
          </a:xfrm>
          <a:prstGeom prst="rect">
            <a:avLst/>
          </a:prstGeom>
          <a:solidFill>
            <a:srgbClr val="0D0A2C">
              <a:alpha val="75000"/>
            </a:srgbClr>
          </a:solidFill>
          <a:ln/>
        </p:spPr>
        <p:txBody>
          <a:bodyPr/>
          <a:lstStyle/>
          <a:p>
            <a:endParaRPr lang="en-IN" dirty="0"/>
          </a:p>
        </p:txBody>
      </p:sp>
      <p:sp>
        <p:nvSpPr>
          <p:cNvPr id="5" name="Text 1"/>
          <p:cNvSpPr/>
          <p:nvPr/>
        </p:nvSpPr>
        <p:spPr>
          <a:xfrm>
            <a:off x="833199" y="2460396"/>
            <a:ext cx="7477601" cy="2328420"/>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Market Basket Analysis-USING NLP</a:t>
            </a:r>
          </a:p>
          <a:p>
            <a:pPr marL="0" indent="0">
              <a:lnSpc>
                <a:spcPts val="6561"/>
              </a:lnSpc>
              <a:buNone/>
            </a:pPr>
            <a:endParaRPr lang="en-US" sz="5249" dirty="0"/>
          </a:p>
        </p:txBody>
      </p:sp>
      <p:sp>
        <p:nvSpPr>
          <p:cNvPr id="6" name="Text 2"/>
          <p:cNvSpPr/>
          <p:nvPr/>
        </p:nvSpPr>
        <p:spPr>
          <a:xfrm>
            <a:off x="833199" y="3806904"/>
            <a:ext cx="7477601"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 </a:t>
            </a:r>
            <a:endParaRPr lang="en-US" sz="1750" dirty="0"/>
          </a:p>
        </p:txBody>
      </p:sp>
      <p:sp>
        <p:nvSpPr>
          <p:cNvPr id="7" name="Text 3"/>
          <p:cNvSpPr/>
          <p:nvPr/>
        </p:nvSpPr>
        <p:spPr>
          <a:xfrm>
            <a:off x="833199" y="6900029"/>
            <a:ext cx="7477601" cy="355402"/>
          </a:xfrm>
          <a:prstGeom prst="rect">
            <a:avLst/>
          </a:prstGeom>
          <a:noFill/>
          <a:ln/>
        </p:spPr>
        <p:txBody>
          <a:bodyPr wrap="none" rtlCol="0" anchor="t"/>
          <a:lstStyle/>
          <a:p>
            <a:pPr>
              <a:lnSpc>
                <a:spcPts val="2799"/>
              </a:lnSpc>
            </a:pPr>
            <a:r>
              <a:rPr lang="en-US" sz="1750" dirty="0">
                <a:solidFill>
                  <a:srgbClr val="DCD7E5"/>
                </a:solidFill>
                <a:latin typeface="Heebo" pitchFamily="34" charset="0"/>
                <a:ea typeface="Heebo" pitchFamily="34" charset="-122"/>
                <a:cs typeface="Heebo" pitchFamily="34" charset="-120"/>
              </a:rPr>
              <a:t>A.SARVANI KANYAKA-192211795</a:t>
            </a:r>
          </a:p>
          <a:p>
            <a:pPr>
              <a:lnSpc>
                <a:spcPts val="2799"/>
              </a:lnSpc>
            </a:pPr>
            <a:r>
              <a:rPr lang="en-US" sz="1750" dirty="0">
                <a:solidFill>
                  <a:srgbClr val="DCD7E5"/>
                </a:solidFill>
                <a:latin typeface="Heebo" pitchFamily="34" charset="0"/>
                <a:ea typeface="Heebo" pitchFamily="34" charset="-122"/>
                <a:cs typeface="Heebo" pitchFamily="34" charset="-120"/>
              </a:rPr>
              <a:t>CSA1337-theory of computation with logical model</a:t>
            </a:r>
          </a:p>
        </p:txBody>
      </p:sp>
    </p:spTree>
    <p:extLst>
      <p:ext uri="{BB962C8B-B14F-4D97-AF65-F5344CB8AC3E}">
        <p14:creationId xmlns:p14="http://schemas.microsoft.com/office/powerpoint/2010/main" val="64343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56748" y="757595"/>
            <a:ext cx="5327928" cy="665917"/>
          </a:xfrm>
          <a:prstGeom prst="rect">
            <a:avLst/>
          </a:prstGeom>
          <a:noFill/>
          <a:ln/>
        </p:spPr>
        <p:txBody>
          <a:bodyPr wrap="none" rtlCol="0" anchor="t"/>
          <a:lstStyle/>
          <a:p>
            <a:pPr marL="0" indent="0">
              <a:lnSpc>
                <a:spcPts val="5244"/>
              </a:lnSpc>
              <a:buNone/>
            </a:pPr>
            <a:r>
              <a:rPr lang="en-US" sz="4195" dirty="0">
                <a:solidFill>
                  <a:srgbClr val="F2F0F4"/>
                </a:solidFill>
                <a:latin typeface="Montserrat" pitchFamily="34" charset="0"/>
                <a:ea typeface="Montserrat" pitchFamily="34" charset="-122"/>
                <a:cs typeface="Montserrat" pitchFamily="34" charset="-120"/>
              </a:rPr>
              <a:t>Conclusion</a:t>
            </a:r>
            <a:endParaRPr lang="en-US" sz="4195" dirty="0"/>
          </a:p>
        </p:txBody>
      </p:sp>
      <p:pic>
        <p:nvPicPr>
          <p:cNvPr id="6" name="Image 2" descr="preencoded.png"/>
          <p:cNvPicPr>
            <a:picLocks noChangeAspect="1"/>
          </p:cNvPicPr>
          <p:nvPr/>
        </p:nvPicPr>
        <p:blipFill>
          <a:blip r:embed="rId5"/>
          <a:stretch>
            <a:fillRect/>
          </a:stretch>
        </p:blipFill>
        <p:spPr>
          <a:xfrm>
            <a:off x="4456748" y="1743075"/>
            <a:ext cx="1065490" cy="1909643"/>
          </a:xfrm>
          <a:prstGeom prst="rect">
            <a:avLst/>
          </a:prstGeom>
        </p:spPr>
      </p:pic>
      <p:sp>
        <p:nvSpPr>
          <p:cNvPr id="7" name="Text 2"/>
          <p:cNvSpPr/>
          <p:nvPr/>
        </p:nvSpPr>
        <p:spPr>
          <a:xfrm>
            <a:off x="5841802" y="1956078"/>
            <a:ext cx="2663904" cy="332899"/>
          </a:xfrm>
          <a:prstGeom prst="rect">
            <a:avLst/>
          </a:prstGeom>
          <a:noFill/>
          <a:ln/>
        </p:spPr>
        <p:txBody>
          <a:bodyPr wrap="none" rtlCol="0" anchor="t"/>
          <a:lstStyle/>
          <a:p>
            <a:pPr marL="0" indent="0" algn="l">
              <a:lnSpc>
                <a:spcPts val="2622"/>
              </a:lnSpc>
              <a:buNone/>
            </a:pPr>
            <a:r>
              <a:rPr lang="en-US" sz="2098" dirty="0">
                <a:solidFill>
                  <a:srgbClr val="DCD7E5"/>
                </a:solidFill>
                <a:latin typeface="Montserrat" pitchFamily="34" charset="0"/>
                <a:ea typeface="Montserrat" pitchFamily="34" charset="-122"/>
                <a:cs typeface="Montserrat" pitchFamily="34" charset="-120"/>
              </a:rPr>
              <a:t>Unlocking Insights</a:t>
            </a:r>
            <a:endParaRPr lang="en-US" sz="2098" dirty="0"/>
          </a:p>
        </p:txBody>
      </p:sp>
      <p:sp>
        <p:nvSpPr>
          <p:cNvPr id="8" name="Text 3"/>
          <p:cNvSpPr/>
          <p:nvPr/>
        </p:nvSpPr>
        <p:spPr>
          <a:xfrm>
            <a:off x="5841802" y="2416731"/>
            <a:ext cx="7989451" cy="1022985"/>
          </a:xfrm>
          <a:prstGeom prst="rect">
            <a:avLst/>
          </a:prstGeom>
          <a:noFill/>
          <a:ln/>
        </p:spPr>
        <p:txBody>
          <a:bodyPr wrap="square" rtlCol="0" anchor="t"/>
          <a:lstStyle/>
          <a:p>
            <a:pPr marL="0" indent="0" algn="l">
              <a:lnSpc>
                <a:spcPts val="2685"/>
              </a:lnSpc>
              <a:buNone/>
            </a:pPr>
            <a:r>
              <a:rPr lang="en-US" sz="1678" dirty="0">
                <a:solidFill>
                  <a:srgbClr val="DCD7E5"/>
                </a:solidFill>
                <a:latin typeface="Heebo" pitchFamily="34" charset="0"/>
                <a:ea typeface="Heebo" pitchFamily="34" charset="-122"/>
                <a:cs typeface="Heebo" pitchFamily="34" charset="-120"/>
              </a:rPr>
              <a:t>Market basket analysis is a powerful tool that enables businesses to unlock valuable insights from customer transaction data, leading to more informed decisions, tailored product offerings, and enhanced customer experiences.</a:t>
            </a:r>
            <a:endParaRPr lang="en-US" sz="1678" dirty="0"/>
          </a:p>
        </p:txBody>
      </p:sp>
      <p:pic>
        <p:nvPicPr>
          <p:cNvPr id="9" name="Image 3" descr="preencoded.png"/>
          <p:cNvPicPr>
            <a:picLocks noChangeAspect="1"/>
          </p:cNvPicPr>
          <p:nvPr/>
        </p:nvPicPr>
        <p:blipFill>
          <a:blip r:embed="rId6"/>
          <a:stretch>
            <a:fillRect/>
          </a:stretch>
        </p:blipFill>
        <p:spPr>
          <a:xfrm>
            <a:off x="4456748" y="3652718"/>
            <a:ext cx="1065490" cy="1909643"/>
          </a:xfrm>
          <a:prstGeom prst="rect">
            <a:avLst/>
          </a:prstGeom>
        </p:spPr>
      </p:pic>
      <p:sp>
        <p:nvSpPr>
          <p:cNvPr id="10" name="Text 4"/>
          <p:cNvSpPr/>
          <p:nvPr/>
        </p:nvSpPr>
        <p:spPr>
          <a:xfrm>
            <a:off x="5841802" y="3865721"/>
            <a:ext cx="3295293" cy="332899"/>
          </a:xfrm>
          <a:prstGeom prst="rect">
            <a:avLst/>
          </a:prstGeom>
          <a:noFill/>
          <a:ln/>
        </p:spPr>
        <p:txBody>
          <a:bodyPr wrap="none" rtlCol="0" anchor="t"/>
          <a:lstStyle/>
          <a:p>
            <a:pPr marL="0" indent="0" algn="l">
              <a:lnSpc>
                <a:spcPts val="2622"/>
              </a:lnSpc>
              <a:buNone/>
            </a:pPr>
            <a:r>
              <a:rPr lang="en-US" sz="2098" dirty="0">
                <a:solidFill>
                  <a:srgbClr val="DCD7E5"/>
                </a:solidFill>
                <a:latin typeface="Montserrat" pitchFamily="34" charset="0"/>
                <a:ea typeface="Montserrat" pitchFamily="34" charset="-122"/>
                <a:cs typeface="Montserrat" pitchFamily="34" charset="-120"/>
              </a:rPr>
              <a:t>Driving Business Growth</a:t>
            </a:r>
            <a:endParaRPr lang="en-US" sz="2098" dirty="0"/>
          </a:p>
        </p:txBody>
      </p:sp>
      <p:sp>
        <p:nvSpPr>
          <p:cNvPr id="11" name="Text 5"/>
          <p:cNvSpPr/>
          <p:nvPr/>
        </p:nvSpPr>
        <p:spPr>
          <a:xfrm>
            <a:off x="5841802" y="4326374"/>
            <a:ext cx="7989451" cy="1022985"/>
          </a:xfrm>
          <a:prstGeom prst="rect">
            <a:avLst/>
          </a:prstGeom>
          <a:noFill/>
          <a:ln/>
        </p:spPr>
        <p:txBody>
          <a:bodyPr wrap="square" rtlCol="0" anchor="t"/>
          <a:lstStyle/>
          <a:p>
            <a:pPr marL="0" indent="0" algn="l">
              <a:lnSpc>
                <a:spcPts val="2685"/>
              </a:lnSpc>
              <a:buNone/>
            </a:pPr>
            <a:r>
              <a:rPr lang="en-US" sz="1678" dirty="0">
                <a:solidFill>
                  <a:srgbClr val="DCD7E5"/>
                </a:solidFill>
                <a:latin typeface="Heebo" pitchFamily="34" charset="0"/>
                <a:ea typeface="Heebo" pitchFamily="34" charset="-122"/>
                <a:cs typeface="Heebo" pitchFamily="34" charset="-120"/>
              </a:rPr>
              <a:t>By leveraging the insights gained from market basket analysis, businesses can optimize their operations, increase sales, and gain a competitive edge in their respective markets, ultimately driving sustainable growth and profitability.</a:t>
            </a:r>
            <a:endParaRPr lang="en-US" sz="1678" dirty="0"/>
          </a:p>
        </p:txBody>
      </p:sp>
      <p:pic>
        <p:nvPicPr>
          <p:cNvPr id="12" name="Image 4" descr="preencoded.png"/>
          <p:cNvPicPr>
            <a:picLocks noChangeAspect="1"/>
          </p:cNvPicPr>
          <p:nvPr/>
        </p:nvPicPr>
        <p:blipFill>
          <a:blip r:embed="rId7"/>
          <a:stretch>
            <a:fillRect/>
          </a:stretch>
        </p:blipFill>
        <p:spPr>
          <a:xfrm>
            <a:off x="4456748" y="5562362"/>
            <a:ext cx="1065490" cy="1909643"/>
          </a:xfrm>
          <a:prstGeom prst="rect">
            <a:avLst/>
          </a:prstGeom>
        </p:spPr>
      </p:pic>
      <p:sp>
        <p:nvSpPr>
          <p:cNvPr id="13" name="Text 6"/>
          <p:cNvSpPr/>
          <p:nvPr/>
        </p:nvSpPr>
        <p:spPr>
          <a:xfrm>
            <a:off x="5841802" y="5775365"/>
            <a:ext cx="3459837" cy="332899"/>
          </a:xfrm>
          <a:prstGeom prst="rect">
            <a:avLst/>
          </a:prstGeom>
          <a:noFill/>
          <a:ln/>
        </p:spPr>
        <p:txBody>
          <a:bodyPr wrap="none" rtlCol="0" anchor="t"/>
          <a:lstStyle/>
          <a:p>
            <a:pPr marL="0" indent="0" algn="l">
              <a:lnSpc>
                <a:spcPts val="2622"/>
              </a:lnSpc>
              <a:buNone/>
            </a:pPr>
            <a:r>
              <a:rPr lang="en-US" sz="2098" dirty="0">
                <a:solidFill>
                  <a:srgbClr val="DCD7E5"/>
                </a:solidFill>
                <a:latin typeface="Montserrat" pitchFamily="34" charset="0"/>
                <a:ea typeface="Montserrat" pitchFamily="34" charset="-122"/>
                <a:cs typeface="Montserrat" pitchFamily="34" charset="-120"/>
              </a:rPr>
              <a:t>Continuous Improvement</a:t>
            </a:r>
            <a:endParaRPr lang="en-US" sz="2098" dirty="0"/>
          </a:p>
        </p:txBody>
      </p:sp>
      <p:sp>
        <p:nvSpPr>
          <p:cNvPr id="14" name="Text 7"/>
          <p:cNvSpPr/>
          <p:nvPr/>
        </p:nvSpPr>
        <p:spPr>
          <a:xfrm>
            <a:off x="5841802" y="6236018"/>
            <a:ext cx="7989451" cy="1022985"/>
          </a:xfrm>
          <a:prstGeom prst="rect">
            <a:avLst/>
          </a:prstGeom>
          <a:noFill/>
          <a:ln/>
        </p:spPr>
        <p:txBody>
          <a:bodyPr wrap="square" rtlCol="0" anchor="t"/>
          <a:lstStyle/>
          <a:p>
            <a:pPr marL="0" indent="0" algn="l">
              <a:lnSpc>
                <a:spcPts val="2685"/>
              </a:lnSpc>
              <a:buNone/>
            </a:pPr>
            <a:r>
              <a:rPr lang="en-US" sz="1678" dirty="0">
                <a:solidFill>
                  <a:srgbClr val="DCD7E5"/>
                </a:solidFill>
                <a:latin typeface="Heebo" pitchFamily="34" charset="0"/>
                <a:ea typeface="Heebo" pitchFamily="34" charset="-122"/>
                <a:cs typeface="Heebo" pitchFamily="34" charset="-120"/>
              </a:rPr>
              <a:t>As the field of market basket analysis continues to evolve, with advancements in data analytics, machine learning, and real-time processing, businesses will have even greater opportunities to enhance their decision-making and stay ahead of the curve.</a:t>
            </a:r>
            <a:endParaRPr lang="en-US" sz="167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019651"/>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Bibliography</a:t>
            </a:r>
            <a:endParaRPr lang="en-US" sz="4374" dirty="0"/>
          </a:p>
        </p:txBody>
      </p:sp>
      <p:sp>
        <p:nvSpPr>
          <p:cNvPr id="5" name="Shape 2"/>
          <p:cNvSpPr/>
          <p:nvPr/>
        </p:nvSpPr>
        <p:spPr>
          <a:xfrm>
            <a:off x="2037993" y="2158365"/>
            <a:ext cx="10554414" cy="5051465"/>
          </a:xfrm>
          <a:prstGeom prst="roundRect">
            <a:avLst>
              <a:gd name="adj" fmla="val 1979"/>
            </a:avLst>
          </a:prstGeom>
          <a:noFill/>
          <a:ln w="7620">
            <a:solidFill>
              <a:srgbClr val="FFFFFF">
                <a:alpha val="24000"/>
              </a:srgbClr>
            </a:solidFill>
            <a:prstDash val="solid"/>
          </a:ln>
        </p:spPr>
      </p:sp>
      <p:sp>
        <p:nvSpPr>
          <p:cNvPr id="6" name="Shape 3"/>
          <p:cNvSpPr/>
          <p:nvPr/>
        </p:nvSpPr>
        <p:spPr>
          <a:xfrm>
            <a:off x="2045613" y="2165985"/>
            <a:ext cx="10539174" cy="1347907"/>
          </a:xfrm>
          <a:prstGeom prst="rect">
            <a:avLst/>
          </a:prstGeom>
          <a:solidFill>
            <a:srgbClr val="FFFFFF">
              <a:alpha val="4000"/>
            </a:srgbClr>
          </a:solidFill>
          <a:ln/>
        </p:spPr>
      </p:sp>
      <p:sp>
        <p:nvSpPr>
          <p:cNvPr id="7" name="Text 4"/>
          <p:cNvSpPr/>
          <p:nvPr/>
        </p:nvSpPr>
        <p:spPr>
          <a:xfrm>
            <a:off x="2267783" y="2306836"/>
            <a:ext cx="10094833"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Agrawal, R., Imieliński, T., &amp; Swami, A. (1993). Mining association rules between sets of items in large databases. In Proceedings of the 1993 ACM SIGMOD international conference on Management of data (pp. 207-216).</a:t>
            </a:r>
            <a:endParaRPr lang="en-US" sz="1750" dirty="0"/>
          </a:p>
        </p:txBody>
      </p:sp>
      <p:sp>
        <p:nvSpPr>
          <p:cNvPr id="8" name="Shape 5"/>
          <p:cNvSpPr/>
          <p:nvPr/>
        </p:nvSpPr>
        <p:spPr>
          <a:xfrm>
            <a:off x="2045613" y="3513892"/>
            <a:ext cx="10539174" cy="1347907"/>
          </a:xfrm>
          <a:prstGeom prst="rect">
            <a:avLst/>
          </a:prstGeom>
          <a:solidFill>
            <a:srgbClr val="000000">
              <a:alpha val="4000"/>
            </a:srgbClr>
          </a:solidFill>
          <a:ln/>
        </p:spPr>
      </p:sp>
      <p:sp>
        <p:nvSpPr>
          <p:cNvPr id="9" name="Text 6"/>
          <p:cNvSpPr/>
          <p:nvPr/>
        </p:nvSpPr>
        <p:spPr>
          <a:xfrm>
            <a:off x="2267783" y="3654743"/>
            <a:ext cx="10094833"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Brijs, T., Swinnen, G., Vanhoof, K., &amp; Wets, G. (1999). Using association rules for product assortment decisions: A case study. In Proceedings of the fifth ACM SIGKDD international conference on Knowledge discovery and data mining (pp. 254-260).</a:t>
            </a:r>
            <a:endParaRPr lang="en-US" sz="1750" dirty="0"/>
          </a:p>
        </p:txBody>
      </p:sp>
      <p:sp>
        <p:nvSpPr>
          <p:cNvPr id="10" name="Shape 7"/>
          <p:cNvSpPr/>
          <p:nvPr/>
        </p:nvSpPr>
        <p:spPr>
          <a:xfrm>
            <a:off x="2045613" y="4861798"/>
            <a:ext cx="10539174" cy="992505"/>
          </a:xfrm>
          <a:prstGeom prst="rect">
            <a:avLst/>
          </a:prstGeom>
          <a:solidFill>
            <a:srgbClr val="FFFFFF">
              <a:alpha val="4000"/>
            </a:srgbClr>
          </a:solidFill>
          <a:ln/>
        </p:spPr>
      </p:sp>
      <p:sp>
        <p:nvSpPr>
          <p:cNvPr id="11" name="Text 8"/>
          <p:cNvSpPr/>
          <p:nvPr/>
        </p:nvSpPr>
        <p:spPr>
          <a:xfrm>
            <a:off x="2267783" y="5002649"/>
            <a:ext cx="10094833"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Han, J., Pei, J., &amp; Yin, Y. (2000). Mining frequent patterns without candidate generation. In Proceedings of the 2000 ACM SIGMOD international conference on Management of data (pp. 1-12).</a:t>
            </a:r>
            <a:endParaRPr lang="en-US" sz="1750" dirty="0"/>
          </a:p>
        </p:txBody>
      </p:sp>
      <p:sp>
        <p:nvSpPr>
          <p:cNvPr id="12" name="Shape 9"/>
          <p:cNvSpPr/>
          <p:nvPr/>
        </p:nvSpPr>
        <p:spPr>
          <a:xfrm>
            <a:off x="2045613" y="5854303"/>
            <a:ext cx="10539174" cy="1347907"/>
          </a:xfrm>
          <a:prstGeom prst="rect">
            <a:avLst/>
          </a:prstGeom>
          <a:solidFill>
            <a:srgbClr val="000000">
              <a:alpha val="4000"/>
            </a:srgbClr>
          </a:solidFill>
          <a:ln/>
        </p:spPr>
      </p:sp>
      <p:sp>
        <p:nvSpPr>
          <p:cNvPr id="13" name="Text 10"/>
          <p:cNvSpPr/>
          <p:nvPr/>
        </p:nvSpPr>
        <p:spPr>
          <a:xfrm>
            <a:off x="2267783" y="5995154"/>
            <a:ext cx="10094833"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Tao, F., Murtagh, F., &amp; Farid, M. (2003). Weighted association rule mining using weighted support and significance framework. In Proceedings of the ninth ACM SIGKDD international conference on Knowledge discovery and data mining (pp. 661-666).</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2037993" y="1163717"/>
            <a:ext cx="8859679" cy="4874419"/>
          </a:xfrm>
          <a:prstGeom prst="rect">
            <a:avLst/>
          </a:prstGeom>
        </p:spPr>
      </p:pic>
      <p:sp>
        <p:nvSpPr>
          <p:cNvPr id="5" name="Text 1"/>
          <p:cNvSpPr/>
          <p:nvPr/>
        </p:nvSpPr>
        <p:spPr>
          <a:xfrm>
            <a:off x="2037993" y="6371392"/>
            <a:ext cx="5554980" cy="694373"/>
          </a:xfrm>
          <a:prstGeom prst="rect">
            <a:avLst/>
          </a:prstGeom>
          <a:noFill/>
          <a:ln/>
        </p:spPr>
        <p:txBody>
          <a:bodyPr wrap="none" rtlCol="0" anchor="t"/>
          <a:lstStyle/>
          <a:p>
            <a:pPr marL="0" indent="0">
              <a:lnSpc>
                <a:spcPts val="5468"/>
              </a:lnSpc>
              <a:buNone/>
            </a:pPr>
            <a:endParaRPr lang="en-US" sz="437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974050"/>
            <a:ext cx="7477601" cy="2499598"/>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Introduction to Market Basket Analysis</a:t>
            </a:r>
            <a:endParaRPr lang="en-US" sz="5249" dirty="0"/>
          </a:p>
        </p:txBody>
      </p:sp>
      <p:sp>
        <p:nvSpPr>
          <p:cNvPr id="6" name="Text 2"/>
          <p:cNvSpPr/>
          <p:nvPr/>
        </p:nvSpPr>
        <p:spPr>
          <a:xfrm>
            <a:off x="833199" y="3806904"/>
            <a:ext cx="7477601"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 Market basket analysis is a powerful technique used to uncover hidden patterns and relationships in customer purchasing data. By analyzing the items that customers buy together, businesses can gain valuable insights into consumer behavior and make more informed decisions about product placement, promotions, and cross-selling opportunities. This introductory section provides an overview of the key concepts and applications of market basket analysis, setting the stage for a deeper exploration of the topic in the sections that follow.</a:t>
            </a:r>
            <a:endParaRPr lang="en-US" sz="1750" dirty="0"/>
          </a:p>
        </p:txBody>
      </p:sp>
      <p:sp>
        <p:nvSpPr>
          <p:cNvPr id="7" name="Text 3"/>
          <p:cNvSpPr/>
          <p:nvPr/>
        </p:nvSpPr>
        <p:spPr>
          <a:xfrm>
            <a:off x="833199" y="6900029"/>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709624"/>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0BJECTIVE</a:t>
            </a:r>
            <a:endParaRPr lang="en-US" sz="4374" dirty="0"/>
          </a:p>
        </p:txBody>
      </p:sp>
      <p:sp>
        <p:nvSpPr>
          <p:cNvPr id="5" name="Text 2"/>
          <p:cNvSpPr/>
          <p:nvPr/>
        </p:nvSpPr>
        <p:spPr>
          <a:xfrm>
            <a:off x="2037993" y="3848338"/>
            <a:ext cx="10554414" cy="1066205"/>
          </a:xfrm>
          <a:prstGeom prst="rect">
            <a:avLst/>
          </a:prstGeom>
          <a:noFill/>
          <a:ln/>
        </p:spPr>
        <p:txBody>
          <a:bodyPr wrap="square" rtlCol="0" anchor="t"/>
          <a:lstStyle/>
          <a:p>
            <a:pPr marL="0" indent="0">
              <a:lnSpc>
                <a:spcPts val="2799"/>
              </a:lnSpc>
              <a:buNone/>
            </a:pPr>
            <a:r>
              <a:rPr lang="en-US" sz="1750" b="1" dirty="0">
                <a:solidFill>
                  <a:srgbClr val="DCD7E5"/>
                </a:solidFill>
                <a:latin typeface="Heebo" pitchFamily="34" charset="0"/>
                <a:ea typeface="Heebo" pitchFamily="34" charset="-122"/>
                <a:cs typeface="Heebo" pitchFamily="34" charset="-120"/>
              </a:rPr>
              <a:t>Finding items that buyers desire to buy</a:t>
            </a:r>
            <a:r>
              <a:rPr lang="en-US" sz="1750" dirty="0">
                <a:solidFill>
                  <a:srgbClr val="DCD7E5"/>
                </a:solidFill>
                <a:latin typeface="Heebo" pitchFamily="34" charset="0"/>
                <a:ea typeface="Heebo" pitchFamily="34" charset="-122"/>
                <a:cs typeface="Heebo" pitchFamily="34" charset="-120"/>
              </a:rPr>
              <a:t> is the major goal of market basket analysis. Market basket analysis may help sales and marketing teams develop more effective product placement, pricing, cross-sell, and up-sell tactics.</a:t>
            </a:r>
            <a:endParaRPr lang="en-US" sz="1750" dirty="0"/>
          </a:p>
        </p:txBody>
      </p:sp>
      <p:sp>
        <p:nvSpPr>
          <p:cNvPr id="6" name="Text 3"/>
          <p:cNvSpPr/>
          <p:nvPr/>
        </p:nvSpPr>
        <p:spPr>
          <a:xfrm>
            <a:off x="2037993" y="5164455"/>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68429" y="1046678"/>
            <a:ext cx="8767048" cy="640318"/>
          </a:xfrm>
          <a:prstGeom prst="rect">
            <a:avLst/>
          </a:prstGeom>
          <a:noFill/>
          <a:ln/>
        </p:spPr>
        <p:txBody>
          <a:bodyPr wrap="none" rtlCol="0" anchor="t"/>
          <a:lstStyle/>
          <a:p>
            <a:pPr marL="0" indent="0">
              <a:lnSpc>
                <a:spcPts val="5043"/>
              </a:lnSpc>
              <a:buNone/>
            </a:pPr>
            <a:r>
              <a:rPr lang="en-US" sz="4034" dirty="0">
                <a:solidFill>
                  <a:srgbClr val="F2F0F4"/>
                </a:solidFill>
                <a:latin typeface="Montserrat" pitchFamily="34" charset="0"/>
                <a:ea typeface="Montserrat" pitchFamily="34" charset="-122"/>
                <a:cs typeface="Montserrat" pitchFamily="34" charset="-120"/>
              </a:rPr>
              <a:t>Problem Definition and Algorithm</a:t>
            </a:r>
            <a:endParaRPr lang="en-US" sz="4034" dirty="0"/>
          </a:p>
        </p:txBody>
      </p:sp>
      <p:sp>
        <p:nvSpPr>
          <p:cNvPr id="6" name="Shape 2"/>
          <p:cNvSpPr/>
          <p:nvPr/>
        </p:nvSpPr>
        <p:spPr>
          <a:xfrm>
            <a:off x="1055251" y="1994297"/>
            <a:ext cx="40958" cy="5188625"/>
          </a:xfrm>
          <a:prstGeom prst="roundRect">
            <a:avLst>
              <a:gd name="adj" fmla="val 225155"/>
            </a:avLst>
          </a:prstGeom>
          <a:solidFill>
            <a:srgbClr val="552C86"/>
          </a:solidFill>
          <a:ln/>
        </p:spPr>
      </p:sp>
      <p:sp>
        <p:nvSpPr>
          <p:cNvPr id="7" name="Shape 3"/>
          <p:cNvSpPr/>
          <p:nvPr/>
        </p:nvSpPr>
        <p:spPr>
          <a:xfrm>
            <a:off x="1306235" y="2364343"/>
            <a:ext cx="717233" cy="40958"/>
          </a:xfrm>
          <a:prstGeom prst="roundRect">
            <a:avLst>
              <a:gd name="adj" fmla="val 225155"/>
            </a:avLst>
          </a:prstGeom>
          <a:solidFill>
            <a:srgbClr val="552C86"/>
          </a:solidFill>
          <a:ln/>
        </p:spPr>
      </p:sp>
      <p:sp>
        <p:nvSpPr>
          <p:cNvPr id="8" name="Shape 4"/>
          <p:cNvSpPr/>
          <p:nvPr/>
        </p:nvSpPr>
        <p:spPr>
          <a:xfrm>
            <a:off x="845225" y="2154436"/>
            <a:ext cx="461010" cy="461010"/>
          </a:xfrm>
          <a:prstGeom prst="roundRect">
            <a:avLst>
              <a:gd name="adj" fmla="val 20004"/>
            </a:avLst>
          </a:prstGeom>
          <a:noFill/>
          <a:ln w="7620">
            <a:solidFill>
              <a:srgbClr val="552C86"/>
            </a:solidFill>
            <a:prstDash val="solid"/>
          </a:ln>
        </p:spPr>
      </p:sp>
      <p:sp>
        <p:nvSpPr>
          <p:cNvPr id="9" name="Text 5"/>
          <p:cNvSpPr/>
          <p:nvPr/>
        </p:nvSpPr>
        <p:spPr>
          <a:xfrm>
            <a:off x="1020247" y="2192774"/>
            <a:ext cx="110966" cy="384215"/>
          </a:xfrm>
          <a:prstGeom prst="rect">
            <a:avLst/>
          </a:prstGeom>
          <a:noFill/>
          <a:ln/>
        </p:spPr>
        <p:txBody>
          <a:bodyPr wrap="none" rtlCol="0" anchor="t"/>
          <a:lstStyle/>
          <a:p>
            <a:pPr marL="0" indent="0" algn="ctr">
              <a:lnSpc>
                <a:spcPts val="3026"/>
              </a:lnSpc>
              <a:buNone/>
            </a:pPr>
            <a:r>
              <a:rPr lang="en-US" sz="2420" dirty="0">
                <a:solidFill>
                  <a:srgbClr val="DCD7E5"/>
                </a:solidFill>
                <a:latin typeface="Montserrat" pitchFamily="34" charset="0"/>
                <a:ea typeface="Montserrat" pitchFamily="34" charset="-122"/>
                <a:cs typeface="Montserrat" pitchFamily="34" charset="-120"/>
              </a:rPr>
              <a:t>1</a:t>
            </a:r>
            <a:endParaRPr lang="en-US" sz="2420" dirty="0"/>
          </a:p>
        </p:txBody>
      </p:sp>
      <p:sp>
        <p:nvSpPr>
          <p:cNvPr id="10" name="Text 6"/>
          <p:cNvSpPr/>
          <p:nvPr/>
        </p:nvSpPr>
        <p:spPr>
          <a:xfrm>
            <a:off x="2202775" y="2199203"/>
            <a:ext cx="2561630" cy="320278"/>
          </a:xfrm>
          <a:prstGeom prst="rect">
            <a:avLst/>
          </a:prstGeom>
          <a:noFill/>
          <a:ln/>
        </p:spPr>
        <p:txBody>
          <a:bodyPr wrap="none" rtlCol="0" anchor="t"/>
          <a:lstStyle/>
          <a:p>
            <a:pPr marL="0" indent="0" algn="l">
              <a:lnSpc>
                <a:spcPts val="2521"/>
              </a:lnSpc>
              <a:buNone/>
            </a:pPr>
            <a:r>
              <a:rPr lang="en-US" sz="2017" dirty="0">
                <a:solidFill>
                  <a:srgbClr val="DCD7E5"/>
                </a:solidFill>
                <a:latin typeface="Montserrat" pitchFamily="34" charset="0"/>
                <a:ea typeface="Montserrat" pitchFamily="34" charset="-122"/>
                <a:cs typeface="Montserrat" pitchFamily="34" charset="-120"/>
              </a:rPr>
              <a:t>Task Definition</a:t>
            </a:r>
            <a:endParaRPr lang="en-US" sz="2017" dirty="0"/>
          </a:p>
        </p:txBody>
      </p:sp>
      <p:sp>
        <p:nvSpPr>
          <p:cNvPr id="11" name="Text 7"/>
          <p:cNvSpPr/>
          <p:nvPr/>
        </p:nvSpPr>
        <p:spPr>
          <a:xfrm>
            <a:off x="2202775" y="2642354"/>
            <a:ext cx="8001595" cy="1638895"/>
          </a:xfrm>
          <a:prstGeom prst="rect">
            <a:avLst/>
          </a:prstGeom>
          <a:noFill/>
          <a:ln/>
        </p:spPr>
        <p:txBody>
          <a:bodyPr wrap="square" rtlCol="0" anchor="t"/>
          <a:lstStyle/>
          <a:p>
            <a:pPr marL="0" indent="0" algn="l">
              <a:lnSpc>
                <a:spcPts val="2582"/>
              </a:lnSpc>
              <a:buNone/>
            </a:pPr>
            <a:r>
              <a:rPr lang="en-US" sz="1614" dirty="0">
                <a:solidFill>
                  <a:srgbClr val="DCD7E5"/>
                </a:solidFill>
                <a:latin typeface="Heebo" pitchFamily="34" charset="0"/>
                <a:ea typeface="Heebo" pitchFamily="34" charset="-122"/>
                <a:cs typeface="Heebo" pitchFamily="34" charset="-120"/>
              </a:rPr>
              <a:t>The primary goal of market basket analysis is to identify associations between the items that customers purchase together. This information can be used to improve product placement, target marketing efforts, and optimize the customer experience. The task involves analyzing large datasets of customer transactions to uncover these hidden patterns and relationships.</a:t>
            </a:r>
            <a:endParaRPr lang="en-US" sz="1614" dirty="0"/>
          </a:p>
        </p:txBody>
      </p:sp>
      <p:sp>
        <p:nvSpPr>
          <p:cNvPr id="12" name="Shape 8"/>
          <p:cNvSpPr/>
          <p:nvPr/>
        </p:nvSpPr>
        <p:spPr>
          <a:xfrm>
            <a:off x="1306235" y="5061109"/>
            <a:ext cx="717233" cy="40958"/>
          </a:xfrm>
          <a:prstGeom prst="roundRect">
            <a:avLst>
              <a:gd name="adj" fmla="val 225155"/>
            </a:avLst>
          </a:prstGeom>
          <a:solidFill>
            <a:srgbClr val="552C86"/>
          </a:solidFill>
          <a:ln/>
        </p:spPr>
      </p:sp>
      <p:sp>
        <p:nvSpPr>
          <p:cNvPr id="13" name="Shape 9"/>
          <p:cNvSpPr/>
          <p:nvPr/>
        </p:nvSpPr>
        <p:spPr>
          <a:xfrm>
            <a:off x="845225" y="4851202"/>
            <a:ext cx="461010" cy="461010"/>
          </a:xfrm>
          <a:prstGeom prst="roundRect">
            <a:avLst>
              <a:gd name="adj" fmla="val 20004"/>
            </a:avLst>
          </a:prstGeom>
          <a:noFill/>
          <a:ln w="7620">
            <a:solidFill>
              <a:srgbClr val="552C86"/>
            </a:solidFill>
            <a:prstDash val="solid"/>
          </a:ln>
        </p:spPr>
      </p:sp>
      <p:sp>
        <p:nvSpPr>
          <p:cNvPr id="14" name="Text 10"/>
          <p:cNvSpPr/>
          <p:nvPr/>
        </p:nvSpPr>
        <p:spPr>
          <a:xfrm>
            <a:off x="988338" y="4889540"/>
            <a:ext cx="174665" cy="384215"/>
          </a:xfrm>
          <a:prstGeom prst="rect">
            <a:avLst/>
          </a:prstGeom>
          <a:noFill/>
          <a:ln/>
        </p:spPr>
        <p:txBody>
          <a:bodyPr wrap="none" rtlCol="0" anchor="t"/>
          <a:lstStyle/>
          <a:p>
            <a:pPr marL="0" indent="0" algn="ctr">
              <a:lnSpc>
                <a:spcPts val="3026"/>
              </a:lnSpc>
              <a:buNone/>
            </a:pPr>
            <a:r>
              <a:rPr lang="en-US" sz="2420" dirty="0">
                <a:solidFill>
                  <a:srgbClr val="DCD7E5"/>
                </a:solidFill>
                <a:latin typeface="Montserrat" pitchFamily="34" charset="0"/>
                <a:ea typeface="Montserrat" pitchFamily="34" charset="-122"/>
                <a:cs typeface="Montserrat" pitchFamily="34" charset="-120"/>
              </a:rPr>
              <a:t>2</a:t>
            </a:r>
            <a:endParaRPr lang="en-US" sz="2420" dirty="0"/>
          </a:p>
        </p:txBody>
      </p:sp>
      <p:sp>
        <p:nvSpPr>
          <p:cNvPr id="15" name="Text 11"/>
          <p:cNvSpPr/>
          <p:nvPr/>
        </p:nvSpPr>
        <p:spPr>
          <a:xfrm>
            <a:off x="2202775" y="4895969"/>
            <a:ext cx="2644616" cy="320278"/>
          </a:xfrm>
          <a:prstGeom prst="rect">
            <a:avLst/>
          </a:prstGeom>
          <a:noFill/>
          <a:ln/>
        </p:spPr>
        <p:txBody>
          <a:bodyPr wrap="none" rtlCol="0" anchor="t"/>
          <a:lstStyle/>
          <a:p>
            <a:pPr marL="0" indent="0" algn="l">
              <a:lnSpc>
                <a:spcPts val="2521"/>
              </a:lnSpc>
              <a:buNone/>
            </a:pPr>
            <a:r>
              <a:rPr lang="en-US" sz="2017" dirty="0">
                <a:solidFill>
                  <a:srgbClr val="DCD7E5"/>
                </a:solidFill>
                <a:latin typeface="Montserrat" pitchFamily="34" charset="0"/>
                <a:ea typeface="Montserrat" pitchFamily="34" charset="-122"/>
                <a:cs typeface="Montserrat" pitchFamily="34" charset="-120"/>
              </a:rPr>
              <a:t>Algorithm Definition</a:t>
            </a:r>
            <a:endParaRPr lang="en-US" sz="2017" dirty="0"/>
          </a:p>
        </p:txBody>
      </p:sp>
      <p:sp>
        <p:nvSpPr>
          <p:cNvPr id="16" name="Text 12"/>
          <p:cNvSpPr/>
          <p:nvPr/>
        </p:nvSpPr>
        <p:spPr>
          <a:xfrm>
            <a:off x="2202775" y="5339120"/>
            <a:ext cx="8001595" cy="1638895"/>
          </a:xfrm>
          <a:prstGeom prst="rect">
            <a:avLst/>
          </a:prstGeom>
          <a:noFill/>
          <a:ln/>
        </p:spPr>
        <p:txBody>
          <a:bodyPr wrap="square" rtlCol="0" anchor="t"/>
          <a:lstStyle/>
          <a:p>
            <a:pPr marL="0" indent="0" algn="l">
              <a:lnSpc>
                <a:spcPts val="2582"/>
              </a:lnSpc>
              <a:buNone/>
            </a:pPr>
            <a:r>
              <a:rPr lang="en-US" sz="1614" dirty="0">
                <a:solidFill>
                  <a:srgbClr val="DCD7E5"/>
                </a:solidFill>
                <a:latin typeface="Heebo" pitchFamily="34" charset="0"/>
                <a:ea typeface="Heebo" pitchFamily="34" charset="-122"/>
                <a:cs typeface="Heebo" pitchFamily="34" charset="-120"/>
              </a:rPr>
              <a:t>The most commonly used algorithm for market basket analysis is the Apriori algorithm, which uses a step-by-step approach to identify frequently occurring itemsets and their associated rules. The algorithm works by first identifying all individual items that meet a minimum support threshold, and then using these frequent itemsets to generate candidate rules that are evaluated for their confidence and lift.</a:t>
            </a:r>
            <a:endParaRPr lang="en-US" sz="161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23751183"/>
          </a:xfrm>
          <a:prstGeom prst="rect">
            <a:avLst/>
          </a:prstGeom>
          <a:solidFill>
            <a:srgbClr val="0D0A2C">
              <a:alpha val="75000"/>
            </a:srgbClr>
          </a:solidFill>
          <a:ln/>
        </p:spPr>
      </p:sp>
      <p:sp>
        <p:nvSpPr>
          <p:cNvPr id="4" name="Text 1"/>
          <p:cNvSpPr/>
          <p:nvPr/>
        </p:nvSpPr>
        <p:spPr>
          <a:xfrm>
            <a:off x="3621167" y="427673"/>
            <a:ext cx="7388066" cy="1458039"/>
          </a:xfrm>
          <a:prstGeom prst="rect">
            <a:avLst/>
          </a:prstGeom>
          <a:noFill/>
          <a:ln/>
        </p:spPr>
        <p:txBody>
          <a:bodyPr wrap="squar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Consider the following dataset and we will find frequent itemsets and generate association rules for them.</a:t>
            </a:r>
            <a:endParaRPr lang="en-US" sz="3062" dirty="0"/>
          </a:p>
        </p:txBody>
      </p:sp>
      <p:pic>
        <p:nvPicPr>
          <p:cNvPr id="5" name="Image 1" descr="preencoded.png"/>
          <p:cNvPicPr>
            <a:picLocks noChangeAspect="1"/>
          </p:cNvPicPr>
          <p:nvPr/>
        </p:nvPicPr>
        <p:blipFill>
          <a:blip r:embed="rId4"/>
          <a:stretch>
            <a:fillRect/>
          </a:stretch>
        </p:blipFill>
        <p:spPr>
          <a:xfrm>
            <a:off x="5915382" y="2196703"/>
            <a:ext cx="2799636" cy="1555313"/>
          </a:xfrm>
          <a:prstGeom prst="rect">
            <a:avLst/>
          </a:prstGeom>
        </p:spPr>
      </p:pic>
      <p:sp>
        <p:nvSpPr>
          <p:cNvPr id="6" name="Text 2"/>
          <p:cNvSpPr/>
          <p:nvPr/>
        </p:nvSpPr>
        <p:spPr>
          <a:xfrm>
            <a:off x="3621167" y="3926919"/>
            <a:ext cx="7388066" cy="746165"/>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
minimum support count is 2
minimum confidence is 60%</a:t>
            </a:r>
            <a:endParaRPr lang="en-US" sz="1225" dirty="0"/>
          </a:p>
        </p:txBody>
      </p:sp>
      <p:sp>
        <p:nvSpPr>
          <p:cNvPr id="7" name="Text 3"/>
          <p:cNvSpPr/>
          <p:nvPr/>
        </p:nvSpPr>
        <p:spPr>
          <a:xfrm>
            <a:off x="3621167" y="4847987"/>
            <a:ext cx="7388066" cy="497443"/>
          </a:xfrm>
          <a:prstGeom prst="rect">
            <a:avLst/>
          </a:prstGeom>
          <a:noFill/>
          <a:ln/>
        </p:spPr>
        <p:txBody>
          <a:bodyPr wrap="square" rtlCol="0" anchor="t"/>
          <a:lstStyle/>
          <a:p>
            <a:pPr marL="0" indent="0">
              <a:lnSpc>
                <a:spcPts val="1960"/>
              </a:lnSpc>
              <a:buNone/>
            </a:pPr>
            <a:r>
              <a:rPr lang="en-US" sz="1225" b="1" dirty="0">
                <a:solidFill>
                  <a:srgbClr val="DCD7E5"/>
                </a:solidFill>
                <a:latin typeface="Heebo" pitchFamily="34" charset="0"/>
                <a:ea typeface="Heebo" pitchFamily="34" charset="-122"/>
                <a:cs typeface="Heebo" pitchFamily="34" charset="-120"/>
              </a:rPr>
              <a:t>Step-1: </a:t>
            </a:r>
            <a:r>
              <a:rPr lang="en-US" sz="1225" dirty="0">
                <a:solidFill>
                  <a:srgbClr val="DCD7E5"/>
                </a:solidFill>
                <a:latin typeface="Heebo" pitchFamily="34" charset="0"/>
                <a:ea typeface="Heebo" pitchFamily="34" charset="-122"/>
                <a:cs typeface="Heebo" pitchFamily="34" charset="-120"/>
              </a:rPr>
              <a:t>K=1
(I) Create a table containing support count of each item present in dataset – Called </a:t>
            </a:r>
            <a:r>
              <a:rPr lang="en-US" sz="1225" b="1" dirty="0">
                <a:solidFill>
                  <a:srgbClr val="DCD7E5"/>
                </a:solidFill>
                <a:latin typeface="Heebo" pitchFamily="34" charset="0"/>
                <a:ea typeface="Heebo" pitchFamily="34" charset="-122"/>
                <a:cs typeface="Heebo" pitchFamily="34" charset="-120"/>
              </a:rPr>
              <a:t>C1(candidate set)</a:t>
            </a:r>
            <a:endParaRPr lang="en-US" sz="1225" dirty="0"/>
          </a:p>
        </p:txBody>
      </p:sp>
      <p:pic>
        <p:nvPicPr>
          <p:cNvPr id="8" name="Image 2" descr="preencoded.png"/>
          <p:cNvPicPr>
            <a:picLocks noChangeAspect="1"/>
          </p:cNvPicPr>
          <p:nvPr/>
        </p:nvPicPr>
        <p:blipFill>
          <a:blip r:embed="rId4"/>
          <a:stretch>
            <a:fillRect/>
          </a:stretch>
        </p:blipFill>
        <p:spPr>
          <a:xfrm>
            <a:off x="5915382" y="5520333"/>
            <a:ext cx="2799636" cy="1555313"/>
          </a:xfrm>
          <a:prstGeom prst="rect">
            <a:avLst/>
          </a:prstGeom>
        </p:spPr>
      </p:pic>
      <p:sp>
        <p:nvSpPr>
          <p:cNvPr id="9" name="Text 4"/>
          <p:cNvSpPr/>
          <p:nvPr/>
        </p:nvSpPr>
        <p:spPr>
          <a:xfrm>
            <a:off x="3621167" y="7250549"/>
            <a:ext cx="7388066" cy="746165"/>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(II) compare candidate set item’s support count with minimum support count(here min_support=2 if support_count of candidate set items is less than min_support then remove those items). This gives us itemset L1.</a:t>
            </a:r>
            <a:endParaRPr lang="en-US" sz="1225" dirty="0"/>
          </a:p>
        </p:txBody>
      </p:sp>
      <p:pic>
        <p:nvPicPr>
          <p:cNvPr id="10" name="Image 3" descr="preencoded.png"/>
          <p:cNvPicPr>
            <a:picLocks noChangeAspect="1"/>
          </p:cNvPicPr>
          <p:nvPr/>
        </p:nvPicPr>
        <p:blipFill>
          <a:blip r:embed="rId4"/>
          <a:stretch>
            <a:fillRect/>
          </a:stretch>
        </p:blipFill>
        <p:spPr>
          <a:xfrm>
            <a:off x="5915382" y="8171617"/>
            <a:ext cx="2799636" cy="1555313"/>
          </a:xfrm>
          <a:prstGeom prst="rect">
            <a:avLst/>
          </a:prstGeom>
        </p:spPr>
      </p:pic>
      <p:sp>
        <p:nvSpPr>
          <p:cNvPr id="11" name="Text 5"/>
          <p:cNvSpPr/>
          <p:nvPr/>
        </p:nvSpPr>
        <p:spPr>
          <a:xfrm>
            <a:off x="3621167" y="9901833"/>
            <a:ext cx="7388066" cy="248722"/>
          </a:xfrm>
          <a:prstGeom prst="rect">
            <a:avLst/>
          </a:prstGeom>
          <a:noFill/>
          <a:ln/>
        </p:spPr>
        <p:txBody>
          <a:bodyPr wrap="none" rtlCol="0" anchor="t"/>
          <a:lstStyle/>
          <a:p>
            <a:pPr marL="0" indent="0" algn="l">
              <a:lnSpc>
                <a:spcPts val="1960"/>
              </a:lnSpc>
              <a:buNone/>
            </a:pPr>
            <a:r>
              <a:rPr lang="en-US" sz="1225" b="1" dirty="0">
                <a:solidFill>
                  <a:srgbClr val="DCD7E5"/>
                </a:solidFill>
                <a:latin typeface="Heebo" pitchFamily="34" charset="0"/>
                <a:ea typeface="Heebo" pitchFamily="34" charset="-122"/>
                <a:cs typeface="Heebo" pitchFamily="34" charset="-120"/>
              </a:rPr>
              <a:t>Step-2: </a:t>
            </a:r>
            <a:r>
              <a:rPr lang="en-US" sz="1225" dirty="0">
                <a:solidFill>
                  <a:srgbClr val="DCD7E5"/>
                </a:solidFill>
                <a:latin typeface="Heebo" pitchFamily="34" charset="0"/>
                <a:ea typeface="Heebo" pitchFamily="34" charset="-122"/>
                <a:cs typeface="Heebo" pitchFamily="34" charset="-120"/>
              </a:rPr>
              <a:t>K=2</a:t>
            </a:r>
            <a:endParaRPr lang="en-US" sz="1225" dirty="0"/>
          </a:p>
        </p:txBody>
      </p:sp>
      <p:sp>
        <p:nvSpPr>
          <p:cNvPr id="12" name="Text 6"/>
          <p:cNvSpPr/>
          <p:nvPr/>
        </p:nvSpPr>
        <p:spPr>
          <a:xfrm>
            <a:off x="3621167" y="10325457"/>
            <a:ext cx="7388066" cy="746165"/>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(II) compare candidate (C2) support count with minimum support count(here min_support=2 if support_count of candidate set item is less than min_support then remove those items) this gives us itemset L2.</a:t>
            </a:r>
            <a:endParaRPr lang="en-US" sz="1225" dirty="0"/>
          </a:p>
        </p:txBody>
      </p:sp>
      <p:pic>
        <p:nvPicPr>
          <p:cNvPr id="13" name="Image 4" descr="preencoded.png"/>
          <p:cNvPicPr>
            <a:picLocks noChangeAspect="1"/>
          </p:cNvPicPr>
          <p:nvPr/>
        </p:nvPicPr>
        <p:blipFill>
          <a:blip r:embed="rId4"/>
          <a:stretch>
            <a:fillRect/>
          </a:stretch>
        </p:blipFill>
        <p:spPr>
          <a:xfrm>
            <a:off x="5915382" y="11246525"/>
            <a:ext cx="2799636" cy="1555313"/>
          </a:xfrm>
          <a:prstGeom prst="rect">
            <a:avLst/>
          </a:prstGeom>
        </p:spPr>
      </p:pic>
      <p:pic>
        <p:nvPicPr>
          <p:cNvPr id="14" name="Image 5" descr="preencoded.png"/>
          <p:cNvPicPr>
            <a:picLocks noChangeAspect="1"/>
          </p:cNvPicPr>
          <p:nvPr/>
        </p:nvPicPr>
        <p:blipFill>
          <a:blip r:embed="rId4"/>
          <a:stretch>
            <a:fillRect/>
          </a:stretch>
        </p:blipFill>
        <p:spPr>
          <a:xfrm>
            <a:off x="5915382" y="12976741"/>
            <a:ext cx="2799636" cy="1555313"/>
          </a:xfrm>
          <a:prstGeom prst="rect">
            <a:avLst/>
          </a:prstGeom>
        </p:spPr>
      </p:pic>
      <p:sp>
        <p:nvSpPr>
          <p:cNvPr id="15" name="Text 7"/>
          <p:cNvSpPr/>
          <p:nvPr/>
        </p:nvSpPr>
        <p:spPr>
          <a:xfrm>
            <a:off x="3621167" y="14706957"/>
            <a:ext cx="7388066" cy="248722"/>
          </a:xfrm>
          <a:prstGeom prst="rect">
            <a:avLst/>
          </a:prstGeom>
          <a:noFill/>
          <a:ln/>
        </p:spPr>
        <p:txBody>
          <a:bodyPr wrap="none" rtlCol="0" anchor="t"/>
          <a:lstStyle/>
          <a:p>
            <a:pPr marL="0" indent="0">
              <a:lnSpc>
                <a:spcPts val="1960"/>
              </a:lnSpc>
              <a:buNone/>
            </a:pPr>
            <a:r>
              <a:rPr lang="en-US" sz="1225" b="1" dirty="0">
                <a:solidFill>
                  <a:srgbClr val="DCD7E5"/>
                </a:solidFill>
                <a:latin typeface="Heebo" pitchFamily="34" charset="0"/>
                <a:ea typeface="Heebo" pitchFamily="34" charset="-122"/>
                <a:cs typeface="Heebo" pitchFamily="34" charset="-120"/>
              </a:rPr>
              <a:t>Step-3:</a:t>
            </a:r>
            <a:endParaRPr lang="en-US" sz="1225" dirty="0"/>
          </a:p>
        </p:txBody>
      </p:sp>
      <p:sp>
        <p:nvSpPr>
          <p:cNvPr id="16" name="Text 8"/>
          <p:cNvSpPr/>
          <p:nvPr/>
        </p:nvSpPr>
        <p:spPr>
          <a:xfrm>
            <a:off x="3621167" y="15130582"/>
            <a:ext cx="7388066" cy="746165"/>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(II) Compare candidate (C3) support count with minimum support count(here min_support=2 if support_count of candidate set item is less than min_support then remove those items) this gives us itemset L3.</a:t>
            </a:r>
            <a:endParaRPr lang="en-US" sz="1225" dirty="0"/>
          </a:p>
        </p:txBody>
      </p:sp>
      <p:pic>
        <p:nvPicPr>
          <p:cNvPr id="17" name="Image 6" descr="preencoded.png"/>
          <p:cNvPicPr>
            <a:picLocks noChangeAspect="1"/>
          </p:cNvPicPr>
          <p:nvPr/>
        </p:nvPicPr>
        <p:blipFill>
          <a:blip r:embed="rId4"/>
          <a:stretch>
            <a:fillRect/>
          </a:stretch>
        </p:blipFill>
        <p:spPr>
          <a:xfrm>
            <a:off x="5915382" y="16051649"/>
            <a:ext cx="2799636" cy="1555313"/>
          </a:xfrm>
          <a:prstGeom prst="rect">
            <a:avLst/>
          </a:prstGeom>
        </p:spPr>
      </p:pic>
      <p:sp>
        <p:nvSpPr>
          <p:cNvPr id="18" name="Text 9"/>
          <p:cNvSpPr/>
          <p:nvPr/>
        </p:nvSpPr>
        <p:spPr>
          <a:xfrm>
            <a:off x="3621167" y="17781865"/>
            <a:ext cx="7388066" cy="248722"/>
          </a:xfrm>
          <a:prstGeom prst="rect">
            <a:avLst/>
          </a:prstGeom>
          <a:noFill/>
          <a:ln/>
        </p:spPr>
        <p:txBody>
          <a:bodyPr wrap="none" rtlCol="0" anchor="t"/>
          <a:lstStyle/>
          <a:p>
            <a:pPr marL="0" indent="0">
              <a:lnSpc>
                <a:spcPts val="1960"/>
              </a:lnSpc>
              <a:buNone/>
            </a:pPr>
            <a:r>
              <a:rPr lang="en-US" sz="1225" b="1" dirty="0">
                <a:solidFill>
                  <a:srgbClr val="DCD7E5"/>
                </a:solidFill>
                <a:latin typeface="Heebo" pitchFamily="34" charset="0"/>
                <a:ea typeface="Heebo" pitchFamily="34" charset="-122"/>
                <a:cs typeface="Heebo" pitchFamily="34" charset="-120"/>
              </a:rPr>
              <a:t>Step-4:</a:t>
            </a:r>
            <a:endParaRPr lang="en-US" sz="1225" dirty="0"/>
          </a:p>
        </p:txBody>
      </p:sp>
      <p:sp>
        <p:nvSpPr>
          <p:cNvPr id="19" name="Text 10"/>
          <p:cNvSpPr/>
          <p:nvPr/>
        </p:nvSpPr>
        <p:spPr>
          <a:xfrm>
            <a:off x="3621167" y="18205490"/>
            <a:ext cx="7388066" cy="746165"/>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
Thus, we have discovered all the frequent item-sets. Now generation of strong association rule comes into picture. For that we need to calculate confidence of each rule.</a:t>
            </a:r>
            <a:endParaRPr lang="en-US" sz="1225" dirty="0"/>
          </a:p>
        </p:txBody>
      </p:sp>
      <p:sp>
        <p:nvSpPr>
          <p:cNvPr id="20" name="Text 11"/>
          <p:cNvSpPr/>
          <p:nvPr/>
        </p:nvSpPr>
        <p:spPr>
          <a:xfrm>
            <a:off x="3621167" y="19126557"/>
            <a:ext cx="7388066" cy="497443"/>
          </a:xfrm>
          <a:prstGeom prst="rect">
            <a:avLst/>
          </a:prstGeom>
          <a:noFill/>
          <a:ln/>
        </p:spPr>
        <p:txBody>
          <a:bodyPr wrap="square" rtlCol="0" anchor="t"/>
          <a:lstStyle/>
          <a:p>
            <a:pPr marL="0" indent="0">
              <a:lnSpc>
                <a:spcPts val="1960"/>
              </a:lnSpc>
              <a:buNone/>
            </a:pPr>
            <a:r>
              <a:rPr lang="en-US" sz="1225" b="1" dirty="0">
                <a:solidFill>
                  <a:srgbClr val="DCD7E5"/>
                </a:solidFill>
                <a:latin typeface="Heebo" pitchFamily="34" charset="0"/>
                <a:ea typeface="Heebo" pitchFamily="34" charset="-122"/>
                <a:cs typeface="Heebo" pitchFamily="34" charset="-120"/>
              </a:rPr>
              <a:t>Confidence –</a:t>
            </a:r>
            <a:r>
              <a:rPr lang="en-US" sz="1225" dirty="0">
                <a:solidFill>
                  <a:srgbClr val="DCD7E5"/>
                </a:solidFill>
                <a:latin typeface="Heebo" pitchFamily="34" charset="0"/>
                <a:ea typeface="Heebo" pitchFamily="34" charset="-122"/>
                <a:cs typeface="Heebo" pitchFamily="34" charset="-120"/>
              </a:rPr>
              <a:t>
A confidence of 60% means that 60% of the customers, who purchased milk and bread also bought butter.</a:t>
            </a:r>
            <a:endParaRPr lang="en-US" sz="1225" dirty="0"/>
          </a:p>
        </p:txBody>
      </p:sp>
      <p:sp>
        <p:nvSpPr>
          <p:cNvPr id="21" name="Text 12"/>
          <p:cNvSpPr/>
          <p:nvPr/>
        </p:nvSpPr>
        <p:spPr>
          <a:xfrm>
            <a:off x="3621167" y="19798903"/>
            <a:ext cx="7388066" cy="263962"/>
          </a:xfrm>
          <a:prstGeom prst="rect">
            <a:avLst/>
          </a:prstGeom>
          <a:noFill/>
          <a:ln/>
        </p:spPr>
        <p:txBody>
          <a:bodyPr wrap="none" rtlCol="0" anchor="t"/>
          <a:lstStyle/>
          <a:p>
            <a:pPr marL="0" indent="0" algn="ctr">
              <a:lnSpc>
                <a:spcPts val="1960"/>
              </a:lnSpc>
              <a:buNone/>
            </a:pPr>
            <a:r>
              <a:rPr lang="en-US" sz="1225" dirty="0">
                <a:solidFill>
                  <a:srgbClr val="DCD7E5"/>
                </a:solidFill>
                <a:highlight>
                  <a:srgbClr val="240B41"/>
                </a:highlight>
                <a:latin typeface="Consolas" pitchFamily="34" charset="0"/>
                <a:ea typeface="Consolas" pitchFamily="34" charset="-122"/>
                <a:cs typeface="Consolas" pitchFamily="34" charset="-120"/>
              </a:rPr>
              <a:t>Confidence(A-&gt;B)=Support_count(A∪B)/Support_count(A)</a:t>
            </a:r>
            <a:endParaRPr lang="en-US" sz="1225" dirty="0"/>
          </a:p>
        </p:txBody>
      </p:sp>
      <p:sp>
        <p:nvSpPr>
          <p:cNvPr id="22" name="Text 13"/>
          <p:cNvSpPr/>
          <p:nvPr/>
        </p:nvSpPr>
        <p:spPr>
          <a:xfrm>
            <a:off x="3621167" y="20237768"/>
            <a:ext cx="7388066" cy="2238494"/>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So here, by taking an example of any frequent itemset, we will show the rule generation.
Itemset {I1, I2, I3} //from L3
SO rules can be
[I1^I2]=&gt;[I3] //confidence = sup(I1^I2^I3)/sup(I1^I2) = 2/4*100=50%
[I1^I3]=&gt;[I2] //confidence = sup(I1^I2^I3)/sup(I1^I3) = 2/4*100=50%
[I2^I3]=&gt;[I1] //confidence = sup(I1^I2^I3)/sup(I2^I3) = 2/4*100=50%
[I1]=&gt;[I2^I3] //confidence = sup(I1^I2^I3)/sup(I1) = 2/6*100=33%
[I2]=&gt;[I1^I3] //confidence = sup(I1^I2^I3)/sup(I2) = 2/7*100=28%
[I3]=&gt;[I1^I2] //confidence = sup(I1^I2^I3)/sup(I3) = 2/6*100=33%</a:t>
            </a:r>
            <a:endParaRPr lang="en-US" sz="1225" dirty="0"/>
          </a:p>
        </p:txBody>
      </p:sp>
      <p:sp>
        <p:nvSpPr>
          <p:cNvPr id="23" name="Text 14"/>
          <p:cNvSpPr/>
          <p:nvPr/>
        </p:nvSpPr>
        <p:spPr>
          <a:xfrm>
            <a:off x="3621167" y="22651164"/>
            <a:ext cx="7388066" cy="248722"/>
          </a:xfrm>
          <a:prstGeom prst="rect">
            <a:avLst/>
          </a:prstGeom>
          <a:noFill/>
          <a:ln/>
        </p:spPr>
        <p:txBody>
          <a:bodyPr wrap="non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So if minimum confidence is 50%, then first 3 rules can be considered as strong association rules.</a:t>
            </a:r>
            <a:endParaRPr lang="en-US" sz="1225" dirty="0"/>
          </a:p>
        </p:txBody>
      </p:sp>
      <p:sp>
        <p:nvSpPr>
          <p:cNvPr id="24" name="Text 15"/>
          <p:cNvSpPr/>
          <p:nvPr/>
        </p:nvSpPr>
        <p:spPr>
          <a:xfrm>
            <a:off x="3621167" y="23074789"/>
            <a:ext cx="7388066"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862"/>
          </a:xfrm>
          <a:prstGeom prst="rect">
            <a:avLst/>
          </a:prstGeom>
          <a:solidFill>
            <a:srgbClr val="0D0A2C">
              <a:alpha val="75000"/>
            </a:srgbClr>
          </a:solidFill>
          <a:ln/>
        </p:spPr>
      </p:sp>
      <p:sp>
        <p:nvSpPr>
          <p:cNvPr id="4" name="Text 1"/>
          <p:cNvSpPr/>
          <p:nvPr/>
        </p:nvSpPr>
        <p:spPr>
          <a:xfrm>
            <a:off x="3258622" y="469702"/>
            <a:ext cx="5242917" cy="533638"/>
          </a:xfrm>
          <a:prstGeom prst="rect">
            <a:avLst/>
          </a:prstGeom>
          <a:noFill/>
          <a:ln/>
        </p:spPr>
        <p:txBody>
          <a:bodyPr wrap="none" rtlCol="0" anchor="t"/>
          <a:lstStyle/>
          <a:p>
            <a:pPr marL="0" indent="0">
              <a:lnSpc>
                <a:spcPts val="4203"/>
              </a:lnSpc>
              <a:buNone/>
            </a:pPr>
            <a:r>
              <a:rPr lang="en-US" sz="3362" dirty="0">
                <a:solidFill>
                  <a:srgbClr val="F2F0F4"/>
                </a:solidFill>
                <a:latin typeface="Montserrat" pitchFamily="34" charset="0"/>
                <a:ea typeface="Montserrat" pitchFamily="34" charset="-122"/>
                <a:cs typeface="Montserrat" pitchFamily="34" charset="-120"/>
              </a:rPr>
              <a:t>Experimental Evaluation</a:t>
            </a:r>
            <a:endParaRPr lang="en-US" sz="3362" dirty="0"/>
          </a:p>
        </p:txBody>
      </p:sp>
      <p:sp>
        <p:nvSpPr>
          <p:cNvPr id="5" name="Text 2"/>
          <p:cNvSpPr/>
          <p:nvPr/>
        </p:nvSpPr>
        <p:spPr>
          <a:xfrm>
            <a:off x="3258622" y="1430179"/>
            <a:ext cx="2134910" cy="266819"/>
          </a:xfrm>
          <a:prstGeom prst="rect">
            <a:avLst/>
          </a:prstGeom>
          <a:noFill/>
          <a:ln/>
        </p:spPr>
        <p:txBody>
          <a:bodyPr wrap="none" rtlCol="0" anchor="t"/>
          <a:lstStyle/>
          <a:p>
            <a:pPr marL="0" indent="0">
              <a:lnSpc>
                <a:spcPts val="2101"/>
              </a:lnSpc>
              <a:buNone/>
            </a:pPr>
            <a:r>
              <a:rPr lang="en-US" sz="1681" dirty="0">
                <a:solidFill>
                  <a:srgbClr val="F2F0F4"/>
                </a:solidFill>
                <a:latin typeface="Montserrat" pitchFamily="34" charset="0"/>
                <a:ea typeface="Montserrat" pitchFamily="34" charset="-122"/>
                <a:cs typeface="Montserrat" pitchFamily="34" charset="-120"/>
              </a:rPr>
              <a:t>Methodology</a:t>
            </a:r>
            <a:endParaRPr lang="en-US" sz="1681" dirty="0"/>
          </a:p>
        </p:txBody>
      </p:sp>
      <p:sp>
        <p:nvSpPr>
          <p:cNvPr id="6" name="Text 3"/>
          <p:cNvSpPr/>
          <p:nvPr/>
        </p:nvSpPr>
        <p:spPr>
          <a:xfrm>
            <a:off x="3258622" y="1867733"/>
            <a:ext cx="2426137" cy="4647248"/>
          </a:xfrm>
          <a:prstGeom prst="rect">
            <a:avLst/>
          </a:prstGeom>
          <a:noFill/>
          <a:ln/>
        </p:spPr>
        <p:txBody>
          <a:bodyPr wrap="square" rtlCol="0" anchor="t"/>
          <a:lstStyle/>
          <a:p>
            <a:pPr marL="0" indent="0">
              <a:lnSpc>
                <a:spcPts val="2152"/>
              </a:lnSpc>
              <a:buNone/>
            </a:pPr>
            <a:r>
              <a:rPr lang="en-US" sz="1345" dirty="0">
                <a:solidFill>
                  <a:srgbClr val="DCD7E5"/>
                </a:solidFill>
                <a:latin typeface="Heebo" pitchFamily="34" charset="0"/>
                <a:ea typeface="Heebo" pitchFamily="34" charset="-122"/>
                <a:cs typeface="Heebo" pitchFamily="34" charset="-120"/>
              </a:rPr>
              <a:t>To evaluate the effectiveness of market basket analysis, researchers often conduct experiments using real-world datasets from retailers, e-commerce platforms, or other sources. These datasets are preprocessed and analyzed using the Apriori algorithm or other market basket analysis techniques. The resulting association rules are then assessed based on their support, confidence, and lift metrics to determine the strength and significance of the identified patterns.</a:t>
            </a:r>
            <a:endParaRPr lang="en-US" sz="1345" dirty="0"/>
          </a:p>
        </p:txBody>
      </p:sp>
      <p:sp>
        <p:nvSpPr>
          <p:cNvPr id="7" name="Text 4"/>
          <p:cNvSpPr/>
          <p:nvPr/>
        </p:nvSpPr>
        <p:spPr>
          <a:xfrm>
            <a:off x="6109097" y="1430179"/>
            <a:ext cx="2134910" cy="266819"/>
          </a:xfrm>
          <a:prstGeom prst="rect">
            <a:avLst/>
          </a:prstGeom>
          <a:noFill/>
          <a:ln/>
        </p:spPr>
        <p:txBody>
          <a:bodyPr wrap="none" rtlCol="0" anchor="t"/>
          <a:lstStyle/>
          <a:p>
            <a:pPr marL="0" indent="0">
              <a:lnSpc>
                <a:spcPts val="2101"/>
              </a:lnSpc>
              <a:buNone/>
            </a:pPr>
            <a:r>
              <a:rPr lang="en-US" sz="1681" dirty="0">
                <a:solidFill>
                  <a:srgbClr val="F2F0F4"/>
                </a:solidFill>
                <a:latin typeface="Montserrat" pitchFamily="34" charset="0"/>
                <a:ea typeface="Montserrat" pitchFamily="34" charset="-122"/>
                <a:cs typeface="Montserrat" pitchFamily="34" charset="-120"/>
              </a:rPr>
              <a:t>Results</a:t>
            </a:r>
            <a:endParaRPr lang="en-US" sz="1681" dirty="0"/>
          </a:p>
        </p:txBody>
      </p:sp>
      <p:sp>
        <p:nvSpPr>
          <p:cNvPr id="8" name="Text 5"/>
          <p:cNvSpPr/>
          <p:nvPr/>
        </p:nvSpPr>
        <p:spPr>
          <a:xfrm>
            <a:off x="6109097" y="1867733"/>
            <a:ext cx="2426137" cy="4647248"/>
          </a:xfrm>
          <a:prstGeom prst="rect">
            <a:avLst/>
          </a:prstGeom>
          <a:noFill/>
          <a:ln/>
        </p:spPr>
        <p:txBody>
          <a:bodyPr wrap="square" rtlCol="0" anchor="t"/>
          <a:lstStyle/>
          <a:p>
            <a:pPr marL="0" indent="0">
              <a:lnSpc>
                <a:spcPts val="2152"/>
              </a:lnSpc>
              <a:buNone/>
            </a:pPr>
            <a:r>
              <a:rPr lang="en-US" sz="1345" dirty="0">
                <a:solidFill>
                  <a:srgbClr val="DCD7E5"/>
                </a:solidFill>
                <a:latin typeface="Heebo" pitchFamily="34" charset="0"/>
                <a:ea typeface="Heebo" pitchFamily="34" charset="-122"/>
                <a:cs typeface="Heebo" pitchFamily="34" charset="-120"/>
              </a:rPr>
              <a:t>The findings of market basket analysis experiments can vary greatly depending on the nature of the dataset and the specific business context. However, common results may include the identification of complementary product pairings, the discovery of upselling or cross-selling opportunities, and the optimization of product placement and in-store promotions. These insights can have a meaningful impact on a business's bottom line and customer satisfaction.</a:t>
            </a:r>
            <a:endParaRPr lang="en-US" sz="1345" dirty="0"/>
          </a:p>
        </p:txBody>
      </p:sp>
      <p:sp>
        <p:nvSpPr>
          <p:cNvPr id="9" name="Text 6"/>
          <p:cNvSpPr/>
          <p:nvPr/>
        </p:nvSpPr>
        <p:spPr>
          <a:xfrm>
            <a:off x="8959572" y="1430179"/>
            <a:ext cx="2134910" cy="266819"/>
          </a:xfrm>
          <a:prstGeom prst="rect">
            <a:avLst/>
          </a:prstGeom>
          <a:noFill/>
          <a:ln/>
        </p:spPr>
        <p:txBody>
          <a:bodyPr wrap="none" rtlCol="0" anchor="t"/>
          <a:lstStyle/>
          <a:p>
            <a:pPr marL="0" indent="0">
              <a:lnSpc>
                <a:spcPts val="2101"/>
              </a:lnSpc>
              <a:buNone/>
            </a:pPr>
            <a:r>
              <a:rPr lang="en-US" sz="1681" dirty="0">
                <a:solidFill>
                  <a:srgbClr val="F2F0F4"/>
                </a:solidFill>
                <a:latin typeface="Montserrat" pitchFamily="34" charset="0"/>
                <a:ea typeface="Montserrat" pitchFamily="34" charset="-122"/>
                <a:cs typeface="Montserrat" pitchFamily="34" charset="-120"/>
              </a:rPr>
              <a:t>Discussion</a:t>
            </a:r>
            <a:endParaRPr lang="en-US" sz="1681" dirty="0"/>
          </a:p>
        </p:txBody>
      </p:sp>
      <p:sp>
        <p:nvSpPr>
          <p:cNvPr id="10" name="Text 7"/>
          <p:cNvSpPr/>
          <p:nvPr/>
        </p:nvSpPr>
        <p:spPr>
          <a:xfrm>
            <a:off x="8959572" y="1867733"/>
            <a:ext cx="2426137" cy="5740718"/>
          </a:xfrm>
          <a:prstGeom prst="rect">
            <a:avLst/>
          </a:prstGeom>
          <a:noFill/>
          <a:ln/>
        </p:spPr>
        <p:txBody>
          <a:bodyPr wrap="square" rtlCol="0" anchor="t"/>
          <a:lstStyle/>
          <a:p>
            <a:pPr marL="0" indent="0">
              <a:lnSpc>
                <a:spcPts val="2152"/>
              </a:lnSpc>
              <a:buNone/>
            </a:pPr>
            <a:r>
              <a:rPr lang="en-US" sz="1345" dirty="0">
                <a:solidFill>
                  <a:srgbClr val="DCD7E5"/>
                </a:solidFill>
                <a:latin typeface="Heebo" pitchFamily="34" charset="0"/>
                <a:ea typeface="Heebo" pitchFamily="34" charset="-122"/>
                <a:cs typeface="Heebo" pitchFamily="34" charset="-120"/>
              </a:rPr>
              <a:t>While market basket analysis is a powerful tool, it is important to consider its limitations and potential challenges. For example, the quality of the results is highly dependent on the quality and completeness of the underlying data. Additionally, the algorithm can be computationally intensive, especially when dealing with large datasets or complex product relationships. Ongoing research in this field is focused on addressing these challenges and exploring new applications of market basket analysis in areas such as e-commerce, customer segmentation, and product recommendation systems.</a:t>
            </a:r>
            <a:endParaRPr lang="en-US" sz="134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1447086" y="737949"/>
            <a:ext cx="4251841" cy="531376"/>
          </a:xfrm>
          <a:prstGeom prst="rect">
            <a:avLst/>
          </a:prstGeom>
          <a:noFill/>
          <a:ln/>
        </p:spPr>
        <p:txBody>
          <a:bodyPr wrap="none" rtlCol="0" anchor="t"/>
          <a:lstStyle/>
          <a:p>
            <a:pPr marL="0" indent="0">
              <a:lnSpc>
                <a:spcPts val="4185"/>
              </a:lnSpc>
              <a:buNone/>
            </a:pPr>
            <a:r>
              <a:rPr lang="en-US" sz="3348" dirty="0">
                <a:solidFill>
                  <a:srgbClr val="F2F0F4"/>
                </a:solidFill>
                <a:latin typeface="Montserrat" pitchFamily="34" charset="0"/>
                <a:ea typeface="Montserrat" pitchFamily="34" charset="-122"/>
                <a:cs typeface="Montserrat" pitchFamily="34" charset="-120"/>
              </a:rPr>
              <a:t>Related Work</a:t>
            </a:r>
            <a:endParaRPr lang="en-US" sz="3348" dirty="0"/>
          </a:p>
        </p:txBody>
      </p:sp>
      <p:sp>
        <p:nvSpPr>
          <p:cNvPr id="6" name="Shape 2"/>
          <p:cNvSpPr/>
          <p:nvPr/>
        </p:nvSpPr>
        <p:spPr>
          <a:xfrm>
            <a:off x="1447086" y="1524357"/>
            <a:ext cx="3954304" cy="3714393"/>
          </a:xfrm>
          <a:prstGeom prst="roundRect">
            <a:avLst>
              <a:gd name="adj" fmla="val 2060"/>
            </a:avLst>
          </a:prstGeom>
          <a:noFill/>
          <a:ln w="7620">
            <a:solidFill>
              <a:srgbClr val="552C86"/>
            </a:solidFill>
            <a:prstDash val="solid"/>
          </a:ln>
        </p:spPr>
      </p:sp>
      <p:sp>
        <p:nvSpPr>
          <p:cNvPr id="7" name="Text 3"/>
          <p:cNvSpPr/>
          <p:nvPr/>
        </p:nvSpPr>
        <p:spPr>
          <a:xfrm>
            <a:off x="1624727" y="1701998"/>
            <a:ext cx="2125861" cy="265747"/>
          </a:xfrm>
          <a:prstGeom prst="rect">
            <a:avLst/>
          </a:prstGeom>
          <a:noFill/>
          <a:ln/>
        </p:spPr>
        <p:txBody>
          <a:bodyPr wrap="none" rtlCol="0" anchor="t"/>
          <a:lstStyle/>
          <a:p>
            <a:pPr marL="0" indent="0">
              <a:lnSpc>
                <a:spcPts val="2092"/>
              </a:lnSpc>
              <a:buNone/>
            </a:pPr>
            <a:r>
              <a:rPr lang="en-US" sz="1674" dirty="0">
                <a:solidFill>
                  <a:srgbClr val="DCD7E5"/>
                </a:solidFill>
                <a:latin typeface="Montserrat" pitchFamily="34" charset="0"/>
                <a:ea typeface="Montserrat" pitchFamily="34" charset="-122"/>
                <a:cs typeface="Montserrat" pitchFamily="34" charset="-120"/>
              </a:rPr>
              <a:t>Academic Research</a:t>
            </a:r>
            <a:endParaRPr lang="en-US" sz="1674" dirty="0"/>
          </a:p>
        </p:txBody>
      </p:sp>
      <p:sp>
        <p:nvSpPr>
          <p:cNvPr id="8" name="Text 4"/>
          <p:cNvSpPr/>
          <p:nvPr/>
        </p:nvSpPr>
        <p:spPr>
          <a:xfrm>
            <a:off x="1624727" y="2069782"/>
            <a:ext cx="3599021" cy="2991326"/>
          </a:xfrm>
          <a:prstGeom prst="rect">
            <a:avLst/>
          </a:prstGeom>
          <a:noFill/>
          <a:ln/>
        </p:spPr>
        <p:txBody>
          <a:bodyPr wrap="square" rtlCol="0" anchor="t"/>
          <a:lstStyle/>
          <a:p>
            <a:pPr marL="0" indent="0">
              <a:lnSpc>
                <a:spcPts val="2143"/>
              </a:lnSpc>
              <a:buNone/>
            </a:pPr>
            <a:r>
              <a:rPr lang="en-US" sz="1339" dirty="0">
                <a:solidFill>
                  <a:srgbClr val="DCD7E5"/>
                </a:solidFill>
                <a:latin typeface="Heebo" pitchFamily="34" charset="0"/>
                <a:ea typeface="Heebo" pitchFamily="34" charset="-122"/>
                <a:cs typeface="Heebo" pitchFamily="34" charset="-120"/>
              </a:rPr>
              <a:t>Market basket analysis has been a topic of extensive academic research, with numerous studies exploring the theoretical foundations, algorithmic improvements, and practical applications of this technique. Researchers have investigated the use of market basket analysis in a variety of industries, including retail, e-commerce, healthcare, and telecommunications, and have proposed novel approaches to enhance the effectiveness of the analysis.</a:t>
            </a:r>
            <a:endParaRPr lang="en-US" sz="1339" dirty="0"/>
          </a:p>
        </p:txBody>
      </p:sp>
      <p:sp>
        <p:nvSpPr>
          <p:cNvPr id="9" name="Shape 5"/>
          <p:cNvSpPr/>
          <p:nvPr/>
        </p:nvSpPr>
        <p:spPr>
          <a:xfrm>
            <a:off x="5571411" y="1524357"/>
            <a:ext cx="3954304" cy="3714393"/>
          </a:xfrm>
          <a:prstGeom prst="roundRect">
            <a:avLst>
              <a:gd name="adj" fmla="val 2060"/>
            </a:avLst>
          </a:prstGeom>
          <a:noFill/>
          <a:ln w="7620">
            <a:solidFill>
              <a:srgbClr val="552C86"/>
            </a:solidFill>
            <a:prstDash val="solid"/>
          </a:ln>
        </p:spPr>
      </p:sp>
      <p:sp>
        <p:nvSpPr>
          <p:cNvPr id="10" name="Text 6"/>
          <p:cNvSpPr/>
          <p:nvPr/>
        </p:nvSpPr>
        <p:spPr>
          <a:xfrm>
            <a:off x="5749052" y="1701998"/>
            <a:ext cx="2125861" cy="265747"/>
          </a:xfrm>
          <a:prstGeom prst="rect">
            <a:avLst/>
          </a:prstGeom>
          <a:noFill/>
          <a:ln/>
        </p:spPr>
        <p:txBody>
          <a:bodyPr wrap="none" rtlCol="0" anchor="t"/>
          <a:lstStyle/>
          <a:p>
            <a:pPr marL="0" indent="0">
              <a:lnSpc>
                <a:spcPts val="2092"/>
              </a:lnSpc>
              <a:buNone/>
            </a:pPr>
            <a:r>
              <a:rPr lang="en-US" sz="1674" dirty="0">
                <a:solidFill>
                  <a:srgbClr val="DCD7E5"/>
                </a:solidFill>
                <a:latin typeface="Montserrat" pitchFamily="34" charset="0"/>
                <a:ea typeface="Montserrat" pitchFamily="34" charset="-122"/>
                <a:cs typeface="Montserrat" pitchFamily="34" charset="-120"/>
              </a:rPr>
              <a:t>Industry Adoption</a:t>
            </a:r>
            <a:endParaRPr lang="en-US" sz="1674" dirty="0"/>
          </a:p>
        </p:txBody>
      </p:sp>
      <p:sp>
        <p:nvSpPr>
          <p:cNvPr id="11" name="Text 7"/>
          <p:cNvSpPr/>
          <p:nvPr/>
        </p:nvSpPr>
        <p:spPr>
          <a:xfrm>
            <a:off x="5749052" y="2069782"/>
            <a:ext cx="3599021" cy="2719388"/>
          </a:xfrm>
          <a:prstGeom prst="rect">
            <a:avLst/>
          </a:prstGeom>
          <a:noFill/>
          <a:ln/>
        </p:spPr>
        <p:txBody>
          <a:bodyPr wrap="square" rtlCol="0" anchor="t"/>
          <a:lstStyle/>
          <a:p>
            <a:pPr marL="0" indent="0">
              <a:lnSpc>
                <a:spcPts val="2143"/>
              </a:lnSpc>
              <a:buNone/>
            </a:pPr>
            <a:r>
              <a:rPr lang="en-US" sz="1339" dirty="0">
                <a:solidFill>
                  <a:srgbClr val="DCD7E5"/>
                </a:solidFill>
                <a:latin typeface="Heebo" pitchFamily="34" charset="0"/>
                <a:ea typeface="Heebo" pitchFamily="34" charset="-122"/>
                <a:cs typeface="Heebo" pitchFamily="34" charset="-120"/>
              </a:rPr>
              <a:t>In the business world, market basket analysis has been widely adopted by leading retailers, e-commerce giants, and other data-driven organizations. These companies leverage the insights gained from market basket analysis to optimize their operations, improve customer experiences, and drive revenue growth. As the field of data analytics continues to evolve, the adoption of market basket analysis is expected to grow even further.</a:t>
            </a:r>
            <a:endParaRPr lang="en-US" sz="1339" dirty="0"/>
          </a:p>
        </p:txBody>
      </p:sp>
      <p:sp>
        <p:nvSpPr>
          <p:cNvPr id="12" name="Shape 8"/>
          <p:cNvSpPr/>
          <p:nvPr/>
        </p:nvSpPr>
        <p:spPr>
          <a:xfrm>
            <a:off x="1447086" y="5408771"/>
            <a:ext cx="8078510" cy="2082760"/>
          </a:xfrm>
          <a:prstGeom prst="roundRect">
            <a:avLst>
              <a:gd name="adj" fmla="val 3675"/>
            </a:avLst>
          </a:prstGeom>
          <a:noFill/>
          <a:ln w="7620">
            <a:solidFill>
              <a:srgbClr val="552C86"/>
            </a:solidFill>
            <a:prstDash val="solid"/>
          </a:ln>
        </p:spPr>
      </p:sp>
      <p:sp>
        <p:nvSpPr>
          <p:cNvPr id="13" name="Text 9"/>
          <p:cNvSpPr/>
          <p:nvPr/>
        </p:nvSpPr>
        <p:spPr>
          <a:xfrm>
            <a:off x="1624727" y="5586413"/>
            <a:ext cx="2125861" cy="265747"/>
          </a:xfrm>
          <a:prstGeom prst="rect">
            <a:avLst/>
          </a:prstGeom>
          <a:noFill/>
          <a:ln/>
        </p:spPr>
        <p:txBody>
          <a:bodyPr wrap="none" rtlCol="0" anchor="t"/>
          <a:lstStyle/>
          <a:p>
            <a:pPr marL="0" indent="0">
              <a:lnSpc>
                <a:spcPts val="2092"/>
              </a:lnSpc>
              <a:buNone/>
            </a:pPr>
            <a:r>
              <a:rPr lang="en-US" sz="1674" dirty="0">
                <a:solidFill>
                  <a:srgbClr val="DCD7E5"/>
                </a:solidFill>
                <a:latin typeface="Montserrat" pitchFamily="34" charset="0"/>
                <a:ea typeface="Montserrat" pitchFamily="34" charset="-122"/>
                <a:cs typeface="Montserrat" pitchFamily="34" charset="-120"/>
              </a:rPr>
              <a:t>Emerging Trends</a:t>
            </a:r>
            <a:endParaRPr lang="en-US" sz="1674" dirty="0"/>
          </a:p>
        </p:txBody>
      </p:sp>
      <p:sp>
        <p:nvSpPr>
          <p:cNvPr id="14" name="Text 10"/>
          <p:cNvSpPr/>
          <p:nvPr/>
        </p:nvSpPr>
        <p:spPr>
          <a:xfrm>
            <a:off x="1624727" y="5954197"/>
            <a:ext cx="7723227" cy="1359694"/>
          </a:xfrm>
          <a:prstGeom prst="rect">
            <a:avLst/>
          </a:prstGeom>
          <a:noFill/>
          <a:ln/>
        </p:spPr>
        <p:txBody>
          <a:bodyPr wrap="square" rtlCol="0" anchor="t"/>
          <a:lstStyle/>
          <a:p>
            <a:pPr marL="0" indent="0">
              <a:lnSpc>
                <a:spcPts val="2143"/>
              </a:lnSpc>
              <a:buNone/>
            </a:pPr>
            <a:r>
              <a:rPr lang="en-US" sz="1339" dirty="0">
                <a:solidFill>
                  <a:srgbClr val="DCD7E5"/>
                </a:solidFill>
                <a:latin typeface="Heebo" pitchFamily="34" charset="0"/>
                <a:ea typeface="Heebo" pitchFamily="34" charset="-122"/>
                <a:cs typeface="Heebo" pitchFamily="34" charset="-120"/>
              </a:rPr>
              <a:t>With the increasing availability of big data and advancements in machine learning, researchers and practitioners are exploring new frontiers in market basket analysis. This includes the integration of market basket analysis with other data mining techniques, the development of advanced algorithms for handling complex data structures, and the exploration of novel applications in areas such as personalized recommendations and predictive customer behavior modeling.</a:t>
            </a:r>
            <a:endParaRPr lang="en-US" sz="133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0D0A2C">
              <a:alpha val="75000"/>
            </a:srgbClr>
          </a:solidFill>
          <a:ln/>
        </p:spPr>
      </p:sp>
      <p:sp>
        <p:nvSpPr>
          <p:cNvPr id="4" name="Text 1"/>
          <p:cNvSpPr/>
          <p:nvPr/>
        </p:nvSpPr>
        <p:spPr>
          <a:xfrm>
            <a:off x="2086332" y="605433"/>
            <a:ext cx="5503902" cy="687943"/>
          </a:xfrm>
          <a:prstGeom prst="rect">
            <a:avLst/>
          </a:prstGeom>
          <a:noFill/>
          <a:ln/>
        </p:spPr>
        <p:txBody>
          <a:bodyPr wrap="none" rtlCol="0" anchor="t"/>
          <a:lstStyle/>
          <a:p>
            <a:pPr marL="0" indent="0">
              <a:lnSpc>
                <a:spcPts val="5417"/>
              </a:lnSpc>
              <a:buNone/>
            </a:pPr>
            <a:r>
              <a:rPr lang="en-US" sz="4334" dirty="0">
                <a:solidFill>
                  <a:srgbClr val="F2F0F4"/>
                </a:solidFill>
                <a:latin typeface="Montserrat" pitchFamily="34" charset="0"/>
                <a:ea typeface="Montserrat" pitchFamily="34" charset="-122"/>
                <a:cs typeface="Montserrat" pitchFamily="34" charset="-120"/>
              </a:rPr>
              <a:t>Future Work</a:t>
            </a:r>
            <a:endParaRPr lang="en-US" sz="4334" dirty="0"/>
          </a:p>
        </p:txBody>
      </p:sp>
      <p:sp>
        <p:nvSpPr>
          <p:cNvPr id="5" name="Shape 2"/>
          <p:cNvSpPr/>
          <p:nvPr/>
        </p:nvSpPr>
        <p:spPr>
          <a:xfrm>
            <a:off x="2086332" y="1905714"/>
            <a:ext cx="495300" cy="495300"/>
          </a:xfrm>
          <a:prstGeom prst="roundRect">
            <a:avLst>
              <a:gd name="adj" fmla="val 20003"/>
            </a:avLst>
          </a:prstGeom>
          <a:noFill/>
          <a:ln w="7620">
            <a:solidFill>
              <a:srgbClr val="552C86"/>
            </a:solidFill>
            <a:prstDash val="solid"/>
          </a:ln>
        </p:spPr>
      </p:sp>
      <p:sp>
        <p:nvSpPr>
          <p:cNvPr id="6" name="Text 3"/>
          <p:cNvSpPr/>
          <p:nvPr/>
        </p:nvSpPr>
        <p:spPr>
          <a:xfrm>
            <a:off x="2274332" y="1946910"/>
            <a:ext cx="119301" cy="412790"/>
          </a:xfrm>
          <a:prstGeom prst="rect">
            <a:avLst/>
          </a:prstGeom>
          <a:noFill/>
          <a:ln/>
        </p:spPr>
        <p:txBody>
          <a:bodyPr wrap="none" rtlCol="0" anchor="t"/>
          <a:lstStyle/>
          <a:p>
            <a:pPr marL="0" indent="0" algn="ctr">
              <a:lnSpc>
                <a:spcPts val="3250"/>
              </a:lnSpc>
              <a:buNone/>
            </a:pPr>
            <a:r>
              <a:rPr lang="en-US" sz="2600" dirty="0">
                <a:solidFill>
                  <a:srgbClr val="DCD7E5"/>
                </a:solidFill>
                <a:latin typeface="Montserrat" pitchFamily="34" charset="0"/>
                <a:ea typeface="Montserrat" pitchFamily="34" charset="-122"/>
                <a:cs typeface="Montserrat" pitchFamily="34" charset="-120"/>
              </a:rPr>
              <a:t>1</a:t>
            </a:r>
            <a:endParaRPr lang="en-US" sz="2600" dirty="0"/>
          </a:p>
        </p:txBody>
      </p:sp>
      <p:sp>
        <p:nvSpPr>
          <p:cNvPr id="7" name="Text 4"/>
          <p:cNvSpPr/>
          <p:nvPr/>
        </p:nvSpPr>
        <p:spPr>
          <a:xfrm>
            <a:off x="2801779" y="1981319"/>
            <a:ext cx="3394591" cy="343853"/>
          </a:xfrm>
          <a:prstGeom prst="rect">
            <a:avLst/>
          </a:prstGeom>
          <a:noFill/>
          <a:ln/>
        </p:spPr>
        <p:txBody>
          <a:bodyPr wrap="none" rtlCol="0" anchor="t"/>
          <a:lstStyle/>
          <a:p>
            <a:pPr marL="0" indent="0">
              <a:lnSpc>
                <a:spcPts val="2709"/>
              </a:lnSpc>
              <a:buNone/>
            </a:pPr>
            <a:r>
              <a:rPr lang="en-US" sz="2167" dirty="0">
                <a:solidFill>
                  <a:srgbClr val="DCD7E5"/>
                </a:solidFill>
                <a:latin typeface="Montserrat" pitchFamily="34" charset="0"/>
                <a:ea typeface="Montserrat" pitchFamily="34" charset="-122"/>
                <a:cs typeface="Montserrat" pitchFamily="34" charset="-120"/>
              </a:rPr>
              <a:t>Scalability and Efficiency</a:t>
            </a:r>
            <a:endParaRPr lang="en-US" sz="2167" dirty="0"/>
          </a:p>
        </p:txBody>
      </p:sp>
      <p:sp>
        <p:nvSpPr>
          <p:cNvPr id="8" name="Text 5"/>
          <p:cNvSpPr/>
          <p:nvPr/>
        </p:nvSpPr>
        <p:spPr>
          <a:xfrm>
            <a:off x="2801779" y="2457212"/>
            <a:ext cx="4403288" cy="2113121"/>
          </a:xfrm>
          <a:prstGeom prst="rect">
            <a:avLst/>
          </a:prstGeom>
          <a:noFill/>
          <a:ln/>
        </p:spPr>
        <p:txBody>
          <a:bodyPr wrap="square" rtlCol="0" anchor="t"/>
          <a:lstStyle/>
          <a:p>
            <a:pPr marL="0" indent="0">
              <a:lnSpc>
                <a:spcPts val="2774"/>
              </a:lnSpc>
              <a:buNone/>
            </a:pPr>
            <a:r>
              <a:rPr lang="en-US" sz="1734" dirty="0">
                <a:solidFill>
                  <a:srgbClr val="DCD7E5"/>
                </a:solidFill>
                <a:latin typeface="Heebo" pitchFamily="34" charset="0"/>
                <a:ea typeface="Heebo" pitchFamily="34" charset="-122"/>
                <a:cs typeface="Heebo" pitchFamily="34" charset="-120"/>
              </a:rPr>
              <a:t>As the volume and complexity of customer transaction data continue to grow, there is a need to develop more scalable and efficient market basket analysis algorithms that can handle large-scale datasets without sacrificing accuracy or performance.</a:t>
            </a:r>
            <a:endParaRPr lang="en-US" sz="1734" dirty="0"/>
          </a:p>
        </p:txBody>
      </p:sp>
      <p:sp>
        <p:nvSpPr>
          <p:cNvPr id="9" name="Shape 6"/>
          <p:cNvSpPr/>
          <p:nvPr/>
        </p:nvSpPr>
        <p:spPr>
          <a:xfrm>
            <a:off x="7425214" y="1905714"/>
            <a:ext cx="495300" cy="495300"/>
          </a:xfrm>
          <a:prstGeom prst="roundRect">
            <a:avLst>
              <a:gd name="adj" fmla="val 20003"/>
            </a:avLst>
          </a:prstGeom>
          <a:noFill/>
          <a:ln w="7620">
            <a:solidFill>
              <a:srgbClr val="552C86"/>
            </a:solidFill>
            <a:prstDash val="solid"/>
          </a:ln>
        </p:spPr>
      </p:sp>
      <p:sp>
        <p:nvSpPr>
          <p:cNvPr id="10" name="Text 7"/>
          <p:cNvSpPr/>
          <p:nvPr/>
        </p:nvSpPr>
        <p:spPr>
          <a:xfrm>
            <a:off x="7579043" y="1946910"/>
            <a:ext cx="187643" cy="412790"/>
          </a:xfrm>
          <a:prstGeom prst="rect">
            <a:avLst/>
          </a:prstGeom>
          <a:noFill/>
          <a:ln/>
        </p:spPr>
        <p:txBody>
          <a:bodyPr wrap="none" rtlCol="0" anchor="t"/>
          <a:lstStyle/>
          <a:p>
            <a:pPr marL="0" indent="0" algn="ctr">
              <a:lnSpc>
                <a:spcPts val="3250"/>
              </a:lnSpc>
              <a:buNone/>
            </a:pPr>
            <a:r>
              <a:rPr lang="en-US" sz="2600" dirty="0">
                <a:solidFill>
                  <a:srgbClr val="DCD7E5"/>
                </a:solidFill>
                <a:latin typeface="Montserrat" pitchFamily="34" charset="0"/>
                <a:ea typeface="Montserrat" pitchFamily="34" charset="-122"/>
                <a:cs typeface="Montserrat" pitchFamily="34" charset="-120"/>
              </a:rPr>
              <a:t>2</a:t>
            </a:r>
            <a:endParaRPr lang="en-US" sz="2600" dirty="0"/>
          </a:p>
        </p:txBody>
      </p:sp>
      <p:sp>
        <p:nvSpPr>
          <p:cNvPr id="11" name="Text 8"/>
          <p:cNvSpPr/>
          <p:nvPr/>
        </p:nvSpPr>
        <p:spPr>
          <a:xfrm>
            <a:off x="8140660" y="1981319"/>
            <a:ext cx="4187666" cy="343853"/>
          </a:xfrm>
          <a:prstGeom prst="rect">
            <a:avLst/>
          </a:prstGeom>
          <a:noFill/>
          <a:ln/>
        </p:spPr>
        <p:txBody>
          <a:bodyPr wrap="none" rtlCol="0" anchor="t"/>
          <a:lstStyle/>
          <a:p>
            <a:pPr marL="0" indent="0">
              <a:lnSpc>
                <a:spcPts val="2709"/>
              </a:lnSpc>
              <a:buNone/>
            </a:pPr>
            <a:r>
              <a:rPr lang="en-US" sz="2167" dirty="0">
                <a:solidFill>
                  <a:srgbClr val="DCD7E5"/>
                </a:solidFill>
                <a:latin typeface="Montserrat" pitchFamily="34" charset="0"/>
                <a:ea typeface="Montserrat" pitchFamily="34" charset="-122"/>
                <a:cs typeface="Montserrat" pitchFamily="34" charset="-120"/>
              </a:rPr>
              <a:t>Incorporating Contextual Data</a:t>
            </a:r>
            <a:endParaRPr lang="en-US" sz="2167" dirty="0"/>
          </a:p>
        </p:txBody>
      </p:sp>
      <p:sp>
        <p:nvSpPr>
          <p:cNvPr id="12" name="Text 9"/>
          <p:cNvSpPr/>
          <p:nvPr/>
        </p:nvSpPr>
        <p:spPr>
          <a:xfrm>
            <a:off x="8140660" y="2457212"/>
            <a:ext cx="4403288" cy="2113121"/>
          </a:xfrm>
          <a:prstGeom prst="rect">
            <a:avLst/>
          </a:prstGeom>
          <a:noFill/>
          <a:ln/>
        </p:spPr>
        <p:txBody>
          <a:bodyPr wrap="square" rtlCol="0" anchor="t"/>
          <a:lstStyle/>
          <a:p>
            <a:pPr marL="0" indent="0">
              <a:lnSpc>
                <a:spcPts val="2774"/>
              </a:lnSpc>
              <a:buNone/>
            </a:pPr>
            <a:r>
              <a:rPr lang="en-US" sz="1734" dirty="0">
                <a:solidFill>
                  <a:srgbClr val="DCD7E5"/>
                </a:solidFill>
                <a:latin typeface="Heebo" pitchFamily="34" charset="0"/>
                <a:ea typeface="Heebo" pitchFamily="34" charset="-122"/>
                <a:cs typeface="Heebo" pitchFamily="34" charset="-120"/>
              </a:rPr>
              <a:t>Expanding market basket analysis to incorporate additional contextual data, such as customer demographics, purchase history, and browsing behavior, could lead to even more insightful and actionable recommendations for businesses.</a:t>
            </a:r>
            <a:endParaRPr lang="en-US" sz="1734" dirty="0"/>
          </a:p>
        </p:txBody>
      </p:sp>
      <p:sp>
        <p:nvSpPr>
          <p:cNvPr id="13" name="Shape 10"/>
          <p:cNvSpPr/>
          <p:nvPr/>
        </p:nvSpPr>
        <p:spPr>
          <a:xfrm>
            <a:off x="2086332" y="4962525"/>
            <a:ext cx="495300" cy="495300"/>
          </a:xfrm>
          <a:prstGeom prst="roundRect">
            <a:avLst>
              <a:gd name="adj" fmla="val 20003"/>
            </a:avLst>
          </a:prstGeom>
          <a:noFill/>
          <a:ln w="7620">
            <a:solidFill>
              <a:srgbClr val="552C86"/>
            </a:solidFill>
            <a:prstDash val="solid"/>
          </a:ln>
        </p:spPr>
      </p:sp>
      <p:sp>
        <p:nvSpPr>
          <p:cNvPr id="14" name="Text 11"/>
          <p:cNvSpPr/>
          <p:nvPr/>
        </p:nvSpPr>
        <p:spPr>
          <a:xfrm>
            <a:off x="2240875" y="5003721"/>
            <a:ext cx="186214" cy="412790"/>
          </a:xfrm>
          <a:prstGeom prst="rect">
            <a:avLst/>
          </a:prstGeom>
          <a:noFill/>
          <a:ln/>
        </p:spPr>
        <p:txBody>
          <a:bodyPr wrap="none" rtlCol="0" anchor="t"/>
          <a:lstStyle/>
          <a:p>
            <a:pPr marL="0" indent="0" algn="ctr">
              <a:lnSpc>
                <a:spcPts val="3250"/>
              </a:lnSpc>
              <a:buNone/>
            </a:pPr>
            <a:r>
              <a:rPr lang="en-US" sz="2600" dirty="0">
                <a:solidFill>
                  <a:srgbClr val="DCD7E5"/>
                </a:solidFill>
                <a:latin typeface="Montserrat" pitchFamily="34" charset="0"/>
                <a:ea typeface="Montserrat" pitchFamily="34" charset="-122"/>
                <a:cs typeface="Montserrat" pitchFamily="34" charset="-120"/>
              </a:rPr>
              <a:t>3</a:t>
            </a:r>
            <a:endParaRPr lang="en-US" sz="2600" dirty="0"/>
          </a:p>
        </p:txBody>
      </p:sp>
      <p:sp>
        <p:nvSpPr>
          <p:cNvPr id="15" name="Text 12"/>
          <p:cNvSpPr/>
          <p:nvPr/>
        </p:nvSpPr>
        <p:spPr>
          <a:xfrm>
            <a:off x="2801779" y="5038130"/>
            <a:ext cx="2777133" cy="343853"/>
          </a:xfrm>
          <a:prstGeom prst="rect">
            <a:avLst/>
          </a:prstGeom>
          <a:noFill/>
          <a:ln/>
        </p:spPr>
        <p:txBody>
          <a:bodyPr wrap="none" rtlCol="0" anchor="t"/>
          <a:lstStyle/>
          <a:p>
            <a:pPr marL="0" indent="0">
              <a:lnSpc>
                <a:spcPts val="2709"/>
              </a:lnSpc>
              <a:buNone/>
            </a:pPr>
            <a:r>
              <a:rPr lang="en-US" sz="2167" dirty="0">
                <a:solidFill>
                  <a:srgbClr val="DCD7E5"/>
                </a:solidFill>
                <a:latin typeface="Montserrat" pitchFamily="34" charset="0"/>
                <a:ea typeface="Montserrat" pitchFamily="34" charset="-122"/>
                <a:cs typeface="Montserrat" pitchFamily="34" charset="-120"/>
              </a:rPr>
              <a:t>Multimodal Analysis</a:t>
            </a:r>
            <a:endParaRPr lang="en-US" sz="2167" dirty="0"/>
          </a:p>
        </p:txBody>
      </p:sp>
      <p:sp>
        <p:nvSpPr>
          <p:cNvPr id="16" name="Text 13"/>
          <p:cNvSpPr/>
          <p:nvPr/>
        </p:nvSpPr>
        <p:spPr>
          <a:xfrm>
            <a:off x="2801779" y="5514023"/>
            <a:ext cx="4403288" cy="2113121"/>
          </a:xfrm>
          <a:prstGeom prst="rect">
            <a:avLst/>
          </a:prstGeom>
          <a:noFill/>
          <a:ln/>
        </p:spPr>
        <p:txBody>
          <a:bodyPr wrap="square" rtlCol="0" anchor="t"/>
          <a:lstStyle/>
          <a:p>
            <a:pPr marL="0" indent="0">
              <a:lnSpc>
                <a:spcPts val="2774"/>
              </a:lnSpc>
              <a:buNone/>
            </a:pPr>
            <a:r>
              <a:rPr lang="en-US" sz="1734" dirty="0">
                <a:solidFill>
                  <a:srgbClr val="DCD7E5"/>
                </a:solidFill>
                <a:latin typeface="Heebo" pitchFamily="34" charset="0"/>
                <a:ea typeface="Heebo" pitchFamily="34" charset="-122"/>
                <a:cs typeface="Heebo" pitchFamily="34" charset="-120"/>
              </a:rPr>
              <a:t>Integrating market basket analysis with other data mining and machine learning techniques, such as sentiment analysis and predictive modeling, could enable more comprehensive and holistic understanding of customer behavior and preferences.</a:t>
            </a:r>
            <a:endParaRPr lang="en-US" sz="1734" dirty="0"/>
          </a:p>
        </p:txBody>
      </p:sp>
      <p:sp>
        <p:nvSpPr>
          <p:cNvPr id="17" name="Shape 14"/>
          <p:cNvSpPr/>
          <p:nvPr/>
        </p:nvSpPr>
        <p:spPr>
          <a:xfrm>
            <a:off x="7425214" y="4962525"/>
            <a:ext cx="495300" cy="495300"/>
          </a:xfrm>
          <a:prstGeom prst="roundRect">
            <a:avLst>
              <a:gd name="adj" fmla="val 20003"/>
            </a:avLst>
          </a:prstGeom>
          <a:noFill/>
          <a:ln w="7620">
            <a:solidFill>
              <a:srgbClr val="552C86"/>
            </a:solidFill>
            <a:prstDash val="solid"/>
          </a:ln>
        </p:spPr>
      </p:sp>
      <p:sp>
        <p:nvSpPr>
          <p:cNvPr id="18" name="Text 15"/>
          <p:cNvSpPr/>
          <p:nvPr/>
        </p:nvSpPr>
        <p:spPr>
          <a:xfrm>
            <a:off x="7563683" y="5003721"/>
            <a:ext cx="218242" cy="412790"/>
          </a:xfrm>
          <a:prstGeom prst="rect">
            <a:avLst/>
          </a:prstGeom>
          <a:noFill/>
          <a:ln/>
        </p:spPr>
        <p:txBody>
          <a:bodyPr wrap="none" rtlCol="0" anchor="t"/>
          <a:lstStyle/>
          <a:p>
            <a:pPr marL="0" indent="0" algn="ctr">
              <a:lnSpc>
                <a:spcPts val="3250"/>
              </a:lnSpc>
              <a:buNone/>
            </a:pPr>
            <a:r>
              <a:rPr lang="en-US" sz="2600" dirty="0">
                <a:solidFill>
                  <a:srgbClr val="DCD7E5"/>
                </a:solidFill>
                <a:latin typeface="Montserrat" pitchFamily="34" charset="0"/>
                <a:ea typeface="Montserrat" pitchFamily="34" charset="-122"/>
                <a:cs typeface="Montserrat" pitchFamily="34" charset="-120"/>
              </a:rPr>
              <a:t>4</a:t>
            </a:r>
            <a:endParaRPr lang="en-US" sz="2600" dirty="0"/>
          </a:p>
        </p:txBody>
      </p:sp>
      <p:sp>
        <p:nvSpPr>
          <p:cNvPr id="19" name="Text 16"/>
          <p:cNvSpPr/>
          <p:nvPr/>
        </p:nvSpPr>
        <p:spPr>
          <a:xfrm>
            <a:off x="8140660" y="5038130"/>
            <a:ext cx="3135392" cy="343853"/>
          </a:xfrm>
          <a:prstGeom prst="rect">
            <a:avLst/>
          </a:prstGeom>
          <a:noFill/>
          <a:ln/>
        </p:spPr>
        <p:txBody>
          <a:bodyPr wrap="none" rtlCol="0" anchor="t"/>
          <a:lstStyle/>
          <a:p>
            <a:pPr marL="0" indent="0">
              <a:lnSpc>
                <a:spcPts val="2709"/>
              </a:lnSpc>
              <a:buNone/>
            </a:pPr>
            <a:r>
              <a:rPr lang="en-US" sz="2167" dirty="0">
                <a:solidFill>
                  <a:srgbClr val="DCD7E5"/>
                </a:solidFill>
                <a:latin typeface="Montserrat" pitchFamily="34" charset="0"/>
                <a:ea typeface="Montserrat" pitchFamily="34" charset="-122"/>
                <a:cs typeface="Montserrat" pitchFamily="34" charset="-120"/>
              </a:rPr>
              <a:t>Real-time Applications</a:t>
            </a:r>
            <a:endParaRPr lang="en-US" sz="2167" dirty="0"/>
          </a:p>
        </p:txBody>
      </p:sp>
      <p:sp>
        <p:nvSpPr>
          <p:cNvPr id="20" name="Text 17"/>
          <p:cNvSpPr/>
          <p:nvPr/>
        </p:nvSpPr>
        <p:spPr>
          <a:xfrm>
            <a:off x="8140660" y="5514023"/>
            <a:ext cx="4403288" cy="1760934"/>
          </a:xfrm>
          <a:prstGeom prst="rect">
            <a:avLst/>
          </a:prstGeom>
          <a:noFill/>
          <a:ln/>
        </p:spPr>
        <p:txBody>
          <a:bodyPr wrap="square" rtlCol="0" anchor="t"/>
          <a:lstStyle/>
          <a:p>
            <a:pPr marL="0" indent="0">
              <a:lnSpc>
                <a:spcPts val="2774"/>
              </a:lnSpc>
              <a:buNone/>
            </a:pPr>
            <a:r>
              <a:rPr lang="en-US" sz="1734" dirty="0">
                <a:solidFill>
                  <a:srgbClr val="DCD7E5"/>
                </a:solidFill>
                <a:latin typeface="Heebo" pitchFamily="34" charset="0"/>
                <a:ea typeface="Heebo" pitchFamily="34" charset="-122"/>
                <a:cs typeface="Heebo" pitchFamily="34" charset="-120"/>
              </a:rPr>
              <a:t>Developing real-time market basket analysis capabilities, where insights are generated and acted upon immediately, could revolutionize personalized marketing, dynamic pricing, and other customer-centric business strategies.</a:t>
            </a:r>
            <a:endParaRPr lang="en-US" sz="173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410"/>
          </a:xfrm>
          <a:prstGeom prst="rect">
            <a:avLst/>
          </a:prstGeom>
          <a:solidFill>
            <a:srgbClr val="0D0A2C">
              <a:alpha val="75000"/>
            </a:srgbClr>
          </a:solidFill>
          <a:ln/>
        </p:spPr>
      </p:sp>
      <p:sp>
        <p:nvSpPr>
          <p:cNvPr id="4" name="Text 1"/>
          <p:cNvSpPr/>
          <p:nvPr/>
        </p:nvSpPr>
        <p:spPr>
          <a:xfrm>
            <a:off x="2393394" y="569833"/>
            <a:ext cx="9843492" cy="1294924"/>
          </a:xfrm>
          <a:prstGeom prst="rect">
            <a:avLst/>
          </a:prstGeom>
          <a:noFill/>
          <a:ln/>
        </p:spPr>
        <p:txBody>
          <a:bodyPr wrap="square" rtlCol="0" anchor="t"/>
          <a:lstStyle/>
          <a:p>
            <a:pPr marL="0" indent="0">
              <a:lnSpc>
                <a:spcPts val="5099"/>
              </a:lnSpc>
              <a:buNone/>
            </a:pPr>
            <a:r>
              <a:rPr lang="en-US" sz="4079" dirty="0">
                <a:solidFill>
                  <a:srgbClr val="F2F0F4"/>
                </a:solidFill>
                <a:latin typeface="Montserrat" pitchFamily="34" charset="0"/>
                <a:ea typeface="Montserrat" pitchFamily="34" charset="-122"/>
                <a:cs typeface="Montserrat" pitchFamily="34" charset="-120"/>
              </a:rPr>
              <a:t>Outcomes of NLP-based Market Basket Analysis</a:t>
            </a:r>
            <a:endParaRPr lang="en-US" sz="4079" dirty="0"/>
          </a:p>
        </p:txBody>
      </p:sp>
      <p:pic>
        <p:nvPicPr>
          <p:cNvPr id="5" name="Image 1" descr="preencoded.png"/>
          <p:cNvPicPr>
            <a:picLocks noChangeAspect="1"/>
          </p:cNvPicPr>
          <p:nvPr/>
        </p:nvPicPr>
        <p:blipFill>
          <a:blip r:embed="rId4"/>
          <a:stretch>
            <a:fillRect/>
          </a:stretch>
        </p:blipFill>
        <p:spPr>
          <a:xfrm>
            <a:off x="2393394" y="2279213"/>
            <a:ext cx="2227778" cy="1376839"/>
          </a:xfrm>
          <a:prstGeom prst="rect">
            <a:avLst/>
          </a:prstGeom>
        </p:spPr>
      </p:pic>
      <p:sp>
        <p:nvSpPr>
          <p:cNvPr id="6" name="Text 2"/>
          <p:cNvSpPr/>
          <p:nvPr/>
        </p:nvSpPr>
        <p:spPr>
          <a:xfrm>
            <a:off x="2393394" y="3915013"/>
            <a:ext cx="2227778" cy="971550"/>
          </a:xfrm>
          <a:prstGeom prst="rect">
            <a:avLst/>
          </a:prstGeom>
          <a:noFill/>
          <a:ln/>
        </p:spPr>
        <p:txBody>
          <a:bodyPr wrap="square" rtlCol="0" anchor="t"/>
          <a:lstStyle/>
          <a:p>
            <a:pPr marL="0" indent="0" algn="l">
              <a:lnSpc>
                <a:spcPts val="2550"/>
              </a:lnSpc>
              <a:buNone/>
            </a:pPr>
            <a:r>
              <a:rPr lang="en-US" sz="2040" dirty="0">
                <a:solidFill>
                  <a:srgbClr val="DCD7E5"/>
                </a:solidFill>
                <a:latin typeface="Montserrat" pitchFamily="34" charset="0"/>
                <a:ea typeface="Montserrat" pitchFamily="34" charset="-122"/>
                <a:cs typeface="Montserrat" pitchFamily="34" charset="-120"/>
              </a:rPr>
              <a:t>Enhanced Customer Satisfaction</a:t>
            </a:r>
            <a:endParaRPr lang="en-US" sz="2040" dirty="0"/>
          </a:p>
        </p:txBody>
      </p:sp>
      <p:sp>
        <p:nvSpPr>
          <p:cNvPr id="7" name="Text 3"/>
          <p:cNvSpPr/>
          <p:nvPr/>
        </p:nvSpPr>
        <p:spPr>
          <a:xfrm>
            <a:off x="2393394" y="5010864"/>
            <a:ext cx="2227778" cy="2652713"/>
          </a:xfrm>
          <a:prstGeom prst="rect">
            <a:avLst/>
          </a:prstGeom>
          <a:noFill/>
          <a:ln/>
        </p:spPr>
        <p:txBody>
          <a:bodyPr wrap="square" rtlCol="0" anchor="t"/>
          <a:lstStyle/>
          <a:p>
            <a:pPr marL="0" indent="0" algn="l">
              <a:lnSpc>
                <a:spcPts val="2611"/>
              </a:lnSpc>
              <a:buNone/>
            </a:pPr>
            <a:r>
              <a:rPr lang="en-US" sz="1632" dirty="0">
                <a:solidFill>
                  <a:srgbClr val="DCD7E5"/>
                </a:solidFill>
                <a:latin typeface="Heebo" pitchFamily="34" charset="0"/>
                <a:ea typeface="Heebo" pitchFamily="34" charset="-122"/>
                <a:cs typeface="Heebo" pitchFamily="34" charset="-120"/>
              </a:rPr>
              <a:t>NLP-based market basket analysis leads to happy customers with full shopping bags, creating a joyful and content atmosphere in bright, sunny shopping malls.</a:t>
            </a:r>
            <a:endParaRPr lang="en-US" sz="1632" dirty="0"/>
          </a:p>
        </p:txBody>
      </p:sp>
      <p:pic>
        <p:nvPicPr>
          <p:cNvPr id="8" name="Image 2" descr="preencoded.png"/>
          <p:cNvPicPr>
            <a:picLocks noChangeAspect="1"/>
          </p:cNvPicPr>
          <p:nvPr/>
        </p:nvPicPr>
        <p:blipFill>
          <a:blip r:embed="rId5"/>
          <a:stretch>
            <a:fillRect/>
          </a:stretch>
        </p:blipFill>
        <p:spPr>
          <a:xfrm>
            <a:off x="4931926" y="2279213"/>
            <a:ext cx="2227778" cy="1376839"/>
          </a:xfrm>
          <a:prstGeom prst="rect">
            <a:avLst/>
          </a:prstGeom>
        </p:spPr>
      </p:pic>
      <p:sp>
        <p:nvSpPr>
          <p:cNvPr id="9" name="Text 4"/>
          <p:cNvSpPr/>
          <p:nvPr/>
        </p:nvSpPr>
        <p:spPr>
          <a:xfrm>
            <a:off x="4931926" y="3915013"/>
            <a:ext cx="2227778" cy="323850"/>
          </a:xfrm>
          <a:prstGeom prst="rect">
            <a:avLst/>
          </a:prstGeom>
          <a:noFill/>
          <a:ln/>
        </p:spPr>
        <p:txBody>
          <a:bodyPr wrap="none" rtlCol="0" anchor="t"/>
          <a:lstStyle/>
          <a:p>
            <a:pPr marL="0" indent="0" algn="l">
              <a:lnSpc>
                <a:spcPts val="2550"/>
              </a:lnSpc>
              <a:buNone/>
            </a:pPr>
            <a:r>
              <a:rPr lang="en-US" sz="2040" dirty="0">
                <a:solidFill>
                  <a:srgbClr val="DCD7E5"/>
                </a:solidFill>
                <a:latin typeface="Montserrat" pitchFamily="34" charset="0"/>
                <a:ea typeface="Montserrat" pitchFamily="34" charset="-122"/>
                <a:cs typeface="Montserrat" pitchFamily="34" charset="-120"/>
              </a:rPr>
              <a:t>Increased Sales</a:t>
            </a:r>
            <a:endParaRPr lang="en-US" sz="2040" dirty="0"/>
          </a:p>
        </p:txBody>
      </p:sp>
      <p:sp>
        <p:nvSpPr>
          <p:cNvPr id="10" name="Text 5"/>
          <p:cNvSpPr/>
          <p:nvPr/>
        </p:nvSpPr>
        <p:spPr>
          <a:xfrm>
            <a:off x="4931926" y="4363164"/>
            <a:ext cx="2227778" cy="2321123"/>
          </a:xfrm>
          <a:prstGeom prst="rect">
            <a:avLst/>
          </a:prstGeom>
          <a:noFill/>
          <a:ln/>
        </p:spPr>
        <p:txBody>
          <a:bodyPr wrap="square" rtlCol="0" anchor="t"/>
          <a:lstStyle/>
          <a:p>
            <a:pPr marL="0" indent="0" algn="l">
              <a:lnSpc>
                <a:spcPts val="2611"/>
              </a:lnSpc>
              <a:buNone/>
            </a:pPr>
            <a:r>
              <a:rPr lang="en-US" sz="1632" dirty="0">
                <a:solidFill>
                  <a:srgbClr val="DCD7E5"/>
                </a:solidFill>
                <a:latin typeface="Heebo" pitchFamily="34" charset="0"/>
                <a:ea typeface="Heebo" pitchFamily="34" charset="-122"/>
                <a:cs typeface="Heebo" pitchFamily="34" charset="-120"/>
              </a:rPr>
              <a:t>The outcome boosts sales with an upward trending graph, demonstrating positive growth and a modern, professional data visualization.</a:t>
            </a:r>
            <a:endParaRPr lang="en-US" sz="1632" dirty="0"/>
          </a:p>
        </p:txBody>
      </p:sp>
      <p:pic>
        <p:nvPicPr>
          <p:cNvPr id="11" name="Image 3" descr="preencoded.png"/>
          <p:cNvPicPr>
            <a:picLocks noChangeAspect="1"/>
          </p:cNvPicPr>
          <p:nvPr/>
        </p:nvPicPr>
        <p:blipFill>
          <a:blip r:embed="rId6"/>
          <a:stretch>
            <a:fillRect/>
          </a:stretch>
        </p:blipFill>
        <p:spPr>
          <a:xfrm>
            <a:off x="7470458" y="2279213"/>
            <a:ext cx="2227778" cy="1376839"/>
          </a:xfrm>
          <a:prstGeom prst="rect">
            <a:avLst/>
          </a:prstGeom>
        </p:spPr>
      </p:pic>
      <p:sp>
        <p:nvSpPr>
          <p:cNvPr id="12" name="Text 6"/>
          <p:cNvSpPr/>
          <p:nvPr/>
        </p:nvSpPr>
        <p:spPr>
          <a:xfrm>
            <a:off x="7470458" y="3915013"/>
            <a:ext cx="2227778" cy="971550"/>
          </a:xfrm>
          <a:prstGeom prst="rect">
            <a:avLst/>
          </a:prstGeom>
          <a:noFill/>
          <a:ln/>
        </p:spPr>
        <p:txBody>
          <a:bodyPr wrap="square" rtlCol="0" anchor="t"/>
          <a:lstStyle/>
          <a:p>
            <a:pPr marL="0" indent="0" algn="l">
              <a:lnSpc>
                <a:spcPts val="2550"/>
              </a:lnSpc>
              <a:buNone/>
            </a:pPr>
            <a:r>
              <a:rPr lang="en-US" sz="2040" dirty="0">
                <a:solidFill>
                  <a:srgbClr val="DCD7E5"/>
                </a:solidFill>
                <a:latin typeface="Montserrat" pitchFamily="34" charset="0"/>
                <a:ea typeface="Montserrat" pitchFamily="34" charset="-122"/>
                <a:cs typeface="Montserrat" pitchFamily="34" charset="-120"/>
              </a:rPr>
              <a:t>Optimized Inventory Management</a:t>
            </a:r>
            <a:endParaRPr lang="en-US" sz="2040" dirty="0"/>
          </a:p>
        </p:txBody>
      </p:sp>
      <p:sp>
        <p:nvSpPr>
          <p:cNvPr id="13" name="Text 7"/>
          <p:cNvSpPr/>
          <p:nvPr/>
        </p:nvSpPr>
        <p:spPr>
          <a:xfrm>
            <a:off x="7470458" y="5010864"/>
            <a:ext cx="2227778" cy="2652713"/>
          </a:xfrm>
          <a:prstGeom prst="rect">
            <a:avLst/>
          </a:prstGeom>
          <a:noFill/>
          <a:ln/>
        </p:spPr>
        <p:txBody>
          <a:bodyPr wrap="square" rtlCol="0" anchor="t"/>
          <a:lstStyle/>
          <a:p>
            <a:pPr marL="0" indent="0" algn="l">
              <a:lnSpc>
                <a:spcPts val="2611"/>
              </a:lnSpc>
              <a:buNone/>
            </a:pPr>
            <a:r>
              <a:rPr lang="en-US" sz="1632" dirty="0">
                <a:solidFill>
                  <a:srgbClr val="DCD7E5"/>
                </a:solidFill>
                <a:latin typeface="Heebo" pitchFamily="34" charset="0"/>
                <a:ea typeface="Heebo" pitchFamily="34" charset="-122"/>
                <a:cs typeface="Heebo" pitchFamily="34" charset="-120"/>
              </a:rPr>
              <a:t>NLP-based analysis leads to organized inventory shelves, tidy warehouses, and efficient stock management, creating a clean and optimized inventory environment.</a:t>
            </a:r>
            <a:endParaRPr lang="en-US" sz="1632" dirty="0"/>
          </a:p>
        </p:txBody>
      </p:sp>
      <p:pic>
        <p:nvPicPr>
          <p:cNvPr id="14" name="Image 4" descr="preencoded.png"/>
          <p:cNvPicPr>
            <a:picLocks noChangeAspect="1"/>
          </p:cNvPicPr>
          <p:nvPr/>
        </p:nvPicPr>
        <p:blipFill>
          <a:blip r:embed="rId7"/>
          <a:stretch>
            <a:fillRect/>
          </a:stretch>
        </p:blipFill>
        <p:spPr>
          <a:xfrm>
            <a:off x="10008989" y="2279213"/>
            <a:ext cx="2227898" cy="1376839"/>
          </a:xfrm>
          <a:prstGeom prst="rect">
            <a:avLst/>
          </a:prstGeom>
        </p:spPr>
      </p:pic>
      <p:sp>
        <p:nvSpPr>
          <p:cNvPr id="15" name="Text 8"/>
          <p:cNvSpPr/>
          <p:nvPr/>
        </p:nvSpPr>
        <p:spPr>
          <a:xfrm>
            <a:off x="10008989" y="3915013"/>
            <a:ext cx="2227898" cy="971550"/>
          </a:xfrm>
          <a:prstGeom prst="rect">
            <a:avLst/>
          </a:prstGeom>
          <a:noFill/>
          <a:ln/>
        </p:spPr>
        <p:txBody>
          <a:bodyPr wrap="square" rtlCol="0" anchor="t"/>
          <a:lstStyle/>
          <a:p>
            <a:pPr marL="0" indent="0" algn="l">
              <a:lnSpc>
                <a:spcPts val="2550"/>
              </a:lnSpc>
              <a:buNone/>
            </a:pPr>
            <a:r>
              <a:rPr lang="en-US" sz="2040" dirty="0">
                <a:solidFill>
                  <a:srgbClr val="DCD7E5"/>
                </a:solidFill>
                <a:latin typeface="Montserrat" pitchFamily="34" charset="0"/>
                <a:ea typeface="Montserrat" pitchFamily="34" charset="-122"/>
                <a:cs typeface="Montserrat" pitchFamily="34" charset="-120"/>
              </a:rPr>
              <a:t>Effective Marketing Strategies</a:t>
            </a:r>
            <a:endParaRPr lang="en-US" sz="2040" dirty="0"/>
          </a:p>
        </p:txBody>
      </p:sp>
      <p:sp>
        <p:nvSpPr>
          <p:cNvPr id="16" name="Text 9"/>
          <p:cNvSpPr/>
          <p:nvPr/>
        </p:nvSpPr>
        <p:spPr>
          <a:xfrm>
            <a:off x="10008989" y="5010864"/>
            <a:ext cx="2227898" cy="2652713"/>
          </a:xfrm>
          <a:prstGeom prst="rect">
            <a:avLst/>
          </a:prstGeom>
          <a:noFill/>
          <a:ln/>
        </p:spPr>
        <p:txBody>
          <a:bodyPr wrap="square" rtlCol="0" anchor="t"/>
          <a:lstStyle/>
          <a:p>
            <a:pPr marL="0" indent="0" algn="l">
              <a:lnSpc>
                <a:spcPts val="2611"/>
              </a:lnSpc>
              <a:buNone/>
            </a:pPr>
            <a:r>
              <a:rPr lang="en-US" sz="1632" dirty="0">
                <a:solidFill>
                  <a:srgbClr val="DCD7E5"/>
                </a:solidFill>
                <a:latin typeface="Heebo" pitchFamily="34" charset="0"/>
                <a:ea typeface="Heebo" pitchFamily="34" charset="-122"/>
                <a:cs typeface="Heebo" pitchFamily="34" charset="-120"/>
              </a:rPr>
              <a:t>The project results in targeted marketing campaigns, strategic advertising with dynamic and engaging visual content, and highly effective promotions.</a:t>
            </a:r>
            <a:endParaRPr lang="en-US" sz="163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1806</Words>
  <Application>Microsoft Office PowerPoint</Application>
  <PresentationFormat>Custom</PresentationFormat>
  <Paragraphs>89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Consolas</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Sarvani Kanyaka Atmakuri</cp:lastModifiedBy>
  <cp:revision>2</cp:revision>
  <dcterms:created xsi:type="dcterms:W3CDTF">2024-03-29T03:09:38Z</dcterms:created>
  <dcterms:modified xsi:type="dcterms:W3CDTF">2024-03-29T03:13:59Z</dcterms:modified>
</cp:coreProperties>
</file>