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9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09715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9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611717" y="2557997"/>
            <a:ext cx="5484283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48590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615952" y="3501009"/>
            <a:ext cx="5480049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7545777" y="981075"/>
            <a:ext cx="4099193" cy="2060440"/>
            <a:chOff x="5701703" y="682760"/>
            <a:chExt cx="3074395" cy="2060440"/>
          </a:xfrm>
        </p:grpSpPr>
        <p:sp>
          <p:nvSpPr>
            <p:cNvPr id="1048591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solidFill>
                  <a:prstClr val="white"/>
                </a:solidFill>
              </a:endParaRPr>
            </a:p>
          </p:txBody>
        </p:sp>
        <p:pic>
          <p:nvPicPr>
            <p:cNvPr id="2097155" name="Picture 10"/>
            <p:cNvPicPr>
              <a:picLocks noChangeAspect="1"/>
            </p:cNvPicPr>
            <p:nvPr/>
          </p:nvPicPr>
          <p:blipFill>
            <a:blip r:embed="rId7" cstate="print">
              <a:lum bright="100000" contrast="100000"/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2" name="Group 4"/>
          <p:cNvGrpSpPr/>
          <p:nvPr userDrawn="1"/>
        </p:nvGrpSpPr>
        <p:grpSpPr>
          <a:xfrm>
            <a:off x="611719" y="5812366"/>
            <a:ext cx="10941815" cy="748982"/>
            <a:chOff x="458789" y="5812366"/>
            <a:chExt cx="8206361" cy="748982"/>
          </a:xfrm>
        </p:grpSpPr>
        <p:pic>
          <p:nvPicPr>
            <p:cNvPr id="2097156" name="Picture 2" descr="C:\Users\dariusz.razniewski\Desktop\Acc_Strategy_GP_Lockup\Acc_Strategy_GP_Lockup_Wht_RGB.png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8789" y="5812366"/>
              <a:ext cx="3938068" cy="748982"/>
            </a:xfrm>
            <a:prstGeom prst="rect">
              <a:avLst/>
            </a:prstGeom>
            <a:noFill/>
          </p:spPr>
        </p:pic>
        <p:pic>
          <p:nvPicPr>
            <p:cNvPr id="2097157" name="Picture 2" descr="C:\Users\dariusz.razniewski\Desktop\Acc_Strategy_StratLine\Acc_Strategy_StratLine_wht_RGB.png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25254" y="6274166"/>
              <a:ext cx="3739896" cy="2356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l="6990" t="2063" r="16472"/>
          <a:stretch>
            <a:fillRect/>
          </a:stretch>
        </p:blipFill>
        <p:spPr bwMode="auto">
          <a:xfrm>
            <a:off x="-1" y="0"/>
            <a:ext cx="12192001" cy="687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048616" name="Content Placeholder 3"/>
          <p:cNvSpPr>
            <a:spLocks noGrp="1"/>
          </p:cNvSpPr>
          <p:nvPr>
            <p:ph sz="quarter" idx="16"/>
          </p:nvPr>
        </p:nvSpPr>
        <p:spPr>
          <a:xfrm>
            <a:off x="607485" y="864293"/>
            <a:ext cx="10977033" cy="426646"/>
          </a:xfrm>
          <a:prstGeom prst="rect">
            <a:avLst/>
          </a:prstGeom>
        </p:spPr>
        <p:txBody>
          <a:bodyPr tIns="72000">
            <a:spAutoFit/>
          </a:bodyPr>
          <a:lstStyle>
            <a:lvl1pPr marL="0" indent="0">
              <a:buSzPct val="100000"/>
              <a:buNone/>
              <a:defRPr sz="2000" b="1">
                <a:solidFill>
                  <a:schemeClr val="tx1"/>
                </a:solidFill>
              </a:defRPr>
            </a:lvl1pPr>
            <a:lvl2pPr marL="0" indent="-230400">
              <a:buSzPct val="100000"/>
              <a:buFont typeface="Arial" pitchFamily="34" charset="0"/>
              <a:buChar char="•"/>
              <a:defRPr sz="2000"/>
            </a:lvl2pPr>
            <a:lvl3pPr marL="457200" indent="-230400">
              <a:buSzPct val="100000"/>
              <a:buFont typeface="Arial" pitchFamily="34" charset="0"/>
              <a:buChar char="–"/>
              <a:defRPr sz="2000"/>
            </a:lvl3pPr>
            <a:lvl4pPr marL="687600" indent="-226800">
              <a:buSzPct val="100000"/>
              <a:buFont typeface="Arial" pitchFamily="34" charset="0"/>
              <a:buChar char="•"/>
              <a:defRPr sz="2000"/>
            </a:lvl4pPr>
            <a:lvl5pPr marL="914400" indent="-230400">
              <a:buSzPct val="100000"/>
              <a:buFont typeface="Arial" pitchFamily="34" charset="0"/>
              <a:buChar char="–"/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17" name="Title 5"/>
          <p:cNvSpPr>
            <a:spLocks noGrp="1"/>
          </p:cNvSpPr>
          <p:nvPr>
            <p:ph type="title"/>
          </p:nvPr>
        </p:nvSpPr>
        <p:spPr>
          <a:xfrm>
            <a:off x="607485" y="288001"/>
            <a:ext cx="10977033" cy="576293"/>
          </a:xfrm>
        </p:spPr>
        <p:txBody>
          <a:bodyPr tIns="72000" bIns="72000" anchor="t">
            <a:spAutoFit/>
          </a:bodyPr>
          <a:lstStyle>
            <a:lvl1pPr>
              <a:defRPr sz="2800" b="0"/>
            </a:lvl1pPr>
          </a:lstStyle>
          <a:p>
            <a:r>
              <a:rPr lang="de-DE" dirty="0"/>
              <a:t>Titelmasterformat durch Klicken bearbeiten</a:t>
            </a:r>
            <a:endParaRPr lang="en-AU" dirty="0"/>
          </a:p>
        </p:txBody>
      </p:sp>
      <p:sp>
        <p:nvSpPr>
          <p:cNvPr id="1048618" name="TextBox 6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97A8DCA-8F96-49CD-B4D5-7AC92F955860}" type="slidenum">
              <a:rPr lang="en-CA" sz="900">
                <a:solidFill>
                  <a:srgbClr val="000000"/>
                </a:solidFill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sz="900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097161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5" name="Line 46"/>
          <p:cNvSpPr>
            <a:spLocks noChangeShapeType="1"/>
          </p:cNvSpPr>
          <p:nvPr userDrawn="1"/>
        </p:nvSpPr>
        <p:spPr bwMode="auto">
          <a:xfrm>
            <a:off x="863600" y="6172200"/>
            <a:ext cx="1045845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Frutiger 55 Roman"/>
              <a:cs typeface="Arial" charset="0"/>
            </a:endParaRPr>
          </a:p>
        </p:txBody>
      </p:sp>
      <p:sp>
        <p:nvSpPr>
          <p:cNvPr id="1048596" name="Rectangle 49"/>
          <p:cNvSpPr>
            <a:spLocks noGrp="1" noChangeArrowheads="1"/>
          </p:cNvSpPr>
          <p:nvPr>
            <p:ph type="ftr" sz="quarter" idx="11"/>
          </p:nvPr>
        </p:nvSpPr>
        <p:spPr>
          <a:xfrm>
            <a:off x="914400" y="6229350"/>
            <a:ext cx="83312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Frutiger 55 Roman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853807" y="6575425"/>
            <a:ext cx="730711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CBDC3A-D49F-4631-A8C7-55D59B33E5FA}" type="slidenum">
              <a:rPr lang="en-GB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10486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10" name="Content Placeholder 9"/>
          <p:cNvSpPr>
            <a:spLocks noGrp="1"/>
          </p:cNvSpPr>
          <p:nvPr>
            <p:ph sz="quarter" idx="14"/>
          </p:nvPr>
        </p:nvSpPr>
        <p:spPr>
          <a:xfrm>
            <a:off x="607485" y="1195200"/>
            <a:ext cx="10977033" cy="5293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486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666666"/>
                </a:solidFill>
                <a:cs typeface="Arial" charset="0"/>
              </a:rPr>
              <a:t>Copyright © 2015 Accenture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Text Placeholder 10"/>
          <p:cNvSpPr>
            <a:spLocks noGrp="1"/>
          </p:cNvSpPr>
          <p:nvPr>
            <p:ph type="body" idx="12"/>
          </p:nvPr>
        </p:nvSpPr>
        <p:spPr>
          <a:xfrm>
            <a:off x="609600" y="1168400"/>
            <a:ext cx="10972800" cy="4918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platzhalter 2"/>
          <p:cNvSpPr>
            <a:spLocks noGrp="1"/>
          </p:cNvSpPr>
          <p:nvPr>
            <p:ph type="body" idx="13"/>
          </p:nvPr>
        </p:nvSpPr>
        <p:spPr>
          <a:xfrm>
            <a:off x="624418" y="1102301"/>
            <a:ext cx="10943167" cy="562987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13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14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665288"/>
            <a:ext cx="10943167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97163" name="Object 1" hidden="1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0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102301"/>
            <a:ext cx="10943167" cy="535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01" name="Titel 1"/>
          <p:cNvSpPr>
            <a:spLocks noGrp="1"/>
          </p:cNvSpPr>
          <p:nvPr>
            <p:ph type="title"/>
          </p:nvPr>
        </p:nvSpPr>
        <p:spPr>
          <a:xfrm>
            <a:off x="624418" y="174704"/>
            <a:ext cx="10937924" cy="734017"/>
          </a:xfrm>
        </p:spPr>
        <p:txBody>
          <a:bodyPr anchor="t"/>
          <a:lstStyle>
            <a:lvl1pPr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68" name="Objekt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24418" y="1102301"/>
            <a:ext cx="5231583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20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336000" y="1102301"/>
            <a:ext cx="5231585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21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48622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665288"/>
            <a:ext cx="5231581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2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335999" y="1665288"/>
            <a:ext cx="5215419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0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9" y="1102300"/>
            <a:ext cx="5231581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04" name="Inhaltsplatzhalter 2"/>
          <p:cNvSpPr>
            <a:spLocks noGrp="1"/>
          </p:cNvSpPr>
          <p:nvPr>
            <p:ph idx="15" hasCustomPrompt="1"/>
          </p:nvPr>
        </p:nvSpPr>
        <p:spPr>
          <a:xfrm>
            <a:off x="6346923" y="1102300"/>
            <a:ext cx="5231581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59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2" name="Titel 17"/>
          <p:cNvSpPr>
            <a:spLocks noGrp="1"/>
          </p:cNvSpPr>
          <p:nvPr>
            <p:ph type="title"/>
          </p:nvPr>
        </p:nvSpPr>
        <p:spPr>
          <a:xfrm>
            <a:off x="624418" y="1443038"/>
            <a:ext cx="10943167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048593" name="AMC_Footer"/>
          <p:cNvSpPr txBox="1"/>
          <p:nvPr userDrawn="1"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prstClr val="white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594" name="Inhaltsplatzhalter 13"/>
          <p:cNvSpPr txBox="1"/>
          <p:nvPr userDrawn="1"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prstClr val="white"/>
              </a:solidFill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65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5" name="Titel 17"/>
          <p:cNvSpPr>
            <a:spLocks noGrp="1"/>
          </p:cNvSpPr>
          <p:nvPr>
            <p:ph type="title"/>
          </p:nvPr>
        </p:nvSpPr>
        <p:spPr>
          <a:xfrm>
            <a:off x="624418" y="1443038"/>
            <a:ext cx="10943167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1"/>
                </a:solidFill>
                <a:latin typeface="Arial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048606" name="AMC_Footer"/>
          <p:cNvSpPr txBox="1"/>
          <p:nvPr userDrawn="1"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srgbClr val="FF0000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607" name="Inhaltsplatzhalter 13"/>
          <p:cNvSpPr txBox="1"/>
          <p:nvPr userDrawn="1"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srgbClr val="FF0000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6"/>
            <a:ext cx="10970683" cy="2047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1048598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650875"/>
            <a:ext cx="10940348" cy="3048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4859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0659" y="54685"/>
            <a:ext cx="7822141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  <a:lvl2pPr marL="225425" indent="0">
              <a:buNone/>
            </a:lvl2pPr>
            <a:lvl3pPr marL="457200" indent="0">
              <a:buNone/>
            </a:lvl3pPr>
            <a:lvl4pPr marL="688975" indent="0">
              <a:buNone/>
            </a:lvl4pPr>
            <a:lvl5pPr marL="914400" indent="0">
              <a:buNone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7" imgW="540" imgH="541" progId="TCLayout.ActiveDocument.1">
                  <p:embed/>
                </p:oleObj>
              </mc:Choice>
              <mc:Fallback>
                <p:oleObj name="think-cell Slide" r:id="rId17" imgW="540" imgH="541" progId="TCLayout.ActiveDocument.1">
                  <p:embed/>
                  <p:pic>
                    <p:nvPicPr>
                      <p:cNvPr id="2097152" name="Object 1" hidden="1"/>
                      <p:cNvPicPr>
                        <a:picLocks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76" name="Titelplatzhalter 11"/>
          <p:cNvSpPr>
            <a:spLocks noGrp="1"/>
          </p:cNvSpPr>
          <p:nvPr>
            <p:ph type="title"/>
          </p:nvPr>
        </p:nvSpPr>
        <p:spPr bwMode="auto">
          <a:xfrm>
            <a:off x="624418" y="2"/>
            <a:ext cx="10937924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  <p:sp>
        <p:nvSpPr>
          <p:cNvPr id="1048577" name="AMC_Footer"/>
          <p:cNvSpPr txBox="1"/>
          <p:nvPr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prstClr val="black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578" name="Inhaltsplatzhalter 13"/>
          <p:cNvSpPr txBox="1"/>
          <p:nvPr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prstClr val="black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prstClr val="black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gourav.jaiswal@accenture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3"/>
          <p:cNvSpPr/>
          <p:nvPr/>
        </p:nvSpPr>
        <p:spPr bwMode="gray">
          <a:xfrm>
            <a:off x="-5240" y="-375138"/>
            <a:ext cx="12192000" cy="1249404"/>
          </a:xfrm>
          <a:prstGeom prst="rect">
            <a:avLst/>
          </a:prstGeom>
          <a:solidFill>
            <a:srgbClr val="FF0000"/>
          </a:solidFill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0" y="-504092"/>
            <a:ext cx="12186760" cy="141849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Sarva</a:t>
            </a:r>
            <a:r>
              <a:rPr lang="en-US" dirty="0" err="1" smtClean="0">
                <a:solidFill>
                  <a:schemeClr val="bg1"/>
                </a:solidFill>
              </a:rPr>
              <a:t>priya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1048583" name="Rectangle 2"/>
          <p:cNvSpPr>
            <a:spLocks noChangeArrowheads="1"/>
          </p:cNvSpPr>
          <p:nvPr/>
        </p:nvSpPr>
        <p:spPr bwMode="auto">
          <a:xfrm>
            <a:off x="-5240" y="950826"/>
            <a:ext cx="4010891" cy="871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45964" rIns="0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tabLst>
                <a:tab pos="40005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sz="2000" b="1" u="sng" dirty="0">
                <a:solidFill>
                  <a:srgbClr val="000000"/>
                </a:solidFill>
              </a:rPr>
              <a:t>Contact Details</a:t>
            </a:r>
          </a:p>
          <a:p>
            <a:pPr marL="36000" defTabSz="912813">
              <a:tabLst>
                <a:tab pos="400050" algn="l"/>
              </a:tabLst>
            </a:pPr>
            <a:endParaRPr lang="en-US" sz="1000" b="1" dirty="0">
              <a:solidFill>
                <a:srgbClr val="000000"/>
              </a:solidFill>
            </a:endParaRPr>
          </a:p>
          <a:p>
            <a:pPr marL="36000" defTabSz="912813">
              <a:tabLst>
                <a:tab pos="400050" algn="l"/>
              </a:tabLst>
            </a:pPr>
            <a:r>
              <a:rPr lang="en-US" sz="105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Mail :    </a:t>
            </a:r>
            <a:r>
              <a:rPr lang="en-US" sz="1200" dirty="0" smtClean="0">
                <a:solidFill>
                  <a:srgbClr val="000000"/>
                </a:solidFill>
                <a:hlinkClick r:id="rId2"/>
              </a:rPr>
              <a:t>sakumar488@gmail.com</a:t>
            </a:r>
            <a:endParaRPr lang="en-US" sz="1200" dirty="0">
              <a:solidFill>
                <a:srgbClr val="000000"/>
              </a:solidFill>
            </a:endParaRPr>
          </a:p>
          <a:p>
            <a:pPr marL="36000" defTabSz="912813">
              <a:tabLst>
                <a:tab pos="4000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  Ph no.. 7989185914</a:t>
            </a:r>
            <a:endParaRPr lang="zh-CN" altLang="en-US" dirty="0"/>
          </a:p>
        </p:txBody>
      </p:sp>
      <p:sp>
        <p:nvSpPr>
          <p:cNvPr id="1048584" name="Rectangle 6"/>
          <p:cNvSpPr>
            <a:spLocks noChangeArrowheads="1"/>
          </p:cNvSpPr>
          <p:nvPr/>
        </p:nvSpPr>
        <p:spPr bwMode="auto">
          <a:xfrm>
            <a:off x="0" y="4986585"/>
            <a:ext cx="12186760" cy="1606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tabLst>
                <a:tab pos="400050" algn="l"/>
              </a:tabLst>
            </a:pPr>
            <a:r>
              <a:rPr lang="en-US" sz="2000" b="1" u="sng" dirty="0">
                <a:solidFill>
                  <a:srgbClr val="000000"/>
                </a:solidFill>
              </a:rPr>
              <a:t>Skill Set</a:t>
            </a:r>
          </a:p>
          <a:p>
            <a:pPr marL="914400" indent="-914400" algn="just" defTabSz="912813">
              <a:spcBef>
                <a:spcPct val="50000"/>
              </a:spcBef>
            </a:pPr>
            <a:r>
              <a:rPr lang="en-US" sz="1600" dirty="0">
                <a:latin typeface="Calibri" panose="020F0502020204030204" pitchFamily="34" charset="0"/>
              </a:rPr>
              <a:t>Industry 	:	Life science and Retail</a:t>
            </a:r>
          </a:p>
          <a:p>
            <a:pPr marL="914400" indent="-914400" algn="just" defTabSz="912813">
              <a:spcBef>
                <a:spcPct val="50000"/>
              </a:spcBef>
            </a:pPr>
            <a:r>
              <a:rPr lang="en-US" altLang="zh-SG" sz="1600" dirty="0">
                <a:latin typeface="Calibri" panose="020F0502020204030204" pitchFamily="34" charset="0"/>
              </a:rPr>
              <a:t>Functional:	Content Management </a:t>
            </a:r>
            <a:r>
              <a:rPr lang="en-US" altLang="zh-SG" sz="1600" dirty="0" smtClean="0">
                <a:latin typeface="Calibri" panose="020F0502020204030204" pitchFamily="34" charset="0"/>
              </a:rPr>
              <a:t>System(CMS) </a:t>
            </a:r>
            <a:r>
              <a:rPr lang="en-US" altLang="zh-SG" sz="1600" dirty="0">
                <a:latin typeface="Calibri" panose="020F0502020204030204" pitchFamily="34" charset="0"/>
              </a:rPr>
              <a:t>and Devops which include tool like </a:t>
            </a:r>
            <a:r>
              <a:rPr lang="en-US" altLang="zh-SG" sz="1600" dirty="0" err="1" smtClean="0">
                <a:latin typeface="Calibri" panose="020F0502020204030204" pitchFamily="34" charset="0"/>
              </a:rPr>
              <a:t>chef,jenkins,git</a:t>
            </a:r>
            <a:r>
              <a:rPr lang="en-US" altLang="zh-SG" sz="1600" dirty="0" smtClean="0">
                <a:latin typeface="Calibri" panose="020F0502020204030204" pitchFamily="34" charset="0"/>
              </a:rPr>
              <a:t>.</a:t>
            </a:r>
            <a:endParaRPr lang="zh-CN" altLang="en-US" dirty="0"/>
          </a:p>
          <a:p>
            <a:pPr defTabSz="912813" eaLnBrk="0" hangingPunct="0">
              <a:spcBef>
                <a:spcPct val="30000"/>
              </a:spcBef>
              <a:buClr>
                <a:schemeClr val="bg1">
                  <a:lumMod val="50000"/>
                </a:schemeClr>
              </a:buClr>
            </a:pPr>
            <a:r>
              <a:rPr lang="en-US" altLang="zh-SG" sz="1600" dirty="0">
                <a:latin typeface="Calibri" panose="020F0502020204030204" pitchFamily="34" charset="0"/>
              </a:rPr>
              <a:t>Platform	: 	Web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048585" name="Rectangle 7"/>
          <p:cNvSpPr>
            <a:spLocks noChangeArrowheads="1"/>
          </p:cNvSpPr>
          <p:nvPr/>
        </p:nvSpPr>
        <p:spPr bwMode="auto">
          <a:xfrm>
            <a:off x="-5239" y="1789388"/>
            <a:ext cx="4216916" cy="3130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r>
              <a:rPr lang="en-US" sz="2000" b="1" u="sng" dirty="0">
                <a:solidFill>
                  <a:srgbClr val="000000"/>
                </a:solidFill>
              </a:rPr>
              <a:t>Experience Summary:</a:t>
            </a:r>
          </a:p>
          <a:p>
            <a:pPr marL="284163" lvl="1" indent="-284163" algn="just" defTabSz="912813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tabLst>
                <a:tab pos="284163" algn="l"/>
              </a:tabLst>
            </a:pPr>
            <a:endParaRPr lang="en-US" sz="1000" b="1" u="sng" dirty="0">
              <a:solidFill>
                <a:srgbClr val="000000"/>
              </a:solidFill>
            </a:endParaRPr>
          </a:p>
          <a:p>
            <a:pPr lvl="0"/>
            <a:r>
              <a:rPr lang="en-US" sz="1200" dirty="0" smtClean="0"/>
              <a:t>3.8 </a:t>
            </a:r>
            <a:r>
              <a:rPr lang="en-US" sz="1200" dirty="0"/>
              <a:t>years of experience in Episerver tool (CMS) based on </a:t>
            </a:r>
            <a:endParaRPr lang="zh-CN" altLang="en-US" dirty="0"/>
          </a:p>
          <a:p>
            <a:pPr lvl="0"/>
            <a:r>
              <a:rPr lang="en-US" altLang="en-IN" sz="1200" dirty="0"/>
              <a:t>..Net based technology,html,css of more than 200 sites.</a:t>
            </a:r>
            <a:endParaRPr lang="zh-CN" altLang="en-US" dirty="0"/>
          </a:p>
          <a:p>
            <a:pPr lvl="0"/>
            <a:endParaRPr lang="en-US" sz="1200" b="1" dirty="0"/>
          </a:p>
          <a:p>
            <a:pPr marL="228600" lvl="0" indent="-228600">
              <a:buAutoNum type="arabicPeriod"/>
            </a:pPr>
            <a:endParaRPr lang="en-US" sz="1200" b="1" dirty="0"/>
          </a:p>
          <a:p>
            <a:pPr marL="228600" lvl="0" indent="-228600">
              <a:buAutoNum type="arabicPeriod"/>
            </a:pPr>
            <a:r>
              <a:rPr lang="en-US" altLang="en-IN" sz="1200" b="1" dirty="0"/>
              <a:t>CMS TOOL 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en-US" sz="1200" b="1" dirty="0"/>
              <a:t>Ticketing tool: </a:t>
            </a:r>
            <a:r>
              <a:rPr lang="en-US" sz="1200" b="1" dirty="0" err="1"/>
              <a:t>ServiceNow,Remedy</a:t>
            </a:r>
            <a:endParaRPr lang="zh-CN" altLang="en-US" sz="1200" dirty="0"/>
          </a:p>
          <a:p>
            <a:pPr defTabSz="912813">
              <a:lnSpc>
                <a:spcPct val="85000"/>
              </a:lnSpc>
              <a:spcBef>
                <a:spcPct val="50000"/>
              </a:spcBef>
            </a:pPr>
            <a:endParaRPr lang="en-US" altLang="zh-MO" sz="1000" b="1" u="sng" dirty="0">
              <a:solidFill>
                <a:srgbClr val="000000"/>
              </a:solidFill>
              <a:ea typeface="新細明體" pitchFamily="18" charset="-120"/>
            </a:endParaRPr>
          </a:p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r>
              <a:rPr lang="en-US" altLang="zh-MO" sz="2000" b="1" u="sng" dirty="0">
                <a:solidFill>
                  <a:srgbClr val="000000"/>
                </a:solidFill>
              </a:rPr>
              <a:t>Educational Summary:</a:t>
            </a:r>
          </a:p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endParaRPr lang="en-US" altLang="zh-MO" sz="1400" b="1" u="sng" dirty="0">
              <a:solidFill>
                <a:srgbClr val="000000"/>
              </a:solidFill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B. Tech (Information Technology) from Acharya institute Bangalore in 2015</a:t>
            </a:r>
            <a:endParaRPr lang="en-US" altLang="zh-MO" sz="1600" dirty="0">
              <a:latin typeface="Calibri" panose="020F0502020204030204" pitchFamily="34" charset="0"/>
            </a:endParaRPr>
          </a:p>
        </p:txBody>
      </p:sp>
      <p:sp>
        <p:nvSpPr>
          <p:cNvPr id="1048586" name="Rectangle 9"/>
          <p:cNvSpPr>
            <a:spLocks noChangeArrowheads="1"/>
          </p:cNvSpPr>
          <p:nvPr/>
        </p:nvSpPr>
        <p:spPr bwMode="auto">
          <a:xfrm>
            <a:off x="4099259" y="914401"/>
            <a:ext cx="8092741" cy="400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u="sng" dirty="0">
                <a:solidFill>
                  <a:srgbClr val="000000"/>
                </a:solidFill>
              </a:rPr>
              <a:t>Select Relevant </a:t>
            </a:r>
            <a:r>
              <a:rPr lang="en-US" sz="2000" b="1" u="sng" dirty="0" smtClean="0">
                <a:solidFill>
                  <a:srgbClr val="000000"/>
                </a:solidFill>
              </a:rPr>
              <a:t> </a:t>
            </a:r>
            <a:r>
              <a:rPr lang="en-US" sz="2000" b="1" u="sng" dirty="0">
                <a:solidFill>
                  <a:srgbClr val="000000"/>
                </a:solidFill>
              </a:rPr>
              <a:t>Experience:</a:t>
            </a:r>
          </a:p>
          <a:p>
            <a:pPr marL="115888" indent="-115888" algn="just" defTabSz="912813">
              <a:spcBef>
                <a:spcPct val="50000"/>
              </a:spcBef>
              <a:defRPr/>
            </a:pPr>
            <a:r>
              <a:rPr lang="en-US" sz="1400" b="1" u="sng" dirty="0">
                <a:ea typeface="Gulim" pitchFamily="34" charset="-127"/>
              </a:rPr>
              <a:t>Global Pharmaceutical – </a:t>
            </a:r>
          </a:p>
          <a:p>
            <a:pPr marL="115888" indent="-115888" algn="just" defTabSz="912813">
              <a:spcBef>
                <a:spcPct val="50000"/>
              </a:spcBef>
              <a:defRPr/>
            </a:pPr>
            <a:r>
              <a:rPr lang="en-US" sz="1400" dirty="0">
                <a:ea typeface="Gulim" pitchFamily="34" charset="-127"/>
              </a:rPr>
              <a:t>Roles and Responsibilities -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Enhancing application by implementing new business requirements.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>
                <a:ea typeface="Gulim" pitchFamily="34" charset="-127"/>
              </a:rPr>
              <a:t>As a part of application maintenance r</a:t>
            </a:r>
            <a:r>
              <a:rPr lang="en-US" sz="1600" dirty="0"/>
              <a:t>esolving incidents and service request for more than 250 digital marketing websites hosted on </a:t>
            </a:r>
            <a:r>
              <a:rPr lang="en-US" sz="1600" dirty="0" err="1"/>
              <a:t>EpiServer</a:t>
            </a:r>
            <a:r>
              <a:rPr lang="en-US" sz="1600" dirty="0"/>
              <a:t> Platform.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Supported business on critical platform activities like site launch and DNS changes.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Performed compliance activities for more than 15 applications by coordinating with client compliance team.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Deployed application using </a:t>
            </a:r>
            <a:r>
              <a:rPr lang="en-US" sz="1600" dirty="0" err="1"/>
              <a:t>weblogic</a:t>
            </a:r>
            <a:r>
              <a:rPr lang="en-US" sz="1600" dirty="0"/>
              <a:t>  java platform from staging to production after fixing bugs</a:t>
            </a:r>
            <a:r>
              <a:rPr lang="en-US" sz="1600" dirty="0" smtClean="0"/>
              <a:t>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Provided Application support for Digital Marketing websites hosted on </a:t>
            </a:r>
            <a:r>
              <a:rPr lang="en-US" sz="1600" dirty="0" err="1"/>
              <a:t>EPiServer</a:t>
            </a:r>
            <a:r>
              <a:rPr lang="en-US" sz="1600"/>
              <a:t>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endParaRPr lang="en-US" sz="1600" dirty="0"/>
          </a:p>
          <a:p>
            <a:pPr marL="576263" lvl="1">
              <a:buSzPct val="70000"/>
            </a:pPr>
            <a:endParaRPr lang="en-US" sz="12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SzPct val="70000"/>
            </a:pPr>
            <a:endParaRPr lang="en-US" sz="1100" dirty="0">
              <a:latin typeface="Calibri" panose="020F0502020204030204" pitchFamily="34" charset="0"/>
            </a:endParaRPr>
          </a:p>
          <a:p>
            <a:pPr marL="576263" lvl="1">
              <a:buSzPct val="70000"/>
            </a:pPr>
            <a:r>
              <a:rPr lang="en-US" sz="1100" dirty="0">
                <a:latin typeface="Calibri" panose="020F0502020204030204" pitchFamily="34" charset="0"/>
              </a:rPr>
              <a:t> </a:t>
            </a:r>
          </a:p>
          <a:p>
            <a:pPr>
              <a:tabLst>
                <a:tab pos="2400300" algn="l"/>
              </a:tabLst>
            </a:pPr>
            <a:endParaRPr lang="en-US" sz="1050" dirty="0">
              <a:latin typeface="+mj-lt"/>
            </a:endParaRPr>
          </a:p>
          <a:p>
            <a:pPr marL="576263" lvl="1">
              <a:buSzPct val="70000"/>
            </a:pP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17C98E-186C-4B30-9C62-32AFEEFAB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64" y="-375138"/>
            <a:ext cx="829092" cy="124940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Strategy template black">
  <a:themeElements>
    <a:clrScheme name="Strategy">
      <a:dk1>
        <a:srgbClr val="000000"/>
      </a:dk1>
      <a:lt1>
        <a:sysClr val="window" lastClr="FFFFFF"/>
      </a:lt1>
      <a:dk2>
        <a:srgbClr val="FF0000"/>
      </a:dk2>
      <a:lt2>
        <a:srgbClr val="E3DEDC"/>
      </a:lt2>
      <a:accent1>
        <a:srgbClr val="FF0000"/>
      </a:accent1>
      <a:accent2>
        <a:srgbClr val="000000"/>
      </a:accent2>
      <a:accent3>
        <a:srgbClr val="778888"/>
      </a:accent3>
      <a:accent4>
        <a:srgbClr val="666666"/>
      </a:accent4>
      <a:accent5>
        <a:srgbClr val="CBCCCC"/>
      </a:accent5>
      <a:accent6>
        <a:srgbClr val="FFFFFF"/>
      </a:accent6>
      <a:hlink>
        <a:srgbClr val="0033CC"/>
      </a:hlink>
      <a:folHlink>
        <a:srgbClr val="771E28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Accenture Strategy template black</vt:lpstr>
      <vt:lpstr>think-cell Slide</vt:lpstr>
      <vt:lpstr>   Sarvapriya                                                                                                      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Sankeerth Garladenne</dc:title>
  <dc:creator>Patange, Ritika</dc:creator>
  <cp:lastModifiedBy>DELLL</cp:lastModifiedBy>
  <cp:revision>5</cp:revision>
  <dcterms:created xsi:type="dcterms:W3CDTF">2015-10-12T00:20:10Z</dcterms:created>
  <dcterms:modified xsi:type="dcterms:W3CDTF">2019-12-13T13:44:02Z</dcterms:modified>
</cp:coreProperties>
</file>