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7D4A-AD9E-4887-8755-4156819B4347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C87F-31FE-4C0B-ACF7-14228F77E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lIns="91430" tIns="45715" rIns="91430" bIns="45715"/>
          <a:lstStyle/>
          <a:p>
            <a:fld id="{1CEF13ED-2052-4B9C-B333-47B764E85B03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>
              <a:defRPr/>
            </a:pPr>
            <a:fld id="{68CC5DC3-28A4-4E03-8417-987A9C8AFD55}" type="slidenum">
              <a:rPr lang="en-US" sz="1200"/>
              <a:pPr algn="r">
                <a:defRPr/>
              </a:pPr>
              <a:t>1</a:t>
            </a:fld>
            <a:endParaRPr lang="en-US" sz="1200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988"/>
            <a:ext cx="50292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Stock_000003516278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75" y="0"/>
            <a:ext cx="30321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Stock_000010422289XSmall.jpg"/>
          <p:cNvPicPr>
            <a:picLocks noChangeAspect="1"/>
          </p:cNvPicPr>
          <p:nvPr/>
        </p:nvPicPr>
        <p:blipFill>
          <a:blip r:embed="rId3" cstate="print">
            <a:lum bright="-6000"/>
          </a:blip>
          <a:srcRect/>
          <a:stretch>
            <a:fillRect/>
          </a:stretch>
        </p:blipFill>
        <p:spPr bwMode="auto">
          <a:xfrm>
            <a:off x="0" y="0"/>
            <a:ext cx="3000375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Mobile.jpg"/>
          <p:cNvPicPr>
            <a:picLocks noChangeAspect="1"/>
          </p:cNvPicPr>
          <p:nvPr/>
        </p:nvPicPr>
        <p:blipFill>
          <a:blip r:embed="rId4" cstate="print">
            <a:lum bright="-6000"/>
          </a:blip>
          <a:srcRect/>
          <a:stretch>
            <a:fillRect/>
          </a:stretch>
        </p:blipFill>
        <p:spPr bwMode="auto">
          <a:xfrm>
            <a:off x="2998788" y="0"/>
            <a:ext cx="3240087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6"/>
          <p:cNvSpPr/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14300" indent="-114300" eaLnBrk="0" hangingPunct="0">
              <a:buFontTx/>
              <a:buChar char="•"/>
              <a:defRPr/>
            </a:pPr>
            <a:endParaRPr lang="en-AU" sz="1200" b="0">
              <a:latin typeface="Arial" charset="0"/>
              <a:ea typeface="华文楷体" pitchFamily="2" charset="-122"/>
            </a:endParaRPr>
          </a:p>
        </p:txBody>
      </p:sp>
      <p:pic>
        <p:nvPicPr>
          <p:cNvPr id="8" name="Picture 2" descr="Q:\Clients\Accenture\Laurie Shiro - 09-2438 - Technology Word document\Working Files\Illustrator\Outsourcing tit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0950" y="4532313"/>
            <a:ext cx="1323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04813" y="6535738"/>
            <a:ext cx="8345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000" b="0" dirty="0">
                <a:solidFill>
                  <a:schemeClr val="bg1"/>
                </a:solidFill>
                <a:latin typeface="Arial" charset="0"/>
              </a:rPr>
              <a:t>Copyright © 2010 Accenture All Rights Reserved. Accenture, its logo, and High Performance Delivered are trademarks of Accenture.</a:t>
            </a:r>
          </a:p>
        </p:txBody>
      </p:sp>
      <p:pic>
        <p:nvPicPr>
          <p:cNvPr id="10" name="Picture 1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396380" y="4917145"/>
            <a:ext cx="6443663" cy="1062314"/>
          </a:xfrm>
          <a:ln w="9525"/>
        </p:spPr>
        <p:txBody>
          <a:bodyPr lIns="91440" tIns="45720" rIns="91440" bIns="45720" anchor="t"/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9073" y="5988423"/>
            <a:ext cx="6438900" cy="555811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85" y="85047"/>
            <a:ext cx="6478309" cy="111846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57" y="1397086"/>
            <a:ext cx="8565405" cy="4484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33499"/>
            <a:ext cx="6546665" cy="116609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857" y="1390666"/>
            <a:ext cx="4197096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40" y="1390666"/>
            <a:ext cx="4196323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97" y="74800"/>
            <a:ext cx="6505575" cy="112871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defRPr/>
            </a:pPr>
            <a:endParaRPr lang="en-US" dirty="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rot="10800000" flipH="1">
            <a:off x="0" y="3427413"/>
            <a:ext cx="9144000" cy="1587"/>
          </a:xfrm>
          <a:prstGeom prst="line">
            <a:avLst/>
          </a:prstGeom>
          <a:ln w="12700">
            <a:solidFill>
              <a:srgbClr val="66AA4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51" y="1045039"/>
            <a:ext cx="8332192" cy="22849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>
                <a:solidFill>
                  <a:srgbClr val="66AA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97864" y="3566232"/>
            <a:ext cx="8512774" cy="2491668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2400">
                <a:solidFill>
                  <a:schemeClr val="accent2"/>
                </a:solidFill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20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3pPr>
            <a:lvl4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4pPr>
            <a:lvl5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2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 eaLnBrk="0" hangingPunct="0">
              <a:lnSpc>
                <a:spcPct val="100000"/>
              </a:lnSpc>
              <a:defRPr sz="1000" b="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7951" y="1045039"/>
            <a:ext cx="8332192" cy="22849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>
                <a:solidFill>
                  <a:srgbClr val="66AA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97864" y="3566232"/>
            <a:ext cx="8512774" cy="2491668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2400">
                <a:solidFill>
                  <a:schemeClr val="accent2"/>
                </a:solidFill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20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3pPr>
            <a:lvl4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4pPr>
            <a:lvl5pPr>
              <a:lnSpc>
                <a:spcPct val="95000"/>
              </a:lnSpc>
              <a:spcBef>
                <a:spcPts val="600"/>
              </a:spcBef>
              <a:buClr>
                <a:srgbClr val="003344"/>
              </a:buClr>
              <a:defRPr sz="180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2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 eaLnBrk="0" hangingPunct="0">
              <a:lnSpc>
                <a:spcPct val="100000"/>
              </a:lnSpc>
              <a:defRPr sz="1000" b="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9144000" cy="12668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8463" y="1397000"/>
            <a:ext cx="8566150" cy="448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64388" y="6511925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b="0">
                <a:latin typeface="Arial" charset="0"/>
              </a:defRPr>
            </a:lvl1pPr>
          </a:lstStyle>
          <a:p>
            <a:fld id="{6C1C2964-E578-4517-B45B-24E7C981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1638" y="6334125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0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74613"/>
            <a:ext cx="6515100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5" name="Picture 6" descr="iStock_000000335048XSmall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3425" y="0"/>
            <a:ext cx="20605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630238" indent="-1682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869950" indent="-22701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1042988" indent="-166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50138" y="6588125"/>
            <a:ext cx="1693862" cy="269875"/>
          </a:xfrm>
          <a:noFill/>
        </p:spPr>
        <p:txBody>
          <a:bodyPr/>
          <a:lstStyle/>
          <a:p>
            <a:fld id="{52D01D5D-DCC5-47E1-88A8-0E6C2D9159B4}" type="slidenum">
              <a:rPr lang="en-US" smtClean="0">
                <a:cs typeface="Arial" charset="0"/>
              </a:rPr>
              <a:pPr/>
              <a:t>1</a:t>
            </a:fld>
            <a:endParaRPr lang="en-US" dirty="0">
              <a:cs typeface="Arial" charset="0"/>
            </a:endParaRPr>
          </a:p>
        </p:txBody>
      </p:sp>
      <p:sp>
        <p:nvSpPr>
          <p:cNvPr id="28676" name="Rectangle 35"/>
          <p:cNvSpPr>
            <a:spLocks noChangeArrowheads="1"/>
          </p:cNvSpPr>
          <p:nvPr/>
        </p:nvSpPr>
        <p:spPr bwMode="gray">
          <a:xfrm>
            <a:off x="3413125" y="6604000"/>
            <a:ext cx="2606675" cy="41751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lIns="182880" tIns="72000" rIns="72000" bIns="72000">
            <a:spAutoFit/>
          </a:bodyPr>
          <a:lstStyle/>
          <a:p>
            <a:endParaRPr lang="fi-FI">
              <a:ea typeface="굴림"/>
              <a:cs typeface="굴림"/>
            </a:endParaRP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 bwMode="gray">
          <a:xfrm>
            <a:off x="400050" y="128588"/>
            <a:ext cx="6505575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defTabSz="585788">
              <a:lnSpc>
                <a:spcPct val="95000"/>
              </a:lnSpc>
              <a:defRPr/>
            </a:pPr>
            <a:r>
              <a:rPr lang="en-US" sz="2400" dirty="0">
                <a:solidFill>
                  <a:srgbClr val="FFFFFF"/>
                </a:solidFill>
                <a:cs typeface="Arial" charset="0"/>
              </a:rPr>
              <a:t>Sarva Priya Ajay</a:t>
            </a:r>
          </a:p>
          <a:p>
            <a:pPr defTabSz="585788">
              <a:lnSpc>
                <a:spcPct val="95000"/>
              </a:lnSpc>
              <a:defRPr/>
            </a:pPr>
            <a:r>
              <a:rPr lang="en-US" sz="2000" i="1" kern="0" dirty="0">
                <a:solidFill>
                  <a:srgbClr val="FFFFFF"/>
                </a:solidFill>
                <a:latin typeface="+mj-lt"/>
                <a:ea typeface="+mj-ea"/>
                <a:cs typeface="Arial" charset="0"/>
              </a:rPr>
              <a:t>Application Development Analyst</a:t>
            </a:r>
            <a:r>
              <a:rPr lang="en-US" sz="20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0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8600" y="2819400"/>
            <a:ext cx="3429000" cy="3870511"/>
            <a:chOff x="311150" y="3048000"/>
            <a:chExt cx="3584575" cy="3505200"/>
          </a:xfrm>
        </p:grpSpPr>
        <p:sp>
          <p:nvSpPr>
            <p:cNvPr id="28675" name="Rectangle 25"/>
            <p:cNvSpPr>
              <a:spLocks noChangeArrowheads="1"/>
            </p:cNvSpPr>
            <p:nvPr/>
          </p:nvSpPr>
          <p:spPr bwMode="gray">
            <a:xfrm>
              <a:off x="315913" y="3048000"/>
              <a:ext cx="3579812" cy="22066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GB" sz="1100">
                  <a:solidFill>
                    <a:schemeClr val="bg1"/>
                  </a:solidFill>
                  <a:ea typeface="굴림"/>
                  <a:cs typeface="굴림"/>
                </a:rPr>
                <a:t>  Professional Background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>
              <a:off x="311150" y="3048000"/>
              <a:ext cx="3579813" cy="3505200"/>
            </a:xfrm>
            <a:prstGeom prst="rect">
              <a:avLst/>
            </a:prstGeom>
            <a:noFill/>
            <a:ln w="1905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75600" tIns="72000" rIns="72000" bIns="72000"/>
            <a:lstStyle/>
            <a:p>
              <a:pPr marL="285750" indent="-285750" defTabSz="917575">
                <a:buClr>
                  <a:srgbClr val="000000"/>
                </a:buClr>
                <a:defRPr/>
              </a:pPr>
              <a:endParaRPr lang="en-US" sz="1000" dirty="0">
                <a:solidFill>
                  <a:srgbClr val="000000"/>
                </a:solidFill>
                <a:ea typeface="Gulim" pitchFamily="34" charset="-127"/>
              </a:endParaRPr>
            </a:p>
            <a:p>
              <a:pPr defTabSz="917575">
                <a:lnSpc>
                  <a:spcPct val="120000"/>
                </a:lnSpc>
                <a:spcBef>
                  <a:spcPts val="600"/>
                </a:spcBef>
                <a:defRPr/>
              </a:pPr>
              <a:r>
                <a:rPr lang="en-US" altLang="zh-CN" sz="1000" b="0" dirty="0">
                  <a:ea typeface="宋体" pitchFamily="2" charset="-122"/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3522" y="3309781"/>
              <a:ext cx="3435067" cy="2243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5888" indent="-115888" algn="just" defTabSz="912813">
                <a:spcBef>
                  <a:spcPct val="50000"/>
                </a:spcBef>
              </a:pPr>
              <a:r>
                <a:rPr lang="en-US" sz="1000" dirty="0"/>
                <a:t>Overall </a:t>
              </a:r>
              <a:r>
                <a:rPr lang="en-US" sz="1000" dirty="0" smtClean="0"/>
                <a:t>3.8 </a:t>
              </a:r>
              <a:r>
                <a:rPr lang="en-US" sz="1000" dirty="0"/>
                <a:t>years of experience in Java and EPiServer CMS.</a:t>
              </a:r>
            </a:p>
            <a:p>
              <a:pPr marL="115888" indent="-115888" algn="just" defTabSz="912813">
                <a:spcBef>
                  <a:spcPct val="50000"/>
                </a:spcBef>
                <a:buFontTx/>
                <a:buChar char="•"/>
              </a:pPr>
              <a:r>
                <a:rPr lang="en-US" sz="1000" dirty="0"/>
                <a:t>Provided Application support for Digital Marketing websites hosted on EPiServer.</a:t>
              </a:r>
            </a:p>
            <a:p>
              <a:pPr marL="115888" indent="-115888" algn="just" defTabSz="912813">
                <a:spcBef>
                  <a:spcPct val="50000"/>
                </a:spcBef>
                <a:buFontTx/>
                <a:buChar char="•"/>
              </a:pPr>
              <a:r>
                <a:rPr lang="en-US" sz="1000" dirty="0"/>
                <a:t>Enhanced Java applications hosted on Verizon cloud. </a:t>
              </a:r>
              <a:endParaRPr lang="en-US" sz="1000" dirty="0" smtClean="0"/>
            </a:p>
            <a:p>
              <a:pPr marL="115888" indent="-115888" algn="just" defTabSz="912813">
                <a:spcBef>
                  <a:spcPct val="50000"/>
                </a:spcBef>
                <a:buFontTx/>
                <a:buChar char="•"/>
              </a:pPr>
              <a:r>
                <a:rPr lang="en-US" sz="1000" dirty="0" smtClean="0"/>
                <a:t>Ready to get cross trained on new technologies.</a:t>
              </a:r>
            </a:p>
            <a:p>
              <a:pPr marL="115888" indent="-115888" algn="just" defTabSz="912813">
                <a:spcBef>
                  <a:spcPct val="50000"/>
                </a:spcBef>
                <a:buFontTx/>
                <a:buChar char="•"/>
              </a:pPr>
              <a:r>
                <a:rPr lang="en-US" sz="1000" dirty="0" smtClean="0"/>
                <a:t>Trained in </a:t>
              </a:r>
              <a:r>
                <a:rPr lang="en-US" sz="1000" dirty="0" err="1" smtClean="0"/>
                <a:t>Devops</a:t>
              </a:r>
              <a:endParaRPr lang="en-US" sz="1000" dirty="0"/>
            </a:p>
            <a:p>
              <a:pPr algn="just" defTabSz="912813">
                <a:spcBef>
                  <a:spcPct val="50000"/>
                </a:spcBef>
              </a:pPr>
              <a:endParaRPr lang="en-US" sz="1000" dirty="0"/>
            </a:p>
            <a:p>
              <a:pPr marL="115888" indent="-115888" algn="just" defTabSz="912813">
                <a:spcBef>
                  <a:spcPct val="50000"/>
                </a:spcBef>
              </a:pPr>
              <a:r>
                <a:rPr lang="en-US" sz="1000" b="1" u="sng" dirty="0"/>
                <a:t>Academic Background :</a:t>
              </a:r>
            </a:p>
            <a:p>
              <a:pPr marL="115888" indent="-115888" algn="just" defTabSz="912813">
                <a:spcBef>
                  <a:spcPct val="50000"/>
                </a:spcBef>
                <a:buFont typeface="Arial" charset="0"/>
                <a:buChar char="•"/>
              </a:pPr>
              <a:r>
                <a:rPr lang="en-US" sz="1000" b="1" dirty="0"/>
                <a:t>B.Tech.</a:t>
              </a:r>
              <a:r>
                <a:rPr lang="en-US" sz="1000" dirty="0"/>
                <a:t> in Information Science and Technology from acharya Institute of technology, Bangalore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0" y="1295400"/>
            <a:ext cx="5333999" cy="1175357"/>
            <a:chOff x="4175125" y="1121142"/>
            <a:chExt cx="4664075" cy="2120857"/>
          </a:xfrm>
        </p:grpSpPr>
        <p:sp>
          <p:nvSpPr>
            <p:cNvPr id="28680" name="Rectangle 31"/>
            <p:cNvSpPr>
              <a:spLocks noChangeArrowheads="1"/>
            </p:cNvSpPr>
            <p:nvPr/>
          </p:nvSpPr>
          <p:spPr bwMode="gray">
            <a:xfrm>
              <a:off x="4175125" y="1295400"/>
              <a:ext cx="4640263" cy="1622425"/>
            </a:xfrm>
            <a:prstGeom prst="rect">
              <a:avLst/>
            </a:prstGeom>
            <a:noFill/>
            <a:ln w="1905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75600" tIns="72000" rIns="72000" bIns="72000"/>
            <a:lstStyle/>
            <a:p>
              <a:pPr marL="122238" indent="-122238">
                <a:spcBef>
                  <a:spcPct val="40000"/>
                </a:spcBef>
                <a:buClr>
                  <a:srgbClr val="66AA44"/>
                </a:buClr>
                <a:buFont typeface="Wingdings" pitchFamily="2" charset="2"/>
                <a:buChar char="§"/>
              </a:pPr>
              <a:endParaRPr lang="en-US" sz="1100">
                <a:ea typeface="굴림"/>
                <a:cs typeface="굴림"/>
              </a:endParaRPr>
            </a:p>
            <a:p>
              <a:pPr marL="122238" indent="-122238"/>
              <a:endParaRPr lang="en-GB" sz="1100"/>
            </a:p>
            <a:p>
              <a:pPr marL="122238" indent="-122238">
                <a:buClr>
                  <a:srgbClr val="000000"/>
                </a:buClr>
                <a:buFont typeface="Wingdings" pitchFamily="2" charset="2"/>
                <a:buChar char="§"/>
              </a:pPr>
              <a:endParaRPr lang="en-US" sz="1100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175125" y="1121142"/>
              <a:ext cx="4664075" cy="2120857"/>
              <a:chOff x="4175125" y="1121142"/>
              <a:chExt cx="4664075" cy="2120857"/>
            </a:xfrm>
          </p:grpSpPr>
          <p:sp>
            <p:nvSpPr>
              <p:cNvPr id="28681" name="Rectangle 32"/>
              <p:cNvSpPr>
                <a:spLocks noChangeArrowheads="1"/>
              </p:cNvSpPr>
              <p:nvPr/>
            </p:nvSpPr>
            <p:spPr bwMode="gray">
              <a:xfrm>
                <a:off x="4175125" y="1121142"/>
                <a:ext cx="4640263" cy="394923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r>
                  <a:rPr lang="en-GB" sz="1100" dirty="0">
                    <a:solidFill>
                      <a:schemeClr val="bg1"/>
                    </a:solidFill>
                    <a:ea typeface="굴림"/>
                    <a:cs typeface="굴림"/>
                  </a:rPr>
                  <a:t>  </a:t>
                </a:r>
                <a:r>
                  <a:rPr lang="en-US" sz="1100" dirty="0">
                    <a:solidFill>
                      <a:schemeClr val="bg1"/>
                    </a:solidFill>
                  </a:rPr>
                  <a:t>Areas of Expertise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08384" y="1548140"/>
                <a:ext cx="4530816" cy="1693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95263" indent="-195263" eaLnBrk="0" hangingPunct="0">
                  <a:buFontTx/>
                  <a:buChar char="•"/>
                </a:pPr>
                <a:r>
                  <a:rPr lang="en-US" sz="1100" dirty="0">
                    <a:solidFill>
                      <a:srgbClr val="000000"/>
                    </a:solidFill>
                  </a:rPr>
                  <a:t>Programming Skill: </a:t>
                </a:r>
                <a:r>
                  <a:rPr lang="en-US" sz="1100" i="1" dirty="0">
                    <a:solidFill>
                      <a:srgbClr val="000000"/>
                    </a:solidFill>
                  </a:rPr>
                  <a:t>Java, EPiServer CMS, DevOps</a:t>
                </a:r>
                <a:endParaRPr lang="en-US" sz="1100" dirty="0"/>
              </a:p>
              <a:p>
                <a:pPr marL="195263" indent="-195263" eaLnBrk="0" hangingPunct="0">
                  <a:buFontTx/>
                  <a:buChar char="•"/>
                </a:pPr>
                <a:r>
                  <a:rPr lang="en-US" sz="1100" dirty="0">
                    <a:solidFill>
                      <a:srgbClr val="000000"/>
                    </a:solidFill>
                  </a:rPr>
                  <a:t>Platforms: </a:t>
                </a:r>
                <a:r>
                  <a:rPr lang="en-US" sz="1100" i="1" dirty="0">
                    <a:solidFill>
                      <a:srgbClr val="000000"/>
                    </a:solidFill>
                  </a:rPr>
                  <a:t>Linux, Windows,</a:t>
                </a:r>
              </a:p>
              <a:p>
                <a:pPr marL="195263" indent="-195263" eaLnBrk="0" hangingPunct="0">
                  <a:buFontTx/>
                  <a:buChar char="•"/>
                </a:pPr>
                <a:r>
                  <a:rPr lang="en-US" sz="1100" i="1" dirty="0">
                    <a:solidFill>
                      <a:srgbClr val="000000"/>
                    </a:solidFill>
                  </a:rPr>
                  <a:t>Tools: Docker, </a:t>
                </a:r>
                <a:r>
                  <a:rPr lang="en-US" sz="1100" i="1" dirty="0" err="1" smtClean="0">
                    <a:solidFill>
                      <a:srgbClr val="000000"/>
                    </a:solidFill>
                  </a:rPr>
                  <a:t>Jenkins,AWS</a:t>
                </a:r>
                <a:endParaRPr lang="en-US" sz="1100" i="1" dirty="0">
                  <a:solidFill>
                    <a:srgbClr val="000000"/>
                  </a:solidFill>
                </a:endParaRPr>
              </a:p>
              <a:p>
                <a:pPr eaLnBrk="0" hangingPunct="0"/>
                <a:endParaRPr lang="en-US" sz="1100" dirty="0"/>
              </a:p>
              <a:p>
                <a:pPr marL="195263" indent="-195263" eaLnBrk="0" hangingPunct="0">
                  <a:buFontTx/>
                  <a:buChar char="•"/>
                </a:pP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67717" y="2387599"/>
            <a:ext cx="5376284" cy="4341813"/>
            <a:chOff x="4154153" y="3048001"/>
            <a:chExt cx="4685047" cy="4154042"/>
          </a:xfrm>
        </p:grpSpPr>
        <p:sp>
          <p:nvSpPr>
            <p:cNvPr id="29" name="Rectangle 31"/>
            <p:cNvSpPr>
              <a:spLocks noChangeArrowheads="1"/>
            </p:cNvSpPr>
            <p:nvPr/>
          </p:nvSpPr>
          <p:spPr bwMode="gray">
            <a:xfrm>
              <a:off x="4198937" y="3048001"/>
              <a:ext cx="4640263" cy="4154042"/>
            </a:xfrm>
            <a:prstGeom prst="rect">
              <a:avLst/>
            </a:prstGeom>
            <a:noFill/>
            <a:ln w="1905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lIns="75600" tIns="72000" rIns="72000" bIns="72000"/>
            <a:lstStyle/>
            <a:p>
              <a:pPr>
                <a:defRPr/>
              </a:pPr>
              <a:endParaRPr lang="sv-SE" sz="1000" b="0" dirty="0"/>
            </a:p>
            <a:p>
              <a:pPr marL="112713" indent="-112713">
                <a:buClr>
                  <a:srgbClr val="000000"/>
                </a:buClr>
                <a:defRPr/>
              </a:pPr>
              <a:r>
                <a:rPr lang="en-US" altLang="zh-CN" sz="900" kern="0" dirty="0">
                  <a:solidFill>
                    <a:srgbClr val="000000"/>
                  </a:solidFill>
                  <a:ea typeface="PMingLiU" pitchFamily="18" charset="-120"/>
                </a:rPr>
                <a:t> </a:t>
              </a:r>
              <a:endParaRPr lang="en-US" altLang="zh-CN" sz="9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54153" y="3055938"/>
              <a:ext cx="4685047" cy="2140537"/>
              <a:chOff x="4154153" y="3055938"/>
              <a:chExt cx="4685047" cy="2140537"/>
            </a:xfrm>
          </p:grpSpPr>
          <p:sp>
            <p:nvSpPr>
              <p:cNvPr id="28679" name="Rectangle 32"/>
              <p:cNvSpPr>
                <a:spLocks noChangeArrowheads="1"/>
              </p:cNvSpPr>
              <p:nvPr/>
            </p:nvSpPr>
            <p:spPr bwMode="gray">
              <a:xfrm>
                <a:off x="4198937" y="3055938"/>
                <a:ext cx="4640263" cy="201690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r>
                  <a:rPr lang="en-GB" sz="1100" dirty="0">
                    <a:solidFill>
                      <a:schemeClr val="bg1"/>
                    </a:solidFill>
                    <a:ea typeface="굴림"/>
                    <a:cs typeface="굴림"/>
                  </a:rPr>
                  <a:t>  </a:t>
                </a:r>
                <a:r>
                  <a:rPr lang="en-US" sz="1100" dirty="0">
                    <a:solidFill>
                      <a:schemeClr val="bg1"/>
                    </a:solidFill>
                  </a:rPr>
                  <a:t>Selected Experience</a:t>
                </a:r>
                <a:endParaRPr lang="en-GB" sz="11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54153" y="3230913"/>
                <a:ext cx="4624468" cy="1965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5888" indent="-115888" algn="just" defTabSz="912813">
                  <a:spcBef>
                    <a:spcPct val="50000"/>
                  </a:spcBef>
                  <a:defRPr/>
                </a:pPr>
                <a:r>
                  <a:rPr lang="en-US" sz="900" b="1" u="sng" dirty="0">
                    <a:ea typeface="Gulim" pitchFamily="34" charset="-127"/>
                  </a:rPr>
                  <a:t>Global Pharmaceutical – </a:t>
                </a:r>
              </a:p>
              <a:p>
                <a:pPr marL="115888" indent="-115888" algn="just" defTabSz="912813">
                  <a:spcBef>
                    <a:spcPct val="50000"/>
                  </a:spcBef>
                  <a:defRPr/>
                </a:pPr>
                <a:r>
                  <a:rPr lang="en-US" sz="900" dirty="0">
                    <a:ea typeface="Gulim" pitchFamily="34" charset="-127"/>
                  </a:rPr>
                  <a:t>Roles and Responsibilities -</a:t>
                </a:r>
              </a:p>
              <a:p>
                <a:pPr marL="171450" indent="-171450" algn="just" defTabSz="912813">
                  <a:spcBef>
                    <a:spcPct val="50000"/>
                  </a:spcBef>
                  <a:buFont typeface="Arial"/>
                  <a:buChar char="•"/>
                  <a:defRPr/>
                </a:pPr>
                <a:r>
                  <a:rPr lang="en-US" sz="1000" dirty="0"/>
                  <a:t>Enhancing application by implementing new business requirements.</a:t>
                </a:r>
              </a:p>
              <a:p>
                <a:pPr marL="171450" indent="-171450" algn="just" defTabSz="912813">
                  <a:spcBef>
                    <a:spcPct val="50000"/>
                  </a:spcBef>
                  <a:buFont typeface="Arial"/>
                  <a:buChar char="•"/>
                  <a:defRPr/>
                </a:pPr>
                <a:r>
                  <a:rPr lang="en-US" sz="1000" dirty="0">
                    <a:ea typeface="Gulim" pitchFamily="34" charset="-127"/>
                  </a:rPr>
                  <a:t>As a part of application maintenance r</a:t>
                </a:r>
                <a:r>
                  <a:rPr lang="en-US" sz="1000" dirty="0"/>
                  <a:t>esolving incidents and service request for more than 250 digital marketing websites hosted on EpiServer Platform.</a:t>
                </a:r>
              </a:p>
              <a:p>
                <a:pPr marL="171450" indent="-171450" algn="just" defTabSz="912813">
                  <a:spcBef>
                    <a:spcPct val="50000"/>
                  </a:spcBef>
                  <a:buFont typeface="Arial"/>
                  <a:buChar char="•"/>
                  <a:defRPr/>
                </a:pPr>
                <a:r>
                  <a:rPr lang="en-US" sz="1000" dirty="0"/>
                  <a:t>Supported business on critical platform activities like site launch and DNS changes.</a:t>
                </a:r>
              </a:p>
              <a:p>
                <a:pPr marL="171450" indent="-171450" algn="just" defTabSz="912813">
                  <a:spcBef>
                    <a:spcPct val="50000"/>
                  </a:spcBef>
                  <a:buFont typeface="Arial"/>
                  <a:buChar char="•"/>
                  <a:defRPr/>
                </a:pPr>
                <a:r>
                  <a:rPr lang="en-US" sz="1000" dirty="0"/>
                  <a:t>Performed compliance activities for more than 15 applications by coordinating with client compliance team</a:t>
                </a:r>
                <a:r>
                  <a:rPr lang="en-US" sz="1000" dirty="0" smtClean="0"/>
                  <a:t>.</a:t>
                </a:r>
              </a:p>
              <a:p>
                <a:pPr marL="171450" indent="-171450" algn="just" defTabSz="912813">
                  <a:spcBef>
                    <a:spcPct val="50000"/>
                  </a:spcBef>
                  <a:buFont typeface="Arial"/>
                  <a:buChar char="•"/>
                  <a:defRPr/>
                </a:pPr>
                <a:r>
                  <a:rPr lang="en-US" sz="1000" dirty="0" smtClean="0"/>
                  <a:t>Deployed application using </a:t>
                </a:r>
                <a:r>
                  <a:rPr lang="en-US" sz="1000" dirty="0" err="1" smtClean="0"/>
                  <a:t>weblogic</a:t>
                </a:r>
                <a:r>
                  <a:rPr lang="en-US" sz="1000" dirty="0" smtClean="0"/>
                  <a:t>  java platform from staging to production after fixing bugs.</a:t>
                </a:r>
                <a:endParaRPr lang="en-US" sz="1000" dirty="0"/>
              </a:p>
            </p:txBody>
          </p:sp>
        </p:grpSp>
      </p:grpSp>
      <p:sp>
        <p:nvSpPr>
          <p:cNvPr id="32" name="Rectangle 31"/>
          <p:cNvSpPr/>
          <p:nvPr/>
        </p:nvSpPr>
        <p:spPr bwMode="auto">
          <a:xfrm>
            <a:off x="457200" y="1524000"/>
            <a:ext cx="914400" cy="1066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Photo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6388" y="304800"/>
            <a:ext cx="6652350" cy="2438400"/>
            <a:chOff x="306388" y="304800"/>
            <a:chExt cx="6652350" cy="2438400"/>
          </a:xfrm>
        </p:grpSpPr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306388" y="1371600"/>
              <a:ext cx="3351212" cy="13716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85750" indent="-285750">
                <a:spcBef>
                  <a:spcPct val="15000"/>
                </a:spcBef>
              </a:pPr>
              <a:endParaRPr lang="en-US" sz="1200"/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auto">
            <a:xfrm>
              <a:off x="1447800" y="1447800"/>
              <a:ext cx="2362200" cy="535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3025" tIns="36512" rIns="73025" bIns="36512">
              <a:spAutoFit/>
            </a:bodyPr>
            <a:lstStyle/>
            <a:p>
              <a:r>
                <a:rPr lang="en-US" sz="1000" b="1" dirty="0"/>
                <a:t>Sarva Priya Ajay</a:t>
              </a:r>
            </a:p>
            <a:p>
              <a:r>
                <a:rPr lang="en-US" sz="1000" dirty="0"/>
                <a:t>Application Development Analyst</a:t>
              </a:r>
            </a:p>
            <a:p>
              <a:r>
                <a:rPr lang="en-US" sz="1000" dirty="0" smtClean="0"/>
                <a:t>3.8 </a:t>
              </a:r>
              <a:r>
                <a:rPr lang="en-US" sz="1000" dirty="0"/>
                <a:t>years of experience</a:t>
              </a:r>
            </a:p>
          </p:txBody>
        </p:sp>
        <p:pic>
          <p:nvPicPr>
            <p:cNvPr id="2868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0" y="304800"/>
              <a:ext cx="16247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5" name="Line 9"/>
            <p:cNvSpPr>
              <a:spLocks noChangeShapeType="1"/>
            </p:cNvSpPr>
            <p:nvPr/>
          </p:nvSpPr>
          <p:spPr bwMode="auto">
            <a:xfrm>
              <a:off x="338138" y="2057400"/>
              <a:ext cx="33194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90000" tIns="43200" rIns="90000" bIns="43200">
              <a:spAutoFit/>
            </a:bodyPr>
            <a:lstStyle/>
            <a:p>
              <a:endParaRPr lang="en-US"/>
            </a:p>
          </p:txBody>
        </p:sp>
        <p:sp>
          <p:nvSpPr>
            <p:cNvPr id="28686" name="Rectangle 10"/>
            <p:cNvSpPr>
              <a:spLocks noChangeArrowheads="1"/>
            </p:cNvSpPr>
            <p:nvPr/>
          </p:nvSpPr>
          <p:spPr bwMode="auto">
            <a:xfrm>
              <a:off x="1524000" y="2209800"/>
              <a:ext cx="2133600" cy="396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3025" tIns="36512" rIns="73025" bIns="36512">
              <a:spAutoFit/>
            </a:bodyPr>
            <a:lstStyle/>
            <a:p>
              <a:pPr defTabSz="585788" eaLnBrk="0" hangingPunct="0">
                <a:buSzPct val="100000"/>
                <a:tabLst>
                  <a:tab pos="385763" algn="l"/>
                </a:tabLst>
              </a:pPr>
              <a:r>
                <a:rPr lang="en-US" sz="1050" b="1" dirty="0">
                  <a:solidFill>
                    <a:srgbClr val="000000"/>
                  </a:solidFill>
                </a:rPr>
                <a:t>Accenture Services Pvt. Ltd.</a:t>
              </a:r>
            </a:p>
            <a:p>
              <a:pPr defTabSz="585788" eaLnBrk="0" hangingPunct="0">
                <a:buSzPct val="100000"/>
                <a:tabLst>
                  <a:tab pos="385763" algn="l"/>
                </a:tabLst>
              </a:pPr>
              <a:r>
                <a:rPr lang="en-US" sz="1050" b="1" dirty="0">
                  <a:solidFill>
                    <a:srgbClr val="000000"/>
                  </a:solidFill>
                </a:rPr>
                <a:t>Hyderabad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17C98E-186C-4B30-9C62-32AFEEFAB8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0"/>
            <a:ext cx="829092" cy="124476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483392_BPO_navigation_2007_3a">
  <a:themeElements>
    <a:clrScheme name="Technology 1">
      <a:dk1>
        <a:srgbClr val="FFFFFF"/>
      </a:dk1>
      <a:lt1>
        <a:srgbClr val="000000"/>
      </a:lt1>
      <a:dk2>
        <a:srgbClr val="FFFFFF"/>
      </a:dk2>
      <a:lt2>
        <a:srgbClr val="666666"/>
      </a:lt2>
      <a:accent1>
        <a:srgbClr val="66AA44"/>
      </a:accent1>
      <a:accent2>
        <a:srgbClr val="551155"/>
      </a:accent2>
      <a:accent3>
        <a:srgbClr val="6688BB"/>
      </a:accent3>
      <a:accent4>
        <a:srgbClr val="FF9900"/>
      </a:accent4>
      <a:accent5>
        <a:srgbClr val="002266"/>
      </a:accent5>
      <a:accent6>
        <a:srgbClr val="FF0000"/>
      </a:accent6>
      <a:hlink>
        <a:srgbClr val="66AA44"/>
      </a:hlink>
      <a:folHlink>
        <a:srgbClr val="FF9900"/>
      </a:folHlink>
    </a:clrScheme>
    <a:fontScheme name="Accenture Finance and Accounting BPO Services_v5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 smtClean="0"/>
        </a:defPPr>
      </a:lstStyle>
    </a:txDef>
  </a:objectDefaults>
  <a:extraClrSchemeLst>
    <a:extraClrScheme>
      <a:clrScheme name="Accenture Finance and Accounting BPO Services_v5_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93399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CAADCA"/>
        </a:accent5>
        <a:accent6>
          <a:srgbClr val="5C9A3D"/>
        </a:accent6>
        <a:hlink>
          <a:srgbClr val="3333CC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88DD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C3EBAA"/>
        </a:accent5>
        <a:accent6>
          <a:srgbClr val="002D3D"/>
        </a:accent6>
        <a:hlink>
          <a:srgbClr val="993399"/>
        </a:hlink>
        <a:folHlink>
          <a:srgbClr val="00A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CC66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E2B8"/>
        </a:accent5>
        <a:accent6>
          <a:srgbClr val="002D3D"/>
        </a:accent6>
        <a:hlink>
          <a:srgbClr val="557799"/>
        </a:hlink>
        <a:folHlink>
          <a:srgbClr val="992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99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2D3D"/>
        </a:accent6>
        <a:hlink>
          <a:srgbClr val="557799"/>
        </a:hlink>
        <a:folHlink>
          <a:srgbClr val="66AA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4411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B0AA"/>
        </a:accent5>
        <a:accent6>
          <a:srgbClr val="002D3D"/>
        </a:accent6>
        <a:hlink>
          <a:srgbClr val="66AA44"/>
        </a:hlink>
        <a:folHlink>
          <a:srgbClr val="EE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8">
        <a:dk1>
          <a:srgbClr val="000000"/>
        </a:dk1>
        <a:lt1>
          <a:srgbClr val="FFFFFF"/>
        </a:lt1>
        <a:dk2>
          <a:srgbClr val="003344"/>
        </a:dk2>
        <a:lt2>
          <a:srgbClr val="666666"/>
        </a:lt2>
        <a:accent1>
          <a:srgbClr val="BBBB00"/>
        </a:accent1>
        <a:accent2>
          <a:srgbClr val="992222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8A1E1E"/>
        </a:accent6>
        <a:hlink>
          <a:srgbClr val="445511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9">
        <a:dk1>
          <a:srgbClr val="000000"/>
        </a:dk1>
        <a:lt1>
          <a:srgbClr val="FFFFFF"/>
        </a:lt1>
        <a:dk2>
          <a:srgbClr val="DD4411"/>
        </a:dk2>
        <a:lt2>
          <a:srgbClr val="666666"/>
        </a:lt2>
        <a:accent1>
          <a:srgbClr val="BBBB00"/>
        </a:accent1>
        <a:accent2>
          <a:srgbClr val="445511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3D4C0E"/>
        </a:accent6>
        <a:hlink>
          <a:srgbClr val="77AA99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AESS_Android_Capability</Template>
  <TotalTime>2790</TotalTime>
  <Words>198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483392_BPO_navigation_2007_3a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Accenture</dc:creator>
  <cp:lastModifiedBy>DELLL</cp:lastModifiedBy>
  <cp:revision>161</cp:revision>
  <dcterms:created xsi:type="dcterms:W3CDTF">2011-05-23T01:29:02Z</dcterms:created>
  <dcterms:modified xsi:type="dcterms:W3CDTF">2019-11-23T00:51:47Z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