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6" r:id="rId22"/>
    <p:sldId id="277" r:id="rId23"/>
    <p:sldId id="279" r:id="rId24"/>
    <p:sldId id="280"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E5FE-B6D8-476C-BF70-81E202C8CBAF}" type="datetimeFigureOut">
              <a:rPr lang="en-GB" smtClean="0"/>
              <a:t>27/06/2018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D903B-D9D7-46FC-9883-B00573202027}" type="slidenum">
              <a:rPr lang="en-GB" smtClean="0"/>
              <a:t>‹#›</a:t>
            </a:fld>
            <a:endParaRPr lang="en-GB"/>
          </a:p>
        </p:txBody>
      </p:sp>
    </p:spTree>
    <p:extLst>
      <p:ext uri="{BB962C8B-B14F-4D97-AF65-F5344CB8AC3E}">
        <p14:creationId xmlns:p14="http://schemas.microsoft.com/office/powerpoint/2010/main" val="152937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ratio is actually ten times bigger in Scott et al. However, Lynch et al.</a:t>
            </a:r>
            <a:r>
              <a:rPr lang="en-GB" baseline="0" dirty="0" smtClean="0"/>
              <a:t> says that protein numbers are three orders of magnitude higher than transcript numbers. Hence our two orders of magnitude seems reasonable. </a:t>
            </a:r>
          </a:p>
          <a:p>
            <a:r>
              <a:rPr lang="en-GB" baseline="0" dirty="0" smtClean="0"/>
              <a:t>Note that Scott et al. makes and argument that linear relationship of mRNA/protein ratio with growth rate implies linear relationship of R-protein fraction with growth rate. This does not seem true in our model. </a:t>
            </a:r>
            <a:endParaRPr lang="en-GB" dirty="0"/>
          </a:p>
        </p:txBody>
      </p:sp>
      <p:sp>
        <p:nvSpPr>
          <p:cNvPr id="4" name="Slide Number Placeholder 3"/>
          <p:cNvSpPr>
            <a:spLocks noGrp="1"/>
          </p:cNvSpPr>
          <p:nvPr>
            <p:ph type="sldNum" sz="quarter" idx="10"/>
          </p:nvPr>
        </p:nvSpPr>
        <p:spPr/>
        <p:txBody>
          <a:bodyPr/>
          <a:lstStyle/>
          <a:p>
            <a:fld id="{794D903B-D9D7-46FC-9883-B00573202027}" type="slidenum">
              <a:rPr lang="en-GB" smtClean="0"/>
              <a:t>19</a:t>
            </a:fld>
            <a:endParaRPr lang="en-GB"/>
          </a:p>
        </p:txBody>
      </p:sp>
    </p:spTree>
    <p:extLst>
      <p:ext uri="{BB962C8B-B14F-4D97-AF65-F5344CB8AC3E}">
        <p14:creationId xmlns:p14="http://schemas.microsoft.com/office/powerpoint/2010/main" val="70400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9B32FC3-CC39-43FE-A0DC-CCFE80FB1EB6}" type="datetimeFigureOut">
              <a:rPr lang="en-GB" smtClean="0"/>
              <a:t>26/06/2018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270344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B32FC3-CC39-43FE-A0DC-CCFE80FB1EB6}" type="datetimeFigureOut">
              <a:rPr lang="en-GB" smtClean="0"/>
              <a:t>26/06/2018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13219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B32FC3-CC39-43FE-A0DC-CCFE80FB1EB6}" type="datetimeFigureOut">
              <a:rPr lang="en-GB" smtClean="0"/>
              <a:t>26/06/2018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245793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B32FC3-CC39-43FE-A0DC-CCFE80FB1EB6}" type="datetimeFigureOut">
              <a:rPr lang="en-GB" smtClean="0"/>
              <a:t>26/06/2018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243357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B32FC3-CC39-43FE-A0DC-CCFE80FB1EB6}" type="datetimeFigureOut">
              <a:rPr lang="en-GB" smtClean="0"/>
              <a:t>26/06/2018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208233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9B32FC3-CC39-43FE-A0DC-CCFE80FB1EB6}" type="datetimeFigureOut">
              <a:rPr lang="en-GB" smtClean="0"/>
              <a:t>26/06/2018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10418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9B32FC3-CC39-43FE-A0DC-CCFE80FB1EB6}" type="datetimeFigureOut">
              <a:rPr lang="en-GB" smtClean="0"/>
              <a:t>26/06/2018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416830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9B32FC3-CC39-43FE-A0DC-CCFE80FB1EB6}" type="datetimeFigureOut">
              <a:rPr lang="en-GB" smtClean="0"/>
              <a:t>26/06/2018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146171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32FC3-CC39-43FE-A0DC-CCFE80FB1EB6}" type="datetimeFigureOut">
              <a:rPr lang="en-GB" smtClean="0"/>
              <a:t>26/06/2018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360408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B32FC3-CC39-43FE-A0DC-CCFE80FB1EB6}" type="datetimeFigureOut">
              <a:rPr lang="en-GB" smtClean="0"/>
              <a:t>26/06/2018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363328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B32FC3-CC39-43FE-A0DC-CCFE80FB1EB6}" type="datetimeFigureOut">
              <a:rPr lang="en-GB" smtClean="0"/>
              <a:t>26/06/2018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87F172-2D54-4D83-9698-AF155AC4D7D2}" type="slidenum">
              <a:rPr lang="en-GB" smtClean="0"/>
              <a:t>‹#›</a:t>
            </a:fld>
            <a:endParaRPr lang="en-GB"/>
          </a:p>
        </p:txBody>
      </p:sp>
    </p:spTree>
    <p:extLst>
      <p:ext uri="{BB962C8B-B14F-4D97-AF65-F5344CB8AC3E}">
        <p14:creationId xmlns:p14="http://schemas.microsoft.com/office/powerpoint/2010/main" val="69021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32FC3-CC39-43FE-A0DC-CCFE80FB1EB6}" type="datetimeFigureOut">
              <a:rPr lang="en-GB" smtClean="0"/>
              <a:t>26/06/2018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7F172-2D54-4D83-9698-AF155AC4D7D2}" type="slidenum">
              <a:rPr lang="en-GB" smtClean="0"/>
              <a:t>‹#›</a:t>
            </a:fld>
            <a:endParaRPr lang="en-GB"/>
          </a:p>
        </p:txBody>
      </p:sp>
    </p:spTree>
    <p:extLst>
      <p:ext uri="{BB962C8B-B14F-4D97-AF65-F5344CB8AC3E}">
        <p14:creationId xmlns:p14="http://schemas.microsoft.com/office/powerpoint/2010/main" val="179019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EPMutCumilk&amp;feature=youtu.b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StoCellAtor</a:t>
            </a:r>
            <a:endParaRPr lang="en-GB" dirty="0"/>
          </a:p>
        </p:txBody>
      </p:sp>
      <p:sp>
        <p:nvSpPr>
          <p:cNvPr id="3" name="Subtitle 2"/>
          <p:cNvSpPr>
            <a:spLocks noGrp="1"/>
          </p:cNvSpPr>
          <p:nvPr>
            <p:ph type="subTitle" idx="1"/>
          </p:nvPr>
        </p:nvSpPr>
        <p:spPr/>
        <p:txBody>
          <a:bodyPr/>
          <a:lstStyle/>
          <a:p>
            <a:r>
              <a:rPr lang="en-GB" dirty="0" smtClean="0"/>
              <a:t>A </a:t>
            </a:r>
            <a:r>
              <a:rPr lang="en-GB" dirty="0"/>
              <a:t>s</a:t>
            </a:r>
            <a:r>
              <a:rPr lang="en-GB" dirty="0" smtClean="0"/>
              <a:t>tochastic whole cell </a:t>
            </a:r>
            <a:r>
              <a:rPr lang="en-GB" dirty="0"/>
              <a:t>s</a:t>
            </a:r>
            <a:r>
              <a:rPr lang="en-GB" dirty="0" smtClean="0"/>
              <a:t>imulator that uses TASEP (explain) to model heterologous protein expression and the resulting burden (explain) on the bacterial cell</a:t>
            </a:r>
            <a:endParaRPr lang="en-GB" dirty="0"/>
          </a:p>
        </p:txBody>
      </p:sp>
    </p:spTree>
    <p:extLst>
      <p:ext uri="{BB962C8B-B14F-4D97-AF65-F5344CB8AC3E}">
        <p14:creationId xmlns:p14="http://schemas.microsoft.com/office/powerpoint/2010/main" val="3493639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changing nutrient quality</a:t>
            </a:r>
            <a:endParaRPr lang="en-GB" dirty="0"/>
          </a:p>
        </p:txBody>
      </p:sp>
      <p:sp>
        <p:nvSpPr>
          <p:cNvPr id="3" name="Content Placeholder 2"/>
          <p:cNvSpPr>
            <a:spLocks noGrp="1"/>
          </p:cNvSpPr>
          <p:nvPr>
            <p:ph idx="1"/>
          </p:nvPr>
        </p:nvSpPr>
        <p:spPr>
          <a:xfrm>
            <a:off x="838200" y="1543629"/>
            <a:ext cx="10515600" cy="4351338"/>
          </a:xfrm>
        </p:spPr>
        <p:txBody>
          <a:bodyPr/>
          <a:lstStyle/>
          <a:p>
            <a:r>
              <a:rPr lang="en-GB" dirty="0" smtClean="0"/>
              <a:t>Internal energy (</a:t>
            </a:r>
            <a:r>
              <a:rPr lang="en-GB" dirty="0" err="1" smtClean="0"/>
              <a:t>a.u</a:t>
            </a:r>
            <a:r>
              <a:rPr lang="en-GB" dirty="0" smtClean="0"/>
              <a:t>.) is incremented by parameter n</a:t>
            </a:r>
            <a:r>
              <a:rPr lang="en-GB" sz="2400" dirty="0" smtClean="0"/>
              <a:t>s</a:t>
            </a:r>
            <a:r>
              <a:rPr lang="en-GB" dirty="0" smtClean="0"/>
              <a:t> (</a:t>
            </a:r>
            <a:r>
              <a:rPr lang="en-GB" smtClean="0"/>
              <a:t>nutrient quality) if </a:t>
            </a:r>
            <a:r>
              <a:rPr lang="en-GB" dirty="0" smtClean="0"/>
              <a:t>the internal nutrient is metabolized</a:t>
            </a:r>
          </a:p>
          <a:p>
            <a:r>
              <a:rPr lang="en-GB" dirty="0" smtClean="0"/>
              <a:t>The model reproduces Monod’s growth law (Monod, Ann. Rev. Mic. Biol., 1949): growth rate increases with increased nutrient quality until saturation</a:t>
            </a:r>
          </a:p>
          <a:p>
            <a:endParaRPr lang="en-GB" dirty="0" smtClean="0"/>
          </a:p>
          <a:p>
            <a:r>
              <a:rPr lang="en-GB" dirty="0" smtClean="0"/>
              <a:t>Growth rate saturates around n</a:t>
            </a:r>
            <a:r>
              <a:rPr lang="en-GB" sz="2400" dirty="0" smtClean="0"/>
              <a:t>s</a:t>
            </a:r>
            <a:r>
              <a:rPr lang="en-GB" dirty="0" smtClean="0"/>
              <a:t> = 500</a:t>
            </a:r>
          </a:p>
          <a:p>
            <a:r>
              <a:rPr lang="en-GB" dirty="0"/>
              <a:t>By changing only n</a:t>
            </a:r>
            <a:r>
              <a:rPr lang="en-GB" sz="2400" dirty="0"/>
              <a:t>s</a:t>
            </a:r>
            <a:r>
              <a:rPr lang="en-GB" dirty="0"/>
              <a:t>, we can achieve experimentally valid growth rates (2 h</a:t>
            </a:r>
            <a:r>
              <a:rPr lang="en-GB" baseline="30000" dirty="0"/>
              <a:t>-1</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493398541"/>
              </p:ext>
            </p:extLst>
          </p:nvPr>
        </p:nvGraphicFramePr>
        <p:xfrm>
          <a:off x="838200" y="3719298"/>
          <a:ext cx="10515600" cy="385572"/>
        </p:xfrm>
        <a:graphic>
          <a:graphicData uri="http://schemas.openxmlformats.org/drawingml/2006/table">
            <a:tbl>
              <a:tblPr>
                <a:tableStyleId>{5C22544A-7EE6-4342-B048-85BDC9FD1C3A}</a:tableStyleId>
              </a:tblPr>
              <a:tblGrid>
                <a:gridCol w="1638330">
                  <a:extLst>
                    <a:ext uri="{9D8B030D-6E8A-4147-A177-3AD203B41FA5}">
                      <a16:colId xmlns:a16="http://schemas.microsoft.com/office/drawing/2014/main" val="2745097515"/>
                    </a:ext>
                  </a:extLst>
                </a:gridCol>
                <a:gridCol w="992673">
                  <a:extLst>
                    <a:ext uri="{9D8B030D-6E8A-4147-A177-3AD203B41FA5}">
                      <a16:colId xmlns:a16="http://schemas.microsoft.com/office/drawing/2014/main" val="319942560"/>
                    </a:ext>
                  </a:extLst>
                </a:gridCol>
                <a:gridCol w="1314450">
                  <a:extLst>
                    <a:ext uri="{9D8B030D-6E8A-4147-A177-3AD203B41FA5}">
                      <a16:colId xmlns:a16="http://schemas.microsoft.com/office/drawing/2014/main" val="3007173823"/>
                    </a:ext>
                  </a:extLst>
                </a:gridCol>
                <a:gridCol w="1318656">
                  <a:extLst>
                    <a:ext uri="{9D8B030D-6E8A-4147-A177-3AD203B41FA5}">
                      <a16:colId xmlns:a16="http://schemas.microsoft.com/office/drawing/2014/main" val="2006837061"/>
                    </a:ext>
                  </a:extLst>
                </a:gridCol>
                <a:gridCol w="1314450">
                  <a:extLst>
                    <a:ext uri="{9D8B030D-6E8A-4147-A177-3AD203B41FA5}">
                      <a16:colId xmlns:a16="http://schemas.microsoft.com/office/drawing/2014/main" val="1669986735"/>
                    </a:ext>
                  </a:extLst>
                </a:gridCol>
                <a:gridCol w="1314450">
                  <a:extLst>
                    <a:ext uri="{9D8B030D-6E8A-4147-A177-3AD203B41FA5}">
                      <a16:colId xmlns:a16="http://schemas.microsoft.com/office/drawing/2014/main" val="439403008"/>
                    </a:ext>
                  </a:extLst>
                </a:gridCol>
                <a:gridCol w="1312347">
                  <a:extLst>
                    <a:ext uri="{9D8B030D-6E8A-4147-A177-3AD203B41FA5}">
                      <a16:colId xmlns:a16="http://schemas.microsoft.com/office/drawing/2014/main" val="1620128660"/>
                    </a:ext>
                  </a:extLst>
                </a:gridCol>
                <a:gridCol w="1310244">
                  <a:extLst>
                    <a:ext uri="{9D8B030D-6E8A-4147-A177-3AD203B41FA5}">
                      <a16:colId xmlns:a16="http://schemas.microsoft.com/office/drawing/2014/main" val="1802264303"/>
                    </a:ext>
                  </a:extLst>
                </a:gridCol>
              </a:tblGrid>
              <a:tr h="170815">
                <a:tc>
                  <a:txBody>
                    <a:bodyPr/>
                    <a:lstStyle/>
                    <a:p>
                      <a:pPr algn="ctr">
                        <a:lnSpc>
                          <a:spcPct val="115000"/>
                        </a:lnSpc>
                      </a:pPr>
                      <a:r>
                        <a:rPr lang="en-GB" sz="1100" dirty="0">
                          <a:effectLst/>
                        </a:rPr>
                        <a:t>n</a:t>
                      </a:r>
                      <a:r>
                        <a:rPr lang="en-GB" sz="1100" baseline="-25000" dirty="0">
                          <a:effectLst/>
                        </a:rPr>
                        <a:t>s</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pPr>
                      <a:r>
                        <a:rPr lang="en-GB" sz="1100">
                          <a:effectLst/>
                        </a:rPr>
                        <a:t>10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pPr>
                      <a:r>
                        <a:rPr lang="en-GB" sz="1100">
                          <a:effectLst/>
                        </a:rPr>
                        <a:t>50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pPr>
                      <a:r>
                        <a:rPr lang="en-GB" sz="1100">
                          <a:effectLst/>
                        </a:rPr>
                        <a:t>100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pPr>
                      <a:r>
                        <a:rPr lang="en-GB" sz="1100">
                          <a:effectLst/>
                        </a:rPr>
                        <a:t>200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400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dirty="0">
                          <a:effectLst/>
                        </a:rPr>
                        <a:t>500</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600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7247005"/>
                  </a:ext>
                </a:extLst>
              </a:tr>
              <a:tr h="50800">
                <a:tc>
                  <a:txBody>
                    <a:bodyPr/>
                    <a:lstStyle/>
                    <a:p>
                      <a:pPr algn="ctr">
                        <a:lnSpc>
                          <a:spcPct val="115000"/>
                        </a:lnSpc>
                      </a:pPr>
                      <a:r>
                        <a:rPr lang="en-GB" sz="1100" dirty="0">
                          <a:effectLst/>
                        </a:rPr>
                        <a:t>Average Inst. Growth Rate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pPr>
                      <a:r>
                        <a:rPr lang="en-GB" sz="1100">
                          <a:effectLst/>
                        </a:rPr>
                        <a:t>0.20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0.88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1.70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2.73</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4.34</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a:effectLst/>
                        </a:rPr>
                        <a:t>4.77</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GB" sz="1100" dirty="0">
                          <a:effectLst/>
                        </a:rPr>
                        <a:t>4.81</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1967407"/>
                  </a:ext>
                </a:extLst>
              </a:tr>
            </a:tbl>
          </a:graphicData>
        </a:graphic>
      </p:graphicFrame>
    </p:spTree>
    <p:extLst>
      <p:ext uri="{BB962C8B-B14F-4D97-AF65-F5344CB8AC3E}">
        <p14:creationId xmlns:p14="http://schemas.microsoft.com/office/powerpoint/2010/main" val="4281248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Proteome partition as a function of n</a:t>
            </a:r>
            <a:r>
              <a:rPr lang="en-GB" sz="4000" dirty="0" smtClean="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942" y="1825625"/>
            <a:ext cx="6770115" cy="4351338"/>
          </a:xfrm>
        </p:spPr>
      </p:pic>
    </p:spTree>
    <p:extLst>
      <p:ext uri="{BB962C8B-B14F-4D97-AF65-F5344CB8AC3E}">
        <p14:creationId xmlns:p14="http://schemas.microsoft.com/office/powerpoint/2010/main" val="640859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Proteome partition as a function of n</a:t>
            </a:r>
            <a:r>
              <a:rPr lang="en-GB" sz="4000" dirty="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2650" y="1825625"/>
            <a:ext cx="6766699" cy="4351338"/>
          </a:xfrm>
        </p:spPr>
      </p:pic>
    </p:spTree>
    <p:extLst>
      <p:ext uri="{BB962C8B-B14F-4D97-AF65-F5344CB8AC3E}">
        <p14:creationId xmlns:p14="http://schemas.microsoft.com/office/powerpoint/2010/main" val="195273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Proteome partition as a function of n</a:t>
            </a:r>
            <a:r>
              <a:rPr lang="en-GB" sz="4000" dirty="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156" y="1825625"/>
            <a:ext cx="6777688" cy="4351338"/>
          </a:xfrm>
        </p:spPr>
      </p:pic>
    </p:spTree>
    <p:extLst>
      <p:ext uri="{BB962C8B-B14F-4D97-AF65-F5344CB8AC3E}">
        <p14:creationId xmlns:p14="http://schemas.microsoft.com/office/powerpoint/2010/main" val="3215304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Proteome partition as a function of n</a:t>
            </a:r>
            <a:r>
              <a:rPr lang="en-GB" sz="4000" dirty="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805" y="1825625"/>
            <a:ext cx="6812390" cy="4351337"/>
          </a:xfrm>
        </p:spPr>
      </p:pic>
    </p:spTree>
    <p:extLst>
      <p:ext uri="{BB962C8B-B14F-4D97-AF65-F5344CB8AC3E}">
        <p14:creationId xmlns:p14="http://schemas.microsoft.com/office/powerpoint/2010/main" val="3146843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Proteome partition as a function of n</a:t>
            </a:r>
            <a:r>
              <a:rPr lang="en-GB" sz="4000" dirty="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550" y="1825625"/>
            <a:ext cx="6630900" cy="4351338"/>
          </a:xfrm>
        </p:spPr>
      </p:pic>
    </p:spTree>
    <p:extLst>
      <p:ext uri="{BB962C8B-B14F-4D97-AF65-F5344CB8AC3E}">
        <p14:creationId xmlns:p14="http://schemas.microsoft.com/office/powerpoint/2010/main" val="360177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Proteome partition as a function of n</a:t>
            </a:r>
            <a:r>
              <a:rPr lang="en-GB" sz="4000" dirty="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045" y="1825625"/>
            <a:ext cx="6639909" cy="4351338"/>
          </a:xfrm>
        </p:spPr>
      </p:pic>
    </p:spTree>
    <p:extLst>
      <p:ext uri="{BB962C8B-B14F-4D97-AF65-F5344CB8AC3E}">
        <p14:creationId xmlns:p14="http://schemas.microsoft.com/office/powerpoint/2010/main" val="1413072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Proteome partition as a function of n</a:t>
            </a:r>
            <a:r>
              <a:rPr lang="en-GB" sz="4000" dirty="0"/>
              <a: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420" y="1825625"/>
            <a:ext cx="6741159" cy="4351338"/>
          </a:xfrm>
        </p:spPr>
      </p:pic>
    </p:spTree>
    <p:extLst>
      <p:ext uri="{BB962C8B-B14F-4D97-AF65-F5344CB8AC3E}">
        <p14:creationId xmlns:p14="http://schemas.microsoft.com/office/powerpoint/2010/main" val="1880159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Observations  - changing nutrient quality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With nutrient quality proteome fraction of enzymes go down</a:t>
            </a:r>
          </a:p>
          <a:p>
            <a:r>
              <a:rPr lang="en-GB" dirty="0" smtClean="0"/>
              <a:t>At the baseline (n</a:t>
            </a:r>
            <a:r>
              <a:rPr lang="en-GB" sz="2400" dirty="0" smtClean="0"/>
              <a:t>s</a:t>
            </a:r>
            <a:r>
              <a:rPr lang="en-GB" dirty="0" smtClean="0"/>
              <a:t> = 10) ribosomal protein fraction (47%) is quite in balance with housekeeping fraction (50%)</a:t>
            </a:r>
          </a:p>
          <a:p>
            <a:r>
              <a:rPr lang="en-GB" dirty="0" smtClean="0"/>
              <a:t>Then as nutrient quality increases housekeeping becomes more dominant (57% vs. 41%) up to n</a:t>
            </a:r>
            <a:r>
              <a:rPr lang="en-GB" sz="2400" dirty="0" smtClean="0"/>
              <a:t>s</a:t>
            </a:r>
            <a:r>
              <a:rPr lang="en-GB" dirty="0" smtClean="0"/>
              <a:t> = 200; this is because even though the percentage increase is smaller on the Hill curve for housekeeping (closer to half-saturating constant), the maximum rate of transcription for housekeeping (850) is much bigger than the maximum rate for ribosomal proteins (27)</a:t>
            </a:r>
          </a:p>
          <a:p>
            <a:r>
              <a:rPr lang="en-GB" dirty="0" smtClean="0"/>
              <a:t>But the Hill curve for housekeeping starts saturating earlier, so at large n</a:t>
            </a:r>
            <a:r>
              <a:rPr lang="en-GB" sz="2600" dirty="0" smtClean="0"/>
              <a:t>s</a:t>
            </a:r>
            <a:r>
              <a:rPr lang="en-GB" dirty="0" smtClean="0"/>
              <a:t>, R-protein fraction increases and takes over housekeeping protein fraction (55% vs. 44%)</a:t>
            </a:r>
          </a:p>
          <a:p>
            <a:endParaRPr lang="en-GB" dirty="0" smtClean="0"/>
          </a:p>
          <a:p>
            <a:endParaRPr lang="en-GB" dirty="0"/>
          </a:p>
        </p:txBody>
      </p:sp>
    </p:spTree>
    <p:extLst>
      <p:ext uri="{BB962C8B-B14F-4D97-AF65-F5344CB8AC3E}">
        <p14:creationId xmlns:p14="http://schemas.microsoft.com/office/powerpoint/2010/main" val="1733412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a:t>
            </a:r>
            <a:r>
              <a:rPr lang="en-GB" dirty="0" err="1" smtClean="0"/>
              <a:t>wait..where</a:t>
            </a:r>
            <a:r>
              <a:rPr lang="en-GB" dirty="0" smtClean="0"/>
              <a:t> is the linear relationship?</a:t>
            </a:r>
            <a:endParaRPr lang="en-GB" dirty="0"/>
          </a:p>
        </p:txBody>
      </p:sp>
      <p:sp>
        <p:nvSpPr>
          <p:cNvPr id="3" name="Content Placeholder 2"/>
          <p:cNvSpPr>
            <a:spLocks noGrp="1"/>
          </p:cNvSpPr>
          <p:nvPr>
            <p:ph idx="1"/>
          </p:nvPr>
        </p:nvSpPr>
        <p:spPr/>
        <p:txBody>
          <a:bodyPr/>
          <a:lstStyle/>
          <a:p>
            <a:r>
              <a:rPr lang="en-GB" dirty="0" smtClean="0"/>
              <a:t>Scott et al. (Science, 2010) showed that RNA/protein ratio increases roughly linearly with growth rate (left, adopted from Scott et al.)</a:t>
            </a:r>
          </a:p>
          <a:p>
            <a:r>
              <a:rPr lang="en-GB" dirty="0" smtClean="0"/>
              <a:t>We reproduce this result with our model! (right)</a:t>
            </a:r>
          </a:p>
          <a:p>
            <a:endParaRPr lang="en-GB" dirty="0" smtClean="0"/>
          </a:p>
          <a:p>
            <a:endParaRPr lang="en-GB" dirty="0" smtClean="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367" y="3176578"/>
            <a:ext cx="5722434" cy="3373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166182"/>
            <a:ext cx="3419952" cy="3448531"/>
          </a:xfrm>
          <a:prstGeom prst="rect">
            <a:avLst/>
          </a:prstGeom>
        </p:spPr>
      </p:pic>
    </p:spTree>
    <p:extLst>
      <p:ext uri="{BB962C8B-B14F-4D97-AF65-F5344CB8AC3E}">
        <p14:creationId xmlns:p14="http://schemas.microsoft.com/office/powerpoint/2010/main" val="2430978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Synthetic biology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Synthetic biology</a:t>
            </a:r>
          </a:p>
          <a:p>
            <a:pPr lvl="1"/>
            <a:r>
              <a:rPr lang="en-GB" dirty="0" smtClean="0"/>
              <a:t>Input: inducible promoters, e.g. </a:t>
            </a:r>
            <a:r>
              <a:rPr lang="en-GB" dirty="0" err="1" smtClean="0"/>
              <a:t>Pbad</a:t>
            </a:r>
            <a:r>
              <a:rPr lang="en-GB" dirty="0" smtClean="0"/>
              <a:t> with Arabinose, </a:t>
            </a:r>
            <a:r>
              <a:rPr lang="en-GB" dirty="0" err="1" smtClean="0"/>
              <a:t>Ptet</a:t>
            </a:r>
            <a:r>
              <a:rPr lang="en-GB" dirty="0" smtClean="0"/>
              <a:t> with </a:t>
            </a:r>
            <a:r>
              <a:rPr lang="en-GB" dirty="0" err="1" smtClean="0"/>
              <a:t>aTc</a:t>
            </a:r>
            <a:endParaRPr lang="en-GB" dirty="0" smtClean="0"/>
          </a:p>
          <a:p>
            <a:pPr lvl="1"/>
            <a:r>
              <a:rPr lang="en-GB" dirty="0" smtClean="0"/>
              <a:t>Output: for example, fluorescent proteins, e.g. GFP, YFP</a:t>
            </a:r>
          </a:p>
          <a:p>
            <a:pPr lvl="1"/>
            <a:r>
              <a:rPr lang="en-GB" dirty="0" smtClean="0"/>
              <a:t>ALU: promoters can be activated/repressed by produced proteins, this gives rise to different combinations of proteins </a:t>
            </a:r>
            <a:r>
              <a:rPr lang="en-GB" dirty="0" smtClean="0"/>
              <a:t>produced depending on input (logic gates): </a:t>
            </a:r>
            <a:r>
              <a:rPr lang="en-GB" dirty="0" err="1" smtClean="0"/>
              <a:t>Tasmir</a:t>
            </a:r>
            <a:r>
              <a:rPr lang="en-GB" dirty="0" smtClean="0"/>
              <a:t> et al, Nature 2011; Wang et al, Nature </a:t>
            </a:r>
            <a:r>
              <a:rPr lang="en-GB" dirty="0" err="1" smtClean="0"/>
              <a:t>Comms</a:t>
            </a:r>
            <a:r>
              <a:rPr lang="en-GB" dirty="0" smtClean="0"/>
              <a:t> 2011; </a:t>
            </a:r>
            <a:r>
              <a:rPr lang="en-GB" dirty="0" err="1" smtClean="0"/>
              <a:t>Siuti</a:t>
            </a:r>
            <a:r>
              <a:rPr lang="en-GB" dirty="0" smtClean="0"/>
              <a:t> et </a:t>
            </a:r>
            <a:r>
              <a:rPr lang="en-GB" dirty="0" smtClean="0"/>
              <a:t>al, </a:t>
            </a:r>
            <a:r>
              <a:rPr lang="en-GB" dirty="0" smtClean="0"/>
              <a:t>Nature Biotech 2012</a:t>
            </a:r>
          </a:p>
          <a:p>
            <a:pPr lvl="1"/>
            <a:r>
              <a:rPr lang="en-GB" dirty="0" smtClean="0"/>
              <a:t>Memory: Permanent genetic memory using orthogonal recombinases: Yang et al, Nature 2014</a:t>
            </a:r>
          </a:p>
          <a:p>
            <a:pPr lvl="1"/>
            <a:r>
              <a:rPr lang="en-GB" dirty="0" smtClean="0"/>
              <a:t>CPU, oscillator: </a:t>
            </a:r>
            <a:r>
              <a:rPr lang="en-GB" dirty="0" err="1" smtClean="0"/>
              <a:t>tunable</a:t>
            </a:r>
            <a:r>
              <a:rPr lang="en-GB" dirty="0" smtClean="0"/>
              <a:t> oscillator: </a:t>
            </a:r>
            <a:r>
              <a:rPr lang="en-GB" dirty="0" err="1" smtClean="0"/>
              <a:t>Stricker</a:t>
            </a:r>
            <a:r>
              <a:rPr lang="en-GB" dirty="0" smtClean="0"/>
              <a:t> et al, Nature 2008; relaxation oscillator synchronized by </a:t>
            </a:r>
            <a:r>
              <a:rPr lang="en-GB" dirty="0" err="1" smtClean="0"/>
              <a:t>intercell</a:t>
            </a:r>
            <a:r>
              <a:rPr lang="en-GB" dirty="0" smtClean="0"/>
              <a:t> signalling: </a:t>
            </a:r>
            <a:r>
              <a:rPr lang="en-GB" dirty="0" err="1" smtClean="0"/>
              <a:t>McMillen</a:t>
            </a:r>
            <a:r>
              <a:rPr lang="en-GB" dirty="0" smtClean="0"/>
              <a:t> et al, PNAS 2002; </a:t>
            </a:r>
            <a:r>
              <a:rPr lang="en-GB" dirty="0" err="1" smtClean="0"/>
              <a:t>repressilators</a:t>
            </a:r>
            <a:r>
              <a:rPr lang="en-GB" dirty="0" smtClean="0"/>
              <a:t> coupled by quorum sensing: Garcia-</a:t>
            </a:r>
            <a:r>
              <a:rPr lang="en-GB" dirty="0" err="1" smtClean="0"/>
              <a:t>Ojalvo</a:t>
            </a:r>
            <a:r>
              <a:rPr lang="en-GB" dirty="0"/>
              <a:t> </a:t>
            </a:r>
            <a:r>
              <a:rPr lang="en-GB" dirty="0" smtClean="0"/>
              <a:t>et al, PNAS 2004; synchronized quorum of genetic clocks: </a:t>
            </a:r>
            <a:r>
              <a:rPr lang="en-GB" dirty="0" err="1" smtClean="0"/>
              <a:t>Danino</a:t>
            </a:r>
            <a:r>
              <a:rPr lang="en-GB" dirty="0" smtClean="0"/>
              <a:t> et al, Nature 2010</a:t>
            </a:r>
          </a:p>
          <a:p>
            <a:r>
              <a:rPr lang="en-GB" dirty="0" smtClean="0"/>
              <a:t>We have all the components to build a cellular computer</a:t>
            </a:r>
          </a:p>
        </p:txBody>
      </p:sp>
    </p:spTree>
    <p:extLst>
      <p:ext uri="{BB962C8B-B14F-4D97-AF65-F5344CB8AC3E}">
        <p14:creationId xmlns:p14="http://schemas.microsoft.com/office/powerpoint/2010/main" val="1903596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of heterologous proteins</a:t>
            </a:r>
            <a:endParaRPr lang="en-GB" dirty="0"/>
          </a:p>
        </p:txBody>
      </p:sp>
      <p:sp>
        <p:nvSpPr>
          <p:cNvPr id="3" name="Content Placeholder 2"/>
          <p:cNvSpPr>
            <a:spLocks noGrp="1"/>
          </p:cNvSpPr>
          <p:nvPr>
            <p:ph idx="1"/>
          </p:nvPr>
        </p:nvSpPr>
        <p:spPr/>
        <p:txBody>
          <a:bodyPr>
            <a:normAutofit lnSpcReduction="10000"/>
          </a:bodyPr>
          <a:lstStyle/>
          <a:p>
            <a:r>
              <a:rPr lang="en-GB" dirty="0" smtClean="0"/>
              <a:t>In general: higher the heterologous protein production rate, the lower growth rate is, since translational resources are taken away from endogenous proteins. This is referred to as burden!</a:t>
            </a:r>
          </a:p>
          <a:p>
            <a:r>
              <a:rPr lang="en-GB" dirty="0" smtClean="0"/>
              <a:t>We ran simulations with changing the maximal transcription rate (parameter a from 0.1 to 10) and the initiation rate constant (parameter b from 0.1 to 10) for the heterologous protein</a:t>
            </a:r>
          </a:p>
          <a:p>
            <a:r>
              <a:rPr lang="en-GB" dirty="0" smtClean="0"/>
              <a:t>We did this for three cases: </a:t>
            </a:r>
          </a:p>
          <a:p>
            <a:pPr lvl="1"/>
            <a:r>
              <a:rPr lang="en-GB" dirty="0" smtClean="0"/>
              <a:t>No slow codons</a:t>
            </a:r>
          </a:p>
          <a:p>
            <a:pPr lvl="1"/>
            <a:r>
              <a:rPr lang="en-GB" dirty="0" smtClean="0"/>
              <a:t>10</a:t>
            </a:r>
            <a:r>
              <a:rPr lang="en-GB" baseline="30000" dirty="0" smtClean="0"/>
              <a:t>th</a:t>
            </a:r>
            <a:r>
              <a:rPr lang="en-GB" dirty="0" smtClean="0"/>
              <a:t> ribosome site has slow codons (out of 30)</a:t>
            </a:r>
          </a:p>
          <a:p>
            <a:pPr lvl="1"/>
            <a:r>
              <a:rPr lang="en-GB" dirty="0" smtClean="0"/>
              <a:t>21</a:t>
            </a:r>
            <a:r>
              <a:rPr lang="en-GB" baseline="30000" dirty="0" smtClean="0"/>
              <a:t>st</a:t>
            </a:r>
            <a:r>
              <a:rPr lang="en-GB" dirty="0" smtClean="0"/>
              <a:t> ribosome site has slow codons (out of 30)</a:t>
            </a:r>
          </a:p>
          <a:p>
            <a:r>
              <a:rPr lang="en-GB" dirty="0" smtClean="0"/>
              <a:t>With two relative slow codon rates: 0.03 and 0.005</a:t>
            </a:r>
          </a:p>
          <a:p>
            <a:endParaRPr lang="en-GB" dirty="0" smtClean="0"/>
          </a:p>
          <a:p>
            <a:endParaRPr lang="en-GB" dirty="0" smtClean="0"/>
          </a:p>
          <a:p>
            <a:endParaRPr lang="en-GB" dirty="0"/>
          </a:p>
        </p:txBody>
      </p:sp>
    </p:spTree>
    <p:extLst>
      <p:ext uri="{BB962C8B-B14F-4D97-AF65-F5344CB8AC3E}">
        <p14:creationId xmlns:p14="http://schemas.microsoft.com/office/powerpoint/2010/main" val="2750900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52524"/>
          </a:xfrm>
        </p:spPr>
        <p:txBody>
          <a:bodyPr/>
          <a:lstStyle/>
          <a:p>
            <a:r>
              <a:rPr lang="en-GB" dirty="0" smtClean="0"/>
              <a:t>Introduction of heterologous protein with slow codon (graph from thesis of Joaquin)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735" y="1716820"/>
            <a:ext cx="6090990" cy="4922855"/>
          </a:xfrm>
        </p:spPr>
      </p:pic>
    </p:spTree>
    <p:extLst>
      <p:ext uri="{BB962C8B-B14F-4D97-AF65-F5344CB8AC3E}">
        <p14:creationId xmlns:p14="http://schemas.microsoft.com/office/powerpoint/2010/main" val="4023762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Slow codon limiting translation phenomenon</a:t>
            </a:r>
            <a:endParaRPr lang="en-GB" dirty="0"/>
          </a:p>
        </p:txBody>
      </p:sp>
      <p:sp>
        <p:nvSpPr>
          <p:cNvPr id="3" name="Content Placeholder 2"/>
          <p:cNvSpPr>
            <a:spLocks noGrp="1"/>
          </p:cNvSpPr>
          <p:nvPr>
            <p:ph idx="1"/>
          </p:nvPr>
        </p:nvSpPr>
        <p:spPr/>
        <p:txBody>
          <a:bodyPr>
            <a:normAutofit lnSpcReduction="10000"/>
          </a:bodyPr>
          <a:lstStyle/>
          <a:p>
            <a:r>
              <a:rPr lang="en-GB" dirty="0" smtClean="0"/>
              <a:t>The higher the initiation rate compared to the limiting elongation rate, the more likely it is that queues form</a:t>
            </a:r>
          </a:p>
          <a:p>
            <a:r>
              <a:rPr lang="en-GB" dirty="0" smtClean="0"/>
              <a:t>Queues are very inefficient: Without gaining bigger production rate for heterologous proteins, growth rate is decreases since ribosomes in the queues are not actively translating </a:t>
            </a:r>
          </a:p>
          <a:p>
            <a:r>
              <a:rPr lang="en-GB" dirty="0" smtClean="0"/>
              <a:t>Hence better practice to make promoter of heterologous transcript stronger if higher heterologous production rate is required</a:t>
            </a:r>
          </a:p>
          <a:p>
            <a:r>
              <a:rPr lang="en-GB" dirty="0" smtClean="0"/>
              <a:t>It is worse to have slow codons at the 3’ end than at the 5’ end because it allows for longer queue formation</a:t>
            </a:r>
          </a:p>
          <a:p>
            <a:r>
              <a:rPr lang="en-GB" dirty="0" smtClean="0"/>
              <a:t>All these rules above are reflected in the simulation results!</a:t>
            </a:r>
          </a:p>
          <a:p>
            <a:endParaRPr lang="en-GB" dirty="0"/>
          </a:p>
        </p:txBody>
      </p:sp>
    </p:spTree>
    <p:extLst>
      <p:ext uri="{BB962C8B-B14F-4D97-AF65-F5344CB8AC3E}">
        <p14:creationId xmlns:p14="http://schemas.microsoft.com/office/powerpoint/2010/main" val="830204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StoCellAtor</a:t>
            </a:r>
            <a:r>
              <a:rPr lang="en-GB" dirty="0" smtClean="0"/>
              <a:t> gives insight into the cell</a:t>
            </a:r>
            <a:endParaRPr lang="en-GB" dirty="0"/>
          </a:p>
        </p:txBody>
      </p:sp>
      <p:sp>
        <p:nvSpPr>
          <p:cNvPr id="3" name="Content Placeholder 2"/>
          <p:cNvSpPr>
            <a:spLocks noGrp="1"/>
          </p:cNvSpPr>
          <p:nvPr>
            <p:ph idx="1"/>
          </p:nvPr>
        </p:nvSpPr>
        <p:spPr/>
        <p:txBody>
          <a:bodyPr>
            <a:normAutofit lnSpcReduction="10000"/>
          </a:bodyPr>
          <a:lstStyle/>
          <a:p>
            <a:r>
              <a:rPr lang="en-GB" dirty="0" smtClean="0"/>
              <a:t>Not only do the results correspond clearly to the expectations, </a:t>
            </a:r>
            <a:r>
              <a:rPr lang="en-GB" dirty="0" err="1" smtClean="0"/>
              <a:t>StoCellAtor</a:t>
            </a:r>
            <a:r>
              <a:rPr lang="en-GB" dirty="0" smtClean="0"/>
              <a:t> gives insight into transient and stationary proteome partition, internal energy and growth rate of the cell</a:t>
            </a:r>
          </a:p>
          <a:p>
            <a:r>
              <a:rPr lang="en-GB" dirty="0" smtClean="0"/>
              <a:t>It also outputs other state variables of the cell, for example</a:t>
            </a:r>
          </a:p>
          <a:p>
            <a:pPr lvl="1"/>
            <a:r>
              <a:rPr lang="en-GB" dirty="0" smtClean="0"/>
              <a:t>Number of internalized nutrients </a:t>
            </a:r>
          </a:p>
          <a:p>
            <a:pPr lvl="1"/>
            <a:r>
              <a:rPr lang="en-GB" dirty="0" smtClean="0"/>
              <a:t>Transcript levels</a:t>
            </a:r>
          </a:p>
          <a:p>
            <a:pPr lvl="1"/>
            <a:r>
              <a:rPr lang="en-GB" dirty="0" smtClean="0"/>
              <a:t>Which ribosome sites are occupied by the ribosomes</a:t>
            </a:r>
          </a:p>
          <a:p>
            <a:r>
              <a:rPr lang="en-GB" dirty="0" smtClean="0"/>
              <a:t>Let’s watch how the cell changes when a heterologous transcript with 10</a:t>
            </a:r>
            <a:r>
              <a:rPr lang="en-GB" baseline="30000" dirty="0" smtClean="0"/>
              <a:t>th</a:t>
            </a:r>
            <a:r>
              <a:rPr lang="en-GB" dirty="0" smtClean="0"/>
              <a:t> slow ribosome site (0.005 rel. elongation rate) </a:t>
            </a:r>
            <a:r>
              <a:rPr lang="en-GB" dirty="0"/>
              <a:t>is introduced (a=1 and b=1): </a:t>
            </a:r>
            <a:r>
              <a:rPr lang="en-GB" dirty="0">
                <a:hlinkClick r:id="rId2"/>
              </a:rPr>
              <a:t>https://</a:t>
            </a:r>
            <a:r>
              <a:rPr lang="en-GB" dirty="0" smtClean="0">
                <a:hlinkClick r:id="rId2"/>
              </a:rPr>
              <a:t>www.youtube.com/watch?v=EPMutCumilk&amp;feature=youtu.be</a:t>
            </a:r>
            <a:endParaRPr lang="en-GB" dirty="0" smtClean="0"/>
          </a:p>
          <a:p>
            <a:endParaRPr lang="en-GB" dirty="0"/>
          </a:p>
        </p:txBody>
      </p:sp>
    </p:spTree>
    <p:extLst>
      <p:ext uri="{BB962C8B-B14F-4D97-AF65-F5344CB8AC3E}">
        <p14:creationId xmlns:p14="http://schemas.microsoft.com/office/powerpoint/2010/main" val="1577734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 observations</a:t>
            </a:r>
            <a:endParaRPr lang="en-GB" dirty="0"/>
          </a:p>
        </p:txBody>
      </p:sp>
      <p:sp>
        <p:nvSpPr>
          <p:cNvPr id="3" name="Content Placeholder 2"/>
          <p:cNvSpPr>
            <a:spLocks noGrp="1"/>
          </p:cNvSpPr>
          <p:nvPr>
            <p:ph idx="1"/>
          </p:nvPr>
        </p:nvSpPr>
        <p:spPr/>
        <p:txBody>
          <a:bodyPr/>
          <a:lstStyle/>
          <a:p>
            <a:r>
              <a:rPr lang="en-GB" dirty="0" smtClean="0"/>
              <a:t>Growth rate decreases</a:t>
            </a:r>
          </a:p>
          <a:p>
            <a:r>
              <a:rPr lang="en-GB" dirty="0" smtClean="0"/>
              <a:t>Energy increases: we simulated a case with slow codon limiting translation phenomenon: ribosomes are queuing, they cannot translate, energy usage is reduced -&gt; energy grows</a:t>
            </a:r>
          </a:p>
          <a:p>
            <a:r>
              <a:rPr lang="en-GB" dirty="0" smtClean="0"/>
              <a:t>Innate proteome is “squeezed” by the heterologous protein in the pie chart</a:t>
            </a:r>
          </a:p>
          <a:p>
            <a:r>
              <a:rPr lang="en-GB" dirty="0" smtClean="0"/>
              <a:t>Sanity check: Simulation clearly converges </a:t>
            </a:r>
            <a:endParaRPr lang="en-GB" dirty="0"/>
          </a:p>
        </p:txBody>
      </p:sp>
    </p:spTree>
    <p:extLst>
      <p:ext uri="{BB962C8B-B14F-4D97-AF65-F5344CB8AC3E}">
        <p14:creationId xmlns:p14="http://schemas.microsoft.com/office/powerpoint/2010/main" val="1630281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model justification</a:t>
            </a:r>
            <a:endParaRPr lang="en-GB" dirty="0"/>
          </a:p>
        </p:txBody>
      </p:sp>
      <p:sp>
        <p:nvSpPr>
          <p:cNvPr id="3" name="Content Placeholder 2"/>
          <p:cNvSpPr>
            <a:spLocks noGrp="1"/>
          </p:cNvSpPr>
          <p:nvPr>
            <p:ph idx="1"/>
          </p:nvPr>
        </p:nvSpPr>
        <p:spPr/>
        <p:txBody>
          <a:bodyPr/>
          <a:lstStyle/>
          <a:p>
            <a:r>
              <a:rPr lang="en-GB" dirty="0" smtClean="0"/>
              <a:t>Reproduces Monod’s growth law</a:t>
            </a:r>
          </a:p>
          <a:p>
            <a:r>
              <a:rPr lang="en-GB" dirty="0" smtClean="0"/>
              <a:t>Reproduces linear relationship discovered by Scott el al.</a:t>
            </a:r>
          </a:p>
          <a:p>
            <a:r>
              <a:rPr lang="en-GB" dirty="0" smtClean="0"/>
              <a:t>Gives experimentally valid growth rate </a:t>
            </a:r>
            <a:r>
              <a:rPr lang="en-GB" dirty="0"/>
              <a:t>without parameter tuning</a:t>
            </a:r>
            <a:r>
              <a:rPr lang="en-GB" dirty="0" smtClean="0"/>
              <a:t> </a:t>
            </a:r>
          </a:p>
          <a:p>
            <a:pPr lvl="1"/>
            <a:r>
              <a:rPr lang="en-GB" dirty="0" smtClean="0"/>
              <a:t>(doubling time = 20 </a:t>
            </a:r>
            <a:r>
              <a:rPr lang="en-GB" dirty="0" err="1" smtClean="0"/>
              <a:t>mins</a:t>
            </a:r>
            <a:r>
              <a:rPr lang="en-GB" dirty="0" smtClean="0"/>
              <a:t> corresponding to 2.4 h</a:t>
            </a:r>
            <a:r>
              <a:rPr lang="en-GB" baseline="30000" dirty="0" smtClean="0"/>
              <a:t>-1</a:t>
            </a:r>
            <a:r>
              <a:rPr lang="en-GB" dirty="0" smtClean="0"/>
              <a:t> growth rate); makes sense, since we used values from </a:t>
            </a:r>
            <a:r>
              <a:rPr lang="en-GB" dirty="0" err="1" smtClean="0"/>
              <a:t>bionumbers</a:t>
            </a:r>
            <a:r>
              <a:rPr lang="en-GB" dirty="0" smtClean="0"/>
              <a:t> and some arbitrary values for less important and biologically unknown parameters -&gt; robust model </a:t>
            </a:r>
          </a:p>
          <a:p>
            <a:r>
              <a:rPr lang="en-GB" dirty="0" smtClean="0"/>
              <a:t>Effects of burden are clearly visible in the results</a:t>
            </a:r>
          </a:p>
          <a:p>
            <a:r>
              <a:rPr lang="en-GB" dirty="0" smtClean="0"/>
              <a:t>Effects of ribosome queues are clearly observed in the heterologous case with slow codons</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690689"/>
            <a:ext cx="572429" cy="57514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1148" y="2670565"/>
            <a:ext cx="562374" cy="56504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0380" y="2265837"/>
            <a:ext cx="572429" cy="57514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9226" y="5310835"/>
            <a:ext cx="562374" cy="565045"/>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0750" y="4313945"/>
            <a:ext cx="572429" cy="575148"/>
          </a:xfrm>
          <a:prstGeom prst="rect">
            <a:avLst/>
          </a:prstGeom>
        </p:spPr>
      </p:pic>
    </p:spTree>
    <p:extLst>
      <p:ext uri="{BB962C8B-B14F-4D97-AF65-F5344CB8AC3E}">
        <p14:creationId xmlns:p14="http://schemas.microsoft.com/office/powerpoint/2010/main" val="179546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Synthetic biology 2</a:t>
            </a:r>
            <a:endParaRPr lang="en-GB" dirty="0"/>
          </a:p>
        </p:txBody>
      </p:sp>
      <p:sp>
        <p:nvSpPr>
          <p:cNvPr id="3" name="Content Placeholder 2"/>
          <p:cNvSpPr>
            <a:spLocks noGrp="1"/>
          </p:cNvSpPr>
          <p:nvPr>
            <p:ph idx="1"/>
          </p:nvPr>
        </p:nvSpPr>
        <p:spPr/>
        <p:txBody>
          <a:bodyPr>
            <a:normAutofit lnSpcReduction="10000"/>
          </a:bodyPr>
          <a:lstStyle/>
          <a:p>
            <a:r>
              <a:rPr lang="en-GB" dirty="0" smtClean="0"/>
              <a:t>Other uses:</a:t>
            </a:r>
          </a:p>
          <a:p>
            <a:r>
              <a:rPr lang="en-GB" dirty="0" smtClean="0"/>
              <a:t>Creative new medicines:</a:t>
            </a:r>
          </a:p>
          <a:p>
            <a:pPr lvl="1"/>
            <a:r>
              <a:rPr lang="en-GB" dirty="0" smtClean="0"/>
              <a:t>Invasion of cancer cells by engineered bacteria: Anderson et al, J. Mol. Biol. 2006</a:t>
            </a:r>
          </a:p>
          <a:p>
            <a:pPr lvl="1"/>
            <a:r>
              <a:rPr lang="en-GB" dirty="0" smtClean="0"/>
              <a:t>Synchronized cycles of bacterial lysis </a:t>
            </a:r>
            <a:r>
              <a:rPr lang="en-GB" dirty="0" smtClean="0"/>
              <a:t>(to limit growth) with </a:t>
            </a:r>
            <a:r>
              <a:rPr lang="en-GB" dirty="0" smtClean="0"/>
              <a:t>in-vivo </a:t>
            </a:r>
            <a:r>
              <a:rPr lang="en-GB" dirty="0" smtClean="0"/>
              <a:t>delivery (of medicine e.g. cytotoxic agents against tumours): </a:t>
            </a:r>
            <a:r>
              <a:rPr lang="en-GB" dirty="0" smtClean="0"/>
              <a:t>Din et al, Nature, 2016</a:t>
            </a:r>
          </a:p>
          <a:p>
            <a:r>
              <a:rPr lang="en-GB" dirty="0" smtClean="0"/>
              <a:t>Detection:</a:t>
            </a:r>
          </a:p>
          <a:p>
            <a:pPr lvl="1"/>
            <a:r>
              <a:rPr lang="en-GB" dirty="0" smtClean="0"/>
              <a:t>Programmable probiotics for detection of cancer in urine: </a:t>
            </a:r>
            <a:r>
              <a:rPr lang="en-GB" dirty="0" err="1" smtClean="0"/>
              <a:t>Danino</a:t>
            </a:r>
            <a:r>
              <a:rPr lang="en-GB" dirty="0" smtClean="0"/>
              <a:t> et al, Science Trans. Med. 2015</a:t>
            </a:r>
          </a:p>
          <a:p>
            <a:pPr lvl="1"/>
            <a:r>
              <a:rPr lang="en-GB" dirty="0" smtClean="0"/>
              <a:t>Biosensors for arsenic detection: </a:t>
            </a:r>
            <a:r>
              <a:rPr lang="en-GB" dirty="0" err="1" smtClean="0"/>
              <a:t>Merulla</a:t>
            </a:r>
            <a:r>
              <a:rPr lang="en-GB" dirty="0" smtClean="0"/>
              <a:t> et </a:t>
            </a:r>
            <a:r>
              <a:rPr lang="en-GB" dirty="0" smtClean="0"/>
              <a:t>al </a:t>
            </a:r>
            <a:r>
              <a:rPr lang="en-GB" dirty="0" err="1" smtClean="0"/>
              <a:t>Curr</a:t>
            </a:r>
            <a:r>
              <a:rPr lang="en-GB" dirty="0" smtClean="0"/>
              <a:t>. </a:t>
            </a:r>
            <a:r>
              <a:rPr lang="en-GB" dirty="0" err="1" smtClean="0"/>
              <a:t>Opin</a:t>
            </a:r>
            <a:r>
              <a:rPr lang="en-GB" dirty="0" smtClean="0"/>
              <a:t>. </a:t>
            </a:r>
            <a:r>
              <a:rPr lang="en-GB" dirty="0" err="1" smtClean="0"/>
              <a:t>Biotechnol</a:t>
            </a:r>
            <a:r>
              <a:rPr lang="en-GB" dirty="0" smtClean="0"/>
              <a:t>. 2013</a:t>
            </a:r>
          </a:p>
          <a:p>
            <a:pPr lvl="1"/>
            <a:r>
              <a:rPr lang="en-GB" dirty="0" smtClean="0"/>
              <a:t>Biosensor for </a:t>
            </a:r>
            <a:r>
              <a:rPr lang="en-GB" dirty="0" err="1" smtClean="0"/>
              <a:t>schistosome</a:t>
            </a:r>
            <a:r>
              <a:rPr lang="en-GB" dirty="0" smtClean="0"/>
              <a:t> </a:t>
            </a:r>
            <a:r>
              <a:rPr lang="en-GB" dirty="0" err="1" smtClean="0"/>
              <a:t>cercariae</a:t>
            </a:r>
            <a:r>
              <a:rPr lang="en-GB" dirty="0" smtClean="0"/>
              <a:t> to reduce the spread of schistosomiasis: Webb et al, </a:t>
            </a:r>
            <a:r>
              <a:rPr lang="en-GB" dirty="0" err="1" smtClean="0"/>
              <a:t>Sci.Rep</a:t>
            </a:r>
            <a:r>
              <a:rPr lang="en-GB" dirty="0" smtClean="0"/>
              <a:t>. 2015</a:t>
            </a:r>
          </a:p>
          <a:p>
            <a:pPr lvl="1"/>
            <a:endParaRPr lang="en-GB" dirty="0"/>
          </a:p>
        </p:txBody>
      </p:sp>
    </p:spTree>
    <p:extLst>
      <p:ext uri="{BB962C8B-B14F-4D97-AF65-F5344CB8AC3E}">
        <p14:creationId xmlns:p14="http://schemas.microsoft.com/office/powerpoint/2010/main" val="4187947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Problem</a:t>
            </a:r>
            <a:endParaRPr lang="en-GB" dirty="0"/>
          </a:p>
        </p:txBody>
      </p:sp>
      <p:sp>
        <p:nvSpPr>
          <p:cNvPr id="3" name="Content Placeholder 2"/>
          <p:cNvSpPr>
            <a:spLocks noGrp="1"/>
          </p:cNvSpPr>
          <p:nvPr>
            <p:ph idx="1"/>
          </p:nvPr>
        </p:nvSpPr>
        <p:spPr/>
        <p:txBody>
          <a:bodyPr/>
          <a:lstStyle/>
          <a:p>
            <a:r>
              <a:rPr lang="en-GB" dirty="0" err="1" smtClean="0"/>
              <a:t>Elowitz</a:t>
            </a:r>
            <a:r>
              <a:rPr lang="en-GB" dirty="0" smtClean="0"/>
              <a:t> and </a:t>
            </a:r>
            <a:r>
              <a:rPr lang="en-GB" dirty="0" err="1" smtClean="0"/>
              <a:t>Liebler</a:t>
            </a:r>
            <a:r>
              <a:rPr lang="en-GB" dirty="0" smtClean="0"/>
              <a:t> (Nature, 2000) came up with a synthetic oscillatory network of transcriptional regulators. </a:t>
            </a:r>
          </a:p>
          <a:p>
            <a:r>
              <a:rPr lang="en-GB" dirty="0" smtClean="0"/>
              <a:t>It worked in theory, the oscillations were not regular and dies out in the experimental results</a:t>
            </a:r>
          </a:p>
          <a:p>
            <a:r>
              <a:rPr lang="en-GB" dirty="0" err="1" smtClean="0"/>
              <a:t>Weisse</a:t>
            </a:r>
            <a:r>
              <a:rPr lang="en-GB" dirty="0" smtClean="0"/>
              <a:t> et al (PNAS, 2015) managed to explain why theory does not correspond to practice: isolated </a:t>
            </a:r>
            <a:r>
              <a:rPr lang="en-GB" dirty="0" err="1" smtClean="0"/>
              <a:t>repressilator</a:t>
            </a:r>
            <a:r>
              <a:rPr lang="en-GB" dirty="0" smtClean="0"/>
              <a:t> model ignores resource trade-offs:</a:t>
            </a:r>
          </a:p>
          <a:p>
            <a:pPr lvl="1"/>
            <a:r>
              <a:rPr lang="en-GB" dirty="0" smtClean="0"/>
              <a:t>Finite proteome</a:t>
            </a:r>
          </a:p>
          <a:p>
            <a:pPr lvl="1"/>
            <a:r>
              <a:rPr lang="en-GB" dirty="0" smtClean="0"/>
              <a:t>Finite energy</a:t>
            </a:r>
          </a:p>
          <a:p>
            <a:pPr lvl="1"/>
            <a:r>
              <a:rPr lang="en-GB" dirty="0" smtClean="0"/>
              <a:t>Finite ribosomes</a:t>
            </a:r>
            <a:endParaRPr lang="en-GB" dirty="0"/>
          </a:p>
        </p:txBody>
      </p:sp>
    </p:spTree>
    <p:extLst>
      <p:ext uri="{BB962C8B-B14F-4D97-AF65-F5344CB8AC3E}">
        <p14:creationId xmlns:p14="http://schemas.microsoft.com/office/powerpoint/2010/main" val="406212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in general</a:t>
            </a:r>
            <a:endParaRPr lang="en-GB" dirty="0"/>
          </a:p>
        </p:txBody>
      </p:sp>
      <p:sp>
        <p:nvSpPr>
          <p:cNvPr id="3" name="Content Placeholder 2"/>
          <p:cNvSpPr>
            <a:spLocks noGrp="1"/>
          </p:cNvSpPr>
          <p:nvPr>
            <p:ph idx="1"/>
          </p:nvPr>
        </p:nvSpPr>
        <p:spPr/>
        <p:txBody>
          <a:bodyPr/>
          <a:lstStyle/>
          <a:p>
            <a:r>
              <a:rPr lang="en-GB" dirty="0" smtClean="0"/>
              <a:t>Production of heterologous protein takes away resources from the innate proteins of the cell (e.g. ribosomal proteins), hence cell growth slows down -&gt; this is referred to as </a:t>
            </a:r>
            <a:r>
              <a:rPr lang="en-GB" i="1" dirty="0" smtClean="0"/>
              <a:t>burden</a:t>
            </a:r>
            <a:r>
              <a:rPr lang="en-GB" dirty="0" smtClean="0"/>
              <a:t> on the bacterial cell</a:t>
            </a:r>
          </a:p>
          <a:p>
            <a:r>
              <a:rPr lang="en-GB" dirty="0" smtClean="0"/>
              <a:t>As a result slower growth might decrease the heterologous protein yield, even though heterologous protein production rate </a:t>
            </a:r>
            <a:r>
              <a:rPr lang="en-GB" i="1" dirty="0" smtClean="0"/>
              <a:t>per cell </a:t>
            </a:r>
            <a:r>
              <a:rPr lang="en-GB" dirty="0" smtClean="0"/>
              <a:t>is bigger</a:t>
            </a:r>
          </a:p>
          <a:p>
            <a:r>
              <a:rPr lang="en-GB" dirty="0" smtClean="0"/>
              <a:t>Modelling is needed to understand the amount of burden and give estimates for heterologous protein yield</a:t>
            </a:r>
          </a:p>
          <a:p>
            <a:endParaRPr lang="en-GB" dirty="0"/>
          </a:p>
        </p:txBody>
      </p:sp>
    </p:spTree>
    <p:extLst>
      <p:ext uri="{BB962C8B-B14F-4D97-AF65-F5344CB8AC3E}">
        <p14:creationId xmlns:p14="http://schemas.microsoft.com/office/powerpoint/2010/main" val="3969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Weisse</a:t>
            </a:r>
            <a:r>
              <a:rPr lang="en-GB" dirty="0" smtClean="0"/>
              <a:t> </a:t>
            </a:r>
            <a:r>
              <a:rPr lang="en-GB" dirty="0" smtClean="0"/>
              <a:t>model (Figure: </a:t>
            </a:r>
            <a:r>
              <a:rPr lang="en-GB" dirty="0" err="1" smtClean="0"/>
              <a:t>Weisse</a:t>
            </a:r>
            <a:r>
              <a:rPr lang="en-GB" dirty="0" smtClean="0"/>
              <a:t> et al., PNAS, 2015)</a:t>
            </a:r>
            <a:endParaRPr lang="en-GB" dirty="0"/>
          </a:p>
        </p:txBody>
      </p:sp>
      <p:sp>
        <p:nvSpPr>
          <p:cNvPr id="4" name="Text Placeholder 3"/>
          <p:cNvSpPr>
            <a:spLocks noGrp="1"/>
          </p:cNvSpPr>
          <p:nvPr>
            <p:ph type="body" sz="half" idx="2"/>
          </p:nvPr>
        </p:nvSpPr>
        <p:spPr>
          <a:xfrm>
            <a:off x="839788" y="2057399"/>
            <a:ext cx="3932237" cy="3964259"/>
          </a:xfrm>
        </p:spPr>
        <p:txBody>
          <a:bodyPr>
            <a:normAutofit lnSpcReduction="10000"/>
          </a:bodyPr>
          <a:lstStyle/>
          <a:p>
            <a:pPr marL="285750" indent="-285750">
              <a:buFont typeface="Arial" panose="020B0604020202020204" pitchFamily="34" charset="0"/>
              <a:buChar char="•"/>
            </a:pPr>
            <a:r>
              <a:rPr lang="en-GB" dirty="0" smtClean="0"/>
              <a:t>Proteome partition</a:t>
            </a:r>
          </a:p>
          <a:p>
            <a:pPr marL="742950" lvl="1" indent="-285750">
              <a:buFont typeface="Arial" panose="020B0604020202020204" pitchFamily="34" charset="0"/>
              <a:buChar char="•"/>
            </a:pPr>
            <a:r>
              <a:rPr lang="en-GB" dirty="0" smtClean="0"/>
              <a:t>Transporter/metabolic enzymes (E)</a:t>
            </a:r>
          </a:p>
          <a:p>
            <a:pPr marL="742950" lvl="1" indent="-285750">
              <a:buFont typeface="Arial" panose="020B0604020202020204" pitchFamily="34" charset="0"/>
              <a:buChar char="•"/>
            </a:pPr>
            <a:r>
              <a:rPr lang="en-GB" dirty="0" smtClean="0"/>
              <a:t>Ribosomal proteins (R)</a:t>
            </a:r>
          </a:p>
          <a:p>
            <a:pPr marL="742950" lvl="1" indent="-285750">
              <a:buFont typeface="Arial" panose="020B0604020202020204" pitchFamily="34" charset="0"/>
              <a:buChar char="•"/>
            </a:pPr>
            <a:r>
              <a:rPr lang="en-GB" dirty="0" smtClean="0"/>
              <a:t>Housekeeping proteins (Q</a:t>
            </a:r>
            <a:r>
              <a:rPr lang="en-GB" dirty="0" smtClean="0"/>
              <a:t>)</a:t>
            </a:r>
          </a:p>
          <a:p>
            <a:pPr marL="742950" lvl="1" indent="-285750">
              <a:buFont typeface="Arial" panose="020B0604020202020204" pitchFamily="34" charset="0"/>
              <a:buChar char="•"/>
            </a:pPr>
            <a:r>
              <a:rPr lang="en-GB" dirty="0" smtClean="0"/>
              <a:t>Heterologous proteins (H)</a:t>
            </a:r>
            <a:endParaRPr lang="en-GB" dirty="0" smtClean="0"/>
          </a:p>
          <a:p>
            <a:pPr marL="285750" indent="-285750">
              <a:buFont typeface="Arial" panose="020B0604020202020204" pitchFamily="34" charset="0"/>
              <a:buChar char="•"/>
            </a:pPr>
            <a:r>
              <a:rPr lang="en-GB" dirty="0" smtClean="0"/>
              <a:t>Both translation and transcription rates are Hill functions of energy </a:t>
            </a:r>
          </a:p>
          <a:p>
            <a:pPr marL="285750" indent="-285750">
              <a:buFont typeface="Arial" panose="020B0604020202020204" pitchFamily="34" charset="0"/>
              <a:buChar char="•"/>
            </a:pPr>
            <a:r>
              <a:rPr lang="en-GB" dirty="0" smtClean="0"/>
              <a:t>Energy is incremented by parameter n</a:t>
            </a:r>
            <a:r>
              <a:rPr lang="en-GB" sz="1400" dirty="0" smtClean="0"/>
              <a:t>s</a:t>
            </a:r>
            <a:r>
              <a:rPr lang="en-GB" dirty="0" smtClean="0"/>
              <a:t> each time an internalized nutrient is metabolized</a:t>
            </a:r>
          </a:p>
          <a:p>
            <a:pPr marL="285750" indent="-285750">
              <a:buFont typeface="Arial" panose="020B0604020202020204" pitchFamily="34" charset="0"/>
              <a:buChar char="•"/>
            </a:pPr>
            <a:r>
              <a:rPr lang="en-GB" dirty="0" smtClean="0"/>
              <a:t>Energy is used by translation</a:t>
            </a:r>
          </a:p>
          <a:p>
            <a:pPr marL="285750" indent="-285750">
              <a:buFont typeface="Arial" panose="020B0604020202020204" pitchFamily="34" charset="0"/>
              <a:buChar char="•"/>
            </a:pPr>
            <a:r>
              <a:rPr lang="en-GB" dirty="0" smtClean="0"/>
              <a:t>Polyribosomes are not considered</a:t>
            </a:r>
          </a:p>
          <a:p>
            <a:pPr marL="742950" lvl="1" indent="-285750">
              <a:buFont typeface="Arial" panose="020B0604020202020204" pitchFamily="34" charset="0"/>
              <a:buChar char="•"/>
            </a:pPr>
            <a:r>
              <a:rPr lang="en-GB" dirty="0" smtClean="0"/>
              <a:t>Unable to model ribosomal queues and ribosome </a:t>
            </a:r>
            <a:r>
              <a:rPr lang="en-GB" dirty="0" smtClean="0"/>
              <a:t>sequestration</a:t>
            </a:r>
          </a:p>
          <a:p>
            <a:pPr marL="742950" lvl="1" indent="-285750">
              <a:buFont typeface="Arial" panose="020B0604020202020204" pitchFamily="34" charset="0"/>
              <a:buChar char="•"/>
            </a:pPr>
            <a:r>
              <a:rPr lang="en-GB" dirty="0" smtClean="0"/>
              <a:t>Not realistic</a:t>
            </a:r>
            <a:endParaRPr lang="en-GB" dirty="0"/>
          </a:p>
        </p:txBody>
      </p:sp>
      <p:pic>
        <p:nvPicPr>
          <p:cNvPr id="9" name="Picture 8"/>
          <p:cNvPicPr>
            <a:picLocks noChangeAspect="1"/>
          </p:cNvPicPr>
          <p:nvPr/>
        </p:nvPicPr>
        <p:blipFill>
          <a:blip r:embed="rId2"/>
          <a:stretch>
            <a:fillRect/>
          </a:stretch>
        </p:blipFill>
        <p:spPr>
          <a:xfrm>
            <a:off x="4772025" y="644795"/>
            <a:ext cx="6467475" cy="5724525"/>
          </a:xfrm>
          <a:prstGeom prst="rect">
            <a:avLst/>
          </a:prstGeom>
        </p:spPr>
      </p:pic>
    </p:spTree>
    <p:extLst>
      <p:ext uri="{BB962C8B-B14F-4D97-AF65-F5344CB8AC3E}">
        <p14:creationId xmlns:p14="http://schemas.microsoft.com/office/powerpoint/2010/main" val="398460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Translation models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GB" dirty="0" smtClean="0"/>
                  <a:t>We want model that consider</a:t>
                </a:r>
              </a:p>
              <a:p>
                <a:pPr lvl="1"/>
                <a:r>
                  <a:rPr lang="en-GB" dirty="0" smtClean="0"/>
                  <a:t>Polyribosomes</a:t>
                </a:r>
              </a:p>
              <a:p>
                <a:pPr lvl="1"/>
                <a:r>
                  <a:rPr lang="en-GB" dirty="0" smtClean="0"/>
                  <a:t>Translation at the codon level to be able to model slow codons that cause ribosomal queues that reduce growth rate due to the reduction in the pool of actively translating ribosomes</a:t>
                </a:r>
              </a:p>
              <a:p>
                <a:r>
                  <a:rPr lang="en-GB" dirty="0" smtClean="0"/>
                  <a:t>We have three options</a:t>
                </a:r>
              </a:p>
              <a:p>
                <a:pPr lvl="1"/>
                <a:r>
                  <a:rPr lang="en-GB" dirty="0" smtClean="0"/>
                  <a:t>TASEP: totally asymmetric exclusion process as known in Physics: stochastic model, exclusion refers to the fact that only one ribosome can be at a particular place at a given time</a:t>
                </a:r>
              </a:p>
              <a:p>
                <a:pPr lvl="1"/>
                <a:r>
                  <a:rPr lang="en-GB" dirty="0" smtClean="0"/>
                  <a:t>RFM: the mean-field approximation of TASEP: essentially models a 1D constrained random walk of ribosomes on the mRNA; set of ODEs</a:t>
                </a:r>
                <a:endParaRPr lang="en-GB" dirty="0"/>
              </a:p>
              <a:p>
                <a:pPr lvl="1"/>
                <a:r>
                  <a:rPr lang="en-GB" dirty="0" smtClean="0"/>
                  <a:t>Joaquin’s model: deterministic approach: </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𝛿</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𝑒𝑙</m:t>
                        </m:r>
                      </m:sub>
                    </m:sSub>
                    <m:r>
                      <a:rPr lang="en-GB" i="1">
                        <a:latin typeface="Cambria Math" panose="02040503050406030204" pitchFamily="18" charset="0"/>
                      </a:rPr>
                      <m:t>∗</m:t>
                    </m:r>
                    <m:r>
                      <m:rPr>
                        <m:sty m:val="p"/>
                      </m:rPr>
                      <a:rPr lang="en-GB">
                        <a:latin typeface="Cambria Math" panose="02040503050406030204" pitchFamily="18" charset="0"/>
                      </a:rPr>
                      <m:t>Δ</m:t>
                    </m:r>
                    <m:r>
                      <a:rPr lang="en-GB" i="1">
                        <a:latin typeface="Cambria Math" panose="02040503050406030204" pitchFamily="18" charset="0"/>
                      </a:rPr>
                      <m:t>𝑡</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696"/>
                </a:stretch>
              </a:blipFill>
            </p:spPr>
            <p:txBody>
              <a:bodyPr/>
              <a:lstStyle/>
              <a:p>
                <a:r>
                  <a:rPr lang="en-GB">
                    <a:noFill/>
                  </a:rPr>
                  <a:t> </a:t>
                </a:r>
              </a:p>
            </p:txBody>
          </p:sp>
        </mc:Fallback>
      </mc:AlternateContent>
    </p:spTree>
    <p:extLst>
      <p:ext uri="{BB962C8B-B14F-4D97-AF65-F5344CB8AC3E}">
        <p14:creationId xmlns:p14="http://schemas.microsoft.com/office/powerpoint/2010/main" val="3482255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we chose TASEP</a:t>
            </a:r>
            <a:endParaRPr lang="en-GB" dirty="0"/>
          </a:p>
        </p:txBody>
      </p:sp>
      <p:sp>
        <p:nvSpPr>
          <p:cNvPr id="3" name="Content Placeholder 2"/>
          <p:cNvSpPr>
            <a:spLocks noGrp="1"/>
          </p:cNvSpPr>
          <p:nvPr>
            <p:ph idx="1"/>
          </p:nvPr>
        </p:nvSpPr>
        <p:spPr/>
        <p:txBody>
          <a:bodyPr/>
          <a:lstStyle/>
          <a:p>
            <a:r>
              <a:rPr lang="en-GB" dirty="0" smtClean="0"/>
              <a:t>RFM: set of ODEs describing the movement of ribosomes on the mRNA, but at the same time, in a whole-cell setting the number of ribosomes and the number of transcripts are changing -&gt; not clear how to extend RFM to a whole-cell model</a:t>
            </a:r>
          </a:p>
          <a:p>
            <a:r>
              <a:rPr lang="en-GB" dirty="0" smtClean="0"/>
              <a:t>Deterministic approach: yields constant ribosome density along the mRNA, whereas TASEP/RFM yields a monotonically decreasing ribosome density along the mRNA, which corresponds to experimental results (</a:t>
            </a:r>
            <a:r>
              <a:rPr lang="en-GB" dirty="0" err="1" smtClean="0"/>
              <a:t>Ingolia</a:t>
            </a:r>
            <a:r>
              <a:rPr lang="en-GB" dirty="0" smtClean="0"/>
              <a:t> et al, Science 2009)</a:t>
            </a:r>
          </a:p>
          <a:p>
            <a:r>
              <a:rPr lang="en-GB" dirty="0" smtClean="0"/>
              <a:t>TASEP: can be extended to Whole-Cell modelling framework, but then everything needs to be stochastic</a:t>
            </a:r>
          </a:p>
        </p:txBody>
      </p:sp>
    </p:spTree>
    <p:extLst>
      <p:ext uri="{BB962C8B-B14F-4D97-AF65-F5344CB8AC3E}">
        <p14:creationId xmlns:p14="http://schemas.microsoft.com/office/powerpoint/2010/main" val="1999789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contribution</a:t>
            </a:r>
            <a:endParaRPr lang="en-GB" dirty="0"/>
          </a:p>
        </p:txBody>
      </p:sp>
      <p:sp>
        <p:nvSpPr>
          <p:cNvPr id="3" name="Content Placeholder 2"/>
          <p:cNvSpPr>
            <a:spLocks noGrp="1"/>
          </p:cNvSpPr>
          <p:nvPr>
            <p:ph idx="1"/>
          </p:nvPr>
        </p:nvSpPr>
        <p:spPr/>
        <p:txBody>
          <a:bodyPr/>
          <a:lstStyle/>
          <a:p>
            <a:r>
              <a:rPr lang="en-GB" dirty="0" smtClean="0"/>
              <a:t>Transform </a:t>
            </a:r>
            <a:r>
              <a:rPr lang="en-GB" dirty="0" err="1" smtClean="0"/>
              <a:t>Weisse</a:t>
            </a:r>
            <a:r>
              <a:rPr lang="en-GB" dirty="0" smtClean="0"/>
              <a:t> et </a:t>
            </a:r>
            <a:r>
              <a:rPr lang="en-GB" dirty="0" err="1" smtClean="0"/>
              <a:t>al’s</a:t>
            </a:r>
            <a:r>
              <a:rPr lang="en-GB" dirty="0" smtClean="0"/>
              <a:t> deterministic model to a stochastic model so that it can be used with TASEP</a:t>
            </a:r>
          </a:p>
          <a:p>
            <a:r>
              <a:rPr lang="en-GB" dirty="0" smtClean="0"/>
              <a:t>Made TASEP algorithm faster by recursively changing the transition matrix that only considers transitions to </a:t>
            </a:r>
            <a:r>
              <a:rPr lang="en-GB" i="1" dirty="0" smtClean="0"/>
              <a:t>non-restricted states </a:t>
            </a:r>
            <a:r>
              <a:rPr lang="en-GB" dirty="0" smtClean="0"/>
              <a:t>(explain)</a:t>
            </a:r>
          </a:p>
          <a:p>
            <a:r>
              <a:rPr lang="en-GB" dirty="0" smtClean="0"/>
              <a:t>Hence we created a stochastic whole cell model that considers heterologous protein production with arbitrary transcript length, promoter and RBS strength and individual codon elongation rates</a:t>
            </a:r>
          </a:p>
          <a:p>
            <a:r>
              <a:rPr lang="en-GB" dirty="0" smtClean="0"/>
              <a:t>It tells gives us the average instantaneous growth rate and the mass fraction of different types of proteins in </a:t>
            </a:r>
            <a:r>
              <a:rPr lang="en-GB" smtClean="0"/>
              <a:t>the proteome</a:t>
            </a:r>
            <a:endParaRPr lang="en-GB" dirty="0"/>
          </a:p>
        </p:txBody>
      </p:sp>
    </p:spTree>
    <p:extLst>
      <p:ext uri="{BB962C8B-B14F-4D97-AF65-F5344CB8AC3E}">
        <p14:creationId xmlns:p14="http://schemas.microsoft.com/office/powerpoint/2010/main" val="9471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1694</Words>
  <Application>Microsoft Office PowerPoint</Application>
  <PresentationFormat>Widescreen</PresentationFormat>
  <Paragraphs>135</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Office Theme</vt:lpstr>
      <vt:lpstr>StoCellAtor</vt:lpstr>
      <vt:lpstr>Synthetic biology</vt:lpstr>
      <vt:lpstr>Synthetic biology 2</vt:lpstr>
      <vt:lpstr>Design Problem</vt:lpstr>
      <vt:lpstr>Problem in general</vt:lpstr>
      <vt:lpstr>Weisse model (Figure: Weisse et al., PNAS, 2015)</vt:lpstr>
      <vt:lpstr>Translation models</vt:lpstr>
      <vt:lpstr>Why we chose TASEP</vt:lpstr>
      <vt:lpstr>Our contribution</vt:lpstr>
      <vt:lpstr>Results – changing nutrient quality</vt:lpstr>
      <vt:lpstr>Proteome partition as a function of ns</vt:lpstr>
      <vt:lpstr>Proteome partition as a function of ns</vt:lpstr>
      <vt:lpstr>Proteome partition as a function of ns</vt:lpstr>
      <vt:lpstr>Proteome partition as a function of ns</vt:lpstr>
      <vt:lpstr>Proteome partition as a function of ns</vt:lpstr>
      <vt:lpstr>Proteome partition as a function of ns</vt:lpstr>
      <vt:lpstr>Proteome partition as a function of ns</vt:lpstr>
      <vt:lpstr>Observations  - changing nutrient quality</vt:lpstr>
      <vt:lpstr>So wait..where is the linear relationship?</vt:lpstr>
      <vt:lpstr>Introduction of heterologous proteins</vt:lpstr>
      <vt:lpstr>Introduction of heterologous protein with slow codon (graph from thesis of Joaquin)</vt:lpstr>
      <vt:lpstr>Slow codon limiting translation phenomenon</vt:lpstr>
      <vt:lpstr>StoCellAtor gives insight into the cell</vt:lpstr>
      <vt:lpstr>Video observations</vt:lpstr>
      <vt:lpstr>Summary of model justification</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StoCellAtor</dc:title>
  <dc:creator>Sarvari, Peter</dc:creator>
  <cp:lastModifiedBy>Sarvari, Peter</cp:lastModifiedBy>
  <cp:revision>86</cp:revision>
  <dcterms:created xsi:type="dcterms:W3CDTF">2018-06-20T10:17:40Z</dcterms:created>
  <dcterms:modified xsi:type="dcterms:W3CDTF">2018-06-27T16:36:48Z</dcterms:modified>
</cp:coreProperties>
</file>