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TT Bluescreens Bold" charset="1" panose="02000806040000020004"/>
      <p:regular r:id="rId29"/>
    </p:embeddedFont>
    <p:embeddedFont>
      <p:font typeface="Canva Sans" charset="1" panose="020B0503030501040103"/>
      <p:regular r:id="rId30"/>
    </p:embeddedFont>
    <p:embeddedFont>
      <p:font typeface="Canva Sans Bold" charset="1" panose="020B0803030501040103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github.com/sarvarthp/mlopsProject" TargetMode="External" Type="http://schemas.openxmlformats.org/officeDocument/2006/relationships/hyperlink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http://localhost:8501" TargetMode="External" Type="http://schemas.openxmlformats.org/officeDocument/2006/relationships/hyperlink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https://mlopsproject-demoishi.streamlit.app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http://127.0.0.1:5000/#/experiments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248381" y="9615487"/>
            <a:ext cx="18784763" cy="0"/>
          </a:xfrm>
          <a:prstGeom prst="line">
            <a:avLst/>
          </a:prstGeom>
          <a:ln cap="flat" w="47625">
            <a:solidFill>
              <a:srgbClr val="EF761E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5400000">
            <a:off x="10861267" y="1583185"/>
            <a:ext cx="8186789" cy="7163440"/>
            <a:chOff x="0" y="0"/>
            <a:chExt cx="812800" cy="7112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C8B28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27000" y="311150"/>
              <a:ext cx="558800" cy="3492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789023" y="1743846"/>
            <a:ext cx="6756498" cy="6756498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4906" t="0" r="-24906" b="0"/>
              </a:stretch>
            </a:blipFill>
            <a:ln w="219075" cap="sq">
              <a:solidFill>
                <a:srgbClr val="C8B288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833386"/>
            <a:ext cx="8115300" cy="1860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34"/>
              </a:lnSpc>
            </a:pPr>
            <a:r>
              <a:rPr lang="en-US" sz="1081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MLOPS (GROUP 12)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2901754"/>
            <a:ext cx="8115300" cy="356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AIRLINE P</a:t>
            </a:r>
            <a:r>
              <a:rPr lang="en-US" sz="6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ASSENGER SATISFACTION PREDICTION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END-TO-END MACHINE LEARNING PROJECT WITH MLFLOW, DOCKER, AND STREAMLIT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 - </a:t>
            </a:r>
            <a:r>
              <a:rPr lang="en-US" b="true" sz="20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github.com/sarvarthp/mlopsProject"/>
              </a:rPr>
              <a:t>https://github.com/sarvarthp/mlopsProject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100116"/>
            <a:ext cx="7121191" cy="2104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57"/>
              </a:lnSpc>
            </a:pPr>
            <a:r>
              <a:rPr lang="en-US" b="true" sz="2384" spc="-9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</a:t>
            </a:r>
          </a:p>
          <a:p>
            <a:pPr algn="just">
              <a:lnSpc>
                <a:spcPts val="2957"/>
              </a:lnSpc>
            </a:pPr>
            <a:r>
              <a:rPr lang="en-US" sz="2384" spc="-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24030242002 - Abhinav Dandale</a:t>
            </a:r>
          </a:p>
          <a:p>
            <a:pPr algn="just">
              <a:lnSpc>
                <a:spcPts val="2957"/>
              </a:lnSpc>
            </a:pPr>
            <a:r>
              <a:rPr lang="en-US" sz="2384" spc="-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24030242024 - Ishita</a:t>
            </a:r>
          </a:p>
          <a:p>
            <a:pPr algn="just">
              <a:lnSpc>
                <a:spcPts val="2957"/>
              </a:lnSpc>
            </a:pPr>
            <a:r>
              <a:rPr lang="en-US" sz="2384" spc="-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24030242042 - Sarvarth Patil</a:t>
            </a:r>
          </a:p>
          <a:p>
            <a:pPr algn="just">
              <a:lnSpc>
                <a:spcPts val="2957"/>
              </a:lnSpc>
            </a:pPr>
            <a:r>
              <a:rPr lang="en-US" sz="2384" spc="-9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24030242064 - Shouvik Kapat</a:t>
            </a:r>
          </a:p>
          <a:p>
            <a:pPr algn="just">
              <a:lnSpc>
                <a:spcPts val="2002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6343" y="2123794"/>
            <a:ext cx="16895315" cy="7309536"/>
          </a:xfrm>
          <a:custGeom>
            <a:avLst/>
            <a:gdLst/>
            <a:ahLst/>
            <a:cxnLst/>
            <a:rect r="r" b="b" t="t" l="l"/>
            <a:pathLst>
              <a:path h="7309536" w="16895315">
                <a:moveTo>
                  <a:pt x="0" y="0"/>
                </a:moveTo>
                <a:lnTo>
                  <a:pt x="16895314" y="0"/>
                </a:lnTo>
                <a:lnTo>
                  <a:pt x="16895314" y="7309536"/>
                </a:lnTo>
                <a:lnTo>
                  <a:pt x="0" y="7309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0" t="0" r="-16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09285" y="13570"/>
            <a:ext cx="686943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ML FLOW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35585" y="1865344"/>
            <a:ext cx="15923715" cy="7842430"/>
          </a:xfrm>
          <a:custGeom>
            <a:avLst/>
            <a:gdLst/>
            <a:ahLst/>
            <a:cxnLst/>
            <a:rect r="r" b="b" t="t" l="l"/>
            <a:pathLst>
              <a:path h="7842430" w="15923715">
                <a:moveTo>
                  <a:pt x="0" y="0"/>
                </a:moveTo>
                <a:lnTo>
                  <a:pt x="15923715" y="0"/>
                </a:lnTo>
                <a:lnTo>
                  <a:pt x="15923715" y="7842430"/>
                </a:lnTo>
                <a:lnTo>
                  <a:pt x="0" y="7842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09285" y="13570"/>
            <a:ext cx="686943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ML FLOW SCREENSHOTS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3467" y="73978"/>
            <a:ext cx="14248368" cy="9717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28"/>
              </a:lnSpc>
            </a:pPr>
            <a:r>
              <a:rPr lang="en-US" sz="12806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DOCKERIZATION:</a:t>
            </a:r>
          </a:p>
          <a:p>
            <a:pPr algn="l">
              <a:lnSpc>
                <a:spcPts val="4980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DOCKERFILE SETUP: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BASE IMAGE: PYTHON 3.9 SLIM (LIGHTWEIGHT AND EFFICIENT).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SYSTEM DEPENDENCIES: INSTALLED BUILD TOOLS FOR PANDAS/NUMPY/SKLEARN.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REQUIREMENTS: INSTALLED PYTHON LIBRARIES FROM REQUIREMENTS.TXT.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FILES: COPIED APPLICATION CODE (SRC/, APP/, MODELS/) INTO CONTAINER.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EXPOSED PORT: 8501 FOR STREAMLIT WEB APP.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STARTUP COMMAND: RUNS STREAMLIT_APP.PY AUTOMATICALLY.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HOW IT WORKS: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BUILD IMAGE → DOCKER BUILD -T AIRLINE-APP 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CREATES A REUSABLE IMAGE OF THE PROJECT.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RUN CONTAINER → DOCKER RUN -P 8501:8501 AIRLINE-APP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LAUNCHES ISOLATED ENVIRONMENT WITH MODEL + STREAMLIT APP.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ACCESS WEB APP → HTTP://LOCALHOST:8501.</a:t>
            </a:r>
          </a:p>
          <a:p>
            <a:pPr algn="l">
              <a:lnSpc>
                <a:spcPts val="4980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2984163" y="-1456212"/>
            <a:ext cx="5558194" cy="4260946"/>
            <a:chOff x="0" y="0"/>
            <a:chExt cx="1463886" cy="11222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63886" cy="1122224"/>
            </a:xfrm>
            <a:custGeom>
              <a:avLst/>
              <a:gdLst/>
              <a:ahLst/>
              <a:cxnLst/>
              <a:rect r="r" b="b" t="t" l="l"/>
              <a:pathLst>
                <a:path h="1122224" w="1463886">
                  <a:moveTo>
                    <a:pt x="0" y="0"/>
                  </a:moveTo>
                  <a:lnTo>
                    <a:pt x="1463886" y="0"/>
                  </a:lnTo>
                  <a:lnTo>
                    <a:pt x="1463886" y="1122224"/>
                  </a:lnTo>
                  <a:lnTo>
                    <a:pt x="0" y="1122224"/>
                  </a:lnTo>
                  <a:close/>
                </a:path>
              </a:pathLst>
            </a:custGeom>
            <a:solidFill>
              <a:srgbClr val="C8B28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463886" cy="1141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6406" y="1566145"/>
            <a:ext cx="15562894" cy="8131612"/>
          </a:xfrm>
          <a:custGeom>
            <a:avLst/>
            <a:gdLst/>
            <a:ahLst/>
            <a:cxnLst/>
            <a:rect r="r" b="b" t="t" l="l"/>
            <a:pathLst>
              <a:path h="8131612" w="15562894">
                <a:moveTo>
                  <a:pt x="0" y="0"/>
                </a:moveTo>
                <a:lnTo>
                  <a:pt x="15562894" y="0"/>
                </a:lnTo>
                <a:lnTo>
                  <a:pt x="15562894" y="8131612"/>
                </a:lnTo>
                <a:lnTo>
                  <a:pt x="0" y="81316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29300" y="13570"/>
            <a:ext cx="662940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DOCKER SCREENSHOTS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2797" y="1566145"/>
            <a:ext cx="16056503" cy="8509946"/>
          </a:xfrm>
          <a:custGeom>
            <a:avLst/>
            <a:gdLst/>
            <a:ahLst/>
            <a:cxnLst/>
            <a:rect r="r" b="b" t="t" l="l"/>
            <a:pathLst>
              <a:path h="8509946" w="16056503">
                <a:moveTo>
                  <a:pt x="0" y="0"/>
                </a:moveTo>
                <a:lnTo>
                  <a:pt x="16056503" y="0"/>
                </a:lnTo>
                <a:lnTo>
                  <a:pt x="16056503" y="8509946"/>
                </a:lnTo>
                <a:lnTo>
                  <a:pt x="0" y="85099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29300" y="13570"/>
            <a:ext cx="662940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DOCKER SCREENSHOTS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1371" y="1689815"/>
            <a:ext cx="15847929" cy="7923965"/>
          </a:xfrm>
          <a:custGeom>
            <a:avLst/>
            <a:gdLst/>
            <a:ahLst/>
            <a:cxnLst/>
            <a:rect r="r" b="b" t="t" l="l"/>
            <a:pathLst>
              <a:path h="7923965" w="15847929">
                <a:moveTo>
                  <a:pt x="0" y="0"/>
                </a:moveTo>
                <a:lnTo>
                  <a:pt x="15847929" y="0"/>
                </a:lnTo>
                <a:lnTo>
                  <a:pt x="15847929" y="7923965"/>
                </a:lnTo>
                <a:lnTo>
                  <a:pt x="0" y="7923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23666" y="-94933"/>
            <a:ext cx="662940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DOCKER SCREENSHOTS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480118" y="448310"/>
            <a:ext cx="455687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3" tooltip="http://localhost:8501"/>
              </a:rPr>
              <a:t>http://localhost:8501/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66409" y="143320"/>
            <a:ext cx="4697005" cy="10029380"/>
          </a:xfrm>
          <a:custGeom>
            <a:avLst/>
            <a:gdLst/>
            <a:ahLst/>
            <a:cxnLst/>
            <a:rect r="r" b="b" t="t" l="l"/>
            <a:pathLst>
              <a:path h="10029380" w="4697005">
                <a:moveTo>
                  <a:pt x="0" y="0"/>
                </a:moveTo>
                <a:lnTo>
                  <a:pt x="4697005" y="0"/>
                </a:lnTo>
                <a:lnTo>
                  <a:pt x="4697005" y="10029380"/>
                </a:lnTo>
                <a:lnTo>
                  <a:pt x="0" y="10029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91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03787" y="2898340"/>
            <a:ext cx="8058879" cy="5667783"/>
          </a:xfrm>
          <a:custGeom>
            <a:avLst/>
            <a:gdLst/>
            <a:ahLst/>
            <a:cxnLst/>
            <a:rect r="r" b="b" t="t" l="l"/>
            <a:pathLst>
              <a:path h="5667783" w="8058879">
                <a:moveTo>
                  <a:pt x="0" y="0"/>
                </a:moveTo>
                <a:lnTo>
                  <a:pt x="8058879" y="0"/>
                </a:lnTo>
                <a:lnTo>
                  <a:pt x="8058879" y="5667782"/>
                </a:lnTo>
                <a:lnTo>
                  <a:pt x="0" y="5667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1102" y="387025"/>
            <a:ext cx="8231981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PROJECT FOLDER STRUCTURE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-2779097" y="8042227"/>
            <a:ext cx="5558194" cy="4260946"/>
            <a:chOff x="0" y="0"/>
            <a:chExt cx="1463886" cy="11222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63886" cy="1122224"/>
            </a:xfrm>
            <a:custGeom>
              <a:avLst/>
              <a:gdLst/>
              <a:ahLst/>
              <a:cxnLst/>
              <a:rect r="r" b="b" t="t" l="l"/>
              <a:pathLst>
                <a:path h="1122224" w="1463886">
                  <a:moveTo>
                    <a:pt x="0" y="0"/>
                  </a:moveTo>
                  <a:lnTo>
                    <a:pt x="1463886" y="0"/>
                  </a:lnTo>
                  <a:lnTo>
                    <a:pt x="1463886" y="1122224"/>
                  </a:lnTo>
                  <a:lnTo>
                    <a:pt x="0" y="1122224"/>
                  </a:lnTo>
                  <a:close/>
                </a:path>
              </a:pathLst>
            </a:custGeom>
            <a:solidFill>
              <a:srgbClr val="C8B2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463886" cy="1141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80340" y="13570"/>
            <a:ext cx="3327321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Commands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36069" y="2015725"/>
            <a:ext cx="7787980" cy="7181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4"/>
              </a:lnSpc>
            </a:pPr>
            <a:r>
              <a:rPr lang="en-US" sz="22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Comman</a:t>
            </a:r>
            <a:r>
              <a:rPr lang="en-US" b="true" sz="2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 to create virtual environment:</a:t>
            </a:r>
          </a:p>
          <a:p>
            <a:pPr algn="l">
              <a:lnSpc>
                <a:spcPts val="3154"/>
              </a:lnSpc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python3 -m venv .venv</a:t>
            </a:r>
          </a:p>
          <a:p>
            <a:pPr algn="l">
              <a:lnSpc>
                <a:spcPts val="3154"/>
              </a:lnSpc>
            </a:pPr>
          </a:p>
          <a:p>
            <a:pPr algn="l">
              <a:lnSpc>
                <a:spcPts val="3154"/>
              </a:lnSpc>
            </a:pPr>
            <a:r>
              <a:rPr lang="en-US" b="true" sz="2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Command to activate the virtual environment:</a:t>
            </a:r>
          </a:p>
          <a:p>
            <a:pPr algn="l">
              <a:lnSpc>
                <a:spcPts val="3154"/>
              </a:lnSpc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.\.venv\Scripts\activate </a:t>
            </a:r>
          </a:p>
          <a:p>
            <a:pPr algn="l">
              <a:lnSpc>
                <a:spcPts val="3154"/>
              </a:lnSpc>
            </a:pPr>
          </a:p>
          <a:p>
            <a:pPr algn="l">
              <a:lnSpc>
                <a:spcPts val="3154"/>
              </a:lnSpc>
            </a:pPr>
            <a:r>
              <a:rPr lang="en-US" b="true" sz="2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Command to train the models:</a:t>
            </a:r>
          </a:p>
          <a:p>
            <a:pPr algn="l">
              <a:lnSpc>
                <a:spcPts val="3154"/>
              </a:lnSpc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python -m  src.train --train data/train.csv --test data/test.csv --out-dir models --rf-estimators 100</a:t>
            </a:r>
          </a:p>
          <a:p>
            <a:pPr algn="l">
              <a:lnSpc>
                <a:spcPts val="3154"/>
              </a:lnSpc>
            </a:pPr>
          </a:p>
          <a:p>
            <a:pPr algn="l">
              <a:lnSpc>
                <a:spcPts val="3154"/>
              </a:lnSpc>
            </a:pPr>
            <a:r>
              <a:rPr lang="en-US" b="true" sz="2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Command to view Mlflow ui:</a:t>
            </a:r>
          </a:p>
          <a:p>
            <a:pPr algn="l">
              <a:lnSpc>
                <a:spcPts val="3154"/>
              </a:lnSpc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mlflow ui </a:t>
            </a:r>
          </a:p>
          <a:p>
            <a:pPr algn="l">
              <a:lnSpc>
                <a:spcPts val="3154"/>
              </a:lnSpc>
            </a:pPr>
          </a:p>
          <a:p>
            <a:pPr algn="l">
              <a:lnSpc>
                <a:spcPts val="3154"/>
              </a:lnSpc>
            </a:pPr>
            <a:r>
              <a:rPr lang="en-US" b="true" sz="2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Command to run Streamlit locally:</a:t>
            </a:r>
          </a:p>
          <a:p>
            <a:pPr algn="l">
              <a:lnSpc>
                <a:spcPts val="3154"/>
              </a:lnSpc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streamlit run app/streamlit_app.py</a:t>
            </a:r>
          </a:p>
          <a:p>
            <a:pPr algn="l">
              <a:lnSpc>
                <a:spcPts val="3154"/>
              </a:lnSpc>
            </a:pPr>
          </a:p>
          <a:p>
            <a:pPr algn="l">
              <a:lnSpc>
                <a:spcPts val="3154"/>
              </a:lnSpc>
            </a:pPr>
            <a:r>
              <a:rPr lang="en-US" b="true" sz="225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Command to create docker image:</a:t>
            </a:r>
          </a:p>
          <a:p>
            <a:pPr algn="l">
              <a:lnSpc>
                <a:spcPts val="3154"/>
              </a:lnSpc>
            </a:pPr>
            <a:r>
              <a:rPr lang="en-US" sz="225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docker build -t airline-app 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44000" y="2015725"/>
            <a:ext cx="8014013" cy="798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b="true" sz="225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Command to run docker image: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docker run -p 8501:8501 airline-app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b="true" sz="225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Command to commit to GIT for 1st time: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git init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git lfs install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git lfs track "*.pkl"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git add .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git commit -m "Initial commit with Git LFS for model files"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git remote add origin https://github.com/yourusername/mlopsProject.git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git branch -M main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git push -u origin main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b="true" sz="2250" strike="noStrike" u="non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Command to push changes to GIT: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git status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git add .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git commit -m "Describe your changes here"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  <a:r>
              <a:rPr lang="en-US" sz="2250" strike="noStrike" u="none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git push origin main</a:t>
            </a:r>
          </a:p>
          <a:p>
            <a:pPr algn="l" marL="0" indent="0" lvl="0">
              <a:lnSpc>
                <a:spcPts val="314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3467" y="140653"/>
            <a:ext cx="15448159" cy="9766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60"/>
              </a:lnSpc>
            </a:pPr>
            <a:r>
              <a:rPr lang="en-US" sz="9757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STREAMLIT CLOUD DEPLOYMENT:</a:t>
            </a:r>
          </a:p>
          <a:p>
            <a:pPr algn="l">
              <a:lnSpc>
                <a:spcPts val="5399"/>
              </a:lnSpc>
            </a:pPr>
          </a:p>
          <a:p>
            <a:pPr algn="l" marL="585199" indent="-292600" lvl="1">
              <a:lnSpc>
                <a:spcPts val="3794"/>
              </a:lnSpc>
              <a:buFont typeface="Arial"/>
              <a:buChar char="•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CODEBASE PU</a:t>
            </a: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shed to GitHub</a:t>
            </a:r>
          </a:p>
          <a:p>
            <a:pPr algn="l" marL="1170399" indent="-390133" lvl="2">
              <a:lnSpc>
                <a:spcPts val="3794"/>
              </a:lnSpc>
              <a:buFont typeface="Arial"/>
              <a:buChar char="⚬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organized with src/, app/, models/, and requirements.txt</a:t>
            </a:r>
          </a:p>
          <a:p>
            <a:pPr algn="l" marL="1170399" indent="-390133" lvl="2">
              <a:lnSpc>
                <a:spcPts val="3794"/>
              </a:lnSpc>
              <a:buFont typeface="Arial"/>
              <a:buChar char="⚬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Version-controlled for collaboration and CI/CD readiness</a:t>
            </a:r>
          </a:p>
          <a:p>
            <a:pPr algn="l" marL="585199" indent="-292600" lvl="1">
              <a:lnSpc>
                <a:spcPts val="3794"/>
              </a:lnSpc>
              <a:buFont typeface="Arial"/>
              <a:buChar char="•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eployment on St</a:t>
            </a: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</a:t>
            </a: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amlit Cloud</a:t>
            </a:r>
          </a:p>
          <a:p>
            <a:pPr algn="l" marL="1170399" indent="-390133" lvl="2">
              <a:lnSpc>
                <a:spcPts val="3794"/>
              </a:lnSpc>
              <a:buFont typeface="Arial"/>
              <a:buChar char="⚬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Conne</a:t>
            </a: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cted GitHub repo to Streamlit Cloud</a:t>
            </a:r>
          </a:p>
          <a:p>
            <a:pPr algn="l" marL="1170399" indent="-390133" lvl="2">
              <a:lnSpc>
                <a:spcPts val="3794"/>
              </a:lnSpc>
              <a:buFont typeface="Arial"/>
              <a:buChar char="⚬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Configured streamlit_app.py as the entry point</a:t>
            </a:r>
          </a:p>
          <a:p>
            <a:pPr algn="l" marL="1170399" indent="-390133" lvl="2">
              <a:lnSpc>
                <a:spcPts val="3794"/>
              </a:lnSpc>
              <a:buFont typeface="Arial"/>
              <a:buChar char="⚬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Dependencies automatically installed from requirements.txt</a:t>
            </a:r>
          </a:p>
          <a:p>
            <a:pPr algn="l" marL="585199" indent="-292600" lvl="1">
              <a:lnSpc>
                <a:spcPts val="3794"/>
              </a:lnSpc>
              <a:buFont typeface="Arial"/>
              <a:buChar char="•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Live Application Features</a:t>
            </a:r>
          </a:p>
          <a:p>
            <a:pPr algn="l" marL="1170399" indent="-390133" lvl="2">
              <a:lnSpc>
                <a:spcPts val="3794"/>
              </a:lnSpc>
              <a:buFont typeface="Arial"/>
              <a:buChar char="⚬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</a:t>
            </a: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eractive f</a:t>
            </a: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orm for passenger input (gender, class, service ratings, delays, etc.)</a:t>
            </a:r>
          </a:p>
          <a:p>
            <a:pPr algn="l" marL="1170399" indent="-390133" lvl="2">
              <a:lnSpc>
                <a:spcPts val="3794"/>
              </a:lnSpc>
              <a:buFont typeface="Arial"/>
              <a:buChar char="⚬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model prediction (Satisfied vs. Dissatisfied)</a:t>
            </a:r>
          </a:p>
          <a:p>
            <a:pPr algn="l" marL="1170399" indent="-390133" lvl="2">
              <a:lnSpc>
                <a:spcPts val="3794"/>
              </a:lnSpc>
              <a:buFont typeface="Arial"/>
              <a:buChar char="⚬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Dashboard includes charts: Accuracy metrics, Confusion Matrix</a:t>
            </a:r>
          </a:p>
          <a:p>
            <a:pPr algn="l" marL="585199" indent="-292600" lvl="1">
              <a:lnSpc>
                <a:spcPts val="3794"/>
              </a:lnSpc>
              <a:buFont typeface="Arial"/>
              <a:buChar char="•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Outcome</a:t>
            </a:r>
          </a:p>
          <a:p>
            <a:pPr algn="l" marL="1170399" indent="-390133" lvl="2">
              <a:lnSpc>
                <a:spcPts val="3794"/>
              </a:lnSpc>
              <a:buFont typeface="Arial"/>
              <a:buChar char="⚬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Working, shareable ML dashboard accessible from any device/browser</a:t>
            </a:r>
          </a:p>
          <a:p>
            <a:pPr algn="l" marL="1170399" indent="-390133" lvl="2">
              <a:lnSpc>
                <a:spcPts val="3794"/>
              </a:lnSpc>
              <a:buFont typeface="Arial"/>
              <a:buChar char="⚬"/>
            </a:pPr>
            <a:r>
              <a:rPr lang="en-US" sz="27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Demonstrates complete end-to-end ML pipeline to deployment</a:t>
            </a:r>
          </a:p>
          <a:p>
            <a:pPr algn="l">
              <a:lnSpc>
                <a:spcPts val="5399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2984163" y="-1456212"/>
            <a:ext cx="5558194" cy="4260946"/>
            <a:chOff x="0" y="0"/>
            <a:chExt cx="1463886" cy="11222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63886" cy="1122224"/>
            </a:xfrm>
            <a:custGeom>
              <a:avLst/>
              <a:gdLst/>
              <a:ahLst/>
              <a:cxnLst/>
              <a:rect r="r" b="b" t="t" l="l"/>
              <a:pathLst>
                <a:path h="1122224" w="1463886">
                  <a:moveTo>
                    <a:pt x="0" y="0"/>
                  </a:moveTo>
                  <a:lnTo>
                    <a:pt x="1463886" y="0"/>
                  </a:lnTo>
                  <a:lnTo>
                    <a:pt x="1463886" y="1122224"/>
                  </a:lnTo>
                  <a:lnTo>
                    <a:pt x="0" y="1122224"/>
                  </a:lnTo>
                  <a:close/>
                </a:path>
              </a:pathLst>
            </a:custGeom>
            <a:solidFill>
              <a:srgbClr val="C8B28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463886" cy="1141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18852" y="2354524"/>
            <a:ext cx="14962111" cy="5236739"/>
          </a:xfrm>
          <a:custGeom>
            <a:avLst/>
            <a:gdLst/>
            <a:ahLst/>
            <a:cxnLst/>
            <a:rect r="r" b="b" t="t" l="l"/>
            <a:pathLst>
              <a:path h="5236739" w="14962111">
                <a:moveTo>
                  <a:pt x="0" y="0"/>
                </a:moveTo>
                <a:lnTo>
                  <a:pt x="14962110" y="0"/>
                </a:lnTo>
                <a:lnTo>
                  <a:pt x="14962110" y="5236738"/>
                </a:lnTo>
                <a:lnTo>
                  <a:pt x="0" y="523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34965" y="13570"/>
            <a:ext cx="741807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STREAMLIT SCREENSHOTS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84748" y="9191625"/>
            <a:ext cx="939621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mlopsproject-demoishi.streamlit.app"/>
              </a:rPr>
              <a:t>https://mlopsproject-demoishi.streamlit.app/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3467" y="-180975"/>
            <a:ext cx="13659813" cy="10493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Problem Statement: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Airlines want to analyze passenger feedback (comfort, service, delays, etc.).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Goal: Predict passenger satisfaction ("Satisfied" vs "Neutral/Dissatisfied").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Helps airlines improve customer service, optimize resources, and enhance loyalty.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Dataset Overview:</a:t>
            </a:r>
          </a:p>
          <a:p>
            <a:pPr algn="l">
              <a:lnSpc>
                <a:spcPts val="1960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Source: Kaggle – Airline Passenger Satisfaction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Rows: ~129k passengers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Features: 23 (numeric + categorical)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Target: satisfaction → Binary (1 = Satisfied, 0 = Not satisfied)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 columns: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Demographics: Gender, Customer Type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Travel details: Class, Type of Travel, Flight Distance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Service ratings: Food, Seat Comfort, In-flight service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Delay info: Departure/Arrival Delay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4642699" y="-312588"/>
            <a:ext cx="9133242" cy="13939944"/>
            <a:chOff x="0" y="0"/>
            <a:chExt cx="2405463" cy="36714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5463" cy="3671426"/>
            </a:xfrm>
            <a:custGeom>
              <a:avLst/>
              <a:gdLst/>
              <a:ahLst/>
              <a:cxnLst/>
              <a:rect r="r" b="b" t="t" l="l"/>
              <a:pathLst>
                <a:path h="3671426" w="2405463">
                  <a:moveTo>
                    <a:pt x="0" y="0"/>
                  </a:moveTo>
                  <a:lnTo>
                    <a:pt x="2405463" y="0"/>
                  </a:lnTo>
                  <a:lnTo>
                    <a:pt x="2405463" y="3671426"/>
                  </a:lnTo>
                  <a:lnTo>
                    <a:pt x="0" y="3671426"/>
                  </a:lnTo>
                  <a:close/>
                </a:path>
              </a:pathLst>
            </a:custGeom>
            <a:solidFill>
              <a:srgbClr val="C8B28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2405463" cy="3690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3736" y="1830208"/>
            <a:ext cx="14458574" cy="7428092"/>
          </a:xfrm>
          <a:custGeom>
            <a:avLst/>
            <a:gdLst/>
            <a:ahLst/>
            <a:cxnLst/>
            <a:rect r="r" b="b" t="t" l="l"/>
            <a:pathLst>
              <a:path h="7428092" w="14458574">
                <a:moveTo>
                  <a:pt x="0" y="0"/>
                </a:moveTo>
                <a:lnTo>
                  <a:pt x="14458573" y="0"/>
                </a:lnTo>
                <a:lnTo>
                  <a:pt x="14458573" y="7428092"/>
                </a:lnTo>
                <a:lnTo>
                  <a:pt x="0" y="74280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34965" y="13570"/>
            <a:ext cx="741807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STREAMLIT SCREENSHOTS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3070" y="2646585"/>
            <a:ext cx="8630930" cy="6389043"/>
          </a:xfrm>
          <a:custGeom>
            <a:avLst/>
            <a:gdLst/>
            <a:ahLst/>
            <a:cxnLst/>
            <a:rect r="r" b="b" t="t" l="l"/>
            <a:pathLst>
              <a:path h="6389043" w="8630930">
                <a:moveTo>
                  <a:pt x="0" y="0"/>
                </a:moveTo>
                <a:lnTo>
                  <a:pt x="8630930" y="0"/>
                </a:lnTo>
                <a:lnTo>
                  <a:pt x="8630930" y="6389043"/>
                </a:lnTo>
                <a:lnTo>
                  <a:pt x="0" y="63890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" t="-624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91726" y="2697892"/>
            <a:ext cx="8232960" cy="6352499"/>
          </a:xfrm>
          <a:custGeom>
            <a:avLst/>
            <a:gdLst/>
            <a:ahLst/>
            <a:cxnLst/>
            <a:rect r="r" b="b" t="t" l="l"/>
            <a:pathLst>
              <a:path h="6352499" w="8232960">
                <a:moveTo>
                  <a:pt x="0" y="0"/>
                </a:moveTo>
                <a:lnTo>
                  <a:pt x="8232960" y="0"/>
                </a:lnTo>
                <a:lnTo>
                  <a:pt x="8232960" y="6352499"/>
                </a:lnTo>
                <a:lnTo>
                  <a:pt x="0" y="6352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7083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34965" y="13570"/>
            <a:ext cx="741807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STREAMLIT SCREENSHOTS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3467" y="150178"/>
            <a:ext cx="13395237" cy="10226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LEARNINGS:</a:t>
            </a:r>
          </a:p>
          <a:p>
            <a:pPr algn="l">
              <a:lnSpc>
                <a:spcPts val="3499"/>
              </a:lnSpc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ilding reproducible ML pipelines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comparison with MLflow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Benefits of Docker for ML projects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Stre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amlit for quick deployment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Co</a:t>
            </a: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nclusion: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plemented Decision Tree &amp; Random Forest f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 passenger satisfact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ion prediction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Compared models with MLflow → Random Forest chosen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Achieved 96% accuracy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Deployed working dashboard with Streamlit + Docker + Cloud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3068883" y="-695259"/>
            <a:ext cx="6227559" cy="13939944"/>
            <a:chOff x="0" y="0"/>
            <a:chExt cx="1640180" cy="36714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40180" cy="3671426"/>
            </a:xfrm>
            <a:custGeom>
              <a:avLst/>
              <a:gdLst/>
              <a:ahLst/>
              <a:cxnLst/>
              <a:rect r="r" b="b" t="t" l="l"/>
              <a:pathLst>
                <a:path h="3671426" w="1640180">
                  <a:moveTo>
                    <a:pt x="0" y="0"/>
                  </a:moveTo>
                  <a:lnTo>
                    <a:pt x="1640180" y="0"/>
                  </a:lnTo>
                  <a:lnTo>
                    <a:pt x="1640180" y="3671426"/>
                  </a:lnTo>
                  <a:lnTo>
                    <a:pt x="0" y="3671426"/>
                  </a:lnTo>
                  <a:close/>
                </a:path>
              </a:pathLst>
            </a:custGeom>
            <a:solidFill>
              <a:srgbClr val="C8B28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640180" cy="3690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96487" y="4546189"/>
            <a:ext cx="12295027" cy="994810"/>
            <a:chOff x="0" y="0"/>
            <a:chExt cx="3238196" cy="2620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38196" cy="262008"/>
            </a:xfrm>
            <a:custGeom>
              <a:avLst/>
              <a:gdLst/>
              <a:ahLst/>
              <a:cxnLst/>
              <a:rect r="r" b="b" t="t" l="l"/>
              <a:pathLst>
                <a:path h="262008" w="3238196">
                  <a:moveTo>
                    <a:pt x="0" y="0"/>
                  </a:moveTo>
                  <a:lnTo>
                    <a:pt x="3238196" y="0"/>
                  </a:lnTo>
                  <a:lnTo>
                    <a:pt x="3238196" y="262008"/>
                  </a:lnTo>
                  <a:lnTo>
                    <a:pt x="0" y="262008"/>
                  </a:lnTo>
                  <a:close/>
                </a:path>
              </a:pathLst>
            </a:custGeom>
            <a:solidFill>
              <a:srgbClr val="FAEDD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238196" cy="2810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47603" y="2373180"/>
            <a:ext cx="9192794" cy="3907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80"/>
              </a:lnSpc>
            </a:pPr>
            <a:r>
              <a:rPr lang="en-US" b="true" sz="22771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THANK YOU</a:t>
            </a:r>
          </a:p>
        </p:txBody>
      </p:sp>
      <p:sp>
        <p:nvSpPr>
          <p:cNvPr name="AutoShape 6" id="6"/>
          <p:cNvSpPr/>
          <p:nvPr/>
        </p:nvSpPr>
        <p:spPr>
          <a:xfrm>
            <a:off x="-248381" y="9282112"/>
            <a:ext cx="18784763" cy="0"/>
          </a:xfrm>
          <a:prstGeom prst="line">
            <a:avLst/>
          </a:prstGeom>
          <a:ln cap="flat" w="47625">
            <a:solidFill>
              <a:srgbClr val="EF761E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3467" y="150178"/>
            <a:ext cx="10013436" cy="980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DATA PREPROCESSING: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Dropped unnecessary columns (id, Unnamed: 0)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Mapped satisfaction → binary target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Handled missing values: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Numeric → Median imputation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Categorical → Mode imputation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Encoded categorical variables (One-Hot Encoding)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Standardized numeric columns (scaling)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Training &amp; Testing Setup: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Training Data: train.csv (provided dataset for model training)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Testing Data: test.csv (separate dataset for model evaluation)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Ensures strict separ</a:t>
            </a: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ation of training and evaluation data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Maintains realistic assessment of model performance (avoids data leakage)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3068883" y="-695259"/>
            <a:ext cx="6227559" cy="13939944"/>
            <a:chOff x="0" y="0"/>
            <a:chExt cx="1640180" cy="36714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40180" cy="3671426"/>
            </a:xfrm>
            <a:custGeom>
              <a:avLst/>
              <a:gdLst/>
              <a:ahLst/>
              <a:cxnLst/>
              <a:rect r="r" b="b" t="t" l="l"/>
              <a:pathLst>
                <a:path h="3671426" w="1640180">
                  <a:moveTo>
                    <a:pt x="0" y="0"/>
                  </a:moveTo>
                  <a:lnTo>
                    <a:pt x="1640180" y="0"/>
                  </a:lnTo>
                  <a:lnTo>
                    <a:pt x="1640180" y="3671426"/>
                  </a:lnTo>
                  <a:lnTo>
                    <a:pt x="0" y="3671426"/>
                  </a:lnTo>
                  <a:close/>
                </a:path>
              </a:pathLst>
            </a:custGeom>
            <a:solidFill>
              <a:srgbClr val="C8B28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640180" cy="3690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144000" y="2425609"/>
            <a:ext cx="9144000" cy="2390177"/>
          </a:xfrm>
          <a:custGeom>
            <a:avLst/>
            <a:gdLst/>
            <a:ahLst/>
            <a:cxnLst/>
            <a:rect r="r" b="b" t="t" l="l"/>
            <a:pathLst>
              <a:path h="2390177" w="9144000">
                <a:moveTo>
                  <a:pt x="0" y="0"/>
                </a:moveTo>
                <a:lnTo>
                  <a:pt x="9144000" y="0"/>
                </a:lnTo>
                <a:lnTo>
                  <a:pt x="9144000" y="2390177"/>
                </a:lnTo>
                <a:lnTo>
                  <a:pt x="0" y="23901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0" r="0" b="-45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86741" y="1753122"/>
            <a:ext cx="11301259" cy="3390378"/>
          </a:xfrm>
          <a:custGeom>
            <a:avLst/>
            <a:gdLst/>
            <a:ahLst/>
            <a:cxnLst/>
            <a:rect r="r" b="b" t="t" l="l"/>
            <a:pathLst>
              <a:path h="3390378" w="11301259">
                <a:moveTo>
                  <a:pt x="0" y="0"/>
                </a:moveTo>
                <a:lnTo>
                  <a:pt x="11301259" y="0"/>
                </a:lnTo>
                <a:lnTo>
                  <a:pt x="11301259" y="3390378"/>
                </a:lnTo>
                <a:lnTo>
                  <a:pt x="0" y="33903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03467" y="150178"/>
            <a:ext cx="10013436" cy="1024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MODELS IMPLEMENTED: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Decision Tree Classifier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Simple, interpretable model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</a:t>
            </a: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eful as a baseline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</a:t>
            </a: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alizes decision rules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Random Forest Classifier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Ensemble of Decision Trees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educes overfitting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</a:t>
            </a: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nerally more accurate and stable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P</a:t>
            </a: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ipeline &amp; Preprocessor: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reprocessor: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Numeric → Imputer + Scaler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Categorical → Imputer + One-Hot </a:t>
            </a: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Encoder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Classifier (Decis</a:t>
            </a: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ion Tree / Random Forest) added at the end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Ensures no data leakage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0616902" y="6297777"/>
            <a:ext cx="9133242" cy="6652363"/>
            <a:chOff x="0" y="0"/>
            <a:chExt cx="2405463" cy="175206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5463" cy="1752063"/>
            </a:xfrm>
            <a:custGeom>
              <a:avLst/>
              <a:gdLst/>
              <a:ahLst/>
              <a:cxnLst/>
              <a:rect r="r" b="b" t="t" l="l"/>
              <a:pathLst>
                <a:path h="1752063" w="2405463">
                  <a:moveTo>
                    <a:pt x="0" y="0"/>
                  </a:moveTo>
                  <a:lnTo>
                    <a:pt x="2405463" y="0"/>
                  </a:lnTo>
                  <a:lnTo>
                    <a:pt x="2405463" y="1752063"/>
                  </a:lnTo>
                  <a:lnTo>
                    <a:pt x="0" y="1752063"/>
                  </a:lnTo>
                  <a:close/>
                </a:path>
              </a:pathLst>
            </a:custGeom>
            <a:solidFill>
              <a:srgbClr val="C8B28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2405463" cy="17711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00427" y="5747823"/>
            <a:ext cx="9539426" cy="4352805"/>
          </a:xfrm>
          <a:custGeom>
            <a:avLst/>
            <a:gdLst/>
            <a:ahLst/>
            <a:cxnLst/>
            <a:rect r="r" b="b" t="t" l="l"/>
            <a:pathLst>
              <a:path h="4352805" w="9539426">
                <a:moveTo>
                  <a:pt x="0" y="0"/>
                </a:moveTo>
                <a:lnTo>
                  <a:pt x="9539426" y="0"/>
                </a:lnTo>
                <a:lnTo>
                  <a:pt x="9539426" y="4352805"/>
                </a:lnTo>
                <a:lnTo>
                  <a:pt x="0" y="4352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00427" y="658653"/>
            <a:ext cx="9539426" cy="4557237"/>
          </a:xfrm>
          <a:custGeom>
            <a:avLst/>
            <a:gdLst/>
            <a:ahLst/>
            <a:cxnLst/>
            <a:rect r="r" b="b" t="t" l="l"/>
            <a:pathLst>
              <a:path h="4557237" w="9539426">
                <a:moveTo>
                  <a:pt x="0" y="0"/>
                </a:moveTo>
                <a:lnTo>
                  <a:pt x="9539426" y="0"/>
                </a:lnTo>
                <a:lnTo>
                  <a:pt x="9539426" y="4557237"/>
                </a:lnTo>
                <a:lnTo>
                  <a:pt x="0" y="45572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3467" y="150178"/>
            <a:ext cx="10013436" cy="1003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RESULTS:</a:t>
            </a:r>
          </a:p>
          <a:p>
            <a:pPr algn="l">
              <a:lnSpc>
                <a:spcPts val="2660"/>
              </a:lnSpc>
            </a:pPr>
          </a:p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Decision Tree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Accuracy: ~92–94%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Pros: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Simple, interpretable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Fast training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Overfits on training data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Less generalization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Accuracy: ~95–96%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Pros: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Handles large dataset well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Better generalization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More robust to noise</a:t>
            </a: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Cons:</a:t>
            </a:r>
          </a:p>
          <a:p>
            <a:pPr algn="l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More complex, harder to interpret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03467" y="73978"/>
            <a:ext cx="14248368" cy="9807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28"/>
              </a:lnSpc>
            </a:pPr>
            <a:r>
              <a:rPr lang="en-US" sz="12806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MLFLOW INTEGRATION:</a:t>
            </a:r>
          </a:p>
          <a:p>
            <a:pPr algn="l">
              <a:lnSpc>
                <a:spcPts val="4980"/>
              </a:lnSpc>
            </a:pPr>
          </a:p>
          <a:p>
            <a:pPr algn="l" marL="768023" indent="-384012" lvl="1">
              <a:lnSpc>
                <a:spcPts val="4980"/>
              </a:lnSpc>
              <a:buFont typeface="Arial"/>
              <a:buChar char="•"/>
            </a:pPr>
            <a:r>
              <a:rPr lang="en-US" sz="3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</a:t>
            </a:r>
            <a:r>
              <a:rPr lang="en-US" sz="3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 MLflow for tracking experiments</a:t>
            </a:r>
          </a:p>
          <a:p>
            <a:pPr algn="l" marL="768023" indent="-384012" lvl="1">
              <a:lnSpc>
                <a:spcPts val="4980"/>
              </a:lnSpc>
              <a:buFont typeface="Arial"/>
              <a:buChar char="•"/>
            </a:pPr>
            <a:r>
              <a:rPr lang="en-US" sz="3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Logged:</a:t>
            </a:r>
          </a:p>
          <a:p>
            <a:pPr algn="l" marL="1536046" indent="-512015" lvl="2">
              <a:lnSpc>
                <a:spcPts val="4980"/>
              </a:lnSpc>
              <a:buFont typeface="Arial"/>
              <a:buChar char="⚬"/>
            </a:pPr>
            <a:r>
              <a:rPr lang="en-US" sz="3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Hyperparameters (e.g., n_estimators)</a:t>
            </a:r>
          </a:p>
          <a:p>
            <a:pPr algn="l" marL="1536046" indent="-512015" lvl="2">
              <a:lnSpc>
                <a:spcPts val="4980"/>
              </a:lnSpc>
              <a:buFont typeface="Arial"/>
              <a:buChar char="⚬"/>
            </a:pPr>
            <a:r>
              <a:rPr lang="en-US" sz="3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Metrics (Accuracy, Precision, Recall, F1, ROC-AUC, LogLoss)</a:t>
            </a:r>
          </a:p>
          <a:p>
            <a:pPr algn="l" marL="1536046" indent="-512015" lvl="2">
              <a:lnSpc>
                <a:spcPts val="4980"/>
              </a:lnSpc>
              <a:buFont typeface="Arial"/>
              <a:buChar char="⚬"/>
            </a:pPr>
            <a:r>
              <a:rPr lang="en-US" sz="3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Artifacts (saved models, confusion matrix plots)</a:t>
            </a:r>
          </a:p>
          <a:p>
            <a:pPr algn="l" marL="768023" indent="-384012" lvl="1">
              <a:lnSpc>
                <a:spcPts val="4980"/>
              </a:lnSpc>
              <a:buFont typeface="Arial"/>
              <a:buChar char="•"/>
            </a:pPr>
            <a:r>
              <a:rPr lang="en-US" sz="3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Benefits:</a:t>
            </a:r>
          </a:p>
          <a:p>
            <a:pPr algn="l" marL="1536046" indent="-512015" lvl="2">
              <a:lnSpc>
                <a:spcPts val="4980"/>
              </a:lnSpc>
              <a:buFont typeface="Arial"/>
              <a:buChar char="⚬"/>
            </a:pPr>
            <a:r>
              <a:rPr lang="en-US" sz="3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entralized experiment tracking</a:t>
            </a:r>
          </a:p>
          <a:p>
            <a:pPr algn="l" marL="1536046" indent="-512015" lvl="2">
              <a:lnSpc>
                <a:spcPts val="4980"/>
              </a:lnSpc>
              <a:buFont typeface="Arial"/>
              <a:buChar char="⚬"/>
            </a:pPr>
            <a:r>
              <a:rPr lang="en-US" sz="3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comparison made easy</a:t>
            </a:r>
          </a:p>
          <a:p>
            <a:pPr algn="l" marL="1536046" indent="-512015" lvl="2">
              <a:lnSpc>
                <a:spcPts val="4980"/>
              </a:lnSpc>
              <a:buFont typeface="Arial"/>
              <a:buChar char="⚬"/>
            </a:pPr>
            <a:r>
              <a:rPr lang="en-US" sz="355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Reproducibility &amp; version control</a:t>
            </a:r>
          </a:p>
          <a:p>
            <a:pPr algn="l">
              <a:lnSpc>
                <a:spcPts val="4980"/>
              </a:lnSpc>
              <a:spcBef>
                <a:spcPct val="0"/>
              </a:spcBef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2984163" y="-1456212"/>
            <a:ext cx="5558194" cy="4260946"/>
            <a:chOff x="0" y="0"/>
            <a:chExt cx="1463886" cy="11222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63886" cy="1122224"/>
            </a:xfrm>
            <a:custGeom>
              <a:avLst/>
              <a:gdLst/>
              <a:ahLst/>
              <a:cxnLst/>
              <a:rect r="r" b="b" t="t" l="l"/>
              <a:pathLst>
                <a:path h="1122224" w="1463886">
                  <a:moveTo>
                    <a:pt x="0" y="0"/>
                  </a:moveTo>
                  <a:lnTo>
                    <a:pt x="1463886" y="0"/>
                  </a:lnTo>
                  <a:lnTo>
                    <a:pt x="1463886" y="1122224"/>
                  </a:lnTo>
                  <a:lnTo>
                    <a:pt x="0" y="1122224"/>
                  </a:lnTo>
                  <a:close/>
                </a:path>
              </a:pathLst>
            </a:custGeom>
            <a:solidFill>
              <a:srgbClr val="C8B28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463886" cy="11412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74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9575" y="1631517"/>
            <a:ext cx="17159198" cy="8429456"/>
          </a:xfrm>
          <a:custGeom>
            <a:avLst/>
            <a:gdLst/>
            <a:ahLst/>
            <a:cxnLst/>
            <a:rect r="r" b="b" t="t" l="l"/>
            <a:pathLst>
              <a:path h="8429456" w="17159198">
                <a:moveTo>
                  <a:pt x="0" y="0"/>
                </a:moveTo>
                <a:lnTo>
                  <a:pt x="17159198" y="0"/>
                </a:lnTo>
                <a:lnTo>
                  <a:pt x="17159198" y="8429456"/>
                </a:lnTo>
                <a:lnTo>
                  <a:pt x="0" y="84294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74570" y="78942"/>
            <a:ext cx="686943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ML FLOW SCREENSHOTS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60099" y="448310"/>
            <a:ext cx="745748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3" tooltip="http://127.0.0.1:5000/#/experiments"/>
              </a:rPr>
              <a:t>http://127.0.0.1:5000/#/experiments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814581"/>
            <a:ext cx="16367301" cy="8142732"/>
          </a:xfrm>
          <a:custGeom>
            <a:avLst/>
            <a:gdLst/>
            <a:ahLst/>
            <a:cxnLst/>
            <a:rect r="r" b="b" t="t" l="l"/>
            <a:pathLst>
              <a:path h="8142732" w="16367301">
                <a:moveTo>
                  <a:pt x="0" y="0"/>
                </a:moveTo>
                <a:lnTo>
                  <a:pt x="16367301" y="0"/>
                </a:lnTo>
                <a:lnTo>
                  <a:pt x="16367301" y="8142732"/>
                </a:lnTo>
                <a:lnTo>
                  <a:pt x="0" y="8142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09285" y="13570"/>
            <a:ext cx="686943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ML FLOW SCREENSHOTS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6869" y="1935515"/>
            <a:ext cx="15794263" cy="7897131"/>
          </a:xfrm>
          <a:custGeom>
            <a:avLst/>
            <a:gdLst/>
            <a:ahLst/>
            <a:cxnLst/>
            <a:rect r="r" b="b" t="t" l="l"/>
            <a:pathLst>
              <a:path h="7897131" w="15794263">
                <a:moveTo>
                  <a:pt x="0" y="0"/>
                </a:moveTo>
                <a:lnTo>
                  <a:pt x="15794262" y="0"/>
                </a:lnTo>
                <a:lnTo>
                  <a:pt x="15794262" y="7897131"/>
                </a:lnTo>
                <a:lnTo>
                  <a:pt x="0" y="78971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09285" y="13570"/>
            <a:ext cx="6869430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true">
                <a:solidFill>
                  <a:srgbClr val="000000"/>
                </a:solidFill>
                <a:latin typeface="TT Bluescreens Bold"/>
                <a:ea typeface="TT Bluescreens Bold"/>
                <a:cs typeface="TT Bluescreens Bold"/>
                <a:sym typeface="TT Bluescreens Bold"/>
              </a:rPr>
              <a:t>ML FLOW SCREENSHOTS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DAGz9gmbqLA</dc:identifier>
  <dcterms:modified xsi:type="dcterms:W3CDTF">2011-08-01T06:04:30Z</dcterms:modified>
  <cp:revision>1</cp:revision>
  <dc:title>Mlops Presentation</dc:title>
</cp:coreProperties>
</file>