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7" r:id="rId25"/>
    <p:sldId id="279" r:id="rId2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15.5.2018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282" y="2214554"/>
            <a:ext cx="6929486" cy="2301240"/>
          </a:xfrm>
        </p:spPr>
        <p:txBody>
          <a:bodyPr>
            <a:normAutofit/>
          </a:bodyPr>
          <a:lstStyle/>
          <a:p>
            <a:r>
              <a:rPr lang="sk-SK" dirty="0" smtClean="0"/>
              <a:t>Detekcia rozmazaných oblastí na obrázkoch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071670" y="4786322"/>
            <a:ext cx="6480048" cy="1752600"/>
          </a:xfrm>
        </p:spPr>
        <p:txBody>
          <a:bodyPr/>
          <a:lstStyle/>
          <a:p>
            <a:r>
              <a:rPr lang="sk-SK" dirty="0" smtClean="0"/>
              <a:t>Róbert </a:t>
            </a:r>
            <a:r>
              <a:rPr lang="sk-SK" dirty="0" err="1" smtClean="0"/>
              <a:t>Sarvaš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trénovania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4.) pre Trénovanú: </a:t>
            </a:r>
            <a:r>
              <a:rPr lang="sk-SK" sz="2400" b="1" dirty="0" smtClean="0"/>
              <a:t>26 </a:t>
            </a:r>
            <a:r>
              <a:rPr lang="sk-SK" sz="2400" b="1" dirty="0" smtClean="0"/>
              <a:t>000 x 18 , pre KNN k=5</a:t>
            </a:r>
            <a:endParaRPr lang="sk-SK" sz="2400" dirty="0" smtClean="0"/>
          </a:p>
          <a:p>
            <a:r>
              <a:rPr lang="sk-SK" sz="2400" dirty="0" smtClean="0"/>
              <a:t>%presnosť na trénovanej množine: 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96.430610%</a:t>
            </a:r>
          </a:p>
          <a:p>
            <a:r>
              <a:rPr lang="sk-SK" sz="2400" b="1" dirty="0" smtClean="0"/>
              <a:t>     </a:t>
            </a:r>
            <a:r>
              <a:rPr lang="sk-SK" sz="2400" dirty="0" smtClean="0"/>
              <a:t> </a:t>
            </a:r>
            <a:r>
              <a:rPr lang="sk-SK" sz="2400" b="1" dirty="0" smtClean="0"/>
              <a:t>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73.640549%</a:t>
            </a:r>
            <a:endParaRPr lang="sk-SK" sz="2400" dirty="0" smtClean="0"/>
          </a:p>
          <a:p>
            <a:r>
              <a:rPr lang="sk-SK" sz="2400" dirty="0" smtClean="0"/>
              <a:t>%presnosť na validačnej množine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57.238806%</a:t>
            </a:r>
          </a:p>
          <a:p>
            <a:r>
              <a:rPr lang="sk-SK" sz="2400" b="1" dirty="0" smtClean="0"/>
              <a:t>     </a:t>
            </a:r>
            <a:r>
              <a:rPr lang="sk-SK" sz="2400" dirty="0" smtClean="0"/>
              <a:t> </a:t>
            </a:r>
            <a:r>
              <a:rPr lang="sk-SK" sz="2400" b="1" dirty="0" smtClean="0"/>
              <a:t>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53.656716%</a:t>
            </a:r>
            <a:endParaRPr lang="sk-SK" sz="2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Rozšírenie databázy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sk-SK" dirty="0" smtClean="0"/>
              <a:t>1000 obrázkov : </a:t>
            </a:r>
            <a:r>
              <a:rPr lang="en-US" dirty="0" smtClean="0"/>
              <a:t>~300 Motion Blur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~700 Out of Focus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</a:t>
            </a:r>
            <a:r>
              <a:rPr lang="sk-SK" dirty="0" err="1" smtClean="0"/>
              <a:t>réno</a:t>
            </a:r>
            <a:r>
              <a:rPr lang="en-US" dirty="0" err="1" smtClean="0"/>
              <a:t>vacia</a:t>
            </a:r>
            <a:r>
              <a:rPr lang="en-US" dirty="0" smtClean="0"/>
              <a:t> </a:t>
            </a:r>
            <a:r>
              <a:rPr lang="en-US" dirty="0" err="1" smtClean="0"/>
              <a:t>mno</a:t>
            </a:r>
            <a:r>
              <a:rPr lang="sk-SK" dirty="0" err="1" smtClean="0"/>
              <a:t>žina</a:t>
            </a:r>
            <a:r>
              <a:rPr lang="sk-SK" dirty="0" smtClean="0"/>
              <a:t>: </a:t>
            </a:r>
            <a:r>
              <a:rPr lang="en-US" dirty="0" smtClean="0"/>
              <a:t>~</a:t>
            </a:r>
            <a:r>
              <a:rPr lang="sk-SK" dirty="0" smtClean="0"/>
              <a:t>90</a:t>
            </a:r>
            <a:r>
              <a:rPr lang="en-US" dirty="0" smtClean="0"/>
              <a:t>%  | ~ 900 </a:t>
            </a:r>
            <a:r>
              <a:rPr lang="en-US" dirty="0" err="1" smtClean="0"/>
              <a:t>obr</a:t>
            </a:r>
            <a:r>
              <a:rPr lang="sk-SK" dirty="0" err="1" smtClean="0"/>
              <a:t>ázkov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Valida</a:t>
            </a:r>
            <a:r>
              <a:rPr lang="sk-SK" dirty="0" err="1" smtClean="0"/>
              <a:t>čná</a:t>
            </a:r>
            <a:r>
              <a:rPr lang="sk-SK" dirty="0" smtClean="0"/>
              <a:t> množina:   </a:t>
            </a:r>
            <a:r>
              <a:rPr lang="en-US" dirty="0" smtClean="0"/>
              <a:t>~  5%  | ~   50</a:t>
            </a:r>
            <a:r>
              <a:rPr lang="sk-SK" dirty="0" smtClean="0"/>
              <a:t> obrázkov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Testovacia</a:t>
            </a:r>
            <a:r>
              <a:rPr lang="en-US" dirty="0" smtClean="0"/>
              <a:t> </a:t>
            </a:r>
            <a:r>
              <a:rPr lang="en-US" dirty="0" err="1" smtClean="0"/>
              <a:t>mno</a:t>
            </a:r>
            <a:r>
              <a:rPr lang="sk-SK" dirty="0" err="1" smtClean="0"/>
              <a:t>žina</a:t>
            </a:r>
            <a:r>
              <a:rPr lang="sk-SK" dirty="0" smtClean="0"/>
              <a:t>:  </a:t>
            </a:r>
            <a:r>
              <a:rPr lang="en-US" dirty="0" smtClean="0"/>
              <a:t>~ 5%   | ~   50</a:t>
            </a:r>
            <a:r>
              <a:rPr lang="sk-SK" dirty="0" smtClean="0"/>
              <a:t> obrázkov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trénovania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5.) pre Trénovanú: 90 000 x 18 , pre KNN k=5</a:t>
            </a:r>
            <a:endParaRPr lang="sk-SK" sz="2400" dirty="0" smtClean="0"/>
          </a:p>
          <a:p>
            <a:r>
              <a:rPr lang="sk-SK" sz="2400" dirty="0" smtClean="0"/>
              <a:t>%presnosť na trénovanej množine: 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 </a:t>
            </a:r>
            <a:r>
              <a:rPr lang="sk-SK" sz="2400" b="1" dirty="0" smtClean="0"/>
              <a:t>90.658427%</a:t>
            </a:r>
            <a:r>
              <a:rPr lang="sk-SK" sz="2400" dirty="0" smtClean="0"/>
              <a:t>, </a:t>
            </a:r>
          </a:p>
          <a:p>
            <a:r>
              <a:rPr lang="sk-SK" sz="2400" b="1" dirty="0" smtClean="0"/>
              <a:t>      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 </a:t>
            </a:r>
            <a:r>
              <a:rPr lang="sk-SK" sz="2400" b="1" dirty="0" smtClean="0"/>
              <a:t>73.618197%</a:t>
            </a:r>
          </a:p>
          <a:p>
            <a:r>
              <a:rPr lang="sk-SK" sz="2400" b="1" dirty="0" smtClean="0"/>
              <a:t>     </a:t>
            </a:r>
            <a:r>
              <a:rPr lang="sk-SK" sz="2400" dirty="0" smtClean="0"/>
              <a:t> </a:t>
            </a:r>
            <a:r>
              <a:rPr lang="sk-SK" sz="2400" b="1" dirty="0" err="1" smtClean="0"/>
              <a:t>Linear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Classifier</a:t>
            </a:r>
            <a:r>
              <a:rPr lang="sk-SK" sz="2400" dirty="0" smtClean="0"/>
              <a:t>        </a:t>
            </a:r>
            <a:r>
              <a:rPr lang="sk-SK" sz="2400" b="1" dirty="0" smtClean="0"/>
              <a:t>60.392328%</a:t>
            </a:r>
            <a:endParaRPr lang="sk-SK" sz="2400" dirty="0" smtClean="0"/>
          </a:p>
          <a:p>
            <a:r>
              <a:rPr lang="sk-SK" sz="2400" dirty="0" smtClean="0"/>
              <a:t>%presnosť na validačnej množine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64.738956%</a:t>
            </a:r>
          </a:p>
          <a:p>
            <a:r>
              <a:rPr lang="sk-SK" sz="2400" b="1" dirty="0" smtClean="0"/>
              <a:t>     </a:t>
            </a:r>
            <a:r>
              <a:rPr lang="sk-SK" sz="2400" dirty="0" smtClean="0"/>
              <a:t> </a:t>
            </a:r>
            <a:r>
              <a:rPr lang="sk-SK" sz="2400" b="1" dirty="0" smtClean="0"/>
              <a:t>KNN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57.449799%</a:t>
            </a:r>
          </a:p>
          <a:p>
            <a:r>
              <a:rPr lang="sk-SK" sz="2400" b="1" dirty="0" smtClean="0"/>
              <a:t>     </a:t>
            </a:r>
            <a:r>
              <a:rPr lang="sk-SK" sz="2400" dirty="0" smtClean="0"/>
              <a:t> </a:t>
            </a:r>
            <a:r>
              <a:rPr lang="sk-SK" sz="2400" b="1" dirty="0" err="1" smtClean="0"/>
              <a:t>Linear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Classifier</a:t>
            </a:r>
            <a:r>
              <a:rPr lang="sk-SK" sz="2400" dirty="0" smtClean="0"/>
              <a:t>       </a:t>
            </a:r>
            <a:r>
              <a:rPr lang="sk-SK" sz="2400" b="1" dirty="0" smtClean="0"/>
              <a:t>64.738956%</a:t>
            </a:r>
            <a:endParaRPr lang="sk-SK" sz="2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525963"/>
          </a:xfrm>
        </p:spPr>
        <p:txBody>
          <a:bodyPr>
            <a:normAutofit/>
          </a:bodyPr>
          <a:lstStyle/>
          <a:p>
            <a:r>
              <a:rPr lang="sk-SK" sz="2400" b="1" dirty="0" smtClean="0"/>
              <a:t>6.) pre Trénovanú: 90 000 x 24, pre KNN k=5</a:t>
            </a:r>
          </a:p>
          <a:p>
            <a:r>
              <a:rPr lang="sk-SK" sz="2400" dirty="0" smtClean="0"/>
              <a:t>%presnosť na trénovanej množine: </a:t>
            </a:r>
          </a:p>
          <a:p>
            <a:r>
              <a:rPr lang="sk-SK" sz="2400" dirty="0" smtClean="0"/>
              <a:t>     SVM</a:t>
            </a:r>
            <a:r>
              <a:rPr lang="en-US" sz="2400" dirty="0" smtClean="0"/>
              <a:t> train correctly at 96.372475%</a:t>
            </a:r>
          </a:p>
          <a:p>
            <a:r>
              <a:rPr lang="sk-SK" sz="2400" dirty="0" smtClean="0"/>
              <a:t>     </a:t>
            </a:r>
            <a:r>
              <a:rPr lang="en-US" sz="2400" dirty="0" smtClean="0"/>
              <a:t>KNN train correctly at 73.279677%</a:t>
            </a:r>
          </a:p>
          <a:p>
            <a:r>
              <a:rPr lang="sk-SK" sz="2400" dirty="0" smtClean="0"/>
              <a:t>     </a:t>
            </a:r>
            <a:r>
              <a:rPr lang="en-US" sz="2400" dirty="0" smtClean="0"/>
              <a:t>Linear Classifier train correctly at 55.860907%</a:t>
            </a:r>
            <a:endParaRPr lang="sk-SK" sz="2400" dirty="0" smtClean="0"/>
          </a:p>
          <a:p>
            <a:r>
              <a:rPr lang="sk-SK" sz="2400" dirty="0" smtClean="0"/>
              <a:t>%presnosť na Testovanej množine</a:t>
            </a:r>
          </a:p>
          <a:p>
            <a:r>
              <a:rPr lang="sk-SK" sz="2400" dirty="0" smtClean="0"/>
              <a:t>     SVM</a:t>
            </a:r>
            <a:r>
              <a:rPr lang="en-US" sz="2400" dirty="0" smtClean="0"/>
              <a:t> train correctly at 64.738956%</a:t>
            </a:r>
          </a:p>
          <a:p>
            <a:r>
              <a:rPr lang="sk-SK" sz="2400" dirty="0" smtClean="0"/>
              <a:t>     </a:t>
            </a:r>
            <a:r>
              <a:rPr lang="en-US" sz="2400" dirty="0" smtClean="0"/>
              <a:t>KNN train correctly at 58.935743%</a:t>
            </a:r>
          </a:p>
          <a:p>
            <a:r>
              <a:rPr lang="sk-SK" sz="2400" dirty="0" smtClean="0"/>
              <a:t>     </a:t>
            </a:r>
            <a:r>
              <a:rPr lang="en-US" sz="2400" dirty="0" smtClean="0"/>
              <a:t>Linear Classifier train correctly at 54.578313%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1071546"/>
            <a:ext cx="7467600" cy="157163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err="1" smtClean="0"/>
              <a:t>Trénovacia</a:t>
            </a:r>
            <a:r>
              <a:rPr lang="sk-SK" sz="2200" dirty="0" smtClean="0"/>
              <a:t> </a:t>
            </a:r>
            <a:r>
              <a:rPr lang="sk-SK" sz="2200" dirty="0" smtClean="0"/>
              <a:t>množina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7" name="Obrázek 6" descr="motion0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3571876"/>
            <a:ext cx="4201868" cy="3000396"/>
          </a:xfrm>
          <a:prstGeom prst="rect">
            <a:avLst/>
          </a:prstGeom>
        </p:spPr>
      </p:pic>
      <p:pic>
        <p:nvPicPr>
          <p:cNvPr id="10" name="Zástupný symbol pro obsah 9" descr="SVMtrain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44" y="3571876"/>
            <a:ext cx="4162166" cy="3000396"/>
          </a:xfrm>
        </p:spPr>
      </p:pic>
      <p:pic>
        <p:nvPicPr>
          <p:cNvPr id="9" name="Obrázek 8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500042"/>
            <a:ext cx="4260283" cy="3041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err="1" smtClean="0"/>
              <a:t>Trénovacia</a:t>
            </a:r>
            <a:r>
              <a:rPr lang="sk-SK" sz="2200" dirty="0" smtClean="0"/>
              <a:t> množina</a:t>
            </a:r>
            <a:endParaRPr lang="sk-SK" sz="2200" dirty="0"/>
          </a:p>
        </p:txBody>
      </p:sp>
      <p:pic>
        <p:nvPicPr>
          <p:cNvPr id="5" name="Obrázek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357562"/>
            <a:ext cx="4282933" cy="2857520"/>
          </a:xfrm>
          <a:prstGeom prst="rect">
            <a:avLst/>
          </a:prstGeom>
        </p:spPr>
      </p:pic>
      <p:pic>
        <p:nvPicPr>
          <p:cNvPr id="7" name="Obrázek 6" descr="SVMtrai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357562"/>
            <a:ext cx="3977405" cy="2867207"/>
          </a:xfrm>
          <a:prstGeom prst="rect">
            <a:avLst/>
          </a:prstGeom>
        </p:spPr>
      </p:pic>
      <p:pic>
        <p:nvPicPr>
          <p:cNvPr id="8" name="Zástupný symbol pro obsah 7" descr="2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14876" y="500042"/>
            <a:ext cx="4213238" cy="27860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err="1" smtClean="0"/>
              <a:t>Trénovacia</a:t>
            </a:r>
            <a:r>
              <a:rPr lang="sk-SK" sz="2200" dirty="0" smtClean="0"/>
              <a:t> množina</a:t>
            </a:r>
            <a:endParaRPr lang="sk-SK" sz="2200" dirty="0"/>
          </a:p>
        </p:txBody>
      </p:sp>
      <p:pic>
        <p:nvPicPr>
          <p:cNvPr id="5" name="Obrázek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643314"/>
            <a:ext cx="4643470" cy="2822359"/>
          </a:xfrm>
          <a:prstGeom prst="rect">
            <a:avLst/>
          </a:prstGeom>
        </p:spPr>
      </p:pic>
      <p:pic>
        <p:nvPicPr>
          <p:cNvPr id="6" name="Obrázek 5" descr="svmTRAIN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3786182" cy="2729359"/>
          </a:xfrm>
          <a:prstGeom prst="rect">
            <a:avLst/>
          </a:prstGeom>
        </p:spPr>
      </p:pic>
      <p:pic>
        <p:nvPicPr>
          <p:cNvPr id="8" name="Zástupný symbol pro obsah 7" descr="3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00496" y="642918"/>
            <a:ext cx="4738333" cy="28606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err="1" smtClean="0"/>
              <a:t>Trénovacia</a:t>
            </a:r>
            <a:r>
              <a:rPr lang="sk-SK" sz="2200" dirty="0" smtClean="0"/>
              <a:t> množina</a:t>
            </a:r>
            <a:endParaRPr lang="sk-SK" sz="2200" dirty="0"/>
          </a:p>
        </p:txBody>
      </p:sp>
      <p:pic>
        <p:nvPicPr>
          <p:cNvPr id="5" name="Obrázek 4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12" y="3357562"/>
            <a:ext cx="3429024" cy="2571768"/>
          </a:xfrm>
          <a:prstGeom prst="rect">
            <a:avLst/>
          </a:prstGeom>
        </p:spPr>
      </p:pic>
      <p:pic>
        <p:nvPicPr>
          <p:cNvPr id="6" name="Obrázek 5" descr="svmtrain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357562"/>
            <a:ext cx="3282316" cy="2366135"/>
          </a:xfrm>
          <a:prstGeom prst="rect">
            <a:avLst/>
          </a:prstGeom>
        </p:spPr>
      </p:pic>
      <p:pic>
        <p:nvPicPr>
          <p:cNvPr id="8" name="Zástupný symbol pro obsah 7" descr="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9507" y="500042"/>
            <a:ext cx="3399830" cy="25717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err="1" smtClean="0"/>
              <a:t>Trénovacia</a:t>
            </a:r>
            <a:r>
              <a:rPr lang="sk-SK" sz="2200" dirty="0" smtClean="0"/>
              <a:t> množina</a:t>
            </a:r>
            <a:endParaRPr lang="sk-SK" sz="2200" dirty="0"/>
          </a:p>
        </p:txBody>
      </p:sp>
      <p:pic>
        <p:nvPicPr>
          <p:cNvPr id="5" name="Obrázek 4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5" y="3357562"/>
            <a:ext cx="3905277" cy="2928958"/>
          </a:xfrm>
          <a:prstGeom prst="rect">
            <a:avLst/>
          </a:prstGeom>
        </p:spPr>
      </p:pic>
      <p:pic>
        <p:nvPicPr>
          <p:cNvPr id="8" name="Zástupný symbol pro obsah 7" descr="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9190" y="357166"/>
            <a:ext cx="3827260" cy="2812591"/>
          </a:xfrm>
        </p:spPr>
      </p:pic>
      <p:pic>
        <p:nvPicPr>
          <p:cNvPr id="9" name="Obrázek 8" descr="svmtrain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57562"/>
            <a:ext cx="3877681" cy="2795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smtClean="0"/>
              <a:t>testovacia množina</a:t>
            </a:r>
            <a:endParaRPr lang="sk-SK" sz="2200" dirty="0"/>
          </a:p>
        </p:txBody>
      </p:sp>
      <p:pic>
        <p:nvPicPr>
          <p:cNvPr id="5" name="Obrázek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357562"/>
            <a:ext cx="4019544" cy="2870206"/>
          </a:xfrm>
          <a:prstGeom prst="rect">
            <a:avLst/>
          </a:prstGeom>
        </p:spPr>
      </p:pic>
      <p:pic>
        <p:nvPicPr>
          <p:cNvPr id="6" name="Obrázek 5" descr="SVMtes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286124"/>
            <a:ext cx="3996728" cy="2881136"/>
          </a:xfrm>
          <a:prstGeom prst="rect">
            <a:avLst/>
          </a:prstGeom>
        </p:spPr>
      </p:pic>
      <p:pic>
        <p:nvPicPr>
          <p:cNvPr id="8" name="Zástupný symbol pro obsah 7" descr="6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0562" y="357166"/>
            <a:ext cx="4102099" cy="28303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296 obrázkov s </a:t>
            </a:r>
            <a:r>
              <a:rPr lang="sk-SK" sz="2400" dirty="0" err="1" smtClean="0"/>
              <a:t>motion</a:t>
            </a:r>
            <a:r>
              <a:rPr lang="sk-SK" sz="2400" dirty="0" smtClean="0"/>
              <a:t> </a:t>
            </a:r>
            <a:r>
              <a:rPr lang="sk-SK" sz="2400" dirty="0" err="1" smtClean="0"/>
              <a:t>blurom</a:t>
            </a:r>
            <a:endParaRPr lang="sk-SK" sz="2400" dirty="0" smtClean="0"/>
          </a:p>
          <a:p>
            <a:r>
              <a:rPr lang="sk-SK" sz="2400" dirty="0" smtClean="0"/>
              <a:t> - </a:t>
            </a:r>
            <a:r>
              <a:rPr lang="sk-SK" sz="2400" dirty="0" err="1" smtClean="0"/>
              <a:t>Trénovacia</a:t>
            </a:r>
            <a:r>
              <a:rPr lang="sk-SK" sz="2400" dirty="0" smtClean="0"/>
              <a:t> množina: </a:t>
            </a:r>
            <a:r>
              <a:rPr lang="en-US" sz="2400" dirty="0" smtClean="0"/>
              <a:t>  </a:t>
            </a:r>
            <a:r>
              <a:rPr lang="sk-SK" sz="2400" dirty="0" smtClean="0"/>
              <a:t>267 </a:t>
            </a:r>
            <a:r>
              <a:rPr lang="en-US" sz="2400" dirty="0" smtClean="0"/>
              <a:t>~ 90%</a:t>
            </a:r>
          </a:p>
          <a:p>
            <a:r>
              <a:rPr lang="sk-SK" sz="2400" dirty="0" smtClean="0"/>
              <a:t> - </a:t>
            </a:r>
            <a:r>
              <a:rPr lang="en-US" sz="2400" dirty="0" err="1" smtClean="0"/>
              <a:t>Valida</a:t>
            </a:r>
            <a:r>
              <a:rPr lang="sk-SK" sz="2400" dirty="0" err="1" smtClean="0"/>
              <a:t>čná</a:t>
            </a:r>
            <a:r>
              <a:rPr lang="sk-SK" sz="2400" dirty="0" smtClean="0"/>
              <a:t> množina: </a:t>
            </a:r>
            <a:r>
              <a:rPr lang="en-US" sz="2400" dirty="0" smtClean="0"/>
              <a:t>      </a:t>
            </a:r>
            <a:r>
              <a:rPr lang="sk-SK" sz="2400" dirty="0" smtClean="0"/>
              <a:t>14 </a:t>
            </a:r>
            <a:r>
              <a:rPr lang="en-US" sz="2400" dirty="0" smtClean="0"/>
              <a:t>~   5%</a:t>
            </a:r>
          </a:p>
          <a:p>
            <a:r>
              <a:rPr lang="sk-SK" sz="2400" dirty="0" smtClean="0"/>
              <a:t> - </a:t>
            </a:r>
            <a:r>
              <a:rPr lang="en-US" sz="2400" dirty="0" err="1" smtClean="0"/>
              <a:t>Testovacia</a:t>
            </a:r>
            <a:r>
              <a:rPr lang="en-US" sz="2400" dirty="0" smtClean="0"/>
              <a:t> </a:t>
            </a:r>
            <a:r>
              <a:rPr lang="en-US" sz="2400" dirty="0" err="1" smtClean="0"/>
              <a:t>mno</a:t>
            </a:r>
            <a:r>
              <a:rPr lang="sk-SK" sz="2400" dirty="0" err="1" smtClean="0"/>
              <a:t>žina</a:t>
            </a:r>
            <a:r>
              <a:rPr lang="sk-SK" sz="2400" dirty="0" smtClean="0"/>
              <a:t>:      15 </a:t>
            </a:r>
            <a:r>
              <a:rPr lang="en-US" sz="2400" dirty="0" smtClean="0"/>
              <a:t>~   5%</a:t>
            </a:r>
            <a:endParaRPr lang="sk-SK" sz="2400" dirty="0" smtClean="0"/>
          </a:p>
          <a:p>
            <a:r>
              <a:rPr lang="sk-SK" sz="2400" dirty="0" smtClean="0"/>
              <a:t>+</a:t>
            </a:r>
          </a:p>
          <a:p>
            <a:r>
              <a:rPr lang="sk-SK" sz="2400" dirty="0" smtClean="0"/>
              <a:t>296 obrázkov s </a:t>
            </a:r>
            <a:r>
              <a:rPr lang="sk-SK" sz="2400" dirty="0" err="1" smtClean="0"/>
              <a:t>Ground</a:t>
            </a:r>
            <a:r>
              <a:rPr lang="sk-SK" sz="2400" dirty="0" smtClean="0"/>
              <a:t> </a:t>
            </a:r>
            <a:r>
              <a:rPr lang="sk-SK" sz="2400" dirty="0" err="1" smtClean="0"/>
              <a:t>truth</a:t>
            </a:r>
            <a:endParaRPr lang="sk-SK" sz="2400" dirty="0" smtClean="0"/>
          </a:p>
          <a:p>
            <a:r>
              <a:rPr lang="sk-SK" sz="2400" dirty="0" smtClean="0"/>
              <a:t> - binárne obrázky </a:t>
            </a:r>
          </a:p>
          <a:p>
            <a:endParaRPr lang="en-US" dirty="0" smtClean="0"/>
          </a:p>
          <a:p>
            <a:endParaRPr lang="sk-S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3429000"/>
            <a:ext cx="4143372" cy="2757932"/>
          </a:xfrm>
          <a:prstGeom prst="rect">
            <a:avLst/>
          </a:prstGeom>
        </p:spPr>
      </p:pic>
      <p:pic>
        <p:nvPicPr>
          <p:cNvPr id="8" name="Zástupný symbol pro obsah 7" descr="7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0562" y="285728"/>
            <a:ext cx="4133856" cy="2739881"/>
          </a:xfrm>
        </p:spPr>
      </p:pic>
      <p:pic>
        <p:nvPicPr>
          <p:cNvPr id="9" name="Obrázek 8" descr="svmtest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338540" cy="2843218"/>
          </a:xfrm>
          <a:prstGeom prst="rect">
            <a:avLst/>
          </a:prstGeom>
        </p:spPr>
      </p:pic>
      <p:sp>
        <p:nvSpPr>
          <p:cNvPr id="10" name="Nadpis 1"/>
          <p:cNvSpPr txBox="1">
            <a:spLocks/>
          </p:cNvSpPr>
          <p:nvPr/>
        </p:nvSpPr>
        <p:spPr>
          <a:xfrm>
            <a:off x="500034" y="1071546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SVM </a:t>
            </a:r>
            <a:b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sk-SK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testovacia množina</a:t>
            </a:r>
            <a:endParaRPr kumimoji="0" lang="sk-SK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3286124"/>
            <a:ext cx="3357586" cy="3357586"/>
          </a:xfrm>
          <a:prstGeom prst="rect">
            <a:avLst/>
          </a:prstGeom>
        </p:spPr>
      </p:pic>
      <p:pic>
        <p:nvPicPr>
          <p:cNvPr id="7" name="Obrázek 6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0"/>
            <a:ext cx="3276600" cy="3253740"/>
          </a:xfrm>
          <a:prstGeom prst="rect">
            <a:avLst/>
          </a:prstGeom>
        </p:spPr>
      </p:pic>
      <p:pic>
        <p:nvPicPr>
          <p:cNvPr id="9" name="Obrázek 8" descr="svmtest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3143248"/>
            <a:ext cx="3685931" cy="3372806"/>
          </a:xfrm>
          <a:prstGeom prst="rect">
            <a:avLst/>
          </a:prstGeom>
        </p:spPr>
      </p:pic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smtClean="0"/>
              <a:t>testovacia množina</a:t>
            </a: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3571876"/>
            <a:ext cx="4127287" cy="2753674"/>
          </a:xfrm>
          <a:prstGeom prst="rect">
            <a:avLst/>
          </a:prstGeom>
        </p:spPr>
      </p:pic>
      <p:pic>
        <p:nvPicPr>
          <p:cNvPr id="8" name="Zástupný symbol pro obsah 7" descr="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6314" y="500042"/>
            <a:ext cx="4081458" cy="2714644"/>
          </a:xfrm>
        </p:spPr>
      </p:pic>
      <p:pic>
        <p:nvPicPr>
          <p:cNvPr id="9" name="Obrázek 8" descr="svmtest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71876"/>
            <a:ext cx="4230060" cy="2772126"/>
          </a:xfrm>
          <a:prstGeom prst="rect">
            <a:avLst/>
          </a:prstGeom>
        </p:spPr>
      </p:pic>
      <p:sp>
        <p:nvSpPr>
          <p:cNvPr id="11" name="Nadpis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smtClean="0"/>
              <a:t>testovacia množina</a:t>
            </a: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3714752"/>
            <a:ext cx="4469864" cy="2500330"/>
          </a:xfrm>
          <a:prstGeom prst="rect">
            <a:avLst/>
          </a:prstGeom>
        </p:spPr>
      </p:pic>
      <p:pic>
        <p:nvPicPr>
          <p:cNvPr id="8" name="Obrázek 7" descr="svmtest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4335957" cy="2478442"/>
          </a:xfrm>
          <a:prstGeom prst="rect">
            <a:avLst/>
          </a:prstGeom>
        </p:spPr>
      </p:pic>
      <p:pic>
        <p:nvPicPr>
          <p:cNvPr id="10" name="Zástupný symbol pro obsah 9" descr="9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0562" y="1000108"/>
            <a:ext cx="4477579" cy="2500330"/>
          </a:xfrm>
        </p:spPr>
      </p:pic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7467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SVM </a:t>
            </a:r>
            <a:br>
              <a:rPr lang="sk-SK" dirty="0" smtClean="0"/>
            </a:br>
            <a:r>
              <a:rPr lang="sk-SK" sz="2200" dirty="0" smtClean="0"/>
              <a:t>testovacia množina</a:t>
            </a: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- Nepodarilo sa dobre natrénovať </a:t>
            </a:r>
            <a:r>
              <a:rPr lang="sk-SK" sz="2400" dirty="0" err="1" smtClean="0"/>
              <a:t>klasifikátory</a:t>
            </a:r>
            <a:r>
              <a:rPr lang="sk-SK" sz="2400" dirty="0" smtClean="0"/>
              <a:t> pre rozpoznávanie </a:t>
            </a:r>
            <a:r>
              <a:rPr lang="sk-SK" sz="2400" dirty="0" err="1" smtClean="0"/>
              <a:t>Motion</a:t>
            </a:r>
            <a:r>
              <a:rPr lang="sk-SK" sz="2400" dirty="0" smtClean="0"/>
              <a:t> </a:t>
            </a:r>
            <a:r>
              <a:rPr lang="sk-SK" sz="2400" dirty="0" err="1" smtClean="0"/>
              <a:t>blur</a:t>
            </a:r>
            <a:r>
              <a:rPr lang="sk-SK" sz="2400" dirty="0" smtClean="0"/>
              <a:t> a </a:t>
            </a:r>
            <a:r>
              <a:rPr lang="sk-SK" sz="2400" dirty="0" err="1" smtClean="0"/>
              <a:t>Out</a:t>
            </a:r>
            <a:r>
              <a:rPr lang="sk-SK" sz="2400" dirty="0" smtClean="0"/>
              <a:t> </a:t>
            </a:r>
            <a:r>
              <a:rPr lang="sk-SK" sz="2400" dirty="0" err="1" smtClean="0"/>
              <a:t>of</a:t>
            </a:r>
            <a:r>
              <a:rPr lang="sk-SK" sz="2400" dirty="0" smtClean="0"/>
              <a:t> </a:t>
            </a:r>
            <a:r>
              <a:rPr lang="sk-SK" sz="2400" dirty="0" err="1" smtClean="0"/>
              <a:t>focus</a:t>
            </a:r>
            <a:r>
              <a:rPr lang="sk-SK" sz="2400" dirty="0" smtClean="0"/>
              <a:t> </a:t>
            </a:r>
            <a:r>
              <a:rPr lang="sk-SK" sz="2400" dirty="0" err="1" smtClean="0"/>
              <a:t>blur</a:t>
            </a:r>
            <a:r>
              <a:rPr lang="sk-SK" sz="2400" dirty="0" smtClean="0"/>
              <a:t>.</a:t>
            </a:r>
          </a:p>
          <a:p>
            <a:endParaRPr lang="sk-SK" sz="2400" dirty="0" smtClean="0"/>
          </a:p>
          <a:p>
            <a:r>
              <a:rPr lang="sk-SK" sz="2400" dirty="0" smtClean="0"/>
              <a:t>Možné dôvody:</a:t>
            </a:r>
          </a:p>
          <a:p>
            <a:pPr lvl="1"/>
            <a:r>
              <a:rPr lang="sk-SK" sz="2400" dirty="0" smtClean="0"/>
              <a:t>- zlý výber príznakov</a:t>
            </a:r>
          </a:p>
          <a:p>
            <a:pPr lvl="1"/>
            <a:r>
              <a:rPr lang="sk-SK" sz="2400" dirty="0" smtClean="0"/>
              <a:t>- zlá </a:t>
            </a:r>
            <a:r>
              <a:rPr lang="sk-SK" sz="2400" dirty="0" err="1" smtClean="0"/>
              <a:t>segmentačná</a:t>
            </a:r>
            <a:r>
              <a:rPr lang="sk-SK" sz="2400" dirty="0" smtClean="0"/>
              <a:t> metóda obrazu</a:t>
            </a:r>
          </a:p>
          <a:p>
            <a:pPr lvl="1"/>
            <a:r>
              <a:rPr lang="sk-SK" sz="2400" dirty="0" smtClean="0"/>
              <a:t>- testovacia a validačná databáza neobsahujúca celé obrázky ale len určite </a:t>
            </a:r>
            <a:r>
              <a:rPr lang="sk-SK" sz="2400" dirty="0" err="1" smtClean="0"/>
              <a:t>superpixely</a:t>
            </a:r>
            <a:r>
              <a:rPr lang="sk-SK" sz="2400" dirty="0" smtClean="0"/>
              <a:t> na obrázkoch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2857496"/>
            <a:ext cx="9144000" cy="3268667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Ďakujem za pozornosť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928670"/>
            <a:ext cx="842968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  </a:t>
            </a:r>
            <a:r>
              <a:rPr lang="sk-SK" sz="3200" dirty="0" smtClean="0"/>
              <a:t>Vstupná databáza  </a:t>
            </a:r>
            <a:r>
              <a:rPr lang="en-US" sz="3200" dirty="0" smtClean="0"/>
              <a:t>        </a:t>
            </a:r>
            <a:r>
              <a:rPr lang="sk-SK" sz="3200" dirty="0" smtClean="0"/>
              <a:t> </a:t>
            </a:r>
            <a:r>
              <a:rPr lang="en-US" sz="3200" dirty="0" smtClean="0"/>
              <a:t>	</a:t>
            </a:r>
            <a:r>
              <a:rPr lang="sk-SK" sz="3200" dirty="0" smtClean="0"/>
              <a:t> </a:t>
            </a:r>
            <a:r>
              <a:rPr lang="sk-SK" sz="3200" dirty="0" err="1" smtClean="0"/>
              <a:t>Ground</a:t>
            </a:r>
            <a:r>
              <a:rPr lang="sk-SK" sz="3200" dirty="0" smtClean="0"/>
              <a:t> </a:t>
            </a:r>
            <a:r>
              <a:rPr lang="sk-SK" sz="3200" dirty="0" err="1" smtClean="0"/>
              <a:t>truth</a:t>
            </a:r>
            <a:endParaRPr lang="sk-SK" sz="3200" dirty="0"/>
          </a:p>
        </p:txBody>
      </p:sp>
      <p:pic>
        <p:nvPicPr>
          <p:cNvPr id="4" name="Zástupný symbol pro obsah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55" y="2285992"/>
            <a:ext cx="9151755" cy="3267463"/>
          </a:xfrm>
        </p:spPr>
      </p:pic>
      <p:pic>
        <p:nvPicPr>
          <p:cNvPr id="5" name="Obrázek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430"/>
            <a:ext cx="9144000" cy="3050381"/>
          </a:xfrm>
          <a:prstGeom prst="rect">
            <a:avLst/>
          </a:prstGeom>
        </p:spPr>
      </p:pic>
      <p:pic>
        <p:nvPicPr>
          <p:cNvPr id="6" name="Obrázek 5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430"/>
            <a:ext cx="9144000" cy="3150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Postup práce: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</a:t>
            </a:r>
            <a:r>
              <a:rPr lang="sk-SK" sz="2400" dirty="0" smtClean="0"/>
              <a:t>) Rozdeliť obrázok na 100 </a:t>
            </a:r>
            <a:r>
              <a:rPr lang="sk-SK" sz="2400" dirty="0" err="1" smtClean="0"/>
              <a:t>superpixelov</a:t>
            </a:r>
            <a:endParaRPr lang="sk-SK" sz="2400" dirty="0" smtClean="0"/>
          </a:p>
          <a:p>
            <a:r>
              <a:rPr lang="sk-SK" sz="2400" dirty="0" smtClean="0"/>
              <a:t>2.) Pre každý </a:t>
            </a:r>
            <a:r>
              <a:rPr lang="sk-SK" sz="2400" dirty="0" err="1" smtClean="0"/>
              <a:t>superpixel</a:t>
            </a:r>
            <a:r>
              <a:rPr lang="sk-SK" sz="2400" dirty="0" smtClean="0"/>
              <a:t> extrahovať príznaky</a:t>
            </a:r>
          </a:p>
          <a:p>
            <a:r>
              <a:rPr lang="sk-SK" sz="2400" dirty="0" smtClean="0"/>
              <a:t>3.) pomocou PCA redukovať </a:t>
            </a:r>
            <a:r>
              <a:rPr lang="sk-SK" sz="2400" dirty="0" err="1" smtClean="0"/>
              <a:t>dimenzionalitu</a:t>
            </a:r>
            <a:endParaRPr lang="sk-SK" sz="2400" dirty="0" smtClean="0"/>
          </a:p>
          <a:p>
            <a:r>
              <a:rPr lang="sk-SK" sz="2400" dirty="0" smtClean="0"/>
              <a:t>4.) natrénovať nelineárne SVM a KNN </a:t>
            </a:r>
            <a:r>
              <a:rPr lang="sk-SK" sz="2400" dirty="0" err="1" smtClean="0"/>
              <a:t>klasifikátory</a:t>
            </a:r>
            <a:endParaRPr lang="sk-SK" sz="2400" dirty="0" smtClean="0"/>
          </a:p>
          <a:p>
            <a:r>
              <a:rPr lang="sk-SK" sz="2400" dirty="0" smtClean="0"/>
              <a:t>5.) vyhodnotenie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928686"/>
          </a:xfrm>
        </p:spPr>
        <p:txBody>
          <a:bodyPr/>
          <a:lstStyle/>
          <a:p>
            <a:r>
              <a:rPr lang="sk-SK" dirty="0" smtClean="0"/>
              <a:t>Príznaky</a:t>
            </a:r>
            <a:endParaRPr lang="sk-SK" dirty="0"/>
          </a:p>
        </p:txBody>
      </p:sp>
      <p:pic>
        <p:nvPicPr>
          <p:cNvPr id="4" name="Zástupný symbol pro obsah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3714776" cy="5357850"/>
          </a:xfrm>
        </p:spPr>
      </p:pic>
      <p:sp>
        <p:nvSpPr>
          <p:cNvPr id="5" name="TextovéPole 4"/>
          <p:cNvSpPr txBox="1"/>
          <p:nvPr/>
        </p:nvSpPr>
        <p:spPr>
          <a:xfrm>
            <a:off x="4214810" y="1785926"/>
            <a:ext cx="47863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Matica</a:t>
            </a:r>
            <a:r>
              <a:rPr lang="en-US" dirty="0" smtClean="0"/>
              <a:t> </a:t>
            </a:r>
            <a:r>
              <a:rPr lang="en-US" dirty="0" err="1" smtClean="0"/>
              <a:t>opakovan</a:t>
            </a:r>
            <a:r>
              <a:rPr lang="sk-SK" dirty="0" err="1" smtClean="0"/>
              <a:t>ých</a:t>
            </a:r>
            <a:r>
              <a:rPr lang="sk-SK" dirty="0" smtClean="0"/>
              <a:t> výskytov</a:t>
            </a:r>
            <a:r>
              <a:rPr lang="en-US" dirty="0" smtClean="0"/>
              <a:t> </a:t>
            </a:r>
            <a:r>
              <a:rPr lang="sk-SK" dirty="0" err="1" smtClean="0"/>
              <a:t>Co-oc.M</a:t>
            </a:r>
            <a:r>
              <a:rPr lang="en-US" dirty="0" err="1" smtClean="0"/>
              <a:t>atrix</a:t>
            </a:r>
            <a:r>
              <a:rPr lang="en-US" dirty="0" smtClean="0"/>
              <a:t>[</a:t>
            </a:r>
          </a:p>
          <a:p>
            <a:r>
              <a:rPr lang="en-US" sz="1600" dirty="0" smtClean="0"/>
              <a:t>x(1)  Angular Second Moment (Energy) </a:t>
            </a:r>
          </a:p>
          <a:p>
            <a:r>
              <a:rPr lang="sk-SK" sz="1600" dirty="0" smtClean="0"/>
              <a:t>x(2)  </a:t>
            </a:r>
            <a:r>
              <a:rPr lang="sk-SK" sz="1600" dirty="0" err="1" smtClean="0"/>
              <a:t>Contrast</a:t>
            </a:r>
            <a:r>
              <a:rPr lang="sk-SK" sz="1600" dirty="0" smtClean="0"/>
              <a:t> </a:t>
            </a:r>
          </a:p>
          <a:p>
            <a:r>
              <a:rPr lang="sk-SK" sz="1600" dirty="0" smtClean="0"/>
              <a:t>x(3)  </a:t>
            </a:r>
            <a:r>
              <a:rPr lang="sk-SK" sz="1600" dirty="0" err="1" smtClean="0"/>
              <a:t>Correlation</a:t>
            </a:r>
            <a:endParaRPr lang="sk-SK" sz="1600" dirty="0" smtClean="0"/>
          </a:p>
          <a:p>
            <a:r>
              <a:rPr lang="sk-SK" sz="1600" dirty="0" smtClean="0"/>
              <a:t>x(4)  </a:t>
            </a:r>
            <a:r>
              <a:rPr lang="sk-SK" sz="1600" dirty="0" err="1" smtClean="0"/>
              <a:t>Variance</a:t>
            </a:r>
            <a:r>
              <a:rPr lang="sk-SK" sz="1600" dirty="0" smtClean="0"/>
              <a:t> </a:t>
            </a:r>
          </a:p>
          <a:p>
            <a:r>
              <a:rPr lang="en-US" sz="1600" dirty="0" smtClean="0"/>
              <a:t>x(5)  Inverse Difference Moment (Homogeneity)</a:t>
            </a:r>
          </a:p>
          <a:p>
            <a:r>
              <a:rPr lang="sk-SK" sz="1600" dirty="0" smtClean="0"/>
              <a:t>x(6)  </a:t>
            </a:r>
            <a:r>
              <a:rPr lang="sk-SK" sz="1600" dirty="0" err="1" smtClean="0"/>
              <a:t>Sum</a:t>
            </a:r>
            <a:r>
              <a:rPr lang="sk-SK" sz="1600" dirty="0" smtClean="0"/>
              <a:t> </a:t>
            </a:r>
            <a:r>
              <a:rPr lang="sk-SK" sz="1600" dirty="0" err="1" smtClean="0"/>
              <a:t>Average</a:t>
            </a:r>
            <a:r>
              <a:rPr lang="sk-SK" sz="1600" dirty="0" smtClean="0"/>
              <a:t> </a:t>
            </a:r>
          </a:p>
          <a:p>
            <a:r>
              <a:rPr lang="en-US" sz="1600" dirty="0" smtClean="0"/>
              <a:t>x(7)  Sum Variance </a:t>
            </a:r>
          </a:p>
          <a:p>
            <a:r>
              <a:rPr lang="sk-SK" sz="1600" dirty="0" smtClean="0"/>
              <a:t>x(8)  </a:t>
            </a:r>
            <a:r>
              <a:rPr lang="sk-SK" sz="1600" dirty="0" err="1" smtClean="0"/>
              <a:t>Sum</a:t>
            </a:r>
            <a:r>
              <a:rPr lang="sk-SK" sz="1600" dirty="0" smtClean="0"/>
              <a:t> </a:t>
            </a:r>
            <a:r>
              <a:rPr lang="sk-SK" sz="1600" dirty="0" err="1" smtClean="0"/>
              <a:t>Entropy</a:t>
            </a:r>
            <a:r>
              <a:rPr lang="sk-SK" sz="1600" dirty="0" smtClean="0"/>
              <a:t> [</a:t>
            </a:r>
          </a:p>
          <a:p>
            <a:r>
              <a:rPr lang="en-US" sz="1600" dirty="0" smtClean="0"/>
              <a:t>x(9)  Entropy</a:t>
            </a:r>
          </a:p>
          <a:p>
            <a:r>
              <a:rPr lang="sk-SK" sz="1600" dirty="0" smtClean="0"/>
              <a:t>x(10) </a:t>
            </a:r>
            <a:r>
              <a:rPr lang="sk-SK" sz="1600" dirty="0" err="1" smtClean="0"/>
              <a:t>Difference</a:t>
            </a:r>
            <a:r>
              <a:rPr lang="sk-SK" sz="1600" dirty="0" smtClean="0"/>
              <a:t> </a:t>
            </a:r>
            <a:r>
              <a:rPr lang="sk-SK" sz="1600" dirty="0" err="1" smtClean="0"/>
              <a:t>Variance</a:t>
            </a:r>
            <a:r>
              <a:rPr lang="sk-SK" sz="1600" dirty="0" smtClean="0"/>
              <a:t> </a:t>
            </a:r>
          </a:p>
          <a:p>
            <a:r>
              <a:rPr lang="sk-SK" sz="1600" dirty="0" smtClean="0"/>
              <a:t>x(11) </a:t>
            </a:r>
            <a:r>
              <a:rPr lang="sk-SK" sz="1600" dirty="0" err="1" smtClean="0"/>
              <a:t>Difference</a:t>
            </a:r>
            <a:r>
              <a:rPr lang="sk-SK" sz="1600" dirty="0" smtClean="0"/>
              <a:t> </a:t>
            </a:r>
            <a:r>
              <a:rPr lang="sk-SK" sz="1600" dirty="0" err="1" smtClean="0"/>
              <a:t>Entropy</a:t>
            </a:r>
            <a:r>
              <a:rPr lang="sk-SK" sz="1600" dirty="0" smtClean="0"/>
              <a:t> [</a:t>
            </a:r>
            <a:r>
              <a:rPr lang="sk-SK" sz="1600" dirty="0" err="1" smtClean="0"/>
              <a:t>checked</a:t>
            </a:r>
            <a:r>
              <a:rPr lang="sk-SK" sz="1600" dirty="0" smtClean="0"/>
              <a:t>]</a:t>
            </a:r>
          </a:p>
          <a:p>
            <a:r>
              <a:rPr lang="en-US" sz="1600" dirty="0" smtClean="0"/>
              <a:t>x(12) Information Measure of Correlation I </a:t>
            </a:r>
          </a:p>
          <a:p>
            <a:r>
              <a:rPr lang="en-US" sz="1600" dirty="0" smtClean="0"/>
              <a:t>x(13) Information Measure of Correlation II</a:t>
            </a:r>
          </a:p>
          <a:p>
            <a:r>
              <a:rPr lang="sk-SK" sz="1600" dirty="0" smtClean="0"/>
              <a:t>x(14) </a:t>
            </a:r>
            <a:r>
              <a:rPr lang="sk-SK" sz="1600" dirty="0" err="1" smtClean="0"/>
              <a:t>Maximal</a:t>
            </a:r>
            <a:r>
              <a:rPr lang="sk-SK" sz="1600" dirty="0" smtClean="0"/>
              <a:t> </a:t>
            </a:r>
            <a:r>
              <a:rPr lang="sk-SK" sz="1600" dirty="0" err="1" smtClean="0"/>
              <a:t>Correlation</a:t>
            </a:r>
            <a:r>
              <a:rPr lang="sk-SK" sz="1600" dirty="0" smtClean="0"/>
              <a:t> </a:t>
            </a:r>
            <a:r>
              <a:rPr lang="sk-SK" sz="1600" dirty="0" err="1" smtClean="0"/>
              <a:t>Coefficient</a:t>
            </a:r>
            <a:r>
              <a:rPr lang="sk-SK" sz="1600" dirty="0" smtClean="0"/>
              <a:t> </a:t>
            </a:r>
            <a:r>
              <a:rPr lang="en-US" dirty="0" smtClean="0"/>
              <a:t>]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4286248" y="785794"/>
            <a:ext cx="43577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Histogramové</a:t>
            </a:r>
            <a:r>
              <a:rPr lang="sk-SK" dirty="0" smtClean="0"/>
              <a:t> príznaky</a:t>
            </a:r>
            <a:r>
              <a:rPr lang="en-US" dirty="0" smtClean="0"/>
              <a:t> [</a:t>
            </a:r>
            <a:r>
              <a:rPr lang="sk-SK" dirty="0" smtClean="0"/>
              <a:t>  </a:t>
            </a:r>
            <a:endParaRPr lang="en-US" dirty="0" smtClean="0"/>
          </a:p>
          <a:p>
            <a:r>
              <a:rPr lang="en-US" sz="1600" dirty="0" smtClean="0"/>
              <a:t>x(15)</a:t>
            </a:r>
            <a:r>
              <a:rPr lang="sk-SK" sz="1600" dirty="0" err="1" smtClean="0"/>
              <a:t>Mean</a:t>
            </a:r>
            <a:r>
              <a:rPr lang="en-US" sz="1600" dirty="0" smtClean="0"/>
              <a:t>,</a:t>
            </a:r>
            <a:r>
              <a:rPr lang="sk-SK" sz="1600" dirty="0" smtClean="0"/>
              <a:t> </a:t>
            </a:r>
            <a:r>
              <a:rPr lang="en-US" sz="1600" dirty="0" smtClean="0"/>
              <a:t>x(16)</a:t>
            </a:r>
            <a:r>
              <a:rPr lang="sk-SK" sz="1600" dirty="0" err="1" smtClean="0"/>
              <a:t>Variance</a:t>
            </a:r>
            <a:r>
              <a:rPr lang="en-US" sz="1600" dirty="0" smtClean="0"/>
              <a:t>,</a:t>
            </a:r>
            <a:r>
              <a:rPr lang="sk-SK" sz="1600" dirty="0" smtClean="0"/>
              <a:t> </a:t>
            </a:r>
            <a:r>
              <a:rPr lang="en-US" sz="1600" dirty="0" smtClean="0"/>
              <a:t>x(17)</a:t>
            </a:r>
            <a:r>
              <a:rPr lang="sk-SK" sz="1600" dirty="0" err="1" smtClean="0"/>
              <a:t>Skewness</a:t>
            </a:r>
            <a:r>
              <a:rPr lang="en-US" sz="1600" dirty="0" smtClean="0"/>
              <a:t>,</a:t>
            </a:r>
            <a:r>
              <a:rPr lang="sk-SK" sz="1600" dirty="0" smtClean="0"/>
              <a:t> </a:t>
            </a:r>
            <a:r>
              <a:rPr lang="en-US" sz="1600" dirty="0" smtClean="0"/>
              <a:t>x(18)</a:t>
            </a:r>
            <a:r>
              <a:rPr lang="sk-SK" sz="1600" dirty="0" err="1" smtClean="0"/>
              <a:t>Kurtosi</a:t>
            </a:r>
            <a:r>
              <a:rPr lang="en-US" sz="1600" dirty="0" smtClean="0"/>
              <a:t>s,</a:t>
            </a:r>
            <a:r>
              <a:rPr lang="sk-SK" sz="1600" dirty="0" smtClean="0"/>
              <a:t> </a:t>
            </a:r>
            <a:r>
              <a:rPr lang="en-US" sz="1600" dirty="0" smtClean="0"/>
              <a:t>x(19)</a:t>
            </a:r>
            <a:r>
              <a:rPr lang="sk-SK" sz="1600" dirty="0" err="1" smtClean="0"/>
              <a:t>Energy</a:t>
            </a:r>
            <a:r>
              <a:rPr lang="en-US" sz="1600" dirty="0" smtClean="0"/>
              <a:t>,</a:t>
            </a:r>
            <a:r>
              <a:rPr lang="sk-SK" sz="1600" dirty="0" smtClean="0"/>
              <a:t> </a:t>
            </a:r>
            <a:r>
              <a:rPr lang="en-US" sz="1600" dirty="0" smtClean="0"/>
              <a:t>(x)20</a:t>
            </a:r>
            <a:r>
              <a:rPr lang="sk-SK" sz="1600" dirty="0" err="1" smtClean="0"/>
              <a:t>Entropy</a:t>
            </a:r>
            <a:r>
              <a:rPr lang="en-US" dirty="0" smtClean="0"/>
              <a:t>]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8" name="Šipka doleva 7"/>
          <p:cNvSpPr/>
          <p:nvPr/>
        </p:nvSpPr>
        <p:spPr>
          <a:xfrm>
            <a:off x="4071934" y="5929330"/>
            <a:ext cx="500066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ovéPole 8"/>
          <p:cNvSpPr txBox="1"/>
          <p:nvPr/>
        </p:nvSpPr>
        <p:spPr>
          <a:xfrm>
            <a:off x="4643438" y="5715016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Výstupné vyhodnocovacie dáta:</a:t>
            </a:r>
          </a:p>
          <a:p>
            <a:r>
              <a:rPr lang="sk-SK" dirty="0" smtClean="0"/>
              <a:t> 2 klasifikačne triedy: </a:t>
            </a:r>
            <a:r>
              <a:rPr lang="sk-SK" b="1" dirty="0" err="1" smtClean="0"/>
              <a:t>Blur</a:t>
            </a:r>
            <a:r>
              <a:rPr lang="sk-SK" b="1" dirty="0" smtClean="0"/>
              <a:t>/ Non </a:t>
            </a:r>
            <a:r>
              <a:rPr lang="sk-SK" b="1" dirty="0" err="1" smtClean="0"/>
              <a:t>Blur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REDUKCIA DIMENZIONALITY / KLASIFIKÁTORY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PCA</a:t>
            </a:r>
          </a:p>
          <a:p>
            <a:endParaRPr lang="sk-SK" dirty="0" smtClean="0"/>
          </a:p>
          <a:p>
            <a:r>
              <a:rPr lang="sk-SK" dirty="0" smtClean="0"/>
              <a:t>NELINEÁRNY SVM</a:t>
            </a:r>
          </a:p>
          <a:p>
            <a:endParaRPr lang="sk-SK" dirty="0" smtClean="0"/>
          </a:p>
          <a:p>
            <a:r>
              <a:rPr lang="sk-SK" dirty="0" smtClean="0"/>
              <a:t>KNN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trénovania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 smtClean="0"/>
              <a:t> 1.) pre Trénovanú: </a:t>
            </a:r>
            <a:r>
              <a:rPr lang="sk-SK" sz="2400" b="1" dirty="0" smtClean="0"/>
              <a:t>26 </a:t>
            </a:r>
            <a:r>
              <a:rPr lang="sk-SK" sz="2400" b="1" dirty="0" smtClean="0"/>
              <a:t>000 x 10, pre KNN k=4</a:t>
            </a:r>
            <a:endParaRPr lang="sk-SK" sz="2400" dirty="0" smtClean="0"/>
          </a:p>
          <a:p>
            <a:r>
              <a:rPr lang="sk-SK" sz="2400" dirty="0" smtClean="0"/>
              <a:t>%presnosť na trénovanej množine: 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79.121005%</a:t>
            </a:r>
            <a:r>
              <a:rPr lang="sk-SK" sz="2400" dirty="0" smtClean="0"/>
              <a:t>, </a:t>
            </a:r>
          </a:p>
          <a:p>
            <a:pPr lvl="1">
              <a:buNone/>
            </a:pPr>
            <a:r>
              <a:rPr lang="sk-SK" sz="2400" b="1" dirty="0" smtClean="0"/>
              <a:t>		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72.891933%</a:t>
            </a:r>
            <a:endParaRPr lang="sk-SK" sz="2400" dirty="0" smtClean="0"/>
          </a:p>
          <a:p>
            <a:r>
              <a:rPr lang="sk-SK" sz="2400" dirty="0" smtClean="0"/>
              <a:t>%presnosť na validačnej množine: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53.448276%</a:t>
            </a:r>
            <a:r>
              <a:rPr lang="sk-SK" sz="2400" dirty="0" smtClean="0"/>
              <a:t>, </a:t>
            </a:r>
          </a:p>
          <a:p>
            <a:pPr lvl="2">
              <a:buNone/>
            </a:pPr>
            <a:r>
              <a:rPr lang="sk-SK" b="1" dirty="0" smtClean="0"/>
              <a:t>  KNN</a:t>
            </a:r>
            <a:r>
              <a:rPr lang="sk-SK" dirty="0" smtClean="0"/>
              <a:t> </a:t>
            </a:r>
            <a:r>
              <a:rPr lang="sk-SK" dirty="0" err="1" smtClean="0"/>
              <a:t>train</a:t>
            </a:r>
            <a:r>
              <a:rPr lang="sk-SK" dirty="0" smtClean="0"/>
              <a:t> </a:t>
            </a:r>
            <a:r>
              <a:rPr lang="sk-SK" dirty="0" err="1" smtClean="0"/>
              <a:t>correctly</a:t>
            </a:r>
            <a:r>
              <a:rPr lang="sk-SK" dirty="0" smtClean="0"/>
              <a:t> </a:t>
            </a:r>
            <a:r>
              <a:rPr lang="sk-SK" dirty="0" err="1" smtClean="0"/>
              <a:t>at</a:t>
            </a:r>
            <a:r>
              <a:rPr lang="sk-SK" dirty="0" smtClean="0"/>
              <a:t> </a:t>
            </a:r>
            <a:r>
              <a:rPr lang="sk-SK" b="1" dirty="0" smtClean="0"/>
              <a:t>51.649175%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trénovania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 smtClean="0"/>
              <a:t>2.) pre Trénovanú: </a:t>
            </a:r>
            <a:r>
              <a:rPr lang="sk-SK" sz="2400" b="1" dirty="0" smtClean="0"/>
              <a:t>26 </a:t>
            </a:r>
            <a:r>
              <a:rPr lang="sk-SK" sz="2400" b="1" dirty="0" smtClean="0"/>
              <a:t>000 x 20, pre KNN k=10</a:t>
            </a:r>
            <a:endParaRPr lang="sk-SK" sz="2400" dirty="0" smtClean="0"/>
          </a:p>
          <a:p>
            <a:r>
              <a:rPr lang="sk-SK" sz="2400" dirty="0" smtClean="0"/>
              <a:t>%presnosť na trénovanej množine: 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95.327245%</a:t>
            </a:r>
            <a:r>
              <a:rPr lang="sk-SK" sz="2400" dirty="0" smtClean="0"/>
              <a:t> </a:t>
            </a:r>
          </a:p>
          <a:p>
            <a:r>
              <a:rPr lang="sk-SK" sz="2400" b="1" dirty="0" smtClean="0"/>
              <a:t>      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68.066971%</a:t>
            </a:r>
            <a:endParaRPr lang="sk-SK" sz="2400" dirty="0" smtClean="0"/>
          </a:p>
          <a:p>
            <a:r>
              <a:rPr lang="sk-SK" sz="2400" dirty="0" smtClean="0"/>
              <a:t>%presnosť na validačnej množine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58.395802%</a:t>
            </a:r>
          </a:p>
          <a:p>
            <a:r>
              <a:rPr lang="sk-SK" sz="2400" b="1" dirty="0" smtClean="0"/>
              <a:t>     </a:t>
            </a:r>
            <a:r>
              <a:rPr lang="sk-SK" sz="2400" dirty="0" smtClean="0"/>
              <a:t> </a:t>
            </a:r>
            <a:r>
              <a:rPr lang="sk-SK" sz="2400" b="1" dirty="0" smtClean="0"/>
              <a:t>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53.523238%</a:t>
            </a:r>
            <a:endParaRPr lang="sk-SK" sz="2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trénovania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 smtClean="0"/>
              <a:t>3.)  pre Trénovanú: </a:t>
            </a:r>
            <a:r>
              <a:rPr lang="sk-SK" sz="2400" b="1" dirty="0" smtClean="0"/>
              <a:t>26 </a:t>
            </a:r>
            <a:r>
              <a:rPr lang="sk-SK" sz="2400" b="1" dirty="0" smtClean="0"/>
              <a:t>000 x 24, pre KNN k=5</a:t>
            </a:r>
            <a:endParaRPr lang="sk-SK" sz="2400" dirty="0" smtClean="0"/>
          </a:p>
          <a:p>
            <a:r>
              <a:rPr lang="sk-SK" sz="2400" dirty="0" smtClean="0"/>
              <a:t>%presnosť na trénovanej množine: 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97.404772%</a:t>
            </a:r>
            <a:r>
              <a:rPr lang="sk-SK" sz="2400" dirty="0" smtClean="0"/>
              <a:t>  </a:t>
            </a:r>
          </a:p>
          <a:p>
            <a:r>
              <a:rPr lang="sk-SK" sz="2400" b="1" dirty="0" smtClean="0"/>
              <a:t>      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73.286655%</a:t>
            </a:r>
            <a:endParaRPr lang="sk-SK" sz="2400" dirty="0" smtClean="0"/>
          </a:p>
          <a:p>
            <a:r>
              <a:rPr lang="sk-SK" sz="2400" dirty="0" smtClean="0"/>
              <a:t>%presnosť na validačnej množine</a:t>
            </a:r>
          </a:p>
          <a:p>
            <a:r>
              <a:rPr lang="sk-SK" sz="2400" dirty="0" smtClean="0"/>
              <a:t>	</a:t>
            </a:r>
            <a:r>
              <a:rPr lang="sk-SK" sz="2400" b="1" dirty="0" smtClean="0"/>
              <a:t>SVM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58.582090%</a:t>
            </a:r>
          </a:p>
          <a:p>
            <a:r>
              <a:rPr lang="sk-SK" sz="2400" b="1" dirty="0" smtClean="0"/>
              <a:t>     </a:t>
            </a:r>
            <a:r>
              <a:rPr lang="sk-SK" sz="2400" dirty="0" smtClean="0"/>
              <a:t> </a:t>
            </a:r>
            <a:r>
              <a:rPr lang="sk-SK" sz="2400" b="1" dirty="0" smtClean="0"/>
              <a:t>KNN</a:t>
            </a:r>
            <a:r>
              <a:rPr lang="sk-SK" sz="2400" dirty="0" smtClean="0"/>
              <a:t> </a:t>
            </a:r>
            <a:r>
              <a:rPr lang="sk-SK" sz="2400" dirty="0" err="1" smtClean="0"/>
              <a:t>train</a:t>
            </a:r>
            <a:r>
              <a:rPr lang="sk-SK" sz="2400" dirty="0" smtClean="0"/>
              <a:t> </a:t>
            </a:r>
            <a:r>
              <a:rPr lang="sk-SK" sz="2400" dirty="0" err="1" smtClean="0"/>
              <a:t>correctly</a:t>
            </a:r>
            <a:r>
              <a:rPr lang="sk-SK" sz="2400" dirty="0" smtClean="0"/>
              <a:t> </a:t>
            </a:r>
            <a:r>
              <a:rPr lang="sk-SK" sz="2400" dirty="0" err="1" smtClean="0"/>
              <a:t>at</a:t>
            </a:r>
            <a:r>
              <a:rPr lang="sk-SK" sz="2400" dirty="0" smtClean="0"/>
              <a:t> </a:t>
            </a:r>
            <a:r>
              <a:rPr lang="sk-SK" sz="2400" b="1" dirty="0" smtClean="0"/>
              <a:t>58.582090%</a:t>
            </a:r>
            <a:endParaRPr lang="sk-SK" sz="2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535</TotalTime>
  <Words>497</Words>
  <PresentationFormat>Předvádění na obrazovce (4:3)</PresentationFormat>
  <Paragraphs>121</Paragraphs>
  <Slides>25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6" baseType="lpstr">
      <vt:lpstr>Technický</vt:lpstr>
      <vt:lpstr>Detekcia rozmazaných oblastí na obrázkoch</vt:lpstr>
      <vt:lpstr>Dataset</vt:lpstr>
      <vt:lpstr>     Vstupná databáza             Ground truth</vt:lpstr>
      <vt:lpstr>Postup práce:</vt:lpstr>
      <vt:lpstr>Príznaky</vt:lpstr>
      <vt:lpstr>REDUKCIA DIMENZIONALITY / KLASIFIKÁTORY</vt:lpstr>
      <vt:lpstr>Výsledky trénovania</vt:lpstr>
      <vt:lpstr>Výsledky trénovania</vt:lpstr>
      <vt:lpstr>Výsledky trénovania</vt:lpstr>
      <vt:lpstr>Výsledky trénovania</vt:lpstr>
      <vt:lpstr>Rozšírenie databázy</vt:lpstr>
      <vt:lpstr>Výsledky trénovania</vt:lpstr>
      <vt:lpstr>Výsledky testovania</vt:lpstr>
      <vt:lpstr>SVM  Trénovacia množina   </vt:lpstr>
      <vt:lpstr>SVM  Trénovacia množina</vt:lpstr>
      <vt:lpstr>SVM  Trénovacia množina</vt:lpstr>
      <vt:lpstr>SVM  Trénovacia množina</vt:lpstr>
      <vt:lpstr>SVM  Trénovacia množina</vt:lpstr>
      <vt:lpstr>SVM  testovacia množina</vt:lpstr>
      <vt:lpstr>Snímek 20</vt:lpstr>
      <vt:lpstr>SVM  testovacia množina</vt:lpstr>
      <vt:lpstr>SVM  testovacia množina</vt:lpstr>
      <vt:lpstr>SVM  testovacia množina</vt:lpstr>
      <vt:lpstr>Záver</vt:lpstr>
      <vt:lpstr>Snímek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motion blur na obrazkoch</dc:title>
  <dc:creator>Robert</dc:creator>
  <cp:lastModifiedBy>Robert</cp:lastModifiedBy>
  <cp:revision>56</cp:revision>
  <dcterms:created xsi:type="dcterms:W3CDTF">2018-05-10T11:08:20Z</dcterms:created>
  <dcterms:modified xsi:type="dcterms:W3CDTF">2018-05-15T10:43:15Z</dcterms:modified>
</cp:coreProperties>
</file>