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19" r:id="rId5"/>
  </p:sldMasterIdLst>
  <p:notesMasterIdLst>
    <p:notesMasterId r:id="rId37"/>
  </p:notesMasterIdLst>
  <p:handoutMasterIdLst>
    <p:handoutMasterId r:id="rId38"/>
  </p:handoutMasterIdLst>
  <p:sldIdLst>
    <p:sldId id="282" r:id="rId6"/>
    <p:sldId id="257" r:id="rId7"/>
    <p:sldId id="309" r:id="rId8"/>
    <p:sldId id="259" r:id="rId9"/>
    <p:sldId id="284" r:id="rId10"/>
    <p:sldId id="302" r:id="rId11"/>
    <p:sldId id="299" r:id="rId12"/>
    <p:sldId id="290" r:id="rId13"/>
    <p:sldId id="301" r:id="rId14"/>
    <p:sldId id="293" r:id="rId15"/>
    <p:sldId id="303" r:id="rId16"/>
    <p:sldId id="286" r:id="rId17"/>
    <p:sldId id="305" r:id="rId18"/>
    <p:sldId id="285" r:id="rId19"/>
    <p:sldId id="304" r:id="rId20"/>
    <p:sldId id="289" r:id="rId21"/>
    <p:sldId id="306" r:id="rId22"/>
    <p:sldId id="287" r:id="rId23"/>
    <p:sldId id="310" r:id="rId24"/>
    <p:sldId id="291" r:id="rId25"/>
    <p:sldId id="292" r:id="rId26"/>
    <p:sldId id="307" r:id="rId27"/>
    <p:sldId id="288" r:id="rId28"/>
    <p:sldId id="311" r:id="rId29"/>
    <p:sldId id="294" r:id="rId30"/>
    <p:sldId id="295" r:id="rId31"/>
    <p:sldId id="296" r:id="rId32"/>
    <p:sldId id="297" r:id="rId33"/>
    <p:sldId id="308" r:id="rId34"/>
    <p:sldId id="298" r:id="rId35"/>
    <p:sldId id="281" r:id="rId36"/>
  </p:sldIdLst>
  <p:sldSz cx="12436475" cy="6994525"/>
  <p:notesSz cx="7010400" cy="92964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88F"/>
    <a:srgbClr val="4567C5"/>
    <a:srgbClr val="000000"/>
    <a:srgbClr val="BDBDBD"/>
    <a:srgbClr val="7D7D7D"/>
    <a:srgbClr val="00168E"/>
    <a:srgbClr val="002050"/>
    <a:srgbClr val="505050"/>
    <a:srgbClr val="D2D2D2"/>
    <a:srgbClr val="BAD8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0261" autoAdjust="0"/>
  </p:normalViewPr>
  <p:slideViewPr>
    <p:cSldViewPr snapToObjects="1">
      <p:cViewPr varScale="1">
        <p:scale>
          <a:sx n="72" d="100"/>
          <a:sy n="72" d="100"/>
        </p:scale>
        <p:origin x="1152" y="78"/>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Objects="1" showGuides="1">
      <p:cViewPr varScale="1">
        <p:scale>
          <a:sx n="65" d="100"/>
          <a:sy n="65" d="100"/>
        </p:scale>
        <p:origin x="3276" y="6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ate Placeholder 6"/>
          <p:cNvSpPr>
            <a:spLocks noGrp="1"/>
          </p:cNvSpPr>
          <p:nvPr>
            <p:ph type="dt" sz="quarter" idx="1"/>
          </p:nvPr>
        </p:nvSpPr>
        <p:spPr>
          <a:xfrm>
            <a:off x="3970938" y="0"/>
            <a:ext cx="3037840" cy="464820"/>
          </a:xfrm>
          <a:prstGeom prst="rect">
            <a:avLst/>
          </a:prstGeom>
        </p:spPr>
        <p:txBody>
          <a:bodyPr vert="horz" lIns="91440" tIns="45720" rIns="91440" bIns="45720" rtlCol="0"/>
          <a:lstStyle>
            <a:lvl1pPr algn="r">
              <a:defRPr sz="1200"/>
            </a:lvl1pPr>
          </a:lstStyle>
          <a:p>
            <a:fld id="{E0172694-61BA-4353-BA89-77A3A7646F9B}" type="datetime1">
              <a:rPr lang="en-US" smtClean="0">
                <a:latin typeface="Segoe UI" pitchFamily="34" charset="0"/>
              </a:rPr>
              <a:t>4/2/2014</a:t>
            </a:fld>
            <a:endParaRPr lang="en-US" dirty="0">
              <a:latin typeface="Segoe UI" pitchFamily="34" charset="0"/>
            </a:endParaRPr>
          </a:p>
        </p:txBody>
      </p:sp>
      <p:sp>
        <p:nvSpPr>
          <p:cNvPr id="9" name="Slide Number Placeholder 8"/>
          <p:cNvSpPr>
            <a:spLocks noGrp="1"/>
          </p:cNvSpPr>
          <p:nvPr>
            <p:ph type="sldNum" sz="quarter" idx="3"/>
          </p:nvPr>
        </p:nvSpPr>
        <p:spPr>
          <a:xfrm>
            <a:off x="5912104" y="8829967"/>
            <a:ext cx="1096674" cy="46482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
        <p:nvSpPr>
          <p:cNvPr id="3" name="Footer Placeholder 2"/>
          <p:cNvSpPr>
            <a:spLocks noGrp="1"/>
          </p:cNvSpPr>
          <p:nvPr>
            <p:ph type="ftr" sz="quarter" idx="2"/>
          </p:nvPr>
        </p:nvSpPr>
        <p:spPr>
          <a:xfrm>
            <a:off x="327187" y="8829967"/>
            <a:ext cx="5584915" cy="466434"/>
          </a:xfrm>
          <a:prstGeom prst="rect">
            <a:avLst/>
          </a:prstGeom>
        </p:spPr>
        <p:txBody>
          <a:bodyPr vert="horz" lIns="91440" tIns="45720" rIns="91440" bIns="45720" rtlCol="0" anchor="b"/>
          <a:lstStyle>
            <a:lvl1pPr algn="l">
              <a:defRPr sz="1200"/>
            </a:lvl1pPr>
          </a:lstStyle>
          <a:p>
            <a:r>
              <a:rPr lang="en-US" sz="500" dirty="0" smtClean="0"/>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p>
        </p:txBody>
      </p:sp>
      <p:sp>
        <p:nvSpPr>
          <p:cNvPr id="5" name="Header Placeholder 7"/>
          <p:cNvSpPr>
            <a:spLocks noGrp="1"/>
          </p:cNvSpPr>
          <p:nvPr>
            <p:ph type="hdr" sz="quarter"/>
          </p:nvPr>
        </p:nvSpPr>
        <p:spPr>
          <a:xfrm>
            <a:off x="0" y="0"/>
            <a:ext cx="3037840" cy="464820"/>
          </a:xfrm>
          <a:prstGeom prst="rect">
            <a:avLst/>
          </a:prstGeom>
        </p:spPr>
        <p:txBody>
          <a:bodyPr vert="horz" lIns="91440" tIns="45720" rIns="91440" bIns="45720" rtlCol="0"/>
          <a:lstStyle>
            <a:lvl1pPr algn="l">
              <a:defRPr sz="1200">
                <a:latin typeface="Segoe UI" pitchFamily="34" charset="0"/>
              </a:defRPr>
            </a:lvl1pPr>
          </a:lstStyle>
          <a:p>
            <a:r>
              <a:rPr lang="en-US" dirty="0" smtClean="0"/>
              <a:t>Build 2014</a:t>
            </a:r>
            <a:endParaRPr lang="en-US" dirty="0"/>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3037840" cy="464820"/>
          </a:xfrm>
          <a:prstGeom prst="rect">
            <a:avLst/>
          </a:prstGeom>
        </p:spPr>
        <p:txBody>
          <a:bodyPr vert="horz" lIns="91440" tIns="45720" rIns="91440" bIns="45720" rtlCol="0"/>
          <a:lstStyle>
            <a:lvl1pPr algn="l">
              <a:defRPr sz="1200">
                <a:latin typeface="Segoe UI" pitchFamily="34" charset="0"/>
              </a:defRPr>
            </a:lvl1pPr>
          </a:lstStyle>
          <a:p>
            <a:r>
              <a:rPr lang="en-US" dirty="0" smtClean="0"/>
              <a:t>Build 2014</a:t>
            </a:r>
            <a:endParaRPr lang="en-US" dirty="0"/>
          </a:p>
        </p:txBody>
      </p:sp>
      <p:sp>
        <p:nvSpPr>
          <p:cNvPr id="9" name="Slide Image Placeholder 8"/>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831581"/>
            <a:ext cx="6052312" cy="361897"/>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970938" y="0"/>
            <a:ext cx="3037840" cy="464820"/>
          </a:xfrm>
          <a:prstGeom prst="rect">
            <a:avLst/>
          </a:prstGeom>
        </p:spPr>
        <p:txBody>
          <a:bodyPr vert="horz" lIns="91440" tIns="45720" rIns="91440" bIns="45720" rtlCol="0"/>
          <a:lstStyle>
            <a:lvl1pPr algn="r">
              <a:defRPr sz="1200">
                <a:latin typeface="Segoe UI" pitchFamily="34" charset="0"/>
              </a:defRPr>
            </a:lvl1pPr>
          </a:lstStyle>
          <a:p>
            <a:fld id="{9F00D60D-1703-4D24-8308-FEE06A50A69C}" type="datetime1">
              <a:rPr lang="en-US" smtClean="0"/>
              <a:t>4/2/2014</a:t>
            </a:fld>
            <a:endParaRPr lang="en-US" dirty="0"/>
          </a:p>
        </p:txBody>
      </p:sp>
      <p:sp>
        <p:nvSpPr>
          <p:cNvPr id="12" name="Notes Placeholder 11"/>
          <p:cNvSpPr>
            <a:spLocks noGrp="1"/>
          </p:cNvSpPr>
          <p:nvPr>
            <p:ph type="body" sz="quarter" idx="3"/>
          </p:nvPr>
        </p:nvSpPr>
        <p:spPr>
          <a:xfrm>
            <a:off x="701040" y="4415790"/>
            <a:ext cx="5608320" cy="418338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6040628" y="8829967"/>
            <a:ext cx="968150" cy="46482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C6996B83-60CF-42A8-BA06-F99D0BEC30B3}" type="datetime1">
              <a:rPr lang="en-US" smtClean="0"/>
              <a:t>4/2/2014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
        <p:nvSpPr>
          <p:cNvPr id="7" name="Header Placeholder 6"/>
          <p:cNvSpPr>
            <a:spLocks noGrp="1"/>
          </p:cNvSpPr>
          <p:nvPr>
            <p:ph type="hdr" sz="quarter" idx="13"/>
          </p:nvPr>
        </p:nvSpPr>
        <p:spPr/>
        <p:txBody>
          <a:bodyPr/>
          <a:lstStyle/>
          <a:p>
            <a:r>
              <a:rPr lang="en-US" dirty="0" smtClean="0"/>
              <a:t>Build 2014</a:t>
            </a:r>
            <a:endParaRPr lang="en-US" dirty="0"/>
          </a:p>
        </p:txBody>
      </p:sp>
    </p:spTree>
    <p:extLst>
      <p:ext uri="{BB962C8B-B14F-4D97-AF65-F5344CB8AC3E}">
        <p14:creationId xmlns:p14="http://schemas.microsoft.com/office/powerpoint/2010/main" val="25853471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5A</a:t>
            </a:r>
            <a:endParaRPr lang="en-US" dirty="0"/>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4/2/2014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8011005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a:t>
            </a:r>
          </a:p>
          <a:p>
            <a:pPr marL="171450" indent="-171450">
              <a:buFontTx/>
              <a:buChar char="-"/>
            </a:pPr>
            <a:r>
              <a:rPr lang="en-US" dirty="0" smtClean="0"/>
              <a:t>Moving current content to list.html</a:t>
            </a:r>
          </a:p>
          <a:p>
            <a:pPr marL="171450" indent="-171450">
              <a:buFontTx/>
              <a:buChar char="-"/>
            </a:pPr>
            <a:r>
              <a:rPr lang="en-US" dirty="0" smtClean="0"/>
              <a:t>Adding a ng-view tag</a:t>
            </a:r>
          </a:p>
          <a:p>
            <a:pPr marL="171450" indent="-171450">
              <a:buFontTx/>
              <a:buChar char="-"/>
            </a:pPr>
            <a:r>
              <a:rPr lang="en-US" baseline="0" dirty="0" smtClean="0"/>
              <a:t>Adding routing to app.js (angular-route)</a:t>
            </a:r>
          </a:p>
          <a:p>
            <a:pPr marL="171450" indent="-171450">
              <a:buFontTx/>
              <a:buChar char="-"/>
            </a:pPr>
            <a:r>
              <a:rPr lang="en-US" baseline="0" dirty="0" smtClean="0"/>
              <a:t>New view detail.html</a:t>
            </a:r>
          </a:p>
          <a:p>
            <a:pPr marL="171450" indent="-171450">
              <a:buFontTx/>
              <a:buChar char="-"/>
            </a:pPr>
            <a:endParaRPr lang="en-US" baseline="0" dirty="0" smtClean="0"/>
          </a:p>
          <a:p>
            <a:pPr marL="171450" indent="-171450">
              <a:buFontTx/>
              <a:buChar char="-"/>
            </a:pPr>
            <a:r>
              <a:rPr lang="en-US" baseline="0" smtClean="0"/>
              <a:t>Step 6</a:t>
            </a:r>
            <a:endParaRPr lang="en-US" dirty="0" smtClean="0"/>
          </a:p>
          <a:p>
            <a:pPr marL="171450" indent="-171450">
              <a:buFontTx/>
              <a:buChar char="-"/>
            </a:pPr>
            <a:endParaRPr lang="en-US" dirty="0" smtClean="0"/>
          </a:p>
          <a:p>
            <a:pPr marL="171450" indent="-171450">
              <a:buFontTx/>
              <a:buChar char="-"/>
            </a:pPr>
            <a:endParaRPr lang="en-US" dirty="0"/>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4/2/2014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9818558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6</a:t>
            </a:r>
            <a:endParaRPr lang="en-US" dirty="0"/>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4/2/2014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8487145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smtClean="0"/>
          </a:p>
          <a:p>
            <a:pPr marL="171450" indent="-171450">
              <a:buFontTx/>
              <a:buChar char="-"/>
            </a:pPr>
            <a:endParaRPr lang="en-US" dirty="0" smtClean="0"/>
          </a:p>
          <a:p>
            <a:pPr marL="171450" indent="-171450">
              <a:buFontTx/>
              <a:buChar char="-"/>
            </a:pPr>
            <a:endParaRPr lang="en-US" dirty="0" smtClean="0"/>
          </a:p>
          <a:p>
            <a:pPr marL="171450" indent="-171450">
              <a:buFontTx/>
              <a:buChar char="-"/>
            </a:pPr>
            <a:endParaRPr lang="en-US" dirty="0"/>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4/2/2014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9489095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a:t>
            </a:r>
          </a:p>
          <a:p>
            <a:pPr marL="171450" indent="-171450">
              <a:buFontTx/>
              <a:buChar char="-"/>
            </a:pPr>
            <a:r>
              <a:rPr lang="en-US" dirty="0" smtClean="0"/>
              <a:t>Update site</a:t>
            </a:r>
            <a:r>
              <a:rPr lang="en-US" baseline="0" dirty="0" smtClean="0"/>
              <a:t> to use Web API</a:t>
            </a:r>
          </a:p>
          <a:p>
            <a:pPr marL="171450" indent="-171450">
              <a:buFontTx/>
              <a:buChar char="-"/>
            </a:pPr>
            <a:endParaRPr lang="en-US" baseline="0" dirty="0" smtClean="0"/>
          </a:p>
          <a:p>
            <a:pPr marL="171450" indent="-171450">
              <a:buFontTx/>
              <a:buChar char="-"/>
            </a:pPr>
            <a:r>
              <a:rPr lang="en-US" baseline="0" dirty="0" smtClean="0"/>
              <a:t>Step 6A</a:t>
            </a:r>
            <a:endParaRPr lang="en-US" dirty="0" smtClean="0"/>
          </a:p>
          <a:p>
            <a:pPr marL="171450" indent="-171450">
              <a:buFontTx/>
              <a:buChar char="-"/>
            </a:pPr>
            <a:endParaRPr lang="en-US" dirty="0" smtClean="0"/>
          </a:p>
          <a:p>
            <a:pPr marL="171450" indent="-171450">
              <a:buFontTx/>
              <a:buChar char="-"/>
            </a:pPr>
            <a:endParaRPr lang="en-US" dirty="0"/>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4/2/2014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7133266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Step 6A</a:t>
            </a:r>
            <a:endParaRPr lang="en-US" dirty="0"/>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4/2/2014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1481709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a:t>
            </a:r>
          </a:p>
          <a:p>
            <a:pPr marL="171450" indent="-171450">
              <a:buFontTx/>
              <a:buChar char="-"/>
            </a:pPr>
            <a:r>
              <a:rPr lang="en-US" dirty="0" smtClean="0"/>
              <a:t>Add dual-binding in detail</a:t>
            </a:r>
          </a:p>
          <a:p>
            <a:pPr marL="171450" indent="-171450">
              <a:buFontTx/>
              <a:buChar char="-"/>
            </a:pPr>
            <a:r>
              <a:rPr lang="en-US" dirty="0" smtClean="0"/>
              <a:t>Ng-change to update locally</a:t>
            </a:r>
          </a:p>
          <a:p>
            <a:pPr marL="171450" indent="-171450">
              <a:buFontTx/>
              <a:buChar char="-"/>
            </a:pPr>
            <a:r>
              <a:rPr lang="en-US" dirty="0" smtClean="0"/>
              <a:t>Reload changes at start</a:t>
            </a:r>
          </a:p>
          <a:p>
            <a:pPr marL="171450" indent="-171450">
              <a:buFontTx/>
              <a:buChar char="-"/>
            </a:pPr>
            <a:r>
              <a:rPr lang="en-US" dirty="0" smtClean="0"/>
              <a:t>Using</a:t>
            </a:r>
            <a:r>
              <a:rPr lang="en-US" baseline="0" dirty="0" smtClean="0"/>
              <a:t> </a:t>
            </a:r>
            <a:r>
              <a:rPr lang="en-US" baseline="0" dirty="0" err="1" smtClean="0"/>
              <a:t>signalR</a:t>
            </a:r>
            <a:r>
              <a:rPr lang="en-US" baseline="0" dirty="0" smtClean="0"/>
              <a:t> to do a real time sync</a:t>
            </a:r>
          </a:p>
          <a:p>
            <a:pPr marL="171450" indent="-171450">
              <a:buFontTx/>
              <a:buChar char="-"/>
            </a:pPr>
            <a:endParaRPr lang="en-US" dirty="0" smtClean="0"/>
          </a:p>
          <a:p>
            <a:pPr marL="171450" indent="-171450">
              <a:buFontTx/>
              <a:buChar char="-"/>
            </a:pPr>
            <a:endParaRPr lang="en-US" dirty="0" smtClean="0"/>
          </a:p>
          <a:p>
            <a:pPr marL="171450" indent="-171450">
              <a:buFontTx/>
              <a:buChar char="-"/>
            </a:pPr>
            <a:endParaRPr lang="en-US" dirty="0" smtClean="0"/>
          </a:p>
          <a:p>
            <a:pPr marL="171450" indent="-171450">
              <a:buFontTx/>
              <a:buChar char="-"/>
            </a:pPr>
            <a:endParaRPr lang="en-US" dirty="0"/>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4/2/2014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26096391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Step 6</a:t>
            </a:r>
          </a:p>
          <a:p>
            <a:r>
              <a:rPr lang="en-US" dirty="0" smtClean="0"/>
              <a:t>Local storage</a:t>
            </a:r>
            <a:endParaRPr lang="en-US" dirty="0"/>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4/2/2014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1996984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demonstrates the way </a:t>
            </a:r>
            <a:r>
              <a:rPr lang="en-US" dirty="0" err="1" smtClean="0"/>
              <a:t>SignalR</a:t>
            </a:r>
            <a:r>
              <a:rPr lang="en-US" dirty="0" smtClean="0"/>
              <a:t> works over an</a:t>
            </a:r>
            <a:r>
              <a:rPr lang="en-US" baseline="0" dirty="0" smtClean="0"/>
              <a:t> HTTP connection using long polling or one of the other pre-Web Socket or pre-Server Sent Events methods.</a:t>
            </a:r>
          </a:p>
          <a:p>
            <a:endParaRPr lang="en-US" baseline="0" dirty="0" smtClean="0"/>
          </a:p>
          <a:p>
            <a:r>
              <a:rPr lang="en-US" baseline="0" dirty="0" smtClean="0"/>
              <a:t>The web server makes an outbound request to the web server. </a:t>
            </a:r>
            <a:r>
              <a:rPr lang="en-US" b="1" baseline="0" dirty="0" smtClean="0"/>
              <a:t>CLICK</a:t>
            </a:r>
            <a:endParaRPr lang="en-US" baseline="0" dirty="0" smtClean="0"/>
          </a:p>
          <a:p>
            <a:r>
              <a:rPr lang="en-US" baseline="0" dirty="0" smtClean="0"/>
              <a:t>If the web server is ready to return something, it does so. </a:t>
            </a:r>
            <a:r>
              <a:rPr lang="en-US" b="1" baseline="0" dirty="0" smtClean="0"/>
              <a:t>CLICK</a:t>
            </a:r>
          </a:p>
          <a:p>
            <a:r>
              <a:rPr lang="en-US" b="0" baseline="0" dirty="0" smtClean="0"/>
              <a:t>Once the server responds, the client begins making the requests again until the server responds. </a:t>
            </a:r>
            <a:r>
              <a:rPr lang="en-US" b="1" baseline="0" dirty="0" smtClean="0"/>
              <a:t>CLICK</a:t>
            </a:r>
            <a:endParaRPr lang="en-US" b="0" baseline="0" dirty="0" smtClean="0"/>
          </a:p>
          <a:p>
            <a:endParaRPr lang="en-US" b="0"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25</a:t>
            </a:fld>
            <a:endParaRPr lang="en-US" dirty="0"/>
          </a:p>
        </p:txBody>
      </p:sp>
    </p:spTree>
    <p:extLst>
      <p:ext uri="{BB962C8B-B14F-4D97-AF65-F5344CB8AC3E}">
        <p14:creationId xmlns:p14="http://schemas.microsoft.com/office/powerpoint/2010/main" val="9696438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82AABF77-E2E4-44CA-BA5C-65E132CF08D8}" type="slidenum">
              <a:rPr lang="en-US" smtClean="0"/>
              <a:pPr/>
              <a:t>26</a:t>
            </a:fld>
            <a:endParaRPr lang="en-US" dirty="0"/>
          </a:p>
        </p:txBody>
      </p:sp>
    </p:spTree>
    <p:extLst>
      <p:ext uri="{BB962C8B-B14F-4D97-AF65-F5344CB8AC3E}">
        <p14:creationId xmlns:p14="http://schemas.microsoft.com/office/powerpoint/2010/main" val="765988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4/2/2014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13868836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82AABF77-E2E4-44CA-BA5C-65E132CF08D8}" type="slidenum">
              <a:rPr lang="en-US" smtClean="0"/>
              <a:pPr/>
              <a:t>27</a:t>
            </a:fld>
            <a:endParaRPr lang="en-US" dirty="0"/>
          </a:p>
        </p:txBody>
      </p:sp>
    </p:spTree>
    <p:extLst>
      <p:ext uri="{BB962C8B-B14F-4D97-AF65-F5344CB8AC3E}">
        <p14:creationId xmlns:p14="http://schemas.microsoft.com/office/powerpoint/2010/main" val="41072366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E8C67A6-C0E7-47DF-97C2-CA9B11275397}" type="slidenum">
              <a:rPr lang="en-US" smtClean="0"/>
              <a:t>28</a:t>
            </a:fld>
            <a:endParaRPr lang="en-US"/>
          </a:p>
        </p:txBody>
      </p:sp>
    </p:spTree>
    <p:extLst>
      <p:ext uri="{BB962C8B-B14F-4D97-AF65-F5344CB8AC3E}">
        <p14:creationId xmlns:p14="http://schemas.microsoft.com/office/powerpoint/2010/main" val="3826338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smtClean="0"/>
              <a:t>Step 1 here</a:t>
            </a:r>
            <a:endParaRPr lang="en-US" dirty="0"/>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4/2/2014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0009555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Step 1A here</a:t>
            </a:r>
          </a:p>
          <a:p>
            <a:endParaRPr lang="en-US" dirty="0" smtClean="0"/>
          </a:p>
          <a:p>
            <a:r>
              <a:rPr lang="en-US" dirty="0" smtClean="0"/>
              <a:t>Options listed</a:t>
            </a:r>
            <a:r>
              <a:rPr lang="en-US" baseline="0" dirty="0" smtClean="0"/>
              <a:t> in code:</a:t>
            </a:r>
          </a:p>
          <a:p>
            <a:pPr marL="228600" indent="-228600">
              <a:buAutoNum type="arabicPeriod"/>
            </a:pPr>
            <a:r>
              <a:rPr lang="en-US" dirty="0" smtClean="0"/>
              <a:t>Download files and reference them</a:t>
            </a:r>
          </a:p>
          <a:p>
            <a:pPr marL="228600" indent="-228600">
              <a:buAutoNum type="arabicPeriod"/>
            </a:pPr>
            <a:r>
              <a:rPr lang="en-US" dirty="0" smtClean="0"/>
              <a:t>NuGet</a:t>
            </a:r>
          </a:p>
          <a:p>
            <a:pPr marL="228600" indent="-228600">
              <a:buAutoNum type="arabicPeriod"/>
            </a:pPr>
            <a:r>
              <a:rPr lang="en-US" dirty="0" smtClean="0"/>
              <a:t>CDN</a:t>
            </a:r>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4/2/2014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5795811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smtClean="0"/>
          </a:p>
          <a:p>
            <a:pPr marL="171450" indent="-171450">
              <a:buFontTx/>
              <a:buChar char="-"/>
            </a:pPr>
            <a:endParaRPr lang="en-US" dirty="0" smtClean="0"/>
          </a:p>
          <a:p>
            <a:pPr marL="171450" indent="-171450">
              <a:buFontTx/>
              <a:buChar char="-"/>
            </a:pPr>
            <a:endParaRPr lang="en-US" dirty="0" smtClean="0"/>
          </a:p>
          <a:p>
            <a:pPr marL="171450" indent="-171450">
              <a:buFontTx/>
              <a:buChar char="-"/>
            </a:pPr>
            <a:endParaRPr lang="en-US" dirty="0"/>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4/2/2014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9258204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smtClean="0"/>
          </a:p>
          <a:p>
            <a:pPr marL="171450" indent="-171450">
              <a:buFontTx/>
              <a:buChar char="-"/>
            </a:pPr>
            <a:endParaRPr lang="en-US" dirty="0" smtClean="0"/>
          </a:p>
          <a:p>
            <a:pPr marL="171450" indent="-171450">
              <a:buFontTx/>
              <a:buChar char="-"/>
            </a:pPr>
            <a:endParaRPr lang="en-US" dirty="0" smtClean="0"/>
          </a:p>
          <a:p>
            <a:pPr marL="171450" indent="-171450">
              <a:buFontTx/>
              <a:buChar char="-"/>
            </a:pPr>
            <a:endParaRPr lang="en-US" dirty="0"/>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4/2/2014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9884173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Angular.js is an MVC framework – strong separation between data and view through a controller</a:t>
            </a:r>
          </a:p>
          <a:p>
            <a:r>
              <a:rPr lang="en-US" dirty="0" smtClean="0"/>
              <a:t>It uses dependencies injection to resolve dependencies</a:t>
            </a:r>
          </a:p>
          <a:p>
            <a:endParaRPr lang="en-US" dirty="0" smtClean="0"/>
          </a:p>
          <a:p>
            <a:r>
              <a:rPr lang="en-US" dirty="0" smtClean="0"/>
              <a:t>Step 2</a:t>
            </a:r>
          </a:p>
          <a:p>
            <a:pPr marL="0" indent="0">
              <a:buFontTx/>
              <a:buNone/>
            </a:pPr>
            <a:endParaRPr lang="en-US" dirty="0" smtClean="0"/>
          </a:p>
          <a:p>
            <a:pPr marL="171450" indent="-171450">
              <a:buFontTx/>
              <a:buChar char="-"/>
            </a:pPr>
            <a:endParaRPr lang="en-US" dirty="0" smtClean="0"/>
          </a:p>
          <a:p>
            <a:pPr marL="171450" indent="-171450">
              <a:buFontTx/>
              <a:buChar char="-"/>
            </a:pPr>
            <a:endParaRPr lang="en-US" dirty="0"/>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4/2/2014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851074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Step 3</a:t>
            </a:r>
          </a:p>
          <a:p>
            <a:r>
              <a:rPr lang="en-US" b="0" dirty="0" smtClean="0">
                <a:solidFill>
                  <a:srgbClr val="FF0000"/>
                </a:solidFill>
              </a:rPr>
              <a:t>Step 4</a:t>
            </a:r>
          </a:p>
          <a:p>
            <a:r>
              <a:rPr lang="en-US" b="0" dirty="0" smtClean="0">
                <a:solidFill>
                  <a:srgbClr val="FF0000"/>
                </a:solidFill>
              </a:rPr>
              <a:t>Step 5</a:t>
            </a:r>
          </a:p>
          <a:p>
            <a:endParaRPr lang="en-US" b="0" dirty="0" smtClean="0">
              <a:solidFill>
                <a:srgbClr val="FF0000"/>
              </a:solidFill>
            </a:endParaRPr>
          </a:p>
          <a:p>
            <a:pPr marL="171450" indent="-171450">
              <a:buFontTx/>
              <a:buChar char="-"/>
            </a:pPr>
            <a:endParaRPr lang="en-US" dirty="0" smtClean="0"/>
          </a:p>
          <a:p>
            <a:pPr marL="171450" indent="-171450">
              <a:buFontTx/>
              <a:buChar char="-"/>
            </a:pPr>
            <a:endParaRPr lang="en-US" dirty="0"/>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4/2/2014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9453731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far, we’ve been using</a:t>
            </a:r>
            <a:r>
              <a:rPr lang="en-US" baseline="0" dirty="0" smtClean="0"/>
              <a:t> MVC to deliver HTML</a:t>
            </a:r>
          </a:p>
          <a:p>
            <a:r>
              <a:rPr lang="en-US" baseline="0" dirty="0" smtClean="0"/>
              <a:t>Now we’ll be using Web API for HTTP services (data)</a:t>
            </a:r>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t>16</a:t>
            </a:fld>
            <a:endParaRPr lang="en-US"/>
          </a:p>
        </p:txBody>
      </p:sp>
    </p:spTree>
    <p:extLst>
      <p:ext uri="{BB962C8B-B14F-4D97-AF65-F5344CB8AC3E}">
        <p14:creationId xmlns:p14="http://schemas.microsoft.com/office/powerpoint/2010/main" val="6902846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4" orient="horz" pos="4406"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smtClean="0"/>
              <a:t>Click to edit Master text styles</a:t>
            </a:r>
          </a:p>
          <a:p>
            <a:pPr marL="0" lvl="1" indent="0" algn="l" defTabSz="914166" rtl="0" eaLnBrk="1" latinLnBrk="0" hangingPunct="1">
              <a:spcBef>
                <a:spcPct val="20000"/>
              </a:spcBef>
              <a:spcAft>
                <a:spcPts val="816"/>
              </a:spcAft>
              <a:buFont typeface="Arial" pitchFamily="34" charset="0"/>
              <a:buNone/>
            </a:pPr>
            <a:r>
              <a:rPr lang="en-US" smtClean="0"/>
              <a:t>Second level</a:t>
            </a:r>
          </a:p>
          <a:p>
            <a:pPr marL="0" lvl="2" indent="0" algn="l" defTabSz="914166" rtl="0" eaLnBrk="1" latinLnBrk="0" hangingPunct="1">
              <a:spcBef>
                <a:spcPct val="20000"/>
              </a:spcBef>
              <a:spcAft>
                <a:spcPts val="816"/>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06697334"/>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Tree>
    <p:extLst>
      <p:ext uri="{BB962C8B-B14F-4D97-AF65-F5344CB8AC3E}">
        <p14:creationId xmlns:p14="http://schemas.microsoft.com/office/powerpoint/2010/main" val="3903120701"/>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55459729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7896568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9075832" y="6380761"/>
            <a:ext cx="2798207" cy="372394"/>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21827375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118852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Tree>
    <p:extLst>
      <p:ext uri="{BB962C8B-B14F-4D97-AF65-F5344CB8AC3E}">
        <p14:creationId xmlns:p14="http://schemas.microsoft.com/office/powerpoint/2010/main" val="861920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Tree>
    <p:extLst>
      <p:ext uri="{BB962C8B-B14F-4D97-AF65-F5344CB8AC3E}">
        <p14:creationId xmlns:p14="http://schemas.microsoft.com/office/powerpoint/2010/main" val="121382685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018252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 Master text styles</a:t>
            </a:r>
          </a:p>
        </p:txBody>
      </p:sp>
    </p:spTree>
    <p:extLst>
      <p:ext uri="{BB962C8B-B14F-4D97-AF65-F5344CB8AC3E}">
        <p14:creationId xmlns:p14="http://schemas.microsoft.com/office/powerpoint/2010/main" val="1372855731"/>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Tree>
    <p:extLst>
      <p:ext uri="{BB962C8B-B14F-4D97-AF65-F5344CB8AC3E}">
        <p14:creationId xmlns:p14="http://schemas.microsoft.com/office/powerpoint/2010/main" val="36215611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3322279723"/>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a:defRPr kumimoji="0" lang="en-US" sz="2400" b="0" i="0" u="none" strike="noStrike" kern="1200" cap="none" spc="0" normalizeH="0" baseline="0" dirty="0" smtClean="0">
                <a:ln>
                  <a:noFill/>
                </a:ln>
                <a:gradFill>
                  <a:gsLst>
                    <a:gs pos="92208">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buFont typeface="Arial" pitchFamily="34" charset="0"/>
              <a:buNone/>
              <a:tabLst/>
              <a:defRPr/>
            </a:pPr>
            <a:r>
              <a:rPr lang="en-US" dirty="0" smtClean="0"/>
              <a:t>Click to edit Master text styles</a:t>
            </a:r>
          </a:p>
        </p:txBody>
      </p:sp>
    </p:spTree>
    <p:extLst>
      <p:ext uri="{BB962C8B-B14F-4D97-AF65-F5344CB8AC3E}">
        <p14:creationId xmlns:p14="http://schemas.microsoft.com/office/powerpoint/2010/main" val="1462853086"/>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608567953"/>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72181136"/>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dirty="0" smtClean="0"/>
              <a:t>Click to edit Master title style</a:t>
            </a:r>
            <a:endParaRPr lang="en-US" dirty="0"/>
          </a:p>
        </p:txBody>
      </p:sp>
    </p:spTree>
    <p:extLst>
      <p:ext uri="{BB962C8B-B14F-4D97-AF65-F5344CB8AC3E}">
        <p14:creationId xmlns:p14="http://schemas.microsoft.com/office/powerpoint/2010/main" val="2796109379"/>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1pPr>
            <a:lvl2pPr marL="584200" indent="-2413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2pPr>
            <a:lvl3pPr marL="571441" indent="-3429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dirty="0" smtClean="0"/>
              <a:t>Click to edit Master text styles</a:t>
            </a:r>
          </a:p>
          <a:p>
            <a:pPr marL="0" marR="0" lvl="1" indent="0" algn="l" defTabSz="914166" rtl="0" eaLnBrk="1" fontAlgn="auto" latinLnBrk="0" hangingPunct="1">
              <a:lnSpc>
                <a:spcPct val="90000"/>
              </a:lnSpc>
              <a:spcBef>
                <a:spcPct val="20000"/>
              </a:spcBef>
              <a:spcAft>
                <a:spcPts val="816"/>
              </a:spcAft>
              <a:buClr>
                <a:schemeClr val="tx1"/>
              </a:buClr>
              <a:buSzPct val="90000"/>
              <a:buFont typeface="Arial" pitchFamily="34" charset="0"/>
              <a:buNone/>
              <a:tabLst/>
            </a:pPr>
            <a:r>
              <a:rPr lang="en-US" dirty="0" smtClean="0"/>
              <a:t>Second level</a:t>
            </a:r>
          </a:p>
          <a:p>
            <a:pPr marL="457082" lvl="2" indent="-228541" algn="l" defTabSz="914166" rtl="0" eaLnBrk="1" latinLnBrk="0" hangingPunct="1">
              <a:spcBef>
                <a:spcPct val="20000"/>
              </a:spcBef>
              <a:spcAft>
                <a:spcPts val="816"/>
              </a:spcAft>
              <a:buFont typeface="Arial" pitchFamily="34" charset="0"/>
              <a:buChar char="•"/>
            </a:pPr>
            <a:r>
              <a:rPr lang="en-US" dirty="0"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49634120"/>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7113524"/>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991420366"/>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chemeClr val="bg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165911206"/>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2428715814"/>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smtClean="0"/>
              <a:t>Click to edit Master title style</a:t>
            </a:r>
            <a:endParaRPr lang="en-US" dirty="0"/>
          </a:p>
        </p:txBody>
      </p:sp>
    </p:spTree>
    <p:extLst>
      <p:ext uri="{BB962C8B-B14F-4D97-AF65-F5344CB8AC3E}">
        <p14:creationId xmlns:p14="http://schemas.microsoft.com/office/powerpoint/2010/main" val="239016138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6735894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4106875086"/>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661050439"/>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2613587105"/>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image" Target="../media/image1.png"/><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67" r:id="rId1"/>
    <p:sldLayoutId id="2147484214" r:id="rId2"/>
    <p:sldLayoutId id="2147484086" r:id="rId3"/>
    <p:sldLayoutId id="2147484206" r:id="rId4"/>
    <p:sldLayoutId id="2147484195" r:id="rId5"/>
    <p:sldLayoutId id="2147484207" r:id="rId6"/>
    <p:sldLayoutId id="2147484216" r:id="rId7"/>
    <p:sldLayoutId id="2147484217" r:id="rId8"/>
    <p:sldLayoutId id="2147484218" r:id="rId9"/>
    <p:sldLayoutId id="2147484212" r:id="rId10"/>
    <p:sldLayoutId id="2147484093" r:id="rId11"/>
    <p:sldLayoutId id="2147484213" r:id="rId12"/>
    <p:sldLayoutId id="2147484215" r:id="rId13"/>
    <p:sldLayoutId id="2147484203" r:id="rId14"/>
    <p:sldLayoutId id="2147484234" r:id="rId15"/>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661" userDrawn="1">
          <p15:clr>
            <a:srgbClr val="5ACBF0"/>
          </p15:clr>
        </p15:guide>
        <p15:guide id="4" orient="horz" pos="4219" userDrawn="1">
          <p15:clr>
            <a:srgbClr val="5ACBF0"/>
          </p15:clr>
        </p15:guide>
        <p15:guide id="5" pos="749" userDrawn="1">
          <p15:clr>
            <a:srgbClr val="5ACBF0"/>
          </p15:clr>
        </p15:guide>
        <p15:guide id="6" pos="1325" userDrawn="1">
          <p15:clr>
            <a:srgbClr val="5ACBF0"/>
          </p15:clr>
        </p15:guide>
        <p15:guide id="7" pos="1901" userDrawn="1">
          <p15:clr>
            <a:srgbClr val="5ACBF0"/>
          </p15:clr>
        </p15:guide>
        <p15:guide id="8" pos="2477" userDrawn="1">
          <p15:clr>
            <a:srgbClr val="5ACBF0"/>
          </p15:clr>
        </p15:guide>
        <p15:guide id="9" pos="3053" userDrawn="1">
          <p15:clr>
            <a:srgbClr val="5ACBF0"/>
          </p15:clr>
        </p15:guide>
        <p15:guide id="10" pos="3629" userDrawn="1">
          <p15:clr>
            <a:srgbClr val="5ACBF0"/>
          </p15:clr>
        </p15:guide>
        <p15:guide id="11" pos="4205" userDrawn="1">
          <p15:clr>
            <a:srgbClr val="5ACBF0"/>
          </p15:clr>
        </p15:guide>
        <p15:guide id="12" pos="4781" userDrawn="1">
          <p15:clr>
            <a:srgbClr val="5ACBF0"/>
          </p15:clr>
        </p15:guide>
        <p15:guide id="13" pos="5357" userDrawn="1">
          <p15:clr>
            <a:srgbClr val="5ACBF0"/>
          </p15:clr>
        </p15:guide>
        <p15:guide id="14" pos="5933" userDrawn="1">
          <p15:clr>
            <a:srgbClr val="5ACBF0"/>
          </p15:clr>
        </p15:guide>
        <p15:guide id="15" pos="6509" userDrawn="1">
          <p15:clr>
            <a:srgbClr val="5ACBF0"/>
          </p15:clr>
        </p15:guide>
        <p15:guide id="16" pos="7085" userDrawn="1">
          <p15:clr>
            <a:srgbClr val="5ACBF0"/>
          </p15:clr>
        </p15:guide>
        <p15:guide id="17" orient="horz" pos="763" userDrawn="1">
          <p15:clr>
            <a:srgbClr val="5ACBF0"/>
          </p15:clr>
        </p15:guide>
        <p15:guide id="18" orient="horz" pos="1339" userDrawn="1">
          <p15:clr>
            <a:srgbClr val="5ACBF0"/>
          </p15:clr>
        </p15:guide>
        <p15:guide id="19" orient="horz" pos="1915" userDrawn="1">
          <p15:clr>
            <a:srgbClr val="5ACBF0"/>
          </p15:clr>
        </p15:guide>
        <p15:guide id="20" orient="horz" pos="2491" userDrawn="1">
          <p15:clr>
            <a:srgbClr val="5ACBF0"/>
          </p15:clr>
        </p15:guide>
        <p15:guide id="21" orient="horz" pos="3067" userDrawn="1">
          <p15:clr>
            <a:srgbClr val="5ACBF0"/>
          </p15:clr>
        </p15:guide>
        <p15:guide id="22" orient="horz" pos="3643" userDrawn="1">
          <p15:clr>
            <a:srgbClr val="5ACBF0"/>
          </p15:clr>
        </p15:guide>
        <p15:guide id="23" pos="288" userDrawn="1">
          <p15:clr>
            <a:srgbClr val="C35EA4"/>
          </p15:clr>
        </p15:guide>
        <p15:guide id="24" pos="7546" userDrawn="1">
          <p15:clr>
            <a:srgbClr val="C35EA4"/>
          </p15:clr>
        </p15:guide>
        <p15:guide id="25" orient="horz" pos="302" userDrawn="1">
          <p15:clr>
            <a:srgbClr val="C35EA4"/>
          </p15:clr>
        </p15:guide>
        <p15:guide id="26" orient="horz" pos="4104" userDrawn="1">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Picture 4"/>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2980749296"/>
      </p:ext>
    </p:extLst>
  </p:cSld>
  <p:clrMap bg1="dk1" tx1="lt1" bg2="dk2" tx2="lt2" accent1="accent1" accent2="accent2" accent3="accent3" accent4="accent4" accent5="accent5" accent6="accent6" hlink="hlink" folHlink="folHlink"/>
  <p:sldLayoutIdLst>
    <p:sldLayoutId id="2147484220" r:id="rId1"/>
    <p:sldLayoutId id="2147484221" r:id="rId2"/>
    <p:sldLayoutId id="2147484222" r:id="rId3"/>
    <p:sldLayoutId id="2147484223" r:id="rId4"/>
    <p:sldLayoutId id="2147484224" r:id="rId5"/>
    <p:sldLayoutId id="2147484225" r:id="rId6"/>
    <p:sldLayoutId id="2147484226" r:id="rId7"/>
    <p:sldLayoutId id="2147484227" r:id="rId8"/>
    <p:sldLayoutId id="2147484228" r:id="rId9"/>
    <p:sldLayoutId id="2147484229" r:id="rId10"/>
    <p:sldLayoutId id="2147484230" r:id="rId11"/>
    <p:sldLayoutId id="2147484232" r:id="rId12"/>
    <p:sldLayoutId id="2147484233" r:id="rId13"/>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0.xml"/><Relationship Id="rId4" Type="http://schemas.openxmlformats.org/officeDocument/2006/relationships/hyperlink" Target="http://channel9.msdn.com/Events/Build/2014?d=3"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hyperlink" Target="http://code.angularjs.org/"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blog.technovert.com/2013/12/setting-up-angularjs-for-asp-net-mvc-n-webapi-project/" TargetMode="External"/><Relationship Id="rId2" Type="http://schemas.openxmlformats.org/officeDocument/2006/relationships/image" Target="../media/image6.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15775478"/>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6638" y="3040063"/>
            <a:ext cx="7863768" cy="914400"/>
          </a:xfrm>
        </p:spPr>
        <p:txBody>
          <a:bodyPr/>
          <a:lstStyle/>
          <a:p>
            <a:r>
              <a:rPr lang="en-US" b="1" dirty="0" smtClean="0"/>
              <a:t>Bundling</a:t>
            </a:r>
          </a:p>
          <a:p>
            <a:r>
              <a:rPr lang="en-US" b="1" dirty="0" smtClean="0"/>
              <a:t>Minification</a:t>
            </a:r>
            <a:r>
              <a:rPr lang="en-US" b="1" dirty="0"/>
              <a:t> </a:t>
            </a:r>
            <a:r>
              <a:rPr lang="en-US" b="1" dirty="0" smtClean="0"/>
              <a:t>(watch out!)</a:t>
            </a:r>
          </a:p>
        </p:txBody>
      </p:sp>
      <p:sp>
        <p:nvSpPr>
          <p:cNvPr id="5" name="Title 4"/>
          <p:cNvSpPr>
            <a:spLocks noGrp="1"/>
          </p:cNvSpPr>
          <p:nvPr>
            <p:ph type="ctrTitle"/>
          </p:nvPr>
        </p:nvSpPr>
        <p:spPr/>
        <p:txBody>
          <a:bodyPr/>
          <a:lstStyle/>
          <a:p>
            <a:r>
              <a:rPr lang="en-US" sz="3600" dirty="0" smtClean="0"/>
              <a:t>Angular + ASP.NET</a:t>
            </a:r>
            <a:br>
              <a:rPr lang="en-US" sz="3600" dirty="0" smtClean="0"/>
            </a:br>
            <a:r>
              <a:rPr lang="en-US" sz="3600" dirty="0" smtClean="0"/>
              <a:t>Script Reference</a:t>
            </a:r>
            <a:endParaRPr lang="en-US" sz="3600" dirty="0"/>
          </a:p>
        </p:txBody>
      </p:sp>
    </p:spTree>
    <p:extLst>
      <p:ext uri="{BB962C8B-B14F-4D97-AF65-F5344CB8AC3E}">
        <p14:creationId xmlns:p14="http://schemas.microsoft.com/office/powerpoint/2010/main" val="3700467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a:p>
        </p:txBody>
      </p:sp>
      <p:sp>
        <p:nvSpPr>
          <p:cNvPr id="3" name="Title 2"/>
          <p:cNvSpPr>
            <a:spLocks noGrp="1"/>
          </p:cNvSpPr>
          <p:nvPr>
            <p:ph type="ctrTitle"/>
          </p:nvPr>
        </p:nvSpPr>
        <p:spPr/>
        <p:txBody>
          <a:bodyPr/>
          <a:lstStyle/>
          <a:p>
            <a:r>
              <a:rPr lang="en-US" dirty="0" smtClean="0"/>
              <a:t>Demo</a:t>
            </a:r>
            <a:endParaRPr lang="en-US" dirty="0"/>
          </a:p>
        </p:txBody>
      </p:sp>
    </p:spTree>
    <p:extLst>
      <p:ext uri="{BB962C8B-B14F-4D97-AF65-F5344CB8AC3E}">
        <p14:creationId xmlns:p14="http://schemas.microsoft.com/office/powerpoint/2010/main" val="60955028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Module</a:t>
            </a:r>
          </a:p>
          <a:p>
            <a:r>
              <a:rPr lang="en-US" dirty="0" smtClean="0"/>
              <a:t>Controllers</a:t>
            </a:r>
          </a:p>
          <a:p>
            <a:r>
              <a:rPr lang="en-US" dirty="0" smtClean="0"/>
              <a:t>Dependencies Injection</a:t>
            </a:r>
          </a:p>
        </p:txBody>
      </p:sp>
      <p:sp>
        <p:nvSpPr>
          <p:cNvPr id="5" name="Title 4"/>
          <p:cNvSpPr>
            <a:spLocks noGrp="1"/>
          </p:cNvSpPr>
          <p:nvPr>
            <p:ph type="ctrTitle"/>
          </p:nvPr>
        </p:nvSpPr>
        <p:spPr/>
        <p:txBody>
          <a:bodyPr/>
          <a:lstStyle/>
          <a:p>
            <a:r>
              <a:rPr lang="en-US" dirty="0" smtClean="0"/>
              <a:t>First contact with Angular.js</a:t>
            </a:r>
            <a:endParaRPr lang="en-US" dirty="0"/>
          </a:p>
        </p:txBody>
      </p:sp>
      <p:sp>
        <p:nvSpPr>
          <p:cNvPr id="8" name="Rectangle 7"/>
          <p:cNvSpPr/>
          <p:nvPr/>
        </p:nvSpPr>
        <p:spPr bwMode="auto">
          <a:xfrm>
            <a:off x="9784358" y="205458"/>
            <a:ext cx="2652117" cy="45719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angular.js</a:t>
            </a:r>
          </a:p>
        </p:txBody>
      </p:sp>
    </p:spTree>
    <p:extLst>
      <p:ext uri="{BB962C8B-B14F-4D97-AF65-F5344CB8AC3E}">
        <p14:creationId xmlns:p14="http://schemas.microsoft.com/office/powerpoint/2010/main" val="774633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a:p>
        </p:txBody>
      </p:sp>
      <p:sp>
        <p:nvSpPr>
          <p:cNvPr id="3" name="Title 2"/>
          <p:cNvSpPr>
            <a:spLocks noGrp="1"/>
          </p:cNvSpPr>
          <p:nvPr>
            <p:ph type="ctrTitle"/>
          </p:nvPr>
        </p:nvSpPr>
        <p:spPr/>
        <p:txBody>
          <a:bodyPr/>
          <a:lstStyle/>
          <a:p>
            <a:r>
              <a:rPr lang="en-US" dirty="0" smtClean="0"/>
              <a:t>Demo</a:t>
            </a:r>
            <a:endParaRPr lang="en-US" dirty="0"/>
          </a:p>
        </p:txBody>
      </p:sp>
    </p:spTree>
    <p:extLst>
      <p:ext uri="{BB962C8B-B14F-4D97-AF65-F5344CB8AC3E}">
        <p14:creationId xmlns:p14="http://schemas.microsoft.com/office/powerpoint/2010/main" val="38067584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$http</a:t>
            </a:r>
          </a:p>
          <a:p>
            <a:r>
              <a:rPr lang="en-US" dirty="0" smtClean="0"/>
              <a:t>$resources</a:t>
            </a:r>
          </a:p>
          <a:p>
            <a:r>
              <a:rPr lang="en-US" dirty="0"/>
              <a:t>Filters</a:t>
            </a:r>
          </a:p>
          <a:p>
            <a:endParaRPr lang="en-US" dirty="0" smtClean="0"/>
          </a:p>
        </p:txBody>
      </p:sp>
      <p:sp>
        <p:nvSpPr>
          <p:cNvPr id="5" name="Title 4"/>
          <p:cNvSpPr>
            <a:spLocks noGrp="1"/>
          </p:cNvSpPr>
          <p:nvPr>
            <p:ph type="ctrTitle"/>
          </p:nvPr>
        </p:nvSpPr>
        <p:spPr/>
        <p:txBody>
          <a:bodyPr/>
          <a:lstStyle/>
          <a:p>
            <a:r>
              <a:rPr lang="en-US" dirty="0" smtClean="0"/>
              <a:t>Getting data</a:t>
            </a:r>
            <a:endParaRPr lang="en-US" dirty="0"/>
          </a:p>
        </p:txBody>
      </p:sp>
      <p:sp>
        <p:nvSpPr>
          <p:cNvPr id="6" name="Rectangle 5"/>
          <p:cNvSpPr/>
          <p:nvPr/>
        </p:nvSpPr>
        <p:spPr bwMode="auto">
          <a:xfrm>
            <a:off x="9784358" y="205458"/>
            <a:ext cx="2652117" cy="45719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angular.js</a:t>
            </a:r>
          </a:p>
        </p:txBody>
      </p:sp>
      <p:sp>
        <p:nvSpPr>
          <p:cNvPr id="7" name="Rectangle 6"/>
          <p:cNvSpPr/>
          <p:nvPr/>
        </p:nvSpPr>
        <p:spPr bwMode="auto">
          <a:xfrm>
            <a:off x="9784358" y="800977"/>
            <a:ext cx="2652117" cy="45719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angular-resource.js</a:t>
            </a:r>
          </a:p>
        </p:txBody>
      </p:sp>
    </p:spTree>
    <p:extLst>
      <p:ext uri="{BB962C8B-B14F-4D97-AF65-F5344CB8AC3E}">
        <p14:creationId xmlns:p14="http://schemas.microsoft.com/office/powerpoint/2010/main" val="4202051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a:p>
        </p:txBody>
      </p:sp>
      <p:sp>
        <p:nvSpPr>
          <p:cNvPr id="3" name="Title 2"/>
          <p:cNvSpPr>
            <a:spLocks noGrp="1"/>
          </p:cNvSpPr>
          <p:nvPr>
            <p:ph type="ctrTitle"/>
          </p:nvPr>
        </p:nvSpPr>
        <p:spPr/>
        <p:txBody>
          <a:bodyPr/>
          <a:lstStyle/>
          <a:p>
            <a:r>
              <a:rPr lang="en-US" dirty="0" smtClean="0"/>
              <a:t>Demo</a:t>
            </a:r>
            <a:endParaRPr lang="en-US" dirty="0"/>
          </a:p>
        </p:txBody>
      </p:sp>
    </p:spTree>
    <p:extLst>
      <p:ext uri="{BB962C8B-B14F-4D97-AF65-F5344CB8AC3E}">
        <p14:creationId xmlns:p14="http://schemas.microsoft.com/office/powerpoint/2010/main" val="8631352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72843" y="94490"/>
            <a:ext cx="11300393" cy="1351952"/>
          </a:xfrm>
        </p:spPr>
        <p:txBody>
          <a:bodyPr>
            <a:noAutofit/>
          </a:bodyPr>
          <a:lstStyle/>
          <a:p>
            <a:r>
              <a:rPr lang="en-US" dirty="0" smtClean="0"/>
              <a:t>ASP.NET MVC and Web API</a:t>
            </a:r>
            <a:endParaRPr lang="en-US" dirty="0"/>
          </a:p>
        </p:txBody>
      </p:sp>
      <p:sp>
        <p:nvSpPr>
          <p:cNvPr id="4" name="Rectangle 3"/>
          <p:cNvSpPr/>
          <p:nvPr/>
        </p:nvSpPr>
        <p:spPr bwMode="auto">
          <a:xfrm>
            <a:off x="1436379" y="4938260"/>
            <a:ext cx="9585088" cy="1055880"/>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3930" tIns="41966" rIns="83930" bIns="41966" numCol="1" rtlCol="0" anchor="ctr" anchorCtr="0" compatLnSpc="1">
            <a:prstTxWarp prst="textNoShape">
              <a:avLst/>
            </a:prstTxWarp>
          </a:bodyPr>
          <a:lstStyle/>
          <a:p>
            <a:pPr algn="ctr" defTabSz="839061" fontAlgn="base">
              <a:spcBef>
                <a:spcPct val="0"/>
              </a:spcBef>
              <a:spcAft>
                <a:spcPct val="0"/>
              </a:spcAft>
            </a:pPr>
            <a:endParaRPr lang="en-US" sz="1652" dirty="0">
              <a:gradFill>
                <a:gsLst>
                  <a:gs pos="0">
                    <a:srgbClr val="FFFFFF"/>
                  </a:gs>
                  <a:gs pos="100000">
                    <a:srgbClr val="FFFFFF"/>
                  </a:gs>
                </a:gsLst>
                <a:lin ang="5400000" scaled="0"/>
              </a:gradFill>
            </a:endParaRPr>
          </a:p>
        </p:txBody>
      </p:sp>
      <p:sp>
        <p:nvSpPr>
          <p:cNvPr id="17" name="TextBox 28"/>
          <p:cNvSpPr txBox="1"/>
          <p:nvPr/>
        </p:nvSpPr>
        <p:spPr>
          <a:xfrm>
            <a:off x="2490733" y="5190866"/>
            <a:ext cx="7462803" cy="526442"/>
          </a:xfrm>
          <a:prstGeom prst="rect">
            <a:avLst/>
          </a:prstGeom>
          <a:noFill/>
        </p:spPr>
        <p:txBody>
          <a:bodyPr wrap="square"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2754" dirty="0">
                <a:solidFill>
                  <a:srgbClr val="FFFFFF">
                    <a:alpha val="99000"/>
                  </a:srgbClr>
                </a:solidFill>
              </a:rPr>
              <a:t>ASP.NET Core</a:t>
            </a:r>
          </a:p>
        </p:txBody>
      </p:sp>
      <p:grpSp>
        <p:nvGrpSpPr>
          <p:cNvPr id="2" name="Group 1"/>
          <p:cNvGrpSpPr/>
          <p:nvPr/>
        </p:nvGrpSpPr>
        <p:grpSpPr>
          <a:xfrm>
            <a:off x="8521525" y="3030960"/>
            <a:ext cx="2499942" cy="1815883"/>
            <a:chOff x="6450162" y="1837082"/>
            <a:chExt cx="2042622" cy="1483699"/>
          </a:xfrm>
          <a:solidFill>
            <a:srgbClr val="7D7D7D"/>
          </a:solidFill>
        </p:grpSpPr>
        <p:sp>
          <p:nvSpPr>
            <p:cNvPr id="41" name="Rectangle 40"/>
            <p:cNvSpPr/>
            <p:nvPr/>
          </p:nvSpPr>
          <p:spPr>
            <a:xfrm>
              <a:off x="6450162" y="2602822"/>
              <a:ext cx="2042622" cy="71795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3930" tIns="41966" rIns="83930" bIns="41966" numCol="1" rtlCol="0" anchor="ctr" anchorCtr="0" compatLnSpc="1">
              <a:prstTxWarp prst="textNoShape">
                <a:avLst/>
              </a:prstTxWarp>
            </a:bodyPr>
            <a:lstStyle/>
            <a:p>
              <a:pPr algn="ctr" defTabSz="839061" fontAlgn="base">
                <a:spcBef>
                  <a:spcPct val="0"/>
                </a:spcBef>
                <a:spcAft>
                  <a:spcPct val="0"/>
                </a:spcAft>
              </a:pPr>
              <a:r>
                <a:rPr lang="en-US" sz="2856" dirty="0">
                  <a:gradFill>
                    <a:gsLst>
                      <a:gs pos="0">
                        <a:srgbClr val="FFFFFF"/>
                      </a:gs>
                      <a:gs pos="100000">
                        <a:srgbClr val="FFFFFF"/>
                      </a:gs>
                    </a:gsLst>
                    <a:lin ang="5400000" scaled="0"/>
                  </a:gradFill>
                </a:rPr>
                <a:t>Web API</a:t>
              </a:r>
            </a:p>
          </p:txBody>
        </p:sp>
        <p:sp>
          <p:nvSpPr>
            <p:cNvPr id="42" name="Rectangle 41"/>
            <p:cNvSpPr/>
            <p:nvPr/>
          </p:nvSpPr>
          <p:spPr>
            <a:xfrm>
              <a:off x="6450162" y="1850820"/>
              <a:ext cx="1017438" cy="65583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3930" tIns="41966" rIns="83930" bIns="41966" numCol="1" rtlCol="0" anchor="ctr" anchorCtr="0" compatLnSpc="1">
              <a:prstTxWarp prst="textNoShape">
                <a:avLst/>
              </a:prstTxWarp>
            </a:bodyPr>
            <a:lstStyle/>
            <a:p>
              <a:pPr algn="ctr" defTabSz="839061" fontAlgn="base">
                <a:spcBef>
                  <a:spcPct val="0"/>
                </a:spcBef>
                <a:spcAft>
                  <a:spcPct val="0"/>
                </a:spcAft>
              </a:pPr>
              <a:r>
                <a:rPr lang="en-US" sz="2856" dirty="0">
                  <a:gradFill>
                    <a:gsLst>
                      <a:gs pos="0">
                        <a:srgbClr val="FFFFFF"/>
                      </a:gs>
                      <a:gs pos="100000">
                        <a:srgbClr val="FFFFFF"/>
                      </a:gs>
                    </a:gsLst>
                    <a:lin ang="5400000" scaled="0"/>
                  </a:gradFill>
                </a:rPr>
                <a:t>JSON</a:t>
              </a:r>
            </a:p>
          </p:txBody>
        </p:sp>
        <p:sp>
          <p:nvSpPr>
            <p:cNvPr id="44" name="Rectangle 43"/>
            <p:cNvSpPr/>
            <p:nvPr/>
          </p:nvSpPr>
          <p:spPr>
            <a:xfrm>
              <a:off x="7562449" y="1837082"/>
              <a:ext cx="930335" cy="669568"/>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3930" tIns="41966" rIns="83930" bIns="41966" numCol="1" rtlCol="0" anchor="ctr" anchorCtr="0" compatLnSpc="1">
              <a:prstTxWarp prst="textNoShape">
                <a:avLst/>
              </a:prstTxWarp>
            </a:bodyPr>
            <a:lstStyle/>
            <a:p>
              <a:pPr algn="ctr" defTabSz="839061" fontAlgn="base">
                <a:spcBef>
                  <a:spcPct val="0"/>
                </a:spcBef>
                <a:spcAft>
                  <a:spcPct val="0"/>
                </a:spcAft>
              </a:pPr>
              <a:r>
                <a:rPr lang="en-US" sz="2856" dirty="0">
                  <a:gradFill>
                    <a:gsLst>
                      <a:gs pos="0">
                        <a:srgbClr val="FFFFFF"/>
                      </a:gs>
                      <a:gs pos="100000">
                        <a:srgbClr val="FFFFFF"/>
                      </a:gs>
                    </a:gsLst>
                    <a:lin ang="5400000" scaled="0"/>
                  </a:gradFill>
                </a:rPr>
                <a:t>XML</a:t>
              </a:r>
            </a:p>
          </p:txBody>
        </p:sp>
      </p:grpSp>
      <p:grpSp>
        <p:nvGrpSpPr>
          <p:cNvPr id="12" name="Group 11"/>
          <p:cNvGrpSpPr/>
          <p:nvPr/>
        </p:nvGrpSpPr>
        <p:grpSpPr>
          <a:xfrm>
            <a:off x="1413552" y="3043143"/>
            <a:ext cx="7014714" cy="1803704"/>
            <a:chOff x="646246" y="2200704"/>
            <a:chExt cx="5731496" cy="1473748"/>
          </a:xfrm>
          <a:solidFill>
            <a:srgbClr val="4567C5"/>
          </a:solidFill>
        </p:grpSpPr>
        <p:sp>
          <p:nvSpPr>
            <p:cNvPr id="28" name="Rectangle 27"/>
            <p:cNvSpPr/>
            <p:nvPr/>
          </p:nvSpPr>
          <p:spPr>
            <a:xfrm>
              <a:off x="664898" y="2940743"/>
              <a:ext cx="1853482" cy="7337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3930" tIns="41966" rIns="83930" bIns="41966" numCol="1" rtlCol="0" anchor="ctr" anchorCtr="0" compatLnSpc="1">
              <a:prstTxWarp prst="textNoShape">
                <a:avLst/>
              </a:prstTxWarp>
            </a:bodyPr>
            <a:lstStyle/>
            <a:p>
              <a:pPr algn="ctr" defTabSz="839061" fontAlgn="base">
                <a:spcBef>
                  <a:spcPct val="0"/>
                </a:spcBef>
                <a:spcAft>
                  <a:spcPct val="0"/>
                </a:spcAft>
              </a:pPr>
              <a:r>
                <a:rPr lang="en-US" sz="2856" dirty="0">
                  <a:gradFill>
                    <a:gsLst>
                      <a:gs pos="0">
                        <a:srgbClr val="FFFFFF"/>
                      </a:gs>
                      <a:gs pos="100000">
                        <a:srgbClr val="FFFFFF"/>
                      </a:gs>
                    </a:gsLst>
                    <a:lin ang="5400000" scaled="0"/>
                  </a:gradFill>
                </a:rPr>
                <a:t>Web Forms</a:t>
              </a:r>
            </a:p>
          </p:txBody>
        </p:sp>
        <p:sp>
          <p:nvSpPr>
            <p:cNvPr id="40" name="Rectangle 39"/>
            <p:cNvSpPr/>
            <p:nvPr/>
          </p:nvSpPr>
          <p:spPr>
            <a:xfrm>
              <a:off x="646246" y="2200704"/>
              <a:ext cx="5712846" cy="65961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3930" tIns="41966" rIns="83930" bIns="41966" numCol="1" rtlCol="0" anchor="ctr" anchorCtr="0" compatLnSpc="1">
              <a:prstTxWarp prst="textNoShape">
                <a:avLst/>
              </a:prstTxWarp>
            </a:bodyPr>
            <a:lstStyle/>
            <a:p>
              <a:pPr algn="ctr" defTabSz="839061" fontAlgn="base">
                <a:spcBef>
                  <a:spcPct val="0"/>
                </a:spcBef>
                <a:spcAft>
                  <a:spcPct val="0"/>
                </a:spcAft>
              </a:pPr>
              <a:r>
                <a:rPr lang="en-US" sz="2856" dirty="0">
                  <a:gradFill>
                    <a:gsLst>
                      <a:gs pos="0">
                        <a:srgbClr val="FFFFFF"/>
                      </a:gs>
                      <a:gs pos="100000">
                        <a:srgbClr val="FFFFFF"/>
                      </a:gs>
                    </a:gsLst>
                    <a:lin ang="5400000" scaled="0"/>
                  </a:gradFill>
                </a:rPr>
                <a:t>HTML</a:t>
              </a:r>
            </a:p>
          </p:txBody>
        </p:sp>
        <p:sp>
          <p:nvSpPr>
            <p:cNvPr id="25" name="Rectangle 24"/>
            <p:cNvSpPr/>
            <p:nvPr/>
          </p:nvSpPr>
          <p:spPr>
            <a:xfrm>
              <a:off x="4524260" y="2940740"/>
              <a:ext cx="1853482" cy="7337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3930" tIns="41966" rIns="83930" bIns="41966" numCol="1" rtlCol="0" anchor="ctr" anchorCtr="0" compatLnSpc="1">
              <a:prstTxWarp prst="textNoShape">
                <a:avLst/>
              </a:prstTxWarp>
            </a:bodyPr>
            <a:lstStyle/>
            <a:p>
              <a:pPr algn="ctr" defTabSz="839061" fontAlgn="base">
                <a:spcBef>
                  <a:spcPct val="0"/>
                </a:spcBef>
                <a:spcAft>
                  <a:spcPct val="0"/>
                </a:spcAft>
              </a:pPr>
              <a:r>
                <a:rPr lang="en-US" sz="2856" dirty="0">
                  <a:gradFill>
                    <a:gsLst>
                      <a:gs pos="0">
                        <a:srgbClr val="FFFFFF"/>
                      </a:gs>
                      <a:gs pos="100000">
                        <a:srgbClr val="FFFFFF"/>
                      </a:gs>
                    </a:gsLst>
                    <a:lin ang="5400000" scaled="0"/>
                  </a:gradFill>
                </a:rPr>
                <a:t>MVC</a:t>
              </a:r>
            </a:p>
          </p:txBody>
        </p:sp>
        <p:sp>
          <p:nvSpPr>
            <p:cNvPr id="26" name="Rectangle 25"/>
            <p:cNvSpPr/>
            <p:nvPr/>
          </p:nvSpPr>
          <p:spPr>
            <a:xfrm>
              <a:off x="2594579" y="2940741"/>
              <a:ext cx="1853482" cy="7337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3930" tIns="41966" rIns="83930" bIns="41966" numCol="1" rtlCol="0" anchor="ctr" anchorCtr="0" compatLnSpc="1">
              <a:prstTxWarp prst="textNoShape">
                <a:avLst/>
              </a:prstTxWarp>
            </a:bodyPr>
            <a:lstStyle/>
            <a:p>
              <a:pPr algn="ctr" defTabSz="839061" fontAlgn="base">
                <a:spcBef>
                  <a:spcPct val="0"/>
                </a:spcBef>
                <a:spcAft>
                  <a:spcPct val="0"/>
                </a:spcAft>
              </a:pPr>
              <a:r>
                <a:rPr lang="en-US" sz="2856" dirty="0">
                  <a:gradFill>
                    <a:gsLst>
                      <a:gs pos="0">
                        <a:srgbClr val="FFFFFF"/>
                      </a:gs>
                      <a:gs pos="100000">
                        <a:srgbClr val="FFFFFF"/>
                      </a:gs>
                    </a:gsLst>
                    <a:lin ang="5400000" scaled="0"/>
                  </a:gradFill>
                </a:rPr>
                <a:t>Web Pages</a:t>
              </a:r>
            </a:p>
          </p:txBody>
        </p:sp>
      </p:grpSp>
      <p:sp>
        <p:nvSpPr>
          <p:cNvPr id="30" name="Rectangle 29"/>
          <p:cNvSpPr/>
          <p:nvPr/>
        </p:nvSpPr>
        <p:spPr>
          <a:xfrm>
            <a:off x="1413552" y="1566320"/>
            <a:ext cx="6991890" cy="1378409"/>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3930" tIns="41966" rIns="83930" bIns="41966" numCol="1" rtlCol="0" anchor="ctr" anchorCtr="0" compatLnSpc="1">
            <a:prstTxWarp prst="textNoShape">
              <a:avLst/>
            </a:prstTxWarp>
          </a:bodyPr>
          <a:lstStyle/>
          <a:p>
            <a:pPr algn="ctr" defTabSz="839061" fontAlgn="base">
              <a:spcBef>
                <a:spcPct val="0"/>
              </a:spcBef>
              <a:spcAft>
                <a:spcPct val="0"/>
              </a:spcAft>
            </a:pPr>
            <a:r>
              <a:rPr lang="en-US" sz="6609" dirty="0">
                <a:solidFill>
                  <a:srgbClr val="FFFFFF"/>
                </a:solidFill>
                <a:latin typeface="Segoe UI Symbol" panose="020B0502040204020203" pitchFamily="34" charset="0"/>
                <a:ea typeface="Segoe UI Symbol" panose="020B0502040204020203" pitchFamily="34" charset="0"/>
              </a:rPr>
              <a:t></a:t>
            </a:r>
          </a:p>
        </p:txBody>
      </p:sp>
      <p:grpSp>
        <p:nvGrpSpPr>
          <p:cNvPr id="5" name="Group 4"/>
          <p:cNvGrpSpPr/>
          <p:nvPr/>
        </p:nvGrpSpPr>
        <p:grpSpPr>
          <a:xfrm>
            <a:off x="8521527" y="1563730"/>
            <a:ext cx="2499943" cy="1378409"/>
            <a:chOff x="8352743" y="1533208"/>
            <a:chExt cx="2451147" cy="1351504"/>
          </a:xfrm>
          <a:solidFill>
            <a:srgbClr val="000000"/>
          </a:solidFill>
        </p:grpSpPr>
        <p:sp>
          <p:nvSpPr>
            <p:cNvPr id="32" name="Rectangle 31"/>
            <p:cNvSpPr/>
            <p:nvPr/>
          </p:nvSpPr>
          <p:spPr>
            <a:xfrm>
              <a:off x="8352743" y="1533208"/>
              <a:ext cx="2451147" cy="135150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3930" tIns="41966" rIns="83930" bIns="41966" numCol="1" rtlCol="0" anchor="ctr" anchorCtr="0" compatLnSpc="1">
              <a:prstTxWarp prst="textNoShape">
                <a:avLst/>
              </a:prstTxWarp>
            </a:bodyPr>
            <a:lstStyle/>
            <a:p>
              <a:pPr algn="ctr" defTabSz="839061" fontAlgn="base">
                <a:spcBef>
                  <a:spcPct val="0"/>
                </a:spcBef>
                <a:spcAft>
                  <a:spcPct val="0"/>
                </a:spcAft>
              </a:pPr>
              <a:endParaRPr lang="en-US" sz="6609" dirty="0">
                <a:solidFill>
                  <a:srgbClr val="FFFFFF"/>
                </a:solidFill>
                <a:latin typeface="Segoe UI Symbol" panose="020B0502040204020203" pitchFamily="34" charset="0"/>
                <a:ea typeface="Segoe UI Symbol" panose="020B0502040204020203" pitchFamily="34" charset="0"/>
              </a:endParaRPr>
            </a:p>
          </p:txBody>
        </p:sp>
        <p:pic>
          <p:nvPicPr>
            <p:cNvPr id="33" name="Picture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28044" y="1808307"/>
              <a:ext cx="1491250" cy="797734"/>
            </a:xfrm>
            <a:prstGeom prst="rect">
              <a:avLst/>
            </a:prstGeom>
            <a:grpFill/>
          </p:spPr>
        </p:pic>
        <p:sp>
          <p:nvSpPr>
            <p:cNvPr id="11" name="TextBox 10"/>
            <p:cNvSpPr txBox="1"/>
            <p:nvPr/>
          </p:nvSpPr>
          <p:spPr>
            <a:xfrm>
              <a:off x="8372273" y="1710362"/>
              <a:ext cx="288541" cy="254237"/>
            </a:xfrm>
            <a:prstGeom prst="rect">
              <a:avLst/>
            </a:prstGeom>
            <a:grpFill/>
          </p:spPr>
          <p:txBody>
            <a:bodyPr wrap="none" lIns="0" tIns="0" rIns="0" bIns="0" rtlCol="0">
              <a:spAutoFit/>
            </a:bodyPr>
            <a:lstStyle/>
            <a:p>
              <a:pPr defTabSz="1118698">
                <a:lnSpc>
                  <a:spcPct val="90000"/>
                </a:lnSpc>
                <a:spcBef>
                  <a:spcPct val="20000"/>
                </a:spcBef>
                <a:buSzPct val="80000"/>
              </a:pPr>
              <a:r>
                <a:rPr lang="en-US" sz="1836" dirty="0">
                  <a:solidFill>
                    <a:srgbClr val="FFFFFF"/>
                  </a:solidFill>
                  <a:latin typeface="Segoe UI Symbol" panose="020B0502040204020203" pitchFamily="34" charset="0"/>
                  <a:ea typeface="Segoe UI Symbol" panose="020B0502040204020203" pitchFamily="34" charset="0"/>
                </a:rPr>
                <a:t></a:t>
              </a:r>
            </a:p>
          </p:txBody>
        </p:sp>
        <p:sp>
          <p:nvSpPr>
            <p:cNvPr id="34" name="TextBox 33"/>
            <p:cNvSpPr txBox="1"/>
            <p:nvPr/>
          </p:nvSpPr>
          <p:spPr>
            <a:xfrm>
              <a:off x="10398038" y="2272306"/>
              <a:ext cx="288541" cy="254237"/>
            </a:xfrm>
            <a:prstGeom prst="rect">
              <a:avLst/>
            </a:prstGeom>
            <a:grpFill/>
          </p:spPr>
          <p:txBody>
            <a:bodyPr wrap="none" lIns="0" tIns="0" rIns="0" bIns="0" rtlCol="0">
              <a:spAutoFit/>
            </a:bodyPr>
            <a:lstStyle/>
            <a:p>
              <a:pPr defTabSz="1118698">
                <a:lnSpc>
                  <a:spcPct val="90000"/>
                </a:lnSpc>
                <a:spcBef>
                  <a:spcPct val="20000"/>
                </a:spcBef>
                <a:buSzPct val="80000"/>
              </a:pPr>
              <a:r>
                <a:rPr lang="en-US" sz="1836" dirty="0">
                  <a:solidFill>
                    <a:srgbClr val="FFFFFF"/>
                  </a:solidFill>
                  <a:latin typeface="Segoe UI Symbol" panose="020B0502040204020203" pitchFamily="34" charset="0"/>
                  <a:ea typeface="Segoe UI Symbol" panose="020B0502040204020203" pitchFamily="34" charset="0"/>
                </a:rPr>
                <a:t></a:t>
              </a:r>
            </a:p>
          </p:txBody>
        </p:sp>
      </p:grpSp>
    </p:spTree>
    <p:extLst>
      <p:ext uri="{BB962C8B-B14F-4D97-AF65-F5344CB8AC3E}">
        <p14:creationId xmlns:p14="http://schemas.microsoft.com/office/powerpoint/2010/main" val="8008059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a:p>
        </p:txBody>
      </p:sp>
      <p:sp>
        <p:nvSpPr>
          <p:cNvPr id="3" name="Title 2"/>
          <p:cNvSpPr>
            <a:spLocks noGrp="1"/>
          </p:cNvSpPr>
          <p:nvPr>
            <p:ph type="ctrTitle"/>
          </p:nvPr>
        </p:nvSpPr>
        <p:spPr/>
        <p:txBody>
          <a:bodyPr/>
          <a:lstStyle/>
          <a:p>
            <a:r>
              <a:rPr lang="en-US" dirty="0" smtClean="0"/>
              <a:t>Demo</a:t>
            </a:r>
            <a:endParaRPr lang="en-US" dirty="0"/>
          </a:p>
        </p:txBody>
      </p:sp>
    </p:spTree>
    <p:extLst>
      <p:ext uri="{BB962C8B-B14F-4D97-AF65-F5344CB8AC3E}">
        <p14:creationId xmlns:p14="http://schemas.microsoft.com/office/powerpoint/2010/main" val="359624152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9784358" y="1396496"/>
            <a:ext cx="2652117" cy="45719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angular-animate.js</a:t>
            </a:r>
          </a:p>
        </p:txBody>
      </p:sp>
      <p:sp>
        <p:nvSpPr>
          <p:cNvPr id="2" name="Text Placeholder 1"/>
          <p:cNvSpPr>
            <a:spLocks noGrp="1"/>
          </p:cNvSpPr>
          <p:nvPr>
            <p:ph type="body" sz="quarter" idx="15"/>
          </p:nvPr>
        </p:nvSpPr>
        <p:spPr>
          <a:xfrm>
            <a:off x="4846638" y="3040063"/>
            <a:ext cx="7315134" cy="914400"/>
          </a:xfrm>
        </p:spPr>
        <p:txBody>
          <a:bodyPr/>
          <a:lstStyle/>
          <a:p>
            <a:r>
              <a:rPr lang="en-US" b="1" dirty="0" smtClean="0"/>
              <a:t/>
            </a:r>
            <a:br>
              <a:rPr lang="en-US" b="1" dirty="0" smtClean="0"/>
            </a:br>
            <a:r>
              <a:rPr lang="en-US" b="1" dirty="0" smtClean="0"/>
              <a:t>SPA</a:t>
            </a:r>
            <a:r>
              <a:rPr lang="en-US" dirty="0" smtClean="0"/>
              <a:t> uses views to build UI</a:t>
            </a:r>
          </a:p>
          <a:p>
            <a:r>
              <a:rPr lang="en-US" b="1" dirty="0" smtClean="0"/>
              <a:t>Angular.js</a:t>
            </a:r>
            <a:r>
              <a:rPr lang="en-US" dirty="0" smtClean="0"/>
              <a:t> uses routing to define views</a:t>
            </a:r>
          </a:p>
          <a:p>
            <a:r>
              <a:rPr lang="en-US" dirty="0" smtClean="0"/>
              <a:t>Animations</a:t>
            </a:r>
            <a:endParaRPr lang="en-US" dirty="0"/>
          </a:p>
        </p:txBody>
      </p:sp>
      <p:sp>
        <p:nvSpPr>
          <p:cNvPr id="5" name="Title 4"/>
          <p:cNvSpPr>
            <a:spLocks noGrp="1"/>
          </p:cNvSpPr>
          <p:nvPr>
            <p:ph type="ctrTitle"/>
          </p:nvPr>
        </p:nvSpPr>
        <p:spPr/>
        <p:txBody>
          <a:bodyPr/>
          <a:lstStyle/>
          <a:p>
            <a:r>
              <a:rPr lang="en-US" dirty="0" smtClean="0"/>
              <a:t>Routing and views</a:t>
            </a:r>
            <a:endParaRPr lang="en-US" dirty="0"/>
          </a:p>
        </p:txBody>
      </p:sp>
      <p:sp>
        <p:nvSpPr>
          <p:cNvPr id="7" name="Rectangle 6"/>
          <p:cNvSpPr/>
          <p:nvPr/>
        </p:nvSpPr>
        <p:spPr bwMode="auto">
          <a:xfrm>
            <a:off x="9784357" y="1942799"/>
            <a:ext cx="2652117" cy="45719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angular-route.js</a:t>
            </a:r>
          </a:p>
        </p:txBody>
      </p:sp>
      <p:sp>
        <p:nvSpPr>
          <p:cNvPr id="8" name="Rectangle 7"/>
          <p:cNvSpPr/>
          <p:nvPr/>
        </p:nvSpPr>
        <p:spPr bwMode="auto">
          <a:xfrm>
            <a:off x="9784358" y="205458"/>
            <a:ext cx="2652117" cy="45719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angular.js</a:t>
            </a:r>
          </a:p>
        </p:txBody>
      </p:sp>
      <p:sp>
        <p:nvSpPr>
          <p:cNvPr id="9" name="Rectangle 8"/>
          <p:cNvSpPr/>
          <p:nvPr/>
        </p:nvSpPr>
        <p:spPr bwMode="auto">
          <a:xfrm>
            <a:off x="9784358" y="800977"/>
            <a:ext cx="2652117" cy="45719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angular-resource.js</a:t>
            </a:r>
          </a:p>
        </p:txBody>
      </p:sp>
    </p:spTree>
    <p:extLst>
      <p:ext uri="{BB962C8B-B14F-4D97-AF65-F5344CB8AC3E}">
        <p14:creationId xmlns:p14="http://schemas.microsoft.com/office/powerpoint/2010/main" val="1584095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a:p>
        </p:txBody>
      </p:sp>
      <p:sp>
        <p:nvSpPr>
          <p:cNvPr id="3" name="Title 2"/>
          <p:cNvSpPr>
            <a:spLocks noGrp="1"/>
          </p:cNvSpPr>
          <p:nvPr>
            <p:ph type="ctrTitle"/>
          </p:nvPr>
        </p:nvSpPr>
        <p:spPr/>
        <p:txBody>
          <a:bodyPr/>
          <a:lstStyle/>
          <a:p>
            <a:r>
              <a:rPr lang="en-US" dirty="0" smtClean="0"/>
              <a:t>Demo</a:t>
            </a:r>
            <a:endParaRPr lang="en-US" dirty="0"/>
          </a:p>
        </p:txBody>
      </p:sp>
    </p:spTree>
    <p:extLst>
      <p:ext uri="{BB962C8B-B14F-4D97-AF65-F5344CB8AC3E}">
        <p14:creationId xmlns:p14="http://schemas.microsoft.com/office/powerpoint/2010/main" val="224659566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2"/>
          </p:nvPr>
        </p:nvSpPr>
        <p:spPr>
          <a:xfrm>
            <a:off x="276226" y="5783263"/>
            <a:ext cx="4113232" cy="903287"/>
          </a:xfrm>
        </p:spPr>
        <p:txBody>
          <a:bodyPr/>
          <a:lstStyle/>
          <a:p>
            <a:r>
              <a:rPr lang="en-US" dirty="0" smtClean="0"/>
              <a:t>David </a:t>
            </a:r>
            <a:r>
              <a:rPr lang="en-US" b="1" dirty="0" smtClean="0"/>
              <a:t>CATUHE</a:t>
            </a:r>
          </a:p>
          <a:p>
            <a:r>
              <a:rPr lang="en-US" dirty="0" smtClean="0"/>
              <a:t>Senior Program Manager</a:t>
            </a:r>
          </a:p>
          <a:p>
            <a:r>
              <a:rPr lang="en-US" dirty="0" smtClean="0"/>
              <a:t>@</a:t>
            </a:r>
            <a:r>
              <a:rPr lang="en-US" dirty="0" err="1" smtClean="0"/>
              <a:t>deltakosh</a:t>
            </a:r>
            <a:endParaRPr lang="en-US" dirty="0"/>
          </a:p>
        </p:txBody>
      </p:sp>
      <p:sp>
        <p:nvSpPr>
          <p:cNvPr id="2" name="Title 1"/>
          <p:cNvSpPr>
            <a:spLocks noGrp="1"/>
          </p:cNvSpPr>
          <p:nvPr>
            <p:ph type="ctrTitle"/>
          </p:nvPr>
        </p:nvSpPr>
        <p:spPr/>
        <p:txBody>
          <a:bodyPr/>
          <a:lstStyle/>
          <a:p>
            <a:r>
              <a:rPr lang="en-US" dirty="0"/>
              <a:t>Building a Single Page Application with ASP.NET and </a:t>
            </a:r>
            <a:r>
              <a:rPr lang="en-US" dirty="0" smtClean="0"/>
              <a:t>Angular.js</a:t>
            </a:r>
            <a:endParaRPr lang="en-US" dirty="0"/>
          </a:p>
        </p:txBody>
      </p:sp>
      <p:sp>
        <p:nvSpPr>
          <p:cNvPr id="4" name="Subtitle 2"/>
          <p:cNvSpPr txBox="1">
            <a:spLocks/>
          </p:cNvSpPr>
          <p:nvPr/>
        </p:nvSpPr>
        <p:spPr>
          <a:xfrm>
            <a:off x="4389458" y="5783262"/>
            <a:ext cx="4113232" cy="903287"/>
          </a:xfrm>
          <a:prstGeom prst="rect">
            <a:avLst/>
          </a:prstGeom>
          <a:noFill/>
        </p:spPr>
        <p:txBody>
          <a:bodyPr vert="horz" wrap="square" lIns="146304" tIns="109728" rIns="146304" bIns="109728" rtlCol="0" anchor="b">
            <a:noAutofit/>
          </a:bodyPr>
          <a:lstStyle>
            <a:lvl1pPr marL="0" marR="0" indent="0" algn="l" defTabSz="932742" rtl="0" eaLnBrk="1" fontAlgn="auto" latinLnBrk="0" hangingPunct="1">
              <a:lnSpc>
                <a:spcPct val="90000"/>
              </a:lnSpc>
              <a:spcBef>
                <a:spcPts val="0"/>
              </a:spcBef>
              <a:spcAft>
                <a:spcPts val="0"/>
              </a:spcAft>
              <a:buClr>
                <a:schemeClr val="tx1"/>
              </a:buClr>
              <a:buSzPct val="90000"/>
              <a:buFont typeface="Wingdings" panose="05000000000000000000" pitchFamily="2" charset="2"/>
              <a:buNone/>
              <a:tabLst/>
              <a:defRPr sz="2000" kern="1200" spc="0" baseline="0">
                <a:gradFill>
                  <a:gsLst>
                    <a:gs pos="0">
                      <a:schemeClr val="tx1"/>
                    </a:gs>
                    <a:gs pos="100000">
                      <a:schemeClr val="tx1"/>
                    </a:gs>
                  </a:gsLst>
                  <a:lin ang="5400000" scaled="0"/>
                </a:gradFill>
                <a:latin typeface="+mn-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Jon </a:t>
            </a:r>
            <a:r>
              <a:rPr lang="en-US" b="1" dirty="0" smtClean="0"/>
              <a:t>GALLOWAY</a:t>
            </a:r>
          </a:p>
          <a:p>
            <a:r>
              <a:rPr lang="en-US" dirty="0" smtClean="0"/>
              <a:t>Senior SDE</a:t>
            </a:r>
          </a:p>
          <a:p>
            <a:r>
              <a:rPr lang="en-US" dirty="0" smtClean="0"/>
              <a:t>@</a:t>
            </a:r>
            <a:r>
              <a:rPr lang="en-US" dirty="0" err="1" smtClean="0"/>
              <a:t>jongalloway</a:t>
            </a:r>
            <a:endParaRPr lang="en-US" dirty="0"/>
          </a:p>
        </p:txBody>
      </p:sp>
    </p:spTree>
    <p:extLst>
      <p:ext uri="{BB962C8B-B14F-4D97-AF65-F5344CB8AC3E}">
        <p14:creationId xmlns:p14="http://schemas.microsoft.com/office/powerpoint/2010/main" val="1257474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465637" y="3040062"/>
            <a:ext cx="7863768" cy="914400"/>
          </a:xfrm>
        </p:spPr>
        <p:txBody>
          <a:bodyPr/>
          <a:lstStyle/>
          <a:p>
            <a:r>
              <a:rPr lang="en-US" dirty="0" smtClean="0"/>
              <a:t>Deep links in Angular can conflict with MVC Routes</a:t>
            </a:r>
          </a:p>
          <a:p>
            <a:r>
              <a:rPr lang="en-US" b="1" dirty="0" smtClean="0"/>
              <a:t>Use a Catchall route</a:t>
            </a:r>
          </a:p>
          <a:p>
            <a:endParaRPr lang="en-US" b="1" dirty="0"/>
          </a:p>
          <a:p>
            <a:r>
              <a:rPr lang="en-US" sz="2400" dirty="0" err="1">
                <a:latin typeface="Consolas" panose="020B0609020204030204" pitchFamily="49" charset="0"/>
                <a:cs typeface="Consolas" panose="020B0609020204030204" pitchFamily="49" charset="0"/>
              </a:rPr>
              <a:t>routes.MapRoute</a:t>
            </a:r>
            <a:r>
              <a:rPr lang="en-US" sz="2400" dirty="0" smtClean="0">
                <a:latin typeface="Consolas" panose="020B0609020204030204" pitchFamily="49" charset="0"/>
                <a:cs typeface="Consolas" panose="020B0609020204030204" pitchFamily="49" charset="0"/>
              </a:rPr>
              <a:t>(</a:t>
            </a:r>
            <a:br>
              <a:rPr lang="en-US" sz="2400" dirty="0" smtClean="0">
                <a:latin typeface="Consolas" panose="020B0609020204030204" pitchFamily="49" charset="0"/>
                <a:cs typeface="Consolas" panose="020B0609020204030204" pitchFamily="49" charset="0"/>
              </a:rPr>
            </a:br>
            <a:r>
              <a:rPr lang="en-US" sz="2400" dirty="0">
                <a:latin typeface="Consolas" panose="020B0609020204030204" pitchFamily="49" charset="0"/>
                <a:cs typeface="Consolas" panose="020B0609020204030204" pitchFamily="49" charset="0"/>
              </a:rPr>
              <a:t>	name: "Catch all route for SPA</a:t>
            </a:r>
            <a:r>
              <a:rPr lang="en-US" sz="2400" dirty="0" smtClean="0">
                <a:latin typeface="Consolas" panose="020B0609020204030204" pitchFamily="49" charset="0"/>
                <a:cs typeface="Consolas" panose="020B0609020204030204" pitchFamily="49" charset="0"/>
              </a:rPr>
              <a:t>",</a:t>
            </a:r>
            <a:br>
              <a:rPr lang="en-US" sz="2400" dirty="0" smtClean="0">
                <a:latin typeface="Consolas" panose="020B0609020204030204" pitchFamily="49" charset="0"/>
                <a:cs typeface="Consolas" panose="020B0609020204030204" pitchFamily="49" charset="0"/>
              </a:rPr>
            </a:br>
            <a:r>
              <a:rPr lang="en-US" sz="2400" dirty="0">
                <a:latin typeface="Consolas" panose="020B0609020204030204" pitchFamily="49" charset="0"/>
                <a:cs typeface="Consolas" panose="020B0609020204030204" pitchFamily="49" charset="0"/>
              </a:rPr>
              <a:t>	url: "App/{*catchall</a:t>
            </a:r>
            <a:r>
              <a:rPr lang="en-US" sz="2400" dirty="0" smtClean="0">
                <a:latin typeface="Consolas" panose="020B0609020204030204" pitchFamily="49" charset="0"/>
                <a:cs typeface="Consolas" panose="020B0609020204030204" pitchFamily="49" charset="0"/>
              </a:rPr>
              <a:t>}",</a:t>
            </a:r>
            <a:br>
              <a:rPr lang="en-US" sz="2400" dirty="0" smtClean="0">
                <a:latin typeface="Consolas" panose="020B0609020204030204" pitchFamily="49" charset="0"/>
                <a:cs typeface="Consolas" panose="020B0609020204030204" pitchFamily="49" charset="0"/>
              </a:rPr>
            </a:br>
            <a:r>
              <a:rPr lang="en-US" sz="2400" dirty="0">
                <a:latin typeface="Consolas" panose="020B0609020204030204" pitchFamily="49" charset="0"/>
                <a:cs typeface="Consolas" panose="020B0609020204030204" pitchFamily="49" charset="0"/>
              </a:rPr>
              <a:t>	defaults: </a:t>
            </a:r>
            <a:r>
              <a:rPr lang="en-US" sz="2400" dirty="0" smtClean="0">
                <a:latin typeface="Consolas" panose="020B0609020204030204" pitchFamily="49" charset="0"/>
                <a:cs typeface="Consolas" panose="020B0609020204030204" pitchFamily="49" charset="0"/>
              </a:rPr>
              <a:t>new{</a:t>
            </a:r>
            <a:br>
              <a:rPr lang="en-US" sz="2400" dirty="0" smtClean="0">
                <a:latin typeface="Consolas" panose="020B0609020204030204" pitchFamily="49" charset="0"/>
                <a:cs typeface="Consolas" panose="020B0609020204030204" pitchFamily="49" charset="0"/>
              </a:rPr>
            </a:br>
            <a:r>
              <a:rPr lang="en-US" sz="2400" dirty="0" smtClean="0">
                <a:latin typeface="Consolas" panose="020B0609020204030204" pitchFamily="49" charset="0"/>
                <a:cs typeface="Consolas" panose="020B0609020204030204" pitchFamily="49" charset="0"/>
              </a:rPr>
              <a:t>		controller </a:t>
            </a:r>
            <a:r>
              <a:rPr lang="en-US" sz="2400" dirty="0">
                <a:latin typeface="Consolas" panose="020B0609020204030204" pitchFamily="49" charset="0"/>
                <a:cs typeface="Consolas" panose="020B0609020204030204" pitchFamily="49" charset="0"/>
              </a:rPr>
              <a:t>= "Home", </a:t>
            </a:r>
            <a:r>
              <a:rPr lang="en-US" sz="2400" dirty="0" smtClean="0">
                <a:latin typeface="Consolas" panose="020B0609020204030204" pitchFamily="49" charset="0"/>
                <a:cs typeface="Consolas" panose="020B0609020204030204" pitchFamily="49" charset="0"/>
              </a:rPr>
              <a:t/>
            </a:r>
            <a:br>
              <a:rPr lang="en-US" sz="2400" dirty="0" smtClean="0">
                <a:latin typeface="Consolas" panose="020B0609020204030204" pitchFamily="49" charset="0"/>
                <a:cs typeface="Consolas" panose="020B0609020204030204" pitchFamily="49" charset="0"/>
              </a:rPr>
            </a:br>
            <a:r>
              <a:rPr lang="en-US" sz="2400" dirty="0" smtClean="0">
                <a:latin typeface="Consolas" panose="020B0609020204030204" pitchFamily="49" charset="0"/>
                <a:cs typeface="Consolas" panose="020B0609020204030204" pitchFamily="49" charset="0"/>
              </a:rPr>
              <a:t>		action </a:t>
            </a:r>
            <a:r>
              <a:rPr lang="en-US" sz="2400" dirty="0">
                <a:latin typeface="Consolas" panose="020B0609020204030204" pitchFamily="49" charset="0"/>
                <a:cs typeface="Consolas" panose="020B0609020204030204" pitchFamily="49" charset="0"/>
              </a:rPr>
              <a:t>= "Index</a:t>
            </a:r>
            <a:r>
              <a:rPr lang="en-US" sz="2400" dirty="0" smtClean="0">
                <a:latin typeface="Consolas" panose="020B0609020204030204" pitchFamily="49" charset="0"/>
                <a:cs typeface="Consolas" panose="020B0609020204030204" pitchFamily="49" charset="0"/>
              </a:rPr>
              <a:t>"});</a:t>
            </a:r>
            <a:endParaRPr lang="en-US" sz="2400" dirty="0">
              <a:latin typeface="Consolas" panose="020B0609020204030204" pitchFamily="49" charset="0"/>
              <a:cs typeface="Consolas" panose="020B0609020204030204" pitchFamily="49" charset="0"/>
            </a:endParaRPr>
          </a:p>
        </p:txBody>
      </p:sp>
      <p:sp>
        <p:nvSpPr>
          <p:cNvPr id="5" name="Title 4"/>
          <p:cNvSpPr>
            <a:spLocks noGrp="1"/>
          </p:cNvSpPr>
          <p:nvPr>
            <p:ph type="ctrTitle"/>
          </p:nvPr>
        </p:nvSpPr>
        <p:spPr/>
        <p:txBody>
          <a:bodyPr/>
          <a:lstStyle/>
          <a:p>
            <a:r>
              <a:rPr lang="en-US" sz="3600" dirty="0" smtClean="0"/>
              <a:t>Angular + ASP.NET</a:t>
            </a:r>
            <a:br>
              <a:rPr lang="en-US" sz="3600" dirty="0" smtClean="0"/>
            </a:br>
            <a:r>
              <a:rPr lang="en-US" sz="3600" dirty="0" smtClean="0"/>
              <a:t>Routing</a:t>
            </a:r>
            <a:endParaRPr lang="en-US" sz="3600" dirty="0"/>
          </a:p>
        </p:txBody>
      </p:sp>
    </p:spTree>
    <p:extLst>
      <p:ext uri="{BB962C8B-B14F-4D97-AF65-F5344CB8AC3E}">
        <p14:creationId xmlns:p14="http://schemas.microsoft.com/office/powerpoint/2010/main" val="2918944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6638" y="3040063"/>
            <a:ext cx="7315134" cy="914400"/>
          </a:xfrm>
        </p:spPr>
        <p:txBody>
          <a:bodyPr/>
          <a:lstStyle/>
          <a:p>
            <a:r>
              <a:rPr lang="en-US" b="1" dirty="0" smtClean="0"/>
              <a:t>HTML from view – no problem!</a:t>
            </a:r>
          </a:p>
          <a:p>
            <a:r>
              <a:rPr lang="en-US" b="1" dirty="0" smtClean="0"/>
              <a:t>HTML file – use an IIS Rewrite rule</a:t>
            </a:r>
          </a:p>
          <a:p>
            <a:endParaRPr lang="en-US" b="1" dirty="0"/>
          </a:p>
          <a:p>
            <a:r>
              <a:rPr lang="en-US" b="1" dirty="0" smtClean="0"/>
              <a:t>/cards.html -&gt; /cards</a:t>
            </a:r>
          </a:p>
        </p:txBody>
      </p:sp>
      <p:sp>
        <p:nvSpPr>
          <p:cNvPr id="5" name="Title 4"/>
          <p:cNvSpPr>
            <a:spLocks noGrp="1"/>
          </p:cNvSpPr>
          <p:nvPr>
            <p:ph type="ctrTitle"/>
          </p:nvPr>
        </p:nvSpPr>
        <p:spPr/>
        <p:txBody>
          <a:bodyPr/>
          <a:lstStyle/>
          <a:p>
            <a:r>
              <a:rPr lang="en-US" dirty="0" smtClean="0"/>
              <a:t>ASP.NET + Angular</a:t>
            </a:r>
            <a:br>
              <a:rPr lang="en-US" dirty="0" smtClean="0"/>
            </a:br>
            <a:r>
              <a:rPr lang="en-US" dirty="0" smtClean="0"/>
              <a:t>Routing</a:t>
            </a:r>
            <a:endParaRPr lang="en-US" dirty="0"/>
          </a:p>
        </p:txBody>
      </p:sp>
    </p:spTree>
    <p:extLst>
      <p:ext uri="{BB962C8B-B14F-4D97-AF65-F5344CB8AC3E}">
        <p14:creationId xmlns:p14="http://schemas.microsoft.com/office/powerpoint/2010/main" val="3948131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a:p>
        </p:txBody>
      </p:sp>
      <p:sp>
        <p:nvSpPr>
          <p:cNvPr id="3" name="Title 2"/>
          <p:cNvSpPr>
            <a:spLocks noGrp="1"/>
          </p:cNvSpPr>
          <p:nvPr>
            <p:ph type="ctrTitle"/>
          </p:nvPr>
        </p:nvSpPr>
        <p:spPr/>
        <p:txBody>
          <a:bodyPr/>
          <a:lstStyle/>
          <a:p>
            <a:r>
              <a:rPr lang="en-US" dirty="0" smtClean="0"/>
              <a:t>Demo</a:t>
            </a:r>
            <a:endParaRPr lang="en-US" dirty="0"/>
          </a:p>
        </p:txBody>
      </p:sp>
    </p:spTree>
    <p:extLst>
      <p:ext uri="{BB962C8B-B14F-4D97-AF65-F5344CB8AC3E}">
        <p14:creationId xmlns:p14="http://schemas.microsoft.com/office/powerpoint/2010/main" val="2004737115"/>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6638" y="3040063"/>
            <a:ext cx="7863768" cy="914400"/>
          </a:xfrm>
        </p:spPr>
        <p:txBody>
          <a:bodyPr/>
          <a:lstStyle/>
          <a:p>
            <a:r>
              <a:rPr lang="en-US" dirty="0" smtClean="0"/>
              <a:t>Using </a:t>
            </a:r>
            <a:r>
              <a:rPr lang="en-US" dirty="0" err="1" smtClean="0"/>
              <a:t>localStorage</a:t>
            </a:r>
            <a:endParaRPr lang="en-US" dirty="0" smtClean="0"/>
          </a:p>
          <a:p>
            <a:r>
              <a:rPr lang="en-US" dirty="0" smtClean="0"/>
              <a:t>Difference between getting data and synchronization</a:t>
            </a:r>
          </a:p>
          <a:p>
            <a:r>
              <a:rPr lang="en-US" b="1" dirty="0" err="1" smtClean="0"/>
              <a:t>SignalR</a:t>
            </a:r>
            <a:endParaRPr lang="en-US" b="1" dirty="0"/>
          </a:p>
        </p:txBody>
      </p:sp>
      <p:sp>
        <p:nvSpPr>
          <p:cNvPr id="5" name="Title 4"/>
          <p:cNvSpPr>
            <a:spLocks noGrp="1"/>
          </p:cNvSpPr>
          <p:nvPr>
            <p:ph type="ctrTitle"/>
          </p:nvPr>
        </p:nvSpPr>
        <p:spPr/>
        <p:txBody>
          <a:bodyPr/>
          <a:lstStyle/>
          <a:p>
            <a:r>
              <a:rPr lang="en-US" dirty="0"/>
              <a:t>Real-time synchronization</a:t>
            </a:r>
          </a:p>
        </p:txBody>
      </p:sp>
      <p:sp>
        <p:nvSpPr>
          <p:cNvPr id="4" name="Rectangle 3"/>
          <p:cNvSpPr/>
          <p:nvPr/>
        </p:nvSpPr>
        <p:spPr bwMode="auto">
          <a:xfrm>
            <a:off x="9784358" y="1396496"/>
            <a:ext cx="2652117" cy="45719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angular-animate.js</a:t>
            </a:r>
          </a:p>
        </p:txBody>
      </p:sp>
      <p:sp>
        <p:nvSpPr>
          <p:cNvPr id="6" name="Rectangle 5"/>
          <p:cNvSpPr/>
          <p:nvPr/>
        </p:nvSpPr>
        <p:spPr bwMode="auto">
          <a:xfrm>
            <a:off x="9784357" y="1942799"/>
            <a:ext cx="2652117" cy="45719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angular-route.js</a:t>
            </a:r>
          </a:p>
        </p:txBody>
      </p:sp>
      <p:sp>
        <p:nvSpPr>
          <p:cNvPr id="7" name="Rectangle 6"/>
          <p:cNvSpPr/>
          <p:nvPr/>
        </p:nvSpPr>
        <p:spPr bwMode="auto">
          <a:xfrm>
            <a:off x="9784358" y="205458"/>
            <a:ext cx="2652117" cy="45719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angular.js</a:t>
            </a:r>
          </a:p>
        </p:txBody>
      </p:sp>
      <p:sp>
        <p:nvSpPr>
          <p:cNvPr id="8" name="Rectangle 7"/>
          <p:cNvSpPr/>
          <p:nvPr/>
        </p:nvSpPr>
        <p:spPr bwMode="auto">
          <a:xfrm>
            <a:off x="9784358" y="800977"/>
            <a:ext cx="2652117" cy="45719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angular-resource.js</a:t>
            </a:r>
          </a:p>
        </p:txBody>
      </p:sp>
    </p:spTree>
    <p:extLst>
      <p:ext uri="{BB962C8B-B14F-4D97-AF65-F5344CB8AC3E}">
        <p14:creationId xmlns:p14="http://schemas.microsoft.com/office/powerpoint/2010/main" val="4245265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a:p>
        </p:txBody>
      </p:sp>
      <p:sp>
        <p:nvSpPr>
          <p:cNvPr id="3" name="Title 2"/>
          <p:cNvSpPr>
            <a:spLocks noGrp="1"/>
          </p:cNvSpPr>
          <p:nvPr>
            <p:ph type="ctrTitle"/>
          </p:nvPr>
        </p:nvSpPr>
        <p:spPr/>
        <p:txBody>
          <a:bodyPr/>
          <a:lstStyle/>
          <a:p>
            <a:r>
              <a:rPr lang="en-US" dirty="0" smtClean="0"/>
              <a:t>Demo</a:t>
            </a:r>
            <a:endParaRPr lang="en-US" dirty="0"/>
          </a:p>
        </p:txBody>
      </p:sp>
    </p:spTree>
    <p:extLst>
      <p:ext uri="{BB962C8B-B14F-4D97-AF65-F5344CB8AC3E}">
        <p14:creationId xmlns:p14="http://schemas.microsoft.com/office/powerpoint/2010/main" val="412340341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12151" y="2981097"/>
            <a:ext cx="1847775" cy="1847775"/>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n-US" sz="3264" dirty="0">
                <a:gradFill>
                  <a:gsLst>
                    <a:gs pos="0">
                      <a:srgbClr val="FFFFFF"/>
                    </a:gs>
                    <a:gs pos="100000">
                      <a:srgbClr val="FFFFFF"/>
                    </a:gs>
                  </a:gsLst>
                  <a:lin ang="5400000" scaled="0"/>
                </a:gradFill>
              </a:rPr>
              <a:t>Client Browser</a:t>
            </a:r>
          </a:p>
        </p:txBody>
      </p:sp>
      <p:sp>
        <p:nvSpPr>
          <p:cNvPr id="5" name="Rectangle 4"/>
          <p:cNvSpPr/>
          <p:nvPr/>
        </p:nvSpPr>
        <p:spPr bwMode="auto">
          <a:xfrm>
            <a:off x="10155096" y="2981097"/>
            <a:ext cx="1847775" cy="1847775"/>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n-US" sz="3264" dirty="0">
                <a:gradFill>
                  <a:gsLst>
                    <a:gs pos="0">
                      <a:srgbClr val="FFFFFF"/>
                    </a:gs>
                    <a:gs pos="100000">
                      <a:srgbClr val="FFFFFF"/>
                    </a:gs>
                  </a:gsLst>
                  <a:lin ang="5400000" scaled="0"/>
                </a:gradFill>
              </a:rPr>
              <a:t>Web</a:t>
            </a:r>
            <a:br>
              <a:rPr lang="en-US" sz="3264" dirty="0">
                <a:gradFill>
                  <a:gsLst>
                    <a:gs pos="0">
                      <a:srgbClr val="FFFFFF"/>
                    </a:gs>
                    <a:gs pos="100000">
                      <a:srgbClr val="FFFFFF"/>
                    </a:gs>
                  </a:gsLst>
                  <a:lin ang="5400000" scaled="0"/>
                </a:gradFill>
              </a:rPr>
            </a:br>
            <a:r>
              <a:rPr lang="en-US" sz="3264" dirty="0">
                <a:gradFill>
                  <a:gsLst>
                    <a:gs pos="0">
                      <a:srgbClr val="FFFFFF"/>
                    </a:gs>
                    <a:gs pos="100000">
                      <a:srgbClr val="FFFFFF"/>
                    </a:gs>
                  </a:gsLst>
                  <a:lin ang="5400000" scaled="0"/>
                </a:gradFill>
              </a:rPr>
              <a:t>Server</a:t>
            </a:r>
          </a:p>
        </p:txBody>
      </p:sp>
      <p:sp>
        <p:nvSpPr>
          <p:cNvPr id="6" name="Right Arrow 5"/>
          <p:cNvSpPr/>
          <p:nvPr/>
        </p:nvSpPr>
        <p:spPr bwMode="auto">
          <a:xfrm>
            <a:off x="3397185" y="1555554"/>
            <a:ext cx="6022700" cy="683626"/>
          </a:xfrm>
          <a:prstGeom prst="rightArrow">
            <a:avLst/>
          </a:prstGeom>
          <a:solidFill>
            <a:schemeClr val="tx2">
              <a:lumMod val="5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rPr>
              <a:t>Got Data?</a:t>
            </a:r>
          </a:p>
        </p:txBody>
      </p:sp>
      <p:sp>
        <p:nvSpPr>
          <p:cNvPr id="7" name="Right Arrow 6"/>
          <p:cNvSpPr/>
          <p:nvPr/>
        </p:nvSpPr>
        <p:spPr bwMode="auto">
          <a:xfrm>
            <a:off x="3397185" y="1980916"/>
            <a:ext cx="6022700" cy="683626"/>
          </a:xfrm>
          <a:prstGeom prst="rightArrow">
            <a:avLst/>
          </a:prstGeom>
          <a:solidFill>
            <a:schemeClr val="tx2">
              <a:lumMod val="5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rPr>
              <a:t>Got Data?</a:t>
            </a:r>
          </a:p>
        </p:txBody>
      </p:sp>
      <p:sp>
        <p:nvSpPr>
          <p:cNvPr id="21" name="Right Arrow 20"/>
          <p:cNvSpPr/>
          <p:nvPr/>
        </p:nvSpPr>
        <p:spPr bwMode="auto">
          <a:xfrm>
            <a:off x="3397185" y="2414022"/>
            <a:ext cx="6022700" cy="683626"/>
          </a:xfrm>
          <a:prstGeom prst="rightArrow">
            <a:avLst/>
          </a:prstGeom>
          <a:solidFill>
            <a:schemeClr val="tx2">
              <a:lumMod val="5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rPr>
              <a:t>Got Data?</a:t>
            </a:r>
          </a:p>
        </p:txBody>
      </p:sp>
      <p:sp>
        <p:nvSpPr>
          <p:cNvPr id="22" name="Right Arrow 21"/>
          <p:cNvSpPr/>
          <p:nvPr/>
        </p:nvSpPr>
        <p:spPr bwMode="auto">
          <a:xfrm>
            <a:off x="3397185" y="2831642"/>
            <a:ext cx="6022700" cy="683626"/>
          </a:xfrm>
          <a:prstGeom prst="rightArrow">
            <a:avLst/>
          </a:prstGeom>
          <a:solidFill>
            <a:schemeClr val="tx2">
              <a:lumMod val="5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rPr>
              <a:t>Got Data?</a:t>
            </a:r>
          </a:p>
        </p:txBody>
      </p:sp>
      <p:sp>
        <p:nvSpPr>
          <p:cNvPr id="27" name="Right Arrow 26"/>
          <p:cNvSpPr/>
          <p:nvPr/>
        </p:nvSpPr>
        <p:spPr bwMode="auto">
          <a:xfrm flipH="1">
            <a:off x="3196159" y="3280234"/>
            <a:ext cx="6022700" cy="683626"/>
          </a:xfrm>
          <a:prstGeom prst="rightArrow">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rPr>
              <a:t>Here’s some data!</a:t>
            </a:r>
          </a:p>
        </p:txBody>
      </p:sp>
      <p:sp>
        <p:nvSpPr>
          <p:cNvPr id="28" name="Right Arrow 27"/>
          <p:cNvSpPr/>
          <p:nvPr/>
        </p:nvSpPr>
        <p:spPr bwMode="auto">
          <a:xfrm>
            <a:off x="3397185" y="3718719"/>
            <a:ext cx="6022700" cy="683626"/>
          </a:xfrm>
          <a:prstGeom prst="rightArrow">
            <a:avLst/>
          </a:prstGeom>
          <a:solidFill>
            <a:schemeClr val="tx2">
              <a:lumMod val="5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rPr>
              <a:t>Got Data?</a:t>
            </a:r>
          </a:p>
        </p:txBody>
      </p:sp>
      <p:sp>
        <p:nvSpPr>
          <p:cNvPr id="29" name="Right Arrow 28"/>
          <p:cNvSpPr/>
          <p:nvPr/>
        </p:nvSpPr>
        <p:spPr bwMode="auto">
          <a:xfrm>
            <a:off x="3397185" y="4146445"/>
            <a:ext cx="6022700" cy="683626"/>
          </a:xfrm>
          <a:prstGeom prst="rightArrow">
            <a:avLst/>
          </a:prstGeom>
          <a:solidFill>
            <a:schemeClr val="tx2">
              <a:lumMod val="5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rPr>
              <a:t>Got Data?</a:t>
            </a:r>
          </a:p>
        </p:txBody>
      </p:sp>
      <p:sp>
        <p:nvSpPr>
          <p:cNvPr id="30" name="Right Arrow 29"/>
          <p:cNvSpPr/>
          <p:nvPr/>
        </p:nvSpPr>
        <p:spPr bwMode="auto">
          <a:xfrm>
            <a:off x="3397185" y="4574171"/>
            <a:ext cx="6022700" cy="683626"/>
          </a:xfrm>
          <a:prstGeom prst="rightArrow">
            <a:avLst/>
          </a:prstGeom>
          <a:solidFill>
            <a:schemeClr val="tx2">
              <a:lumMod val="5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rPr>
              <a:t>Got Data?</a:t>
            </a:r>
          </a:p>
        </p:txBody>
      </p:sp>
      <p:sp>
        <p:nvSpPr>
          <p:cNvPr id="31" name="Right Arrow 30"/>
          <p:cNvSpPr/>
          <p:nvPr/>
        </p:nvSpPr>
        <p:spPr bwMode="auto">
          <a:xfrm>
            <a:off x="3397185" y="5012657"/>
            <a:ext cx="6022700" cy="683626"/>
          </a:xfrm>
          <a:prstGeom prst="rightArrow">
            <a:avLst/>
          </a:prstGeom>
          <a:solidFill>
            <a:schemeClr val="tx2">
              <a:lumMod val="5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rPr>
              <a:t>Got Data?</a:t>
            </a:r>
          </a:p>
        </p:txBody>
      </p:sp>
      <p:sp>
        <p:nvSpPr>
          <p:cNvPr id="13" name="Title 3"/>
          <p:cNvSpPr>
            <a:spLocks noGrp="1"/>
          </p:cNvSpPr>
          <p:nvPr>
            <p:ph type="title"/>
          </p:nvPr>
        </p:nvSpPr>
        <p:spPr/>
        <p:txBody>
          <a:bodyPr>
            <a:normAutofit/>
          </a:bodyPr>
          <a:lstStyle/>
          <a:p>
            <a:r>
              <a:rPr lang="en-US" dirty="0" smtClean="0"/>
              <a:t>Without real-time</a:t>
            </a:r>
            <a:endParaRPr lang="en-US" dirty="0"/>
          </a:p>
        </p:txBody>
      </p:sp>
    </p:spTree>
    <p:extLst>
      <p:ext uri="{BB962C8B-B14F-4D97-AF65-F5344CB8AC3E}">
        <p14:creationId xmlns:p14="http://schemas.microsoft.com/office/powerpoint/2010/main" val="26947733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400" fill="hold"/>
                                        <p:tgtEl>
                                          <p:spTgt spid="6"/>
                                        </p:tgtEl>
                                        <p:attrNameLst>
                                          <p:attrName>ppt_x</p:attrName>
                                        </p:attrNameLst>
                                      </p:cBhvr>
                                      <p:tavLst>
                                        <p:tav tm="0">
                                          <p:val>
                                            <p:strVal val="0-#ppt_w/2"/>
                                          </p:val>
                                        </p:tav>
                                        <p:tav tm="100000">
                                          <p:val>
                                            <p:strVal val="#ppt_x"/>
                                          </p:val>
                                        </p:tav>
                                      </p:tavLst>
                                    </p:anim>
                                    <p:anim calcmode="lin" valueType="num">
                                      <p:cBhvr additive="base">
                                        <p:cTn id="8" dur="4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400"/>
                            </p:stCondLst>
                            <p:childTnLst>
                              <p:par>
                                <p:cTn id="10" presetID="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400" fill="hold"/>
                                        <p:tgtEl>
                                          <p:spTgt spid="7"/>
                                        </p:tgtEl>
                                        <p:attrNameLst>
                                          <p:attrName>ppt_x</p:attrName>
                                        </p:attrNameLst>
                                      </p:cBhvr>
                                      <p:tavLst>
                                        <p:tav tm="0">
                                          <p:val>
                                            <p:strVal val="0-#ppt_w/2"/>
                                          </p:val>
                                        </p:tav>
                                        <p:tav tm="100000">
                                          <p:val>
                                            <p:strVal val="#ppt_x"/>
                                          </p:val>
                                        </p:tav>
                                      </p:tavLst>
                                    </p:anim>
                                    <p:anim calcmode="lin" valueType="num">
                                      <p:cBhvr additive="base">
                                        <p:cTn id="13" dur="4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800"/>
                            </p:stCondLst>
                            <p:childTnLst>
                              <p:par>
                                <p:cTn id="15" presetID="2" presetClass="entr" presetSubtype="8" fill="hold" grpId="0" nodeType="after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400" fill="hold"/>
                                        <p:tgtEl>
                                          <p:spTgt spid="21"/>
                                        </p:tgtEl>
                                        <p:attrNameLst>
                                          <p:attrName>ppt_x</p:attrName>
                                        </p:attrNameLst>
                                      </p:cBhvr>
                                      <p:tavLst>
                                        <p:tav tm="0">
                                          <p:val>
                                            <p:strVal val="0-#ppt_w/2"/>
                                          </p:val>
                                        </p:tav>
                                        <p:tav tm="100000">
                                          <p:val>
                                            <p:strVal val="#ppt_x"/>
                                          </p:val>
                                        </p:tav>
                                      </p:tavLst>
                                    </p:anim>
                                    <p:anim calcmode="lin" valueType="num">
                                      <p:cBhvr additive="base">
                                        <p:cTn id="18" dur="400" fill="hold"/>
                                        <p:tgtEl>
                                          <p:spTgt spid="21"/>
                                        </p:tgtEl>
                                        <p:attrNameLst>
                                          <p:attrName>ppt_y</p:attrName>
                                        </p:attrNameLst>
                                      </p:cBhvr>
                                      <p:tavLst>
                                        <p:tav tm="0">
                                          <p:val>
                                            <p:strVal val="#ppt_y"/>
                                          </p:val>
                                        </p:tav>
                                        <p:tav tm="100000">
                                          <p:val>
                                            <p:strVal val="#ppt_y"/>
                                          </p:val>
                                        </p:tav>
                                      </p:tavLst>
                                    </p:anim>
                                  </p:childTnLst>
                                </p:cTn>
                              </p:par>
                            </p:childTnLst>
                          </p:cTn>
                        </p:par>
                        <p:par>
                          <p:cTn id="19" fill="hold">
                            <p:stCondLst>
                              <p:cond delay="1200"/>
                            </p:stCondLst>
                            <p:childTnLst>
                              <p:par>
                                <p:cTn id="20" presetID="2" presetClass="entr" presetSubtype="8" fill="hold" grpId="0" nodeType="afterEffect">
                                  <p:stCondLst>
                                    <p:cond delay="0"/>
                                  </p:stCondLst>
                                  <p:childTnLst>
                                    <p:set>
                                      <p:cBhvr>
                                        <p:cTn id="21" dur="1" fill="hold">
                                          <p:stCondLst>
                                            <p:cond delay="0"/>
                                          </p:stCondLst>
                                        </p:cTn>
                                        <p:tgtEl>
                                          <p:spTgt spid="22"/>
                                        </p:tgtEl>
                                        <p:attrNameLst>
                                          <p:attrName>style.visibility</p:attrName>
                                        </p:attrNameLst>
                                      </p:cBhvr>
                                      <p:to>
                                        <p:strVal val="visible"/>
                                      </p:to>
                                    </p:set>
                                    <p:anim calcmode="lin" valueType="num">
                                      <p:cBhvr additive="base">
                                        <p:cTn id="22" dur="400" fill="hold"/>
                                        <p:tgtEl>
                                          <p:spTgt spid="22"/>
                                        </p:tgtEl>
                                        <p:attrNameLst>
                                          <p:attrName>ppt_x</p:attrName>
                                        </p:attrNameLst>
                                      </p:cBhvr>
                                      <p:tavLst>
                                        <p:tav tm="0">
                                          <p:val>
                                            <p:strVal val="0-#ppt_w/2"/>
                                          </p:val>
                                        </p:tav>
                                        <p:tav tm="100000">
                                          <p:val>
                                            <p:strVal val="#ppt_x"/>
                                          </p:val>
                                        </p:tav>
                                      </p:tavLst>
                                    </p:anim>
                                    <p:anim calcmode="lin" valueType="num">
                                      <p:cBhvr additive="base">
                                        <p:cTn id="23" dur="4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2" fill="hold" grpId="0" nodeType="clickEffect">
                                  <p:stCondLst>
                                    <p:cond delay="0"/>
                                  </p:stCondLst>
                                  <p:childTnLst>
                                    <p:set>
                                      <p:cBhvr>
                                        <p:cTn id="27" dur="1" fill="hold">
                                          <p:stCondLst>
                                            <p:cond delay="0"/>
                                          </p:stCondLst>
                                        </p:cTn>
                                        <p:tgtEl>
                                          <p:spTgt spid="27"/>
                                        </p:tgtEl>
                                        <p:attrNameLst>
                                          <p:attrName>style.visibility</p:attrName>
                                        </p:attrNameLst>
                                      </p:cBhvr>
                                      <p:to>
                                        <p:strVal val="visible"/>
                                      </p:to>
                                    </p:set>
                                    <p:anim calcmode="lin" valueType="num">
                                      <p:cBhvr additive="base">
                                        <p:cTn id="28" dur="400" fill="hold"/>
                                        <p:tgtEl>
                                          <p:spTgt spid="27"/>
                                        </p:tgtEl>
                                        <p:attrNameLst>
                                          <p:attrName>ppt_x</p:attrName>
                                        </p:attrNameLst>
                                      </p:cBhvr>
                                      <p:tavLst>
                                        <p:tav tm="0">
                                          <p:val>
                                            <p:strVal val="1+#ppt_w/2"/>
                                          </p:val>
                                        </p:tav>
                                        <p:tav tm="100000">
                                          <p:val>
                                            <p:strVal val="#ppt_x"/>
                                          </p:val>
                                        </p:tav>
                                      </p:tavLst>
                                    </p:anim>
                                    <p:anim calcmode="lin" valueType="num">
                                      <p:cBhvr additive="base">
                                        <p:cTn id="29" dur="4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28"/>
                                        </p:tgtEl>
                                        <p:attrNameLst>
                                          <p:attrName>style.visibility</p:attrName>
                                        </p:attrNameLst>
                                      </p:cBhvr>
                                      <p:to>
                                        <p:strVal val="visible"/>
                                      </p:to>
                                    </p:set>
                                    <p:anim calcmode="lin" valueType="num">
                                      <p:cBhvr additive="base">
                                        <p:cTn id="34" dur="400" fill="hold"/>
                                        <p:tgtEl>
                                          <p:spTgt spid="28"/>
                                        </p:tgtEl>
                                        <p:attrNameLst>
                                          <p:attrName>ppt_x</p:attrName>
                                        </p:attrNameLst>
                                      </p:cBhvr>
                                      <p:tavLst>
                                        <p:tav tm="0">
                                          <p:val>
                                            <p:strVal val="0-#ppt_w/2"/>
                                          </p:val>
                                        </p:tav>
                                        <p:tav tm="100000">
                                          <p:val>
                                            <p:strVal val="#ppt_x"/>
                                          </p:val>
                                        </p:tav>
                                      </p:tavLst>
                                    </p:anim>
                                    <p:anim calcmode="lin" valueType="num">
                                      <p:cBhvr additive="base">
                                        <p:cTn id="35" dur="400" fill="hold"/>
                                        <p:tgtEl>
                                          <p:spTgt spid="28"/>
                                        </p:tgtEl>
                                        <p:attrNameLst>
                                          <p:attrName>ppt_y</p:attrName>
                                        </p:attrNameLst>
                                      </p:cBhvr>
                                      <p:tavLst>
                                        <p:tav tm="0">
                                          <p:val>
                                            <p:strVal val="#ppt_y"/>
                                          </p:val>
                                        </p:tav>
                                        <p:tav tm="100000">
                                          <p:val>
                                            <p:strVal val="#ppt_y"/>
                                          </p:val>
                                        </p:tav>
                                      </p:tavLst>
                                    </p:anim>
                                  </p:childTnLst>
                                </p:cTn>
                              </p:par>
                            </p:childTnLst>
                          </p:cTn>
                        </p:par>
                        <p:par>
                          <p:cTn id="36" fill="hold">
                            <p:stCondLst>
                              <p:cond delay="400"/>
                            </p:stCondLst>
                            <p:childTnLst>
                              <p:par>
                                <p:cTn id="37" presetID="2" presetClass="entr" presetSubtype="8" fill="hold" grpId="0" nodeType="afterEffect">
                                  <p:stCondLst>
                                    <p:cond delay="0"/>
                                  </p:stCondLst>
                                  <p:childTnLst>
                                    <p:set>
                                      <p:cBhvr>
                                        <p:cTn id="38" dur="1" fill="hold">
                                          <p:stCondLst>
                                            <p:cond delay="0"/>
                                          </p:stCondLst>
                                        </p:cTn>
                                        <p:tgtEl>
                                          <p:spTgt spid="29"/>
                                        </p:tgtEl>
                                        <p:attrNameLst>
                                          <p:attrName>style.visibility</p:attrName>
                                        </p:attrNameLst>
                                      </p:cBhvr>
                                      <p:to>
                                        <p:strVal val="visible"/>
                                      </p:to>
                                    </p:set>
                                    <p:anim calcmode="lin" valueType="num">
                                      <p:cBhvr additive="base">
                                        <p:cTn id="39" dur="400" fill="hold"/>
                                        <p:tgtEl>
                                          <p:spTgt spid="29"/>
                                        </p:tgtEl>
                                        <p:attrNameLst>
                                          <p:attrName>ppt_x</p:attrName>
                                        </p:attrNameLst>
                                      </p:cBhvr>
                                      <p:tavLst>
                                        <p:tav tm="0">
                                          <p:val>
                                            <p:strVal val="0-#ppt_w/2"/>
                                          </p:val>
                                        </p:tav>
                                        <p:tav tm="100000">
                                          <p:val>
                                            <p:strVal val="#ppt_x"/>
                                          </p:val>
                                        </p:tav>
                                      </p:tavLst>
                                    </p:anim>
                                    <p:anim calcmode="lin" valueType="num">
                                      <p:cBhvr additive="base">
                                        <p:cTn id="40" dur="400" fill="hold"/>
                                        <p:tgtEl>
                                          <p:spTgt spid="29"/>
                                        </p:tgtEl>
                                        <p:attrNameLst>
                                          <p:attrName>ppt_y</p:attrName>
                                        </p:attrNameLst>
                                      </p:cBhvr>
                                      <p:tavLst>
                                        <p:tav tm="0">
                                          <p:val>
                                            <p:strVal val="#ppt_y"/>
                                          </p:val>
                                        </p:tav>
                                        <p:tav tm="100000">
                                          <p:val>
                                            <p:strVal val="#ppt_y"/>
                                          </p:val>
                                        </p:tav>
                                      </p:tavLst>
                                    </p:anim>
                                  </p:childTnLst>
                                </p:cTn>
                              </p:par>
                            </p:childTnLst>
                          </p:cTn>
                        </p:par>
                        <p:par>
                          <p:cTn id="41" fill="hold">
                            <p:stCondLst>
                              <p:cond delay="800"/>
                            </p:stCondLst>
                            <p:childTnLst>
                              <p:par>
                                <p:cTn id="42" presetID="2" presetClass="entr" presetSubtype="8" fill="hold" grpId="0" nodeType="afterEffect">
                                  <p:stCondLst>
                                    <p:cond delay="0"/>
                                  </p:stCondLst>
                                  <p:childTnLst>
                                    <p:set>
                                      <p:cBhvr>
                                        <p:cTn id="43" dur="1" fill="hold">
                                          <p:stCondLst>
                                            <p:cond delay="0"/>
                                          </p:stCondLst>
                                        </p:cTn>
                                        <p:tgtEl>
                                          <p:spTgt spid="30"/>
                                        </p:tgtEl>
                                        <p:attrNameLst>
                                          <p:attrName>style.visibility</p:attrName>
                                        </p:attrNameLst>
                                      </p:cBhvr>
                                      <p:to>
                                        <p:strVal val="visible"/>
                                      </p:to>
                                    </p:set>
                                    <p:anim calcmode="lin" valueType="num">
                                      <p:cBhvr additive="base">
                                        <p:cTn id="44" dur="400" fill="hold"/>
                                        <p:tgtEl>
                                          <p:spTgt spid="30"/>
                                        </p:tgtEl>
                                        <p:attrNameLst>
                                          <p:attrName>ppt_x</p:attrName>
                                        </p:attrNameLst>
                                      </p:cBhvr>
                                      <p:tavLst>
                                        <p:tav tm="0">
                                          <p:val>
                                            <p:strVal val="0-#ppt_w/2"/>
                                          </p:val>
                                        </p:tav>
                                        <p:tav tm="100000">
                                          <p:val>
                                            <p:strVal val="#ppt_x"/>
                                          </p:val>
                                        </p:tav>
                                      </p:tavLst>
                                    </p:anim>
                                    <p:anim calcmode="lin" valueType="num">
                                      <p:cBhvr additive="base">
                                        <p:cTn id="45" dur="400" fill="hold"/>
                                        <p:tgtEl>
                                          <p:spTgt spid="30"/>
                                        </p:tgtEl>
                                        <p:attrNameLst>
                                          <p:attrName>ppt_y</p:attrName>
                                        </p:attrNameLst>
                                      </p:cBhvr>
                                      <p:tavLst>
                                        <p:tav tm="0">
                                          <p:val>
                                            <p:strVal val="#ppt_y"/>
                                          </p:val>
                                        </p:tav>
                                        <p:tav tm="100000">
                                          <p:val>
                                            <p:strVal val="#ppt_y"/>
                                          </p:val>
                                        </p:tav>
                                      </p:tavLst>
                                    </p:anim>
                                  </p:childTnLst>
                                </p:cTn>
                              </p:par>
                            </p:childTnLst>
                          </p:cTn>
                        </p:par>
                        <p:par>
                          <p:cTn id="46" fill="hold">
                            <p:stCondLst>
                              <p:cond delay="1200"/>
                            </p:stCondLst>
                            <p:childTnLst>
                              <p:par>
                                <p:cTn id="47" presetID="2" presetClass="entr" presetSubtype="8" fill="hold" grpId="0" nodeType="afterEffect">
                                  <p:stCondLst>
                                    <p:cond delay="0"/>
                                  </p:stCondLst>
                                  <p:childTnLst>
                                    <p:set>
                                      <p:cBhvr>
                                        <p:cTn id="48" dur="1" fill="hold">
                                          <p:stCondLst>
                                            <p:cond delay="0"/>
                                          </p:stCondLst>
                                        </p:cTn>
                                        <p:tgtEl>
                                          <p:spTgt spid="31"/>
                                        </p:tgtEl>
                                        <p:attrNameLst>
                                          <p:attrName>style.visibility</p:attrName>
                                        </p:attrNameLst>
                                      </p:cBhvr>
                                      <p:to>
                                        <p:strVal val="visible"/>
                                      </p:to>
                                    </p:set>
                                    <p:anim calcmode="lin" valueType="num">
                                      <p:cBhvr additive="base">
                                        <p:cTn id="49" dur="400" fill="hold"/>
                                        <p:tgtEl>
                                          <p:spTgt spid="31"/>
                                        </p:tgtEl>
                                        <p:attrNameLst>
                                          <p:attrName>ppt_x</p:attrName>
                                        </p:attrNameLst>
                                      </p:cBhvr>
                                      <p:tavLst>
                                        <p:tav tm="0">
                                          <p:val>
                                            <p:strVal val="0-#ppt_w/2"/>
                                          </p:val>
                                        </p:tav>
                                        <p:tav tm="100000">
                                          <p:val>
                                            <p:strVal val="#ppt_x"/>
                                          </p:val>
                                        </p:tav>
                                      </p:tavLst>
                                    </p:anim>
                                    <p:anim calcmode="lin" valueType="num">
                                      <p:cBhvr additive="base">
                                        <p:cTn id="50" dur="4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21" grpId="0" animBg="1"/>
      <p:bldP spid="22" grpId="0" animBg="1"/>
      <p:bldP spid="27" grpId="0" animBg="1"/>
      <p:bldP spid="28" grpId="0" animBg="1"/>
      <p:bldP spid="29" grpId="0" animBg="1"/>
      <p:bldP spid="30" grpId="0" animBg="1"/>
      <p:bldP spid="3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12151" y="2503692"/>
            <a:ext cx="1847775" cy="1847775"/>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n-US" sz="3264" dirty="0">
                <a:gradFill>
                  <a:gsLst>
                    <a:gs pos="0">
                      <a:srgbClr val="FFFFFF"/>
                    </a:gs>
                    <a:gs pos="100000">
                      <a:srgbClr val="FFFFFF"/>
                    </a:gs>
                  </a:gsLst>
                  <a:lin ang="5400000" scaled="0"/>
                </a:gradFill>
              </a:rPr>
              <a:t>Client Browser</a:t>
            </a:r>
          </a:p>
        </p:txBody>
      </p:sp>
      <p:sp>
        <p:nvSpPr>
          <p:cNvPr id="5" name="Rectangle 4"/>
          <p:cNvSpPr/>
          <p:nvPr/>
        </p:nvSpPr>
        <p:spPr bwMode="auto">
          <a:xfrm>
            <a:off x="10155096" y="2503692"/>
            <a:ext cx="1847775" cy="1847775"/>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n-US" sz="3264" dirty="0">
                <a:gradFill>
                  <a:gsLst>
                    <a:gs pos="0">
                      <a:srgbClr val="FFFFFF"/>
                    </a:gs>
                    <a:gs pos="100000">
                      <a:srgbClr val="FFFFFF"/>
                    </a:gs>
                  </a:gsLst>
                  <a:lin ang="5400000" scaled="0"/>
                </a:gradFill>
              </a:rPr>
              <a:t>Web</a:t>
            </a:r>
            <a:br>
              <a:rPr lang="en-US" sz="3264" dirty="0">
                <a:gradFill>
                  <a:gsLst>
                    <a:gs pos="0">
                      <a:srgbClr val="FFFFFF"/>
                    </a:gs>
                    <a:gs pos="100000">
                      <a:srgbClr val="FFFFFF"/>
                    </a:gs>
                  </a:gsLst>
                  <a:lin ang="5400000" scaled="0"/>
                </a:gradFill>
              </a:rPr>
            </a:br>
            <a:r>
              <a:rPr lang="en-US" sz="3264" dirty="0">
                <a:gradFill>
                  <a:gsLst>
                    <a:gs pos="0">
                      <a:srgbClr val="FFFFFF"/>
                    </a:gs>
                    <a:gs pos="100000">
                      <a:srgbClr val="FFFFFF"/>
                    </a:gs>
                  </a:gsLst>
                  <a:lin ang="5400000" scaled="0"/>
                </a:gradFill>
              </a:rPr>
              <a:t>Server</a:t>
            </a:r>
          </a:p>
        </p:txBody>
      </p:sp>
      <p:sp>
        <p:nvSpPr>
          <p:cNvPr id="6" name="Right Arrow 5"/>
          <p:cNvSpPr/>
          <p:nvPr/>
        </p:nvSpPr>
        <p:spPr bwMode="auto">
          <a:xfrm>
            <a:off x="3419390" y="2121303"/>
            <a:ext cx="6022700" cy="888489"/>
          </a:xfrm>
          <a:prstGeom prst="rightArrow">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n-US" sz="3264" dirty="0">
                <a:gradFill>
                  <a:gsLst>
                    <a:gs pos="0">
                      <a:srgbClr val="FFFFFF"/>
                    </a:gs>
                    <a:gs pos="100000">
                      <a:srgbClr val="FFFFFF"/>
                    </a:gs>
                  </a:gsLst>
                  <a:lin ang="5400000" scaled="0"/>
                </a:gradFill>
              </a:rPr>
              <a:t>I do real time, do you?</a:t>
            </a:r>
          </a:p>
        </p:txBody>
      </p:sp>
      <p:sp>
        <p:nvSpPr>
          <p:cNvPr id="27" name="Right Arrow 26"/>
          <p:cNvSpPr/>
          <p:nvPr/>
        </p:nvSpPr>
        <p:spPr bwMode="auto">
          <a:xfrm flipH="1">
            <a:off x="3196159" y="2842221"/>
            <a:ext cx="6022700" cy="888489"/>
          </a:xfrm>
          <a:prstGeom prst="rightArrow">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n-US" sz="3264" dirty="0">
                <a:gradFill>
                  <a:gsLst>
                    <a:gs pos="0">
                      <a:srgbClr val="FFFFFF"/>
                    </a:gs>
                    <a:gs pos="100000">
                      <a:srgbClr val="FFFFFF"/>
                    </a:gs>
                  </a:gsLst>
                  <a:lin ang="5400000" scaled="0"/>
                </a:gradFill>
              </a:rPr>
              <a:t>Absolutely!</a:t>
            </a:r>
          </a:p>
        </p:txBody>
      </p:sp>
      <p:sp>
        <p:nvSpPr>
          <p:cNvPr id="13" name="Title 3"/>
          <p:cNvSpPr>
            <a:spLocks noGrp="1"/>
          </p:cNvSpPr>
          <p:nvPr>
            <p:ph type="title"/>
          </p:nvPr>
        </p:nvSpPr>
        <p:spPr/>
        <p:txBody>
          <a:bodyPr>
            <a:normAutofit/>
          </a:bodyPr>
          <a:lstStyle/>
          <a:p>
            <a:r>
              <a:rPr lang="en-US" dirty="0" smtClean="0"/>
              <a:t>With real-time</a:t>
            </a:r>
            <a:endParaRPr lang="en-US" dirty="0"/>
          </a:p>
        </p:txBody>
      </p:sp>
      <p:sp>
        <p:nvSpPr>
          <p:cNvPr id="2" name="Left-Right Arrow 1"/>
          <p:cNvSpPr/>
          <p:nvPr/>
        </p:nvSpPr>
        <p:spPr bwMode="auto">
          <a:xfrm>
            <a:off x="3236284" y="3691025"/>
            <a:ext cx="6205807" cy="893598"/>
          </a:xfrm>
          <a:prstGeom prst="leftRight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n-US" sz="3264" dirty="0">
                <a:gradFill>
                  <a:gsLst>
                    <a:gs pos="0">
                      <a:srgbClr val="FFFFFF"/>
                    </a:gs>
                    <a:gs pos="100000">
                      <a:srgbClr val="FFFFFF"/>
                    </a:gs>
                  </a:gsLst>
                  <a:lin ang="5400000" scaled="0"/>
                </a:gradFill>
              </a:rPr>
              <a:t>Let’s </a:t>
            </a:r>
            <a:r>
              <a:rPr lang="en-US" sz="3264" dirty="0" smtClean="0">
                <a:gradFill>
                  <a:gsLst>
                    <a:gs pos="0">
                      <a:srgbClr val="FFFFFF"/>
                    </a:gs>
                    <a:gs pos="100000">
                      <a:srgbClr val="FFFFFF"/>
                    </a:gs>
                  </a:gsLst>
                  <a:lin ang="5400000" scaled="0"/>
                </a:gradFill>
              </a:rPr>
              <a:t>Do This!</a:t>
            </a:r>
            <a:endParaRPr lang="en-US" sz="3264"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8305167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400" fill="hold"/>
                                        <p:tgtEl>
                                          <p:spTgt spid="6"/>
                                        </p:tgtEl>
                                        <p:attrNameLst>
                                          <p:attrName>ppt_x</p:attrName>
                                        </p:attrNameLst>
                                      </p:cBhvr>
                                      <p:tavLst>
                                        <p:tav tm="0">
                                          <p:val>
                                            <p:strVal val="0-#ppt_w/2"/>
                                          </p:val>
                                        </p:tav>
                                        <p:tav tm="100000">
                                          <p:val>
                                            <p:strVal val="#ppt_x"/>
                                          </p:val>
                                        </p:tav>
                                      </p:tavLst>
                                    </p:anim>
                                    <p:anim calcmode="lin" valueType="num">
                                      <p:cBhvr additive="base">
                                        <p:cTn id="8" dur="4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400" fill="hold"/>
                                        <p:tgtEl>
                                          <p:spTgt spid="27"/>
                                        </p:tgtEl>
                                        <p:attrNameLst>
                                          <p:attrName>ppt_x</p:attrName>
                                        </p:attrNameLst>
                                      </p:cBhvr>
                                      <p:tavLst>
                                        <p:tav tm="0">
                                          <p:val>
                                            <p:strVal val="1+#ppt_w/2"/>
                                          </p:val>
                                        </p:tav>
                                        <p:tav tm="100000">
                                          <p:val>
                                            <p:strVal val="#ppt_x"/>
                                          </p:val>
                                        </p:tav>
                                      </p:tavLst>
                                    </p:anim>
                                    <p:anim calcmode="lin" valueType="num">
                                      <p:cBhvr additive="base">
                                        <p:cTn id="14" dur="4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3" presetClass="entr" presetSubtype="32" fill="hold" grpId="0" nodeType="clickEffect">
                                  <p:stCondLst>
                                    <p:cond delay="0"/>
                                  </p:stCondLst>
                                  <p:childTnLst>
                                    <p:set>
                                      <p:cBhvr>
                                        <p:cTn id="18" dur="1" fill="hold">
                                          <p:stCondLst>
                                            <p:cond delay="0"/>
                                          </p:stCondLst>
                                        </p:cTn>
                                        <p:tgtEl>
                                          <p:spTgt spid="2">
                                            <p:bg/>
                                          </p:spTgt>
                                        </p:tgtEl>
                                        <p:attrNameLst>
                                          <p:attrName>style.visibility</p:attrName>
                                        </p:attrNameLst>
                                      </p:cBhvr>
                                      <p:to>
                                        <p:strVal val="visible"/>
                                      </p:to>
                                    </p:set>
                                    <p:animEffect transition="in" filter="plus(out)">
                                      <p:cBhvr>
                                        <p:cTn id="19" dur="500"/>
                                        <p:tgtEl>
                                          <p:spTgt spid="2">
                                            <p:bg/>
                                          </p:spTgt>
                                        </p:tgtEl>
                                      </p:cBhvr>
                                    </p:animEffect>
                                  </p:childTnLst>
                                </p:cTn>
                              </p:par>
                              <p:par>
                                <p:cTn id="20" presetID="13" presetClass="entr" presetSubtype="32" fill="hold" grpId="0" nodeType="withEffect">
                                  <p:stCondLst>
                                    <p:cond delay="0"/>
                                  </p:stCondLst>
                                  <p:childTnLst>
                                    <p:set>
                                      <p:cBhvr>
                                        <p:cTn id="21" dur="1" fill="hold">
                                          <p:stCondLst>
                                            <p:cond delay="0"/>
                                          </p:stCondLst>
                                        </p:cTn>
                                        <p:tgtEl>
                                          <p:spTgt spid="2">
                                            <p:txEl>
                                              <p:pRg st="0" end="0"/>
                                            </p:txEl>
                                          </p:spTgt>
                                        </p:tgtEl>
                                        <p:attrNameLst>
                                          <p:attrName>style.visibility</p:attrName>
                                        </p:attrNameLst>
                                      </p:cBhvr>
                                      <p:to>
                                        <p:strVal val="visible"/>
                                      </p:to>
                                    </p:set>
                                    <p:animEffect transition="in" filter="plus(out)">
                                      <p:cBhvr>
                                        <p:cTn id="2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7" grpId="0" animBg="1"/>
      <p:bldP spid="2" grpId="0" build="allAtOnce"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12151" y="2503692"/>
            <a:ext cx="1847775" cy="1847775"/>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n-US" sz="3264" dirty="0">
                <a:gradFill>
                  <a:gsLst>
                    <a:gs pos="0">
                      <a:srgbClr val="FFFFFF"/>
                    </a:gs>
                    <a:gs pos="100000">
                      <a:srgbClr val="FFFFFF"/>
                    </a:gs>
                  </a:gsLst>
                  <a:lin ang="5400000" scaled="0"/>
                </a:gradFill>
              </a:rPr>
              <a:t>Client Browser</a:t>
            </a:r>
          </a:p>
        </p:txBody>
      </p:sp>
      <p:sp>
        <p:nvSpPr>
          <p:cNvPr id="5" name="Rectangle 4"/>
          <p:cNvSpPr/>
          <p:nvPr/>
        </p:nvSpPr>
        <p:spPr bwMode="auto">
          <a:xfrm>
            <a:off x="10155096" y="2503692"/>
            <a:ext cx="1847775" cy="1847775"/>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n-US" sz="3264" dirty="0">
                <a:gradFill>
                  <a:gsLst>
                    <a:gs pos="0">
                      <a:srgbClr val="FFFFFF"/>
                    </a:gs>
                    <a:gs pos="100000">
                      <a:srgbClr val="FFFFFF"/>
                    </a:gs>
                  </a:gsLst>
                  <a:lin ang="5400000" scaled="0"/>
                </a:gradFill>
              </a:rPr>
              <a:t>Web</a:t>
            </a:r>
            <a:br>
              <a:rPr lang="en-US" sz="3264" dirty="0">
                <a:gradFill>
                  <a:gsLst>
                    <a:gs pos="0">
                      <a:srgbClr val="FFFFFF"/>
                    </a:gs>
                    <a:gs pos="100000">
                      <a:srgbClr val="FFFFFF"/>
                    </a:gs>
                  </a:gsLst>
                  <a:lin ang="5400000" scaled="0"/>
                </a:gradFill>
              </a:rPr>
            </a:br>
            <a:r>
              <a:rPr lang="en-US" sz="3264" dirty="0">
                <a:gradFill>
                  <a:gsLst>
                    <a:gs pos="0">
                      <a:srgbClr val="FFFFFF"/>
                    </a:gs>
                    <a:gs pos="100000">
                      <a:srgbClr val="FFFFFF"/>
                    </a:gs>
                  </a:gsLst>
                  <a:lin ang="5400000" scaled="0"/>
                </a:gradFill>
              </a:rPr>
              <a:t>Server</a:t>
            </a:r>
          </a:p>
        </p:txBody>
      </p:sp>
      <p:sp>
        <p:nvSpPr>
          <p:cNvPr id="13" name="Title 3"/>
          <p:cNvSpPr>
            <a:spLocks noGrp="1"/>
          </p:cNvSpPr>
          <p:nvPr>
            <p:ph type="title"/>
          </p:nvPr>
        </p:nvSpPr>
        <p:spPr/>
        <p:txBody>
          <a:bodyPr>
            <a:normAutofit/>
          </a:bodyPr>
          <a:lstStyle/>
          <a:p>
            <a:r>
              <a:rPr lang="en-US" dirty="0" smtClean="0"/>
              <a:t>Basically…</a:t>
            </a:r>
            <a:endParaRPr lang="en-US" dirty="0"/>
          </a:p>
        </p:txBody>
      </p:sp>
      <p:sp>
        <p:nvSpPr>
          <p:cNvPr id="2" name="Left-Right Arrow 1"/>
          <p:cNvSpPr/>
          <p:nvPr/>
        </p:nvSpPr>
        <p:spPr bwMode="auto">
          <a:xfrm>
            <a:off x="3236284" y="2503692"/>
            <a:ext cx="6205807" cy="1847775"/>
          </a:xfrm>
          <a:prstGeom prst="leftRight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n-US" sz="4488" dirty="0" err="1">
                <a:gradFill>
                  <a:gsLst>
                    <a:gs pos="0">
                      <a:srgbClr val="FFFFFF"/>
                    </a:gs>
                    <a:gs pos="100000">
                      <a:srgbClr val="FFFFFF"/>
                    </a:gs>
                  </a:gsLst>
                  <a:lin ang="5400000" scaled="0"/>
                </a:gradFill>
              </a:rPr>
              <a:t>SignalR</a:t>
            </a:r>
            <a:r>
              <a:rPr lang="en-US" sz="4488" dirty="0">
                <a:gradFill>
                  <a:gsLst>
                    <a:gs pos="0">
                      <a:srgbClr val="FFFFFF"/>
                    </a:gs>
                    <a:gs pos="100000">
                      <a:srgbClr val="FFFFFF"/>
                    </a:gs>
                  </a:gsLst>
                  <a:lin ang="5400000" scaled="0"/>
                </a:gradFill>
              </a:rPr>
              <a:t>!!!</a:t>
            </a:r>
          </a:p>
        </p:txBody>
      </p:sp>
    </p:spTree>
    <p:extLst>
      <p:ext uri="{BB962C8B-B14F-4D97-AF65-F5344CB8AC3E}">
        <p14:creationId xmlns:p14="http://schemas.microsoft.com/office/powerpoint/2010/main" val="531741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32"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plus(out)">
                                      <p:cBhvr>
                                        <p:cTn id="7" dur="500"/>
                                        <p:tgtEl>
                                          <p:spTgt spid="2">
                                            <p:bg/>
                                          </p:spTgt>
                                        </p:tgtEl>
                                      </p:cBhvr>
                                    </p:animEffect>
                                  </p:childTnLst>
                                </p:cTn>
                              </p:par>
                              <p:par>
                                <p:cTn id="8" presetID="13" presetClass="entr" presetSubtype="32"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plus(out)">
                                      <p:cBhvr>
                                        <p:cTn id="10"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5"/>
          </p:nvPr>
        </p:nvSpPr>
        <p:spPr>
          <a:prstGeom prst="rect">
            <a:avLst/>
          </a:prstGeom>
        </p:spPr>
        <p:txBody>
          <a:bodyPr/>
          <a:lstStyle/>
          <a:p>
            <a:r>
              <a:rPr lang="en-US" dirty="0"/>
              <a:t>Abstraction over transports</a:t>
            </a:r>
          </a:p>
          <a:p>
            <a:r>
              <a:rPr lang="en-US" dirty="0"/>
              <a:t>Events instead of task/</a:t>
            </a:r>
            <a:r>
              <a:rPr lang="en-US" dirty="0" err="1"/>
              <a:t>async</a:t>
            </a:r>
            <a:endParaRPr lang="en-US" dirty="0"/>
          </a:p>
          <a:p>
            <a:r>
              <a:rPr lang="en-US" dirty="0"/>
              <a:t>Connection management</a:t>
            </a:r>
          </a:p>
          <a:p>
            <a:r>
              <a:rPr lang="en-US" dirty="0"/>
              <a:t>Broadcast or target specific client</a:t>
            </a:r>
          </a:p>
        </p:txBody>
      </p:sp>
      <p:sp>
        <p:nvSpPr>
          <p:cNvPr id="2" name="Title 1"/>
          <p:cNvSpPr>
            <a:spLocks noGrp="1"/>
          </p:cNvSpPr>
          <p:nvPr>
            <p:ph type="ctrTitle"/>
          </p:nvPr>
        </p:nvSpPr>
        <p:spPr/>
        <p:txBody>
          <a:bodyPr>
            <a:normAutofit/>
          </a:bodyPr>
          <a:lstStyle/>
          <a:p>
            <a:r>
              <a:rPr lang="en-US" dirty="0" smtClean="0"/>
              <a:t>Benefits of SignalR</a:t>
            </a:r>
            <a:endParaRPr lang="ru-RU" dirty="0"/>
          </a:p>
        </p:txBody>
      </p:sp>
    </p:spTree>
    <p:extLst>
      <p:ext uri="{BB962C8B-B14F-4D97-AF65-F5344CB8AC3E}">
        <p14:creationId xmlns:p14="http://schemas.microsoft.com/office/powerpoint/2010/main" val="6030430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a:p>
        </p:txBody>
      </p:sp>
      <p:sp>
        <p:nvSpPr>
          <p:cNvPr id="3" name="Title 2"/>
          <p:cNvSpPr>
            <a:spLocks noGrp="1"/>
          </p:cNvSpPr>
          <p:nvPr>
            <p:ph type="ctrTitle"/>
          </p:nvPr>
        </p:nvSpPr>
        <p:spPr/>
        <p:txBody>
          <a:bodyPr/>
          <a:lstStyle/>
          <a:p>
            <a:r>
              <a:rPr lang="en-US" dirty="0" smtClean="0"/>
              <a:t>Demo</a:t>
            </a:r>
            <a:endParaRPr lang="en-US" dirty="0"/>
          </a:p>
        </p:txBody>
      </p:sp>
    </p:spTree>
    <p:extLst>
      <p:ext uri="{BB962C8B-B14F-4D97-AF65-F5344CB8AC3E}">
        <p14:creationId xmlns:p14="http://schemas.microsoft.com/office/powerpoint/2010/main" val="125196820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9037" y="1211262"/>
            <a:ext cx="3238350" cy="409651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9637" y="1211262"/>
            <a:ext cx="4604964" cy="2419198"/>
          </a:xfrm>
          <a:prstGeom prst="rect">
            <a:avLst/>
          </a:prstGeom>
        </p:spPr>
      </p:pic>
      <p:sp>
        <p:nvSpPr>
          <p:cNvPr id="6" name="TextBox 5"/>
          <p:cNvSpPr txBox="1"/>
          <p:nvPr/>
        </p:nvSpPr>
        <p:spPr>
          <a:xfrm>
            <a:off x="5608637" y="3878262"/>
            <a:ext cx="6686532" cy="1772793"/>
          </a:xfrm>
          <a:prstGeom prst="rect">
            <a:avLst/>
          </a:prstGeom>
          <a:noFill/>
        </p:spPr>
        <p:txBody>
          <a:bodyPr wrap="square" lIns="182880" tIns="146304" rIns="182880" bIns="146304" rtlCol="0">
            <a:spAutoFit/>
          </a:bodyPr>
          <a:lstStyle/>
          <a:p>
            <a:r>
              <a:rPr lang="en-US" sz="2400" dirty="0"/>
              <a:t>April 4, 2014 from 10:30AM to 11:30AM </a:t>
            </a:r>
          </a:p>
          <a:p>
            <a:r>
              <a:rPr lang="en-US" sz="2400" dirty="0">
                <a:hlinkClick r:id="rId4"/>
              </a:rPr>
              <a:t>Day 3</a:t>
            </a:r>
            <a:r>
              <a:rPr lang="en-US" sz="2400" dirty="0"/>
              <a:t> </a:t>
            </a:r>
          </a:p>
          <a:p>
            <a:r>
              <a:rPr lang="en-US" sz="2400" dirty="0"/>
              <a:t>Room 2018 </a:t>
            </a:r>
          </a:p>
          <a:p>
            <a:r>
              <a:rPr lang="en-US" sz="2400" dirty="0" smtClean="0"/>
              <a:t>3-558</a:t>
            </a:r>
            <a:endParaRPr lang="en-US" sz="2400" dirty="0"/>
          </a:p>
        </p:txBody>
      </p:sp>
    </p:spTree>
    <p:extLst>
      <p:ext uri="{BB962C8B-B14F-4D97-AF65-F5344CB8AC3E}">
        <p14:creationId xmlns:p14="http://schemas.microsoft.com/office/powerpoint/2010/main" val="1582309110"/>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Jasmine</a:t>
            </a:r>
          </a:p>
          <a:p>
            <a:r>
              <a:rPr lang="en-US" dirty="0" smtClean="0"/>
              <a:t>Azure Web Deployment</a:t>
            </a:r>
            <a:endParaRPr lang="en-US" dirty="0"/>
          </a:p>
        </p:txBody>
      </p:sp>
      <p:sp>
        <p:nvSpPr>
          <p:cNvPr id="3" name="Title 2"/>
          <p:cNvSpPr>
            <a:spLocks noGrp="1"/>
          </p:cNvSpPr>
          <p:nvPr>
            <p:ph type="ctrTitle"/>
          </p:nvPr>
        </p:nvSpPr>
        <p:spPr/>
        <p:txBody>
          <a:bodyPr/>
          <a:lstStyle/>
          <a:p>
            <a:r>
              <a:rPr lang="en-US" dirty="0" smtClean="0"/>
              <a:t>Debug and deployment</a:t>
            </a:r>
            <a:endParaRPr lang="en-US" dirty="0"/>
          </a:p>
        </p:txBody>
      </p:sp>
    </p:spTree>
    <p:extLst>
      <p:ext uri="{BB962C8B-B14F-4D97-AF65-F5344CB8AC3E}">
        <p14:creationId xmlns:p14="http://schemas.microsoft.com/office/powerpoint/2010/main" val="3126727216"/>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73050" y="6079032"/>
            <a:ext cx="11888788"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lumMod val="75000"/>
                        <a:lumOff val="25000"/>
                      </a:schemeClr>
                    </a:gs>
                    <a:gs pos="100000">
                      <a:schemeClr val="tx1">
                        <a:lumMod val="75000"/>
                        <a:lumOff val="25000"/>
                      </a:schemeClr>
                    </a:gs>
                  </a:gsLst>
                  <a:lin ang="5400000" scaled="0"/>
                </a:gradFill>
                <a:cs typeface="Segoe UI" pitchFamily="34" charset="0"/>
              </a:rPr>
              <a:t>© </a:t>
            </a:r>
            <a:r>
              <a:rPr lang="en-US" sz="700" dirty="0" smtClean="0">
                <a:gradFill>
                  <a:gsLst>
                    <a:gs pos="0">
                      <a:schemeClr val="tx1">
                        <a:lumMod val="75000"/>
                        <a:lumOff val="25000"/>
                      </a:schemeClr>
                    </a:gs>
                    <a:gs pos="100000">
                      <a:schemeClr val="tx1">
                        <a:lumMod val="75000"/>
                        <a:lumOff val="25000"/>
                      </a:schemeClr>
                    </a:gs>
                  </a:gsLst>
                  <a:lin ang="5400000" scaled="0"/>
                </a:gradFill>
                <a:cs typeface="Segoe UI" pitchFamily="34" charset="0"/>
              </a:rPr>
              <a:t>2014 </a:t>
            </a:r>
            <a:r>
              <a:rPr lang="en-US" sz="700" dirty="0">
                <a:gradFill>
                  <a:gsLst>
                    <a:gs pos="0">
                      <a:schemeClr val="tx1">
                        <a:lumMod val="75000"/>
                        <a:lumOff val="25000"/>
                      </a:schemeClr>
                    </a:gs>
                    <a:gs pos="100000">
                      <a:schemeClr val="tx1">
                        <a:lumMod val="75000"/>
                        <a:lumOff val="25000"/>
                      </a:schemeClr>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chemeClr val="tx1">
                        <a:lumMod val="75000"/>
                        <a:lumOff val="25000"/>
                      </a:schemeClr>
                    </a:gs>
                    <a:gs pos="100000">
                      <a:schemeClr val="tx1">
                        <a:lumMod val="75000"/>
                        <a:lumOff val="25000"/>
                      </a:schemeClr>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232" y="3103733"/>
            <a:ext cx="3687046" cy="787059"/>
          </a:xfrm>
          <a:prstGeom prst="rect">
            <a:avLst/>
          </a:prstGeom>
        </p:spPr>
      </p:pic>
    </p:spTree>
    <p:extLst>
      <p:ext uri="{BB962C8B-B14F-4D97-AF65-F5344CB8AC3E}">
        <p14:creationId xmlns:p14="http://schemas.microsoft.com/office/powerpoint/2010/main" val="1222334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First contact with Angular.js</a:t>
            </a:r>
          </a:p>
          <a:p>
            <a:r>
              <a:rPr lang="en-US" dirty="0" smtClean="0"/>
              <a:t>Getting data</a:t>
            </a:r>
          </a:p>
          <a:p>
            <a:r>
              <a:rPr lang="en-US" dirty="0" smtClean="0"/>
              <a:t>Routing and views</a:t>
            </a:r>
          </a:p>
          <a:p>
            <a:r>
              <a:rPr lang="en-US" dirty="0"/>
              <a:t>ASP.NET Web API</a:t>
            </a:r>
          </a:p>
          <a:p>
            <a:r>
              <a:rPr lang="en-US" dirty="0" smtClean="0"/>
              <a:t>Real-time synchronization</a:t>
            </a:r>
          </a:p>
          <a:p>
            <a:r>
              <a:rPr lang="en-US" dirty="0" smtClean="0"/>
              <a:t>Debug &amp; Deployment</a:t>
            </a:r>
            <a:endParaRPr lang="en-US" dirty="0"/>
          </a:p>
        </p:txBody>
      </p:sp>
      <p:pic>
        <p:nvPicPr>
          <p:cNvPr id="4" name="Picture Placeholder 3"/>
          <p:cNvPicPr>
            <a:picLocks noGrp="1" noChangeAspect="1"/>
          </p:cNvPicPr>
          <p:nvPr>
            <p:ph type="pic" sz="quarter" idx="16"/>
          </p:nvPr>
        </p:nvPicPr>
        <p:blipFill rotWithShape="1">
          <a:blip r:embed="rId3" cstate="email">
            <a:extLst>
              <a:ext uri="{28A0092B-C50C-407E-A947-70E740481C1C}">
                <a14:useLocalDpi xmlns:a14="http://schemas.microsoft.com/office/drawing/2010/main"/>
              </a:ext>
            </a:extLst>
          </a:blip>
          <a:srcRect l="16545" r="16545"/>
          <a:stretch/>
        </p:blipFill>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98026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b="1" dirty="0" smtClean="0"/>
              <a:t>MVC</a:t>
            </a:r>
            <a:r>
              <a:rPr lang="en-US" dirty="0" smtClean="0"/>
              <a:t> framework</a:t>
            </a:r>
          </a:p>
          <a:p>
            <a:r>
              <a:rPr lang="en-US" dirty="0" smtClean="0"/>
              <a:t>For </a:t>
            </a:r>
            <a:r>
              <a:rPr lang="en-US" b="1" dirty="0" smtClean="0"/>
              <a:t>S</a:t>
            </a:r>
            <a:r>
              <a:rPr lang="en-US" dirty="0" smtClean="0"/>
              <a:t>ingle </a:t>
            </a:r>
            <a:r>
              <a:rPr lang="en-US" b="1" dirty="0" smtClean="0"/>
              <a:t>P</a:t>
            </a:r>
            <a:r>
              <a:rPr lang="en-US" dirty="0" smtClean="0"/>
              <a:t>age </a:t>
            </a:r>
            <a:r>
              <a:rPr lang="en-US" b="1" dirty="0" smtClean="0"/>
              <a:t>A</a:t>
            </a:r>
            <a:r>
              <a:rPr lang="en-US" dirty="0" smtClean="0"/>
              <a:t>pplication</a:t>
            </a:r>
            <a:br>
              <a:rPr lang="en-US" dirty="0" smtClean="0"/>
            </a:br>
            <a:r>
              <a:rPr lang="en-US" dirty="0" smtClean="0"/>
              <a:t/>
            </a:r>
            <a:br>
              <a:rPr lang="en-US" dirty="0" smtClean="0"/>
            </a:br>
            <a:r>
              <a:rPr lang="en-US" dirty="0" smtClean="0"/>
              <a:t>You need only one script file:</a:t>
            </a:r>
          </a:p>
          <a:p>
            <a:r>
              <a:rPr lang="en-US" sz="2400" dirty="0">
                <a:solidFill>
                  <a:srgbClr val="0000FF"/>
                </a:solidFill>
                <a:highlight>
                  <a:srgbClr val="FFFFFF"/>
                </a:highlight>
                <a:latin typeface="Consolas" panose="020B0609020204030204" pitchFamily="49" charset="0"/>
              </a:rPr>
              <a:t>&lt;</a:t>
            </a:r>
            <a:r>
              <a:rPr lang="en-US" sz="2400" dirty="0">
                <a:solidFill>
                  <a:srgbClr val="800000"/>
                </a:solidFill>
                <a:highlight>
                  <a:srgbClr val="FFFFFF"/>
                </a:highlight>
                <a:latin typeface="Consolas" panose="020B0609020204030204" pitchFamily="49" charset="0"/>
              </a:rPr>
              <a:t>script</a:t>
            </a:r>
            <a:r>
              <a:rPr lang="en-US" sz="2400" dirty="0">
                <a:solidFill>
                  <a:srgbClr val="000000"/>
                </a:solidFill>
                <a:highlight>
                  <a:srgbClr val="FFFFFF"/>
                </a:highlight>
                <a:latin typeface="Consolas" panose="020B0609020204030204" pitchFamily="49" charset="0"/>
              </a:rPr>
              <a:t> </a:t>
            </a:r>
            <a:r>
              <a:rPr lang="en-US" sz="2400" dirty="0" err="1">
                <a:solidFill>
                  <a:srgbClr val="FF0000"/>
                </a:solidFill>
                <a:highlight>
                  <a:srgbClr val="FFFFFF"/>
                </a:highlight>
                <a:latin typeface="Consolas" panose="020B0609020204030204" pitchFamily="49" charset="0"/>
              </a:rPr>
              <a:t>src</a:t>
            </a:r>
            <a:r>
              <a:rPr lang="en-US" sz="2400" dirty="0">
                <a:solidFill>
                  <a:srgbClr val="0000FF"/>
                </a:solidFill>
                <a:highlight>
                  <a:srgbClr val="FFFFFF"/>
                </a:highlight>
                <a:latin typeface="Consolas" panose="020B0609020204030204" pitchFamily="49" charset="0"/>
              </a:rPr>
              <a:t>="angular.min.js"&gt;&lt;/</a:t>
            </a:r>
            <a:r>
              <a:rPr lang="en-US" sz="2400" dirty="0" smtClean="0">
                <a:solidFill>
                  <a:srgbClr val="800000"/>
                </a:solidFill>
                <a:highlight>
                  <a:srgbClr val="FFFFFF"/>
                </a:highlight>
                <a:latin typeface="Consolas" panose="020B0609020204030204" pitchFamily="49" charset="0"/>
              </a:rPr>
              <a:t>script</a:t>
            </a:r>
            <a:r>
              <a:rPr lang="en-US" sz="2400" dirty="0" smtClean="0">
                <a:solidFill>
                  <a:srgbClr val="0000FF"/>
                </a:solidFill>
                <a:highlight>
                  <a:srgbClr val="FFFFFF"/>
                </a:highlight>
                <a:latin typeface="Consolas" panose="020B0609020204030204" pitchFamily="49" charset="0"/>
              </a:rPr>
              <a:t>&gt;</a:t>
            </a:r>
          </a:p>
          <a:p>
            <a:r>
              <a:rPr lang="en-US" dirty="0" smtClean="0"/>
              <a:t/>
            </a:r>
            <a:br>
              <a:rPr lang="en-US" dirty="0" smtClean="0"/>
            </a:br>
            <a:r>
              <a:rPr lang="en-US" dirty="0" smtClean="0"/>
              <a:t>Latest version here:</a:t>
            </a:r>
          </a:p>
          <a:p>
            <a:r>
              <a:rPr lang="en-US" dirty="0">
                <a:hlinkClick r:id="rId3"/>
              </a:rPr>
              <a:t>http://code.angularjs.org</a:t>
            </a:r>
            <a:r>
              <a:rPr lang="en-US" dirty="0" smtClean="0">
                <a:hlinkClick r:id="rId3"/>
              </a:rPr>
              <a:t>/</a:t>
            </a:r>
            <a:endParaRPr lang="en-US" dirty="0"/>
          </a:p>
          <a:p>
            <a:endParaRPr lang="en-US" sz="2400" dirty="0"/>
          </a:p>
        </p:txBody>
      </p:sp>
      <p:sp>
        <p:nvSpPr>
          <p:cNvPr id="5" name="Title 4"/>
          <p:cNvSpPr>
            <a:spLocks noGrp="1"/>
          </p:cNvSpPr>
          <p:nvPr>
            <p:ph type="ctrTitle"/>
          </p:nvPr>
        </p:nvSpPr>
        <p:spPr/>
        <p:txBody>
          <a:bodyPr/>
          <a:lstStyle/>
          <a:p>
            <a:r>
              <a:rPr lang="en-US" dirty="0" smtClean="0"/>
              <a:t>First contact with Angular.js</a:t>
            </a:r>
            <a:endParaRPr lang="en-US" dirty="0"/>
          </a:p>
        </p:txBody>
      </p:sp>
    </p:spTree>
    <p:extLst>
      <p:ext uri="{BB962C8B-B14F-4D97-AF65-F5344CB8AC3E}">
        <p14:creationId xmlns:p14="http://schemas.microsoft.com/office/powerpoint/2010/main" val="250779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a:p>
        </p:txBody>
      </p:sp>
      <p:sp>
        <p:nvSpPr>
          <p:cNvPr id="3" name="Title 2"/>
          <p:cNvSpPr>
            <a:spLocks noGrp="1"/>
          </p:cNvSpPr>
          <p:nvPr>
            <p:ph type="ctrTitle"/>
          </p:nvPr>
        </p:nvSpPr>
        <p:spPr/>
        <p:txBody>
          <a:bodyPr/>
          <a:lstStyle/>
          <a:p>
            <a:r>
              <a:rPr lang="en-US" dirty="0" smtClean="0"/>
              <a:t>Demo</a:t>
            </a:r>
            <a:endParaRPr lang="en-US" dirty="0"/>
          </a:p>
        </p:txBody>
      </p:sp>
    </p:spTree>
    <p:extLst>
      <p:ext uri="{BB962C8B-B14F-4D97-AF65-F5344CB8AC3E}">
        <p14:creationId xmlns:p14="http://schemas.microsoft.com/office/powerpoint/2010/main" val="2016797366"/>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Simple: CDN script references</a:t>
            </a:r>
          </a:p>
          <a:p>
            <a:r>
              <a:rPr lang="en-US" dirty="0" smtClean="0"/>
              <a:t>Bonus points: NuGet</a:t>
            </a:r>
            <a:endParaRPr lang="en-US" dirty="0"/>
          </a:p>
        </p:txBody>
      </p:sp>
      <p:sp>
        <p:nvSpPr>
          <p:cNvPr id="3" name="Title 2"/>
          <p:cNvSpPr>
            <a:spLocks noGrp="1"/>
          </p:cNvSpPr>
          <p:nvPr>
            <p:ph type="ctrTitle"/>
          </p:nvPr>
        </p:nvSpPr>
        <p:spPr/>
        <p:txBody>
          <a:bodyPr/>
          <a:lstStyle/>
          <a:p>
            <a:r>
              <a:rPr lang="en-US" dirty="0" smtClean="0"/>
              <a:t>Adding angular.js to MVC</a:t>
            </a:r>
            <a:endParaRPr lang="en-US" dirty="0"/>
          </a:p>
        </p:txBody>
      </p:sp>
    </p:spTree>
    <p:extLst>
      <p:ext uri="{BB962C8B-B14F-4D97-AF65-F5344CB8AC3E}">
        <p14:creationId xmlns:p14="http://schemas.microsoft.com/office/powerpoint/2010/main" val="2504365530"/>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6638" y="3040063"/>
            <a:ext cx="7863768" cy="914400"/>
          </a:xfrm>
        </p:spPr>
        <p:txBody>
          <a:bodyPr/>
          <a:lstStyle/>
          <a:p>
            <a:r>
              <a:rPr lang="en-US" dirty="0" smtClean="0"/>
              <a:t>Static HTML</a:t>
            </a:r>
          </a:p>
          <a:p>
            <a:r>
              <a:rPr lang="en-US" dirty="0" smtClean="0"/>
              <a:t>ASP.NET MVC (mini-SPA)</a:t>
            </a:r>
          </a:p>
          <a:p>
            <a:endParaRPr lang="en-US" b="1" dirty="0"/>
          </a:p>
        </p:txBody>
      </p:sp>
      <p:sp>
        <p:nvSpPr>
          <p:cNvPr id="5" name="Title 4"/>
          <p:cNvSpPr>
            <a:spLocks noGrp="1"/>
          </p:cNvSpPr>
          <p:nvPr>
            <p:ph type="ctrTitle"/>
          </p:nvPr>
        </p:nvSpPr>
        <p:spPr/>
        <p:txBody>
          <a:bodyPr/>
          <a:lstStyle/>
          <a:p>
            <a:r>
              <a:rPr lang="en-US" sz="3600" dirty="0" smtClean="0"/>
              <a:t>Angular + ASP.NET</a:t>
            </a:r>
            <a:br>
              <a:rPr lang="en-US" sz="3600" dirty="0" smtClean="0"/>
            </a:br>
            <a:r>
              <a:rPr lang="en-US" sz="3600" dirty="0" smtClean="0"/>
              <a:t>Approaches</a:t>
            </a:r>
            <a:endParaRPr lang="en-US" sz="3600" dirty="0"/>
          </a:p>
        </p:txBody>
      </p:sp>
    </p:spTree>
    <p:extLst>
      <p:ext uri="{BB962C8B-B14F-4D97-AF65-F5344CB8AC3E}">
        <p14:creationId xmlns:p14="http://schemas.microsoft.com/office/powerpoint/2010/main" val="2857527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837" y="0"/>
            <a:ext cx="10972800" cy="6172200"/>
          </a:xfrm>
          <a:prstGeom prst="rect">
            <a:avLst/>
          </a:prstGeom>
        </p:spPr>
      </p:pic>
      <p:sp>
        <p:nvSpPr>
          <p:cNvPr id="3" name="TextBox 2"/>
          <p:cNvSpPr txBox="1"/>
          <p:nvPr/>
        </p:nvSpPr>
        <p:spPr>
          <a:xfrm>
            <a:off x="0" y="6366097"/>
            <a:ext cx="11861837" cy="572464"/>
          </a:xfrm>
          <a:prstGeom prst="rect">
            <a:avLst/>
          </a:prstGeom>
          <a:noFill/>
        </p:spPr>
        <p:txBody>
          <a:bodyPr wrap="non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Source: </a:t>
            </a:r>
            <a:r>
              <a:rPr lang="en-US" sz="2000" dirty="0">
                <a:gradFill>
                  <a:gsLst>
                    <a:gs pos="2917">
                      <a:schemeClr val="tx1"/>
                    </a:gs>
                    <a:gs pos="30000">
                      <a:schemeClr val="tx1"/>
                    </a:gs>
                  </a:gsLst>
                  <a:lin ang="5400000" scaled="0"/>
                </a:gradFill>
                <a:hlinkClick r:id="rId3"/>
              </a:rPr>
              <a:t>http://blog.technovert.com/2013/12/setting-up-angularjs-for-asp-net-mvc-n-webapi-project</a:t>
            </a:r>
            <a:r>
              <a:rPr lang="en-US" sz="2000" dirty="0" smtClean="0">
                <a:gradFill>
                  <a:gsLst>
                    <a:gs pos="2917">
                      <a:schemeClr val="tx1"/>
                    </a:gs>
                    <a:gs pos="30000">
                      <a:schemeClr val="tx1"/>
                    </a:gs>
                  </a:gsLst>
                  <a:lin ang="5400000" scaled="0"/>
                </a:gradFill>
                <a:hlinkClick r:id="rId3"/>
              </a:rPr>
              <a:t>/</a:t>
            </a:r>
            <a:r>
              <a:rPr lang="en-US" sz="2000" dirty="0" smtClean="0">
                <a:gradFill>
                  <a:gsLst>
                    <a:gs pos="2917">
                      <a:schemeClr val="tx1"/>
                    </a:gs>
                    <a:gs pos="30000">
                      <a:schemeClr val="tx1"/>
                    </a:gs>
                  </a:gsLst>
                  <a:lin ang="5400000" scaled="0"/>
                </a:gradFill>
              </a:rPr>
              <a:t> </a:t>
            </a:r>
          </a:p>
        </p:txBody>
      </p:sp>
    </p:spTree>
    <p:extLst>
      <p:ext uri="{BB962C8B-B14F-4D97-AF65-F5344CB8AC3E}">
        <p14:creationId xmlns:p14="http://schemas.microsoft.com/office/powerpoint/2010/main" val="468092998"/>
      </p:ext>
    </p:extLst>
  </p:cSld>
  <p:clrMapOvr>
    <a:masterClrMapping/>
  </p:clrMapOvr>
  <p:transition>
    <p:fade/>
  </p:transition>
</p:sld>
</file>

<file path=ppt/theme/theme1.xml><?xml version="1.0" encoding="utf-8"?>
<a:theme xmlns:a="http://schemas.openxmlformats.org/drawingml/2006/main" name="5-30536_Build_2014_Breakout_Template_White_16x9">
  <a:themeElements>
    <a:clrScheme name="Build 2014">
      <a:dk1>
        <a:srgbClr val="404040"/>
      </a:dk1>
      <a:lt1>
        <a:srgbClr val="FFFFFF"/>
      </a:lt1>
      <a:dk2>
        <a:srgbClr val="00188F"/>
      </a:dk2>
      <a:lt2>
        <a:srgbClr val="FFFFFF"/>
      </a:lt2>
      <a:accent1>
        <a:srgbClr val="00188F"/>
      </a:accent1>
      <a:accent2>
        <a:srgbClr val="00BCF2"/>
      </a:accent2>
      <a:accent3>
        <a:srgbClr val="9B4F96"/>
      </a:accent3>
      <a:accent4>
        <a:srgbClr val="7FBA00"/>
      </a:accent4>
      <a:accent5>
        <a:srgbClr val="FF8C00"/>
      </a:accent5>
      <a:accent6>
        <a:srgbClr val="00D8CC"/>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4_Breakout_Template.potx" id="{2B71156F-9610-4A00-BA80-74A736389A76}" vid="{1ADFB657-0EF8-4937-BC03-3E4FE390C644}"/>
    </a:ext>
  </a:extLst>
</a:theme>
</file>

<file path=ppt/theme/theme2.xml><?xml version="1.0" encoding="utf-8"?>
<a:theme xmlns:a="http://schemas.openxmlformats.org/drawingml/2006/main" name="1_5-30536_Build_2014_Breakout_Template_Blue_16x9">
  <a:themeElements>
    <a:clrScheme name="Build 2014">
      <a:dk1>
        <a:srgbClr val="000000"/>
      </a:dk1>
      <a:lt1>
        <a:srgbClr val="FFFFFF"/>
      </a:lt1>
      <a:dk2>
        <a:srgbClr val="00188F"/>
      </a:dk2>
      <a:lt2>
        <a:srgbClr val="FFFFFF"/>
      </a:lt2>
      <a:accent1>
        <a:srgbClr val="00188F"/>
      </a:accent1>
      <a:accent2>
        <a:srgbClr val="00BCF2"/>
      </a:accent2>
      <a:accent3>
        <a:srgbClr val="9B4F96"/>
      </a:accent3>
      <a:accent4>
        <a:srgbClr val="7FBA00"/>
      </a:accent4>
      <a:accent5>
        <a:srgbClr val="FF8C00"/>
      </a:accent5>
      <a:accent6>
        <a:srgbClr val="00D8CC"/>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3"/>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4_Breakout_Template.potx" id="{2B71156F-9610-4A00-BA80-74A736389A76}" vid="{589AFB40-14F6-4126-93DD-8B3D1CDADF5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4">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4621FF99-3B01-45B7-BE14-45A45F4B7365}">
  <we:reference id="wa104201648" version="1.0.0.0" store="fr-FR"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17B9E812F209640A095834E33A2C5EE" ma:contentTypeVersion="1" ma:contentTypeDescription="Create a new document." ma:contentTypeScope="" ma:versionID="bef6868640b45eed13bf0dd1b4ef2e01">
  <xsd:schema xmlns:xsd="http://www.w3.org/2001/XMLSchema" xmlns:xs="http://www.w3.org/2001/XMLSchema" xmlns:p="http://schemas.microsoft.com/office/2006/metadata/properties" xmlns:ns2="aff21df7-b701-4b64-ba0c-13dedf197fd6" targetNamespace="http://schemas.microsoft.com/office/2006/metadata/properties" ma:root="true" ma:fieldsID="1f0ebff17914b45b140cc5af8a32edf1" ns2:_="">
    <xsd:import namespace="aff21df7-b701-4b64-ba0c-13dedf197fd6"/>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f21df7-b701-4b64-ba0c-13dedf197fd6"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1DA280A7-5B10-4437-B78C-1BDC561E64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ff21df7-b701-4b64-ba0c-13dedf197fd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purl.org/dc/terms/"/>
    <ds:schemaRef ds:uri="aff21df7-b701-4b64-ba0c-13dedf197fd6"/>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Build_2014_Breakout_Template</Template>
  <TotalTime>1371</TotalTime>
  <Words>2559</Words>
  <Application>Microsoft Office PowerPoint</Application>
  <PresentationFormat>Custom</PresentationFormat>
  <Paragraphs>245</Paragraphs>
  <Slides>31</Slides>
  <Notes>21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31</vt:i4>
      </vt:variant>
    </vt:vector>
  </HeadingPairs>
  <TitlesOfParts>
    <vt:vector size="42" baseType="lpstr">
      <vt:lpstr>ＭＳ Ｐゴシック</vt:lpstr>
      <vt:lpstr>Arial</vt:lpstr>
      <vt:lpstr>Avenir LT Pro 45 Book</vt:lpstr>
      <vt:lpstr>Calibri</vt:lpstr>
      <vt:lpstr>Consolas</vt:lpstr>
      <vt:lpstr>Segoe UI</vt:lpstr>
      <vt:lpstr>Segoe UI Light</vt:lpstr>
      <vt:lpstr>Segoe UI Symbol</vt:lpstr>
      <vt:lpstr>Wingdings</vt:lpstr>
      <vt:lpstr>5-30536_Build_2014_Breakout_Template_White_16x9</vt:lpstr>
      <vt:lpstr>1_5-30536_Build_2014_Breakout_Template_Blue_16x9</vt:lpstr>
      <vt:lpstr>PowerPoint Presentation</vt:lpstr>
      <vt:lpstr>Building a Single Page Application with ASP.NET and Angular.js</vt:lpstr>
      <vt:lpstr>PowerPoint Presentation</vt:lpstr>
      <vt:lpstr>Agenda </vt:lpstr>
      <vt:lpstr>First contact with Angular.js</vt:lpstr>
      <vt:lpstr>Demo</vt:lpstr>
      <vt:lpstr>Adding angular.js to MVC</vt:lpstr>
      <vt:lpstr>Angular + ASP.NET Approaches</vt:lpstr>
      <vt:lpstr>PowerPoint Presentation</vt:lpstr>
      <vt:lpstr>Angular + ASP.NET Script Reference</vt:lpstr>
      <vt:lpstr>Demo</vt:lpstr>
      <vt:lpstr>First contact with Angular.js</vt:lpstr>
      <vt:lpstr>Demo</vt:lpstr>
      <vt:lpstr>Getting data</vt:lpstr>
      <vt:lpstr>Demo</vt:lpstr>
      <vt:lpstr>ASP.NET MVC and Web API</vt:lpstr>
      <vt:lpstr>Demo</vt:lpstr>
      <vt:lpstr>Routing and views</vt:lpstr>
      <vt:lpstr>Demo</vt:lpstr>
      <vt:lpstr>Angular + ASP.NET Routing</vt:lpstr>
      <vt:lpstr>ASP.NET + Angular Routing</vt:lpstr>
      <vt:lpstr>Demo</vt:lpstr>
      <vt:lpstr>Real-time synchronization</vt:lpstr>
      <vt:lpstr>Demo</vt:lpstr>
      <vt:lpstr>Without real-time</vt:lpstr>
      <vt:lpstr>With real-time</vt:lpstr>
      <vt:lpstr>Basically…</vt:lpstr>
      <vt:lpstr>Benefits of SignalR</vt:lpstr>
      <vt:lpstr>Demo</vt:lpstr>
      <vt:lpstr>Debug and deployment</vt:lpstr>
      <vt:lpstr>PowerPoint Presentation</vt:lpstr>
    </vt:vector>
  </TitlesOfParts>
  <Manager>&lt;Speech writer name goes here&gt;</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Build 2014</dc:subject>
  <dc:creator>David Catuhe</dc:creator>
  <cp:keywords>Build 2014</cp:keywords>
  <dc:description>Template: Mitchell Derrey, Silver Fox Productions
Formatting: 
Event Dates: April 2nd - 4th, 2014
Event Location: Moscone Conference Center, San Francisco, CA
Audience Type: Internal</dc:description>
  <cp:lastModifiedBy>Jon Galloway</cp:lastModifiedBy>
  <cp:revision>36</cp:revision>
  <cp:lastPrinted>2014-04-02T17:04:20Z</cp:lastPrinted>
  <dcterms:created xsi:type="dcterms:W3CDTF">2014-03-05T22:14:08Z</dcterms:created>
  <dcterms:modified xsi:type="dcterms:W3CDTF">2014-04-02T17:47:24Z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0x010100A17B9E812F209640A095834E33A2C5EE</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28;#Moscone Center|d4f36a2e-dd0d-4424-990f-7c93b4e9f063</vt:lpwstr>
  </property>
  <property fmtid="{D5CDD505-2E9C-101B-9397-08002B2CF9AE}" pid="7" name="Track">
    <vt:lpwstr/>
  </property>
  <property fmtid="{D5CDD505-2E9C-101B-9397-08002B2CF9AE}" pid="8" name="Event Location">
    <vt:lpwstr>6;#San Francisco|84dfcb53-432b-499d-8965-93d483d36b4a</vt:lpwstr>
  </property>
  <property fmtid="{D5CDD505-2E9C-101B-9397-08002B2CF9AE}" pid="9" name="Campaign">
    <vt:lpwstr/>
  </property>
  <property fmtid="{D5CDD505-2E9C-101B-9397-08002B2CF9AE}" pid="10" name="Audience1">
    <vt:lpwstr/>
  </property>
  <property fmtid="{D5CDD505-2E9C-101B-9397-08002B2CF9AE}" pid="11" name="Event Name">
    <vt:lpwstr>27;#BUILD|58542b36-5bf5-46a6-a53f-a41fb7a73785</vt:lpwstr>
  </property>
</Properties>
</file>