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7"/>
  </p:notesMasterIdLst>
  <p:sldIdLst>
    <p:sldId id="257" r:id="rId4"/>
    <p:sldId id="308" r:id="rId5"/>
    <p:sldId id="3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B59BFF"/>
    <a:srgbClr val="7747FF"/>
    <a:srgbClr val="5D5872"/>
    <a:srgbClr val="19104D"/>
    <a:srgbClr val="FC7E8B"/>
    <a:srgbClr val="FD4CDF"/>
    <a:srgbClr val="E443FE"/>
    <a:srgbClr val="BB1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E80E5-3CD9-41A7-8732-2011D6167B0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31F3-AA4B-4513-9BBD-AC3744517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2232"/>
            <a:ext cx="3493008" cy="7234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2560" y="3536573"/>
            <a:ext cx="9326880" cy="129686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Business Case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704242" y="4833440"/>
            <a:ext cx="8783516" cy="70562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rgbClr val="A4A0B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August 202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998041" y="3536573"/>
            <a:ext cx="219591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828" y="2631430"/>
            <a:ext cx="4288316" cy="10840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5" y="3820932"/>
            <a:ext cx="1612051" cy="630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32560" y="3693074"/>
            <a:ext cx="9326880" cy="56614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04242" y="4259224"/>
            <a:ext cx="8783516" cy="70562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98041" y="3635963"/>
            <a:ext cx="21959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57" y="2105778"/>
            <a:ext cx="3493008" cy="7198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3" y="1541480"/>
            <a:ext cx="750108" cy="78386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12" name="Picture 11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14759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19380" indent="-119380">
              <a:buFont typeface="Arial" panose="02080604020202020204" pitchFamily="34" charset="0"/>
              <a:buChar char="•"/>
              <a:defRPr sz="1400"/>
            </a:lvl1pPr>
            <a:lvl2pPr marL="576580" indent="-119380">
              <a:buFont typeface="Arial" panose="02080604020202020204" pitchFamily="34" charset="0"/>
              <a:buChar char="•"/>
              <a:defRPr sz="1400"/>
            </a:lvl2pPr>
            <a:lvl3pPr marL="1033780" indent="-119380">
              <a:buFont typeface="Arial" panose="02080604020202020204" pitchFamily="34" charset="0"/>
              <a:buChar char="•"/>
              <a:defRPr sz="1400"/>
            </a:lvl3pPr>
            <a:lvl4pPr marL="1490980" indent="-119380">
              <a:buFont typeface="Arial" panose="02080604020202020204" pitchFamily="34" charset="0"/>
              <a:buChar char="•"/>
              <a:defRPr sz="1400"/>
            </a:lvl4pPr>
            <a:lvl5pPr marL="1948180" indent="-11938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B59B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974" y="3820932"/>
            <a:ext cx="1612051" cy="63063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39" y="2650808"/>
            <a:ext cx="4174506" cy="1087733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chemeClr val="bg2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7093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25000"/>
                    <a:lumOff val="75000"/>
                  </a:schemeClr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Inter Light" panose="020B0502030000000004" pitchFamily="34" charset="0"/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  <p:pic>
        <p:nvPicPr>
          <p:cNvPr id="8" name="Picture 7" descr="A picture containing text, clipart&#10;&#10;Description automatically generate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048" y="6565392"/>
            <a:ext cx="1014984" cy="209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4053555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67360" y="2221992"/>
            <a:ext cx="6702552" cy="1746504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67360" y="4187952"/>
            <a:ext cx="6702552" cy="36576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spc="30" baseline="0">
                <a:solidFill>
                  <a:schemeClr val="tx1"/>
                </a:solidFill>
                <a:latin typeface="+mj-lt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Icon&#10;&#10;Description automatically generate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60" y="1692353"/>
            <a:ext cx="656024" cy="54876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59" y="1599096"/>
            <a:ext cx="11668432" cy="457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20650" indent="-120650">
              <a:buFont typeface="Arial" panose="02080604020202020204" pitchFamily="34" charset="0"/>
              <a:buChar char="•"/>
              <a:defRPr sz="1400"/>
            </a:lvl1pPr>
            <a:lvl2pPr marL="577850" indent="-120650">
              <a:buFont typeface="Arial" panose="02080604020202020204" pitchFamily="34" charset="0"/>
              <a:buChar char="•"/>
              <a:defRPr sz="1400"/>
            </a:lvl2pPr>
            <a:lvl3pPr marL="1035050" indent="-120650">
              <a:buFont typeface="Arial" panose="02080604020202020204" pitchFamily="34" charset="0"/>
              <a:buChar char="•"/>
              <a:defRPr sz="1400"/>
            </a:lvl3pPr>
            <a:lvl4pPr marL="1492250" indent="-120650">
              <a:buFont typeface="Arial" panose="02080604020202020204" pitchFamily="34" charset="0"/>
              <a:buChar char="•"/>
              <a:defRPr sz="1400"/>
            </a:lvl4pPr>
            <a:lvl5pPr marL="1949450" indent="-120650">
              <a:buFont typeface="Arial" panose="0208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2064"/>
            <a:ext cx="11668433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14" name="Subtitle 2"/>
          <p:cNvSpPr>
            <a:spLocks noGrp="1"/>
          </p:cNvSpPr>
          <p:nvPr>
            <p:ph type="subTitle" idx="13"/>
          </p:nvPr>
        </p:nvSpPr>
        <p:spPr>
          <a:xfrm>
            <a:off x="267359" y="511037"/>
            <a:ext cx="11668433" cy="73152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9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14"/>
          </p:nvPr>
        </p:nvSpPr>
        <p:spPr>
          <a:xfrm>
            <a:off x="267360" y="1591056"/>
            <a:ext cx="5661000" cy="444485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"/>
          <p:cNvSpPr>
            <a:spLocks noGrp="1"/>
          </p:cNvSpPr>
          <p:nvPr>
            <p:ph idx="18"/>
          </p:nvPr>
        </p:nvSpPr>
        <p:spPr>
          <a:xfrm>
            <a:off x="6263640" y="249287"/>
            <a:ext cx="5661000" cy="57552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59" y="1364961"/>
            <a:ext cx="681853" cy="6306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566100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wo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5618480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983409"/>
            <a:ext cx="5618480" cy="4193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267360" y="1582193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6263640" y="1582192"/>
            <a:ext cx="561848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983410"/>
            <a:ext cx="3694853" cy="419355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4227313" y="1983410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idx="20"/>
          </p:nvPr>
        </p:nvSpPr>
        <p:spPr>
          <a:xfrm>
            <a:off x="8187267" y="1983409"/>
            <a:ext cx="3694853" cy="4193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22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3" hasCustomPrompt="1"/>
          </p:nvPr>
        </p:nvSpPr>
        <p:spPr>
          <a:xfrm>
            <a:off x="267360" y="1582193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half" idx="24" hasCustomPrompt="1"/>
          </p:nvPr>
        </p:nvSpPr>
        <p:spPr>
          <a:xfrm>
            <a:off x="4227312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 hasCustomPrompt="1"/>
          </p:nvPr>
        </p:nvSpPr>
        <p:spPr>
          <a:xfrm>
            <a:off x="8187267" y="1585591"/>
            <a:ext cx="3694853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400" spc="30" baseline="0">
                <a:solidFill>
                  <a:srgbClr val="7747FF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267360" y="512064"/>
            <a:ext cx="11614760" cy="72121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Inter Light" panose="020B0502030000000004" pitchFamily="34" charset="0"/>
                <a:ea typeface="Inter Light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7360" y="1364961"/>
            <a:ext cx="681853" cy="63062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26736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idx="17"/>
          </p:nvPr>
        </p:nvSpPr>
        <p:spPr>
          <a:xfrm>
            <a:off x="6263640" y="1594678"/>
            <a:ext cx="5618480" cy="45822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267360" y="249286"/>
            <a:ext cx="5661000" cy="274301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None/>
              <a:defRPr sz="1200" spc="30" baseline="0">
                <a:solidFill>
                  <a:srgbClr val="7747FF"/>
                </a:solidFill>
                <a:latin typeface="Inter Medium" panose="02000603000000020004" pitchFamily="50" charset="0"/>
                <a:ea typeface="Inter Medium" panose="02000603000000020004" pitchFamily="50" charset="0"/>
                <a:cs typeface="Inter Medium" panose="0200060300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1757178" y="6566917"/>
            <a:ext cx="0" cy="205478"/>
          </a:xfrm>
          <a:prstGeom prst="line">
            <a:avLst/>
          </a:prstGeom>
          <a:ln w="9525">
            <a:solidFill>
              <a:srgbClr val="E6E6E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hape&#10;&#10;Description automatically generated with medium confidence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531" y="6569243"/>
            <a:ext cx="1017802" cy="210793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55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F413A411-0793-46F6-A812-86738BEFEB0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/>
          <p:nvPr userDrawn="1"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E6E6E6"/>
                </a:solidFill>
              </a:rPr>
              <a:t>CONFIDENTIAL</a:t>
            </a:r>
            <a:endParaRPr lang="en-US" dirty="0">
              <a:solidFill>
                <a:srgbClr val="E6E6E6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168275" indent="-168275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6254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0826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5398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1997075" indent="-168275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365125"/>
            <a:ext cx="11358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25625"/>
            <a:ext cx="11358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9689"/>
          </a:xfrm>
          <a:prstGeom prst="rect">
            <a:avLst/>
          </a:prstGeom>
          <a:gradFill>
            <a:gsLst>
              <a:gs pos="60091">
                <a:srgbClr val="FD4CDF"/>
              </a:gs>
              <a:gs pos="21900">
                <a:srgbClr val="E443FE"/>
              </a:gs>
              <a:gs pos="0">
                <a:srgbClr val="BB1EEC"/>
              </a:gs>
              <a:gs pos="100000">
                <a:srgbClr val="FC7E8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ate Placeholder 3"/>
          <p:cNvSpPr txBox="1"/>
          <p:nvPr userDrawn="1"/>
        </p:nvSpPr>
        <p:spPr>
          <a:xfrm>
            <a:off x="4256100" y="6482086"/>
            <a:ext cx="3679800" cy="3567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200" b="0" kern="1200">
                <a:solidFill>
                  <a:srgbClr val="5D5872"/>
                </a:solidFill>
                <a:latin typeface="Inter Light" panose="020B0502030000000004" pitchFamily="34" charset="0"/>
                <a:ea typeface="Inter Light" panose="020B05020300000000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CONFIDENTIAL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1800" kern="1200">
          <a:solidFill>
            <a:schemeClr val="tx1"/>
          </a:solidFill>
          <a:latin typeface="Inter Light" panose="020B0502030000000004" pitchFamily="34" charset="0"/>
          <a:ea typeface="Inter Light" panose="020B050203000000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dobe Devanagari" panose="02040503050201020203" pitchFamily="18" charset="0"/>
        <a:buChar char="◌"/>
        <a:defRPr sz="1400" kern="1200">
          <a:solidFill>
            <a:srgbClr val="E6E6E6"/>
          </a:solidFill>
          <a:latin typeface="Inter Light" panose="020B0502030000000004" pitchFamily="34" charset="0"/>
          <a:ea typeface="Inter Light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>
                <a:sym typeface="+mn-ea"/>
              </a:rPr>
              <a:t>Cluster 7 Metal Pusher Analysis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altLang="en-US" dirty="0"/>
              <a:t>Aug-13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1583055" cy="3021330"/>
          </a:xfrm>
        </p:spPr>
        <p:txBody>
          <a:bodyPr/>
          <a:lstStyle/>
          <a:p>
            <a:fld id="{F413A411-0793-46F6-A812-86738BEFEB0F}" type="slidenum">
              <a:rPr lang="en-US" smtClean="0"/>
            </a:fld>
            <a:endParaRPr lang="en-US" dirty="0"/>
          </a:p>
        </p:txBody>
      </p:sp>
      <p:sp>
        <p:nvSpPr>
          <p:cNvPr id="27" name="Subtitle 26"/>
          <p:cNvSpPr/>
          <p:nvPr>
            <p:ph type="subTitle" idx="13"/>
          </p:nvPr>
        </p:nvSpPr>
        <p:spPr/>
        <p:txBody>
          <a:bodyPr/>
          <a:p>
            <a:r>
              <a:rPr lang="en-US" altLang="en-US"/>
              <a:t>AIM : To find any effect of pusher material change from delrin to metal.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65125" y="2085975"/>
            <a:ext cx="384683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dirty="0"/>
              <a:t>A pusher is used to lock our slide in the slot.</a:t>
            </a:r>
            <a:br>
              <a:rPr lang="en-US" altLang="en-US" sz="1400" dirty="0"/>
            </a:br>
            <a:r>
              <a:rPr lang="" altLang="en-US" sz="1400" dirty="0"/>
              <a:t>(Optional)</a:t>
            </a:r>
            <a:br>
              <a:rPr lang="en-US" altLang="en-US" sz="1400" dirty="0"/>
            </a:br>
            <a:br>
              <a:rPr lang="en-US" altLang="en-US" sz="1400" dirty="0"/>
            </a:br>
            <a:r>
              <a:rPr lang="en-US" altLang="en-US" sz="1400" dirty="0"/>
              <a:t>Data used : 480 Slides</a:t>
            </a:r>
            <a:br>
              <a:rPr lang="en-US" altLang="en-US" sz="1400" dirty="0"/>
            </a:br>
            <a:r>
              <a:rPr lang="en-US" altLang="en-US" sz="1400" dirty="0"/>
              <a:t>One complete cycle's Data from all scanners.</a:t>
            </a:r>
            <a:br>
              <a:rPr lang="en-US" altLang="en-US" sz="1400" dirty="0"/>
            </a:br>
            <a:br>
              <a:rPr lang="en-US" altLang="en-US" sz="1400" dirty="0"/>
            </a:br>
            <a:r>
              <a:rPr lang="en-US" altLang="en-US" sz="1400" dirty="0"/>
              <a:t>Stitching Error Distribution : Looking at the data from 480 slides.  </a:t>
            </a:r>
            <a:br>
              <a:rPr lang="en-US" altLang="en-US" sz="1400" dirty="0"/>
            </a:br>
            <a:r>
              <a:rPr lang="en-US" altLang="en-US" sz="1400" b="1" dirty="0"/>
              <a:t>473 slides had Stitching Error Percentage to be less than 0.5%.</a:t>
            </a:r>
            <a:endParaRPr lang="en-US" altLang="en-US" sz="1400" b="1" dirty="0"/>
          </a:p>
          <a:p>
            <a:pPr algn="l"/>
            <a:r>
              <a:rPr lang="en-US" altLang="en-US" sz="1400" u="sng" dirty="0"/>
              <a:t>Slides with more than 0.5% are from Unstained slides.</a:t>
            </a:r>
            <a:br>
              <a:rPr lang="en-US" altLang="en-US" sz="1400" dirty="0"/>
            </a:br>
            <a:endParaRPr lang="en-US" altLang="en-US" sz="1400" dirty="0"/>
          </a:p>
          <a:p>
            <a:pPr algn="l"/>
            <a:endParaRPr lang="en-US" altLang="en-US" sz="1400" dirty="0"/>
          </a:p>
          <a:p>
            <a:pPr algn="l"/>
            <a:endParaRPr lang="en-US" altLang="en-US" sz="1400" dirty="0"/>
          </a:p>
        </p:txBody>
      </p:sp>
      <p:pic>
        <p:nvPicPr>
          <p:cNvPr id="9" name="Picture 8" descr="newplot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8660" y="1535430"/>
            <a:ext cx="7239000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757177" y="6483096"/>
            <a:ext cx="1583055" cy="3021330"/>
          </a:xfrm>
        </p:spPr>
        <p:txBody>
          <a:bodyPr/>
          <a:lstStyle/>
          <a:p>
            <a:fld id="{F413A411-0793-46F6-A812-86738BEFEB0F}" type="slidenum">
              <a:rPr lang="en-US" smtClean="0"/>
            </a:fld>
            <a:endParaRPr lang="en-US" dirty="0"/>
          </a:p>
        </p:txBody>
      </p:sp>
      <p:sp>
        <p:nvSpPr>
          <p:cNvPr id="27" name="Subtitle 26"/>
          <p:cNvSpPr/>
          <p:nvPr>
            <p:ph type="subTitle" idx="13"/>
          </p:nvPr>
        </p:nvSpPr>
        <p:spPr/>
        <p:txBody>
          <a:bodyPr/>
          <a:p>
            <a:r>
              <a:rPr lang="en-US" altLang="en-US"/>
              <a:t>Looking at the stack shift data, A consolidated view of all 480 slides in one single view shows that there is not much deviation with respect to stack shift.</a:t>
            </a:r>
            <a:endParaRPr lang="en-US" altLang="en-US"/>
          </a:p>
        </p:txBody>
      </p:sp>
      <p:pic>
        <p:nvPicPr>
          <p:cNvPr id="4" name="Picture 3" descr="a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1455420"/>
            <a:ext cx="11198225" cy="4470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804920" y="5817235"/>
            <a:ext cx="3846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1400" b="1" dirty="0"/>
              <a:t>100% of the shift falls within 3 sigma limit which is less than ±7 pixels.</a:t>
            </a:r>
            <a:endParaRPr lang="en-US" alt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amana Ligh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Pramana Inter">
      <a:majorFont>
        <a:latin typeface="Inter Light"/>
        <a:ea typeface=""/>
        <a:cs typeface=""/>
      </a:majorFont>
      <a:minorFont>
        <a:latin typeface="Int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amana Dark">
  <a:themeElements>
    <a:clrScheme name="Custom 2">
      <a:dk1>
        <a:sysClr val="windowText" lastClr="000000"/>
      </a:dk1>
      <a:lt1>
        <a:srgbClr val="FFFFFF"/>
      </a:lt1>
      <a:dk2>
        <a:srgbClr val="19104D"/>
      </a:dk2>
      <a:lt2>
        <a:srgbClr val="FFFFFF"/>
      </a:lt2>
      <a:accent1>
        <a:srgbClr val="F6F4FE"/>
      </a:accent1>
      <a:accent2>
        <a:srgbClr val="7747FF"/>
      </a:accent2>
      <a:accent3>
        <a:srgbClr val="C629F1"/>
      </a:accent3>
      <a:accent4>
        <a:srgbClr val="FD7799"/>
      </a:accent4>
      <a:accent5>
        <a:srgbClr val="5D5872"/>
      </a:accent5>
      <a:accent6>
        <a:srgbClr val="FFFFFF"/>
      </a:accent6>
      <a:hlink>
        <a:srgbClr val="7747FF"/>
      </a:hlink>
      <a:folHlink>
        <a:srgbClr val="C629F1"/>
      </a:folHlink>
    </a:clrScheme>
    <a:fontScheme name="Custom 1">
      <a:majorFont>
        <a:latin typeface="Int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Presentation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SimSun</vt:lpstr>
      <vt:lpstr>Wingdings</vt:lpstr>
      <vt:lpstr>Inter Light</vt:lpstr>
      <vt:lpstr>Adobe Devanagari</vt:lpstr>
      <vt:lpstr>Inter</vt:lpstr>
      <vt:lpstr>Inter Medium</vt:lpstr>
      <vt:lpstr>Gillius ADF</vt:lpstr>
      <vt:lpstr>微软雅黑</vt:lpstr>
      <vt:lpstr>Droid Sans Fallback</vt:lpstr>
      <vt:lpstr>DejaVu Sans</vt:lpstr>
      <vt:lpstr>Arial Unicode MS</vt:lpstr>
      <vt:lpstr>Accanthis ADF Std</vt:lpstr>
      <vt:lpstr>Calibri</vt:lpstr>
      <vt:lpstr>Abyssinica SIL</vt:lpstr>
      <vt:lpstr>Pramana Light</vt:lpstr>
      <vt:lpstr>Pramana Dark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Mao</dc:creator>
  <cp:lastModifiedBy>adminspin</cp:lastModifiedBy>
  <cp:revision>165</cp:revision>
  <dcterms:created xsi:type="dcterms:W3CDTF">2022-08-12T22:09:56Z</dcterms:created>
  <dcterms:modified xsi:type="dcterms:W3CDTF">2022-08-12T22:09:56Z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