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257" r:id="rId4"/>
    <p:sldId id="308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B59BFF"/>
    <a:srgbClr val="7747FF"/>
    <a:srgbClr val="5D5872"/>
    <a:srgbClr val="19104D"/>
    <a:srgbClr val="FC7E8B"/>
    <a:srgbClr val="FD4CDF"/>
    <a:srgbClr val="E443FE"/>
    <a:srgbClr val="BB1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E80E5-3CD9-41A7-8732-2011D6167B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31F3-AA4B-4513-9BBD-AC3744517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2232"/>
            <a:ext cx="3493008" cy="723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3536573"/>
            <a:ext cx="9326880" cy="12968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Business Case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704242" y="4833440"/>
            <a:ext cx="8783516" cy="70562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A4A0B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August 202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98041" y="3536573"/>
            <a:ext cx="21959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28" y="2631430"/>
            <a:ext cx="4288316" cy="108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5" y="3820932"/>
            <a:ext cx="1612051" cy="630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2560" y="3693074"/>
            <a:ext cx="9326880" cy="56614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04242" y="4259224"/>
            <a:ext cx="8783516" cy="7056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98041" y="3635963"/>
            <a:ext cx="2195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5778"/>
            <a:ext cx="3493008" cy="719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" y="1541480"/>
            <a:ext cx="750108" cy="78386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14759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19380" indent="-119380">
              <a:buFont typeface="Arial" panose="02080604020202020204" pitchFamily="34" charset="0"/>
              <a:buChar char="•"/>
              <a:defRPr sz="1400"/>
            </a:lvl1pPr>
            <a:lvl2pPr marL="576580" indent="-119380">
              <a:buFont typeface="Arial" panose="02080604020202020204" pitchFamily="34" charset="0"/>
              <a:buChar char="•"/>
              <a:defRPr sz="1400"/>
            </a:lvl2pPr>
            <a:lvl3pPr marL="1033780" indent="-119380">
              <a:buFont typeface="Arial" panose="02080604020202020204" pitchFamily="34" charset="0"/>
              <a:buChar char="•"/>
              <a:defRPr sz="1400"/>
            </a:lvl3pPr>
            <a:lvl4pPr marL="1490980" indent="-119380">
              <a:buFont typeface="Arial" panose="02080604020202020204" pitchFamily="34" charset="0"/>
              <a:buChar char="•"/>
              <a:defRPr sz="1400"/>
            </a:lvl4pPr>
            <a:lvl5pPr marL="1948180" indent="-11938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B59B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4" y="3820932"/>
            <a:ext cx="1612051" cy="63063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9" y="2650808"/>
            <a:ext cx="4174506" cy="108773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7093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+mj-lt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Icon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0" y="1692353"/>
            <a:ext cx="656024" cy="5487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68432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20650" indent="-120650">
              <a:buFont typeface="Arial" panose="02080604020202020204" pitchFamily="34" charset="0"/>
              <a:buChar char="•"/>
              <a:defRPr sz="1400"/>
            </a:lvl1pPr>
            <a:lvl2pPr marL="577850" indent="-120650">
              <a:buFont typeface="Arial" panose="02080604020202020204" pitchFamily="34" charset="0"/>
              <a:buChar char="•"/>
              <a:defRPr sz="1400"/>
            </a:lvl2pPr>
            <a:lvl3pPr marL="1035050" indent="-120650">
              <a:buFont typeface="Arial" panose="02080604020202020204" pitchFamily="34" charset="0"/>
              <a:buChar char="•"/>
              <a:defRPr sz="1400"/>
            </a:lvl3pPr>
            <a:lvl4pPr marL="1492250" indent="-120650">
              <a:buFont typeface="Arial" panose="02080604020202020204" pitchFamily="34" charset="0"/>
              <a:buChar char="•"/>
              <a:defRPr sz="1400"/>
            </a:lvl4pPr>
            <a:lvl5pPr marL="1949450" indent="-12065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2064"/>
            <a:ext cx="11668433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1037"/>
            <a:ext cx="11668433" cy="7315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267360" y="1591056"/>
            <a:ext cx="5661000" cy="44448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idx="18"/>
          </p:nvPr>
        </p:nvSpPr>
        <p:spPr>
          <a:xfrm>
            <a:off x="6263640" y="249287"/>
            <a:ext cx="5661000" cy="5755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566100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5618480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983409"/>
            <a:ext cx="5618480" cy="4193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67360" y="1582193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263640" y="1582192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3694853" cy="4193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4227313" y="1983410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20"/>
          </p:nvPr>
        </p:nvSpPr>
        <p:spPr>
          <a:xfrm>
            <a:off x="8187267" y="1983409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267360" y="1582193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227312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8187267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E6E6E6"/>
                </a:solidFill>
              </a:rPr>
              <a:t>CONFIDENTIAL</a:t>
            </a:r>
            <a:endParaRPr lang="en-US" dirty="0">
              <a:solidFill>
                <a:srgbClr val="E6E6E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6254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0826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5398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19970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CONFIDENTIAL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US" b="1">
                <a:sym typeface="+mn-ea"/>
              </a:rPr>
              <a:t>Update on Displacement Issue</a:t>
            </a:r>
            <a:endParaRPr lang="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" altLang="en-US" dirty="0"/>
              <a:t>Aug</a:t>
            </a:r>
            <a:r>
              <a:rPr lang="en-US" altLang="en-US" dirty="0"/>
              <a:t>-1</a:t>
            </a:r>
            <a:r>
              <a:rPr lang="" altLang="en-US" dirty="0"/>
              <a:t>0</a:t>
            </a:r>
            <a:endParaRPr lang="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1583055" cy="3021330"/>
          </a:xfrm>
        </p:spPr>
        <p:txBody>
          <a:bodyPr/>
          <a:lstStyle/>
          <a:p>
            <a:fld id="{F413A411-0793-46F6-A812-86738BEFEB0F}" type="slidenum">
              <a:rPr lang="en-US" smtClean="0"/>
            </a:fld>
            <a:endParaRPr lang="en-US" dirty="0"/>
          </a:p>
        </p:txBody>
      </p:sp>
      <p:sp>
        <p:nvSpPr>
          <p:cNvPr id="27" name="Subtitle 26"/>
          <p:cNvSpPr/>
          <p:nvPr>
            <p:ph type="subTitle" idx="13"/>
          </p:nvPr>
        </p:nvSpPr>
        <p:spPr/>
        <p:txBody>
          <a:bodyPr/>
          <a:p>
            <a:r>
              <a:rPr lang="" altLang="en-US"/>
              <a:t>Issue observed with Displacement, While performing validation AOI's from the best row were showing more deviation from</a:t>
            </a:r>
            <a:endParaRPr lang="" altLang="en-US"/>
          </a:p>
          <a:p>
            <a:r>
              <a:rPr lang="" altLang="en-US"/>
              <a:t>rest of the AOI's.</a:t>
            </a:r>
            <a:endParaRPr lang="" altLang="en-US"/>
          </a:p>
        </p:txBody>
      </p:sp>
      <p:pic>
        <p:nvPicPr>
          <p:cNvPr id="3" name="Picture 2" descr="Displacement_plot_H01FBB66P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515" y="1233170"/>
            <a:ext cx="6873875" cy="2623820"/>
          </a:xfrm>
          <a:prstGeom prst="rect">
            <a:avLst/>
          </a:prstGeom>
        </p:spPr>
      </p:pic>
      <p:pic>
        <p:nvPicPr>
          <p:cNvPr id="4" name="Picture 3" descr="Displacement_plot_H01FBB66P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15" y="3859530"/>
            <a:ext cx="6873875" cy="2623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3215" y="1710690"/>
            <a:ext cx="3676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400" dirty="0"/>
              <a:t>Example of the issue black points are the AOI's</a:t>
            </a:r>
            <a:endParaRPr lang="" altLang="en-US" sz="1400" dirty="0"/>
          </a:p>
          <a:p>
            <a:pPr algn="l"/>
            <a:r>
              <a:rPr lang="" altLang="en-US" sz="1400" dirty="0"/>
              <a:t>from the best row.</a:t>
            </a:r>
            <a:endParaRPr lang="" altLang="en-US" sz="1400" dirty="0"/>
          </a:p>
        </p:txBody>
      </p:sp>
      <p:sp>
        <p:nvSpPr>
          <p:cNvPr id="7" name="Text Box 6"/>
          <p:cNvSpPr txBox="1"/>
          <p:nvPr/>
        </p:nvSpPr>
        <p:spPr>
          <a:xfrm>
            <a:off x="457200" y="2967355"/>
            <a:ext cx="3976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400" dirty="0"/>
              <a:t>Normal flow of acquisition is, If we find some offset/deviation after re-acquring</a:t>
            </a:r>
            <a:endParaRPr lang="" altLang="en-US" sz="1400" dirty="0"/>
          </a:p>
          <a:p>
            <a:pPr algn="l"/>
            <a:r>
              <a:rPr lang="" altLang="en-US" sz="1400" dirty="0"/>
              <a:t>best row. We add that offset and start acquring top side of the best row( BR - 1 ).</a:t>
            </a:r>
            <a:br>
              <a:rPr lang="" altLang="en-US" sz="1400" dirty="0"/>
            </a:br>
            <a:br>
              <a:rPr lang="" altLang="en-US" sz="1400" dirty="0"/>
            </a:br>
            <a:r>
              <a:rPr lang="en-US" altLang="en-US" sz="1400" dirty="0">
                <a:sym typeface="+mn-ea"/>
              </a:rPr>
              <a:t>After looking at the data, </a:t>
            </a:r>
            <a:r>
              <a:rPr lang="" altLang="en-US" sz="1400" dirty="0"/>
              <a:t>Whenever we are adding this offset, We are see a pattern where AOI's from the best row are forming seperate clusters.</a:t>
            </a:r>
            <a:br>
              <a:rPr lang="" altLang="en-US" sz="1400" dirty="0"/>
            </a:br>
            <a:br>
              <a:rPr lang="" altLang="en-US" sz="1400" dirty="0"/>
            </a:br>
            <a:r>
              <a:rPr lang="" altLang="en-US" sz="1400" dirty="0"/>
              <a:t>So, for an experiment. We disabled this offset/deviation correction and acquire same slides again.</a:t>
            </a:r>
            <a:endParaRPr lang="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placement_plot_H01FBB66P-16_i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0" y="1066800"/>
            <a:ext cx="5500370" cy="2588260"/>
          </a:xfrm>
          <a:prstGeom prst="rect">
            <a:avLst/>
          </a:prstGeom>
        </p:spPr>
      </p:pic>
      <p:sp>
        <p:nvSpPr>
          <p:cNvPr id="27" name="Subtitle 26"/>
          <p:cNvSpPr/>
          <p:nvPr>
            <p:ph type="subTitle" idx="13"/>
          </p:nvPr>
        </p:nvSpPr>
        <p:spPr>
          <a:xfrm>
            <a:off x="267359" y="440944"/>
            <a:ext cx="11668433" cy="721210"/>
          </a:xfrm>
        </p:spPr>
        <p:txBody>
          <a:bodyPr/>
          <a:p>
            <a:r>
              <a:rPr lang="" altLang="en-US"/>
              <a:t>Data after disabling offset/deviation correction after best row re-acquisition.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57200" y="2469515"/>
            <a:ext cx="39763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400" dirty="0"/>
              <a:t>After disabling, We observe an ideal behaviour where AOI's from best row are not forming a seperate cluster.</a:t>
            </a:r>
            <a:br>
              <a:rPr lang="" altLang="en-US" sz="1400" dirty="0"/>
            </a:br>
            <a:br>
              <a:rPr lang="" altLang="en-US" sz="1400" dirty="0"/>
            </a:br>
            <a:r>
              <a:rPr lang="" altLang="en-US" sz="1400" b="1" dirty="0"/>
              <a:t>We are still investigating why this is behaviour occuring.</a:t>
            </a:r>
            <a:endParaRPr lang="" altLang="en-US" sz="1400" b="1" dirty="0"/>
          </a:p>
          <a:p>
            <a:pPr algn="l"/>
            <a:endParaRPr lang="" altLang="en-US" sz="1400" b="1" dirty="0"/>
          </a:p>
          <a:p>
            <a:pPr algn="l"/>
            <a:r>
              <a:rPr lang="" altLang="en-US" sz="1400" dirty="0"/>
              <a:t>For now, We will be moving scanners to the cluster and keep monitoring them. Even though, We did not observe any stitching error in both the scenarios.</a:t>
            </a:r>
            <a:endParaRPr lang="" altLang="en-US" sz="1400" dirty="0"/>
          </a:p>
          <a:p>
            <a:pPr algn="l"/>
            <a:endParaRPr lang="" altLang="en-US" sz="1400" dirty="0"/>
          </a:p>
          <a:p>
            <a:pPr algn="l"/>
            <a:r>
              <a:rPr lang="" altLang="en-US" sz="1400" dirty="0"/>
              <a:t>Concerns right now are a large deviation </a:t>
            </a:r>
            <a:r>
              <a:rPr lang="" altLang="en-US" sz="1400" b="1" dirty="0"/>
              <a:t>would definately</a:t>
            </a:r>
            <a:r>
              <a:rPr lang="" altLang="en-US" sz="1400" dirty="0"/>
              <a:t> result in stitching error.</a:t>
            </a:r>
            <a:endParaRPr lang="" altLang="en-US" sz="1400" dirty="0"/>
          </a:p>
        </p:txBody>
      </p:sp>
      <p:pic>
        <p:nvPicPr>
          <p:cNvPr id="6" name="Picture 5" descr="Displacement_plot_H01FBB66P-18_i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3655060"/>
            <a:ext cx="5500370" cy="258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amana Ligh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ramana Inter">
      <a:majorFont>
        <a:latin typeface="Inter Light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mana Dark">
  <a:themeElements>
    <a:clrScheme name="Custom 2">
      <a:dk1>
        <a:sysClr val="windowText" lastClr="000000"/>
      </a:dk1>
      <a:lt1>
        <a:srgbClr val="FFFFFF"/>
      </a:lt1>
      <a:dk2>
        <a:srgbClr val="19104D"/>
      </a:dk2>
      <a:lt2>
        <a:srgbClr val="FFFFFF"/>
      </a:lt2>
      <a:accent1>
        <a:srgbClr val="F6F4FE"/>
      </a:accent1>
      <a:accent2>
        <a:srgbClr val="7747FF"/>
      </a:accent2>
      <a:accent3>
        <a:srgbClr val="C629F1"/>
      </a:accent3>
      <a:accent4>
        <a:srgbClr val="FD7799"/>
      </a:accent4>
      <a:accent5>
        <a:srgbClr val="5D5872"/>
      </a:accent5>
      <a:accent6>
        <a:srgbClr val="FFFFFF"/>
      </a:accent6>
      <a:hlink>
        <a:srgbClr val="7747FF"/>
      </a:hlink>
      <a:folHlink>
        <a:srgbClr val="C629F1"/>
      </a:folHlink>
    </a:clrScheme>
    <a:fontScheme name="Custom 1">
      <a:majorFont>
        <a:latin typeface="Int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Inter Light</vt:lpstr>
      <vt:lpstr>Adobe Devanagari</vt:lpstr>
      <vt:lpstr>Inter</vt:lpstr>
      <vt:lpstr>Inter Medium</vt:lpstr>
      <vt:lpstr>Gillius ADF</vt:lpstr>
      <vt:lpstr>微软雅黑</vt:lpstr>
      <vt:lpstr>Droid Sans Fallback</vt:lpstr>
      <vt:lpstr>DejaVu Sans</vt:lpstr>
      <vt:lpstr>Arial Unicode MS</vt:lpstr>
      <vt:lpstr>Accanthis ADF Std</vt:lpstr>
      <vt:lpstr>Calibri</vt:lpstr>
      <vt:lpstr>Abyssinica SIL</vt:lpstr>
      <vt:lpstr>OpenSymbol</vt:lpstr>
      <vt:lpstr>Pramana Light</vt:lpstr>
      <vt:lpstr>Pramana Dark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Mao</dc:creator>
  <cp:lastModifiedBy>adminspin</cp:lastModifiedBy>
  <cp:revision>162</cp:revision>
  <dcterms:created xsi:type="dcterms:W3CDTF">2022-08-11T05:22:33Z</dcterms:created>
  <dcterms:modified xsi:type="dcterms:W3CDTF">2022-08-11T05:22:33Z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