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sldIdLst>
    <p:sldId id="257" r:id="rId4"/>
    <p:sldId id="308" r:id="rId5"/>
    <p:sldId id="275" r:id="rId6"/>
    <p:sldId id="329" r:id="rId7"/>
    <p:sldId id="328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B59BFF"/>
    <a:srgbClr val="7747FF"/>
    <a:srgbClr val="5D5872"/>
    <a:srgbClr val="19104D"/>
    <a:srgbClr val="FC7E8B"/>
    <a:srgbClr val="FD4CDF"/>
    <a:srgbClr val="E443FE"/>
    <a:srgbClr val="BB1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E80E5-3CD9-41A7-8732-2011D6167B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31F3-AA4B-4513-9BBD-AC3744517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2232"/>
            <a:ext cx="3493008" cy="723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3536573"/>
            <a:ext cx="9326880" cy="12968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Business Case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704242" y="4833440"/>
            <a:ext cx="8783516" cy="70562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A4A0B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August 202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98041" y="3536573"/>
            <a:ext cx="21959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28" y="2631430"/>
            <a:ext cx="4288316" cy="108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5" y="3820932"/>
            <a:ext cx="1612051" cy="630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2560" y="3693074"/>
            <a:ext cx="9326880" cy="56614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04242" y="4259224"/>
            <a:ext cx="8783516" cy="7056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98041" y="3635963"/>
            <a:ext cx="2195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5778"/>
            <a:ext cx="3493008" cy="719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" y="1541480"/>
            <a:ext cx="750108" cy="78386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14759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19380" indent="-119380">
              <a:buFont typeface="Arial" panose="02080604020202020204" pitchFamily="34" charset="0"/>
              <a:buChar char="•"/>
              <a:defRPr sz="1400"/>
            </a:lvl1pPr>
            <a:lvl2pPr marL="576580" indent="-119380">
              <a:buFont typeface="Arial" panose="02080604020202020204" pitchFamily="34" charset="0"/>
              <a:buChar char="•"/>
              <a:defRPr sz="1400"/>
            </a:lvl2pPr>
            <a:lvl3pPr marL="1033780" indent="-119380">
              <a:buFont typeface="Arial" panose="02080604020202020204" pitchFamily="34" charset="0"/>
              <a:buChar char="•"/>
              <a:defRPr sz="1400"/>
            </a:lvl3pPr>
            <a:lvl4pPr marL="1490980" indent="-119380">
              <a:buFont typeface="Arial" panose="02080604020202020204" pitchFamily="34" charset="0"/>
              <a:buChar char="•"/>
              <a:defRPr sz="1400"/>
            </a:lvl4pPr>
            <a:lvl5pPr marL="1948180" indent="-11938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B59B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4" y="3820932"/>
            <a:ext cx="1612051" cy="63063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9" y="2650808"/>
            <a:ext cx="4174506" cy="108773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7093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+mj-lt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Icon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0" y="1692353"/>
            <a:ext cx="656024" cy="5487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68432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20650" indent="-120650">
              <a:buFont typeface="Arial" panose="02080604020202020204" pitchFamily="34" charset="0"/>
              <a:buChar char="•"/>
              <a:defRPr sz="1400"/>
            </a:lvl1pPr>
            <a:lvl2pPr marL="577850" indent="-120650">
              <a:buFont typeface="Arial" panose="02080604020202020204" pitchFamily="34" charset="0"/>
              <a:buChar char="•"/>
              <a:defRPr sz="1400"/>
            </a:lvl2pPr>
            <a:lvl3pPr marL="1035050" indent="-120650">
              <a:buFont typeface="Arial" panose="02080604020202020204" pitchFamily="34" charset="0"/>
              <a:buChar char="•"/>
              <a:defRPr sz="1400"/>
            </a:lvl3pPr>
            <a:lvl4pPr marL="1492250" indent="-120650">
              <a:buFont typeface="Arial" panose="02080604020202020204" pitchFamily="34" charset="0"/>
              <a:buChar char="•"/>
              <a:defRPr sz="1400"/>
            </a:lvl4pPr>
            <a:lvl5pPr marL="1949450" indent="-12065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2064"/>
            <a:ext cx="11668433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1037"/>
            <a:ext cx="11668433" cy="7315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267360" y="1591056"/>
            <a:ext cx="5661000" cy="44448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idx="18"/>
          </p:nvPr>
        </p:nvSpPr>
        <p:spPr>
          <a:xfrm>
            <a:off x="6263640" y="249287"/>
            <a:ext cx="5661000" cy="5755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566100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5618480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983409"/>
            <a:ext cx="5618480" cy="4193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67360" y="1582193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263640" y="1582192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3694853" cy="4193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4227313" y="1983410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20"/>
          </p:nvPr>
        </p:nvSpPr>
        <p:spPr>
          <a:xfrm>
            <a:off x="8187267" y="1983409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267360" y="1582193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227312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8187267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E6E6E6"/>
                </a:solidFill>
              </a:rPr>
              <a:t>CONFIDENTIAL</a:t>
            </a:r>
            <a:endParaRPr lang="en-US" dirty="0">
              <a:solidFill>
                <a:srgbClr val="E6E6E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6254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0826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5398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19970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CONFIDENTIAL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rive.google.com/file/d/1KzSaPiVIEyEahvONFIppYgbFNoKh2JqT/view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>
                <a:sym typeface="+mn-ea"/>
              </a:rPr>
              <a:t>Shift Analysis Utility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altLang="en-US" dirty="0"/>
              <a:t>Feb-15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1583055" cy="3021330"/>
          </a:xfrm>
        </p:spPr>
        <p:txBody>
          <a:bodyPr/>
          <a:lstStyle/>
          <a:p>
            <a:fld id="{F413A411-0793-46F6-A812-86738BEFEB0F}" type="slidenum">
              <a:rPr lang="en-US" smtClean="0"/>
            </a:fld>
            <a:endParaRPr lang="en-US" dirty="0"/>
          </a:p>
        </p:txBody>
      </p:sp>
      <p:sp>
        <p:nvSpPr>
          <p:cNvPr id="27" name="Subtitle 26"/>
          <p:cNvSpPr/>
          <p:nvPr>
            <p:ph type="subTitle" idx="13"/>
          </p:nvPr>
        </p:nvSpPr>
        <p:spPr/>
        <p:txBody>
          <a:bodyPr/>
          <a:p>
            <a:r>
              <a:rPr lang="en-US" altLang="en-US" b="1">
                <a:sym typeface="+mn-ea"/>
              </a:rPr>
              <a:t>Shift Analysis Utility: 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13690" y="1698625"/>
            <a:ext cx="1027239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This code provides way to validate for shift</a:t>
            </a:r>
            <a:r>
              <a:rPr lang="" altLang="en-US">
                <a:sym typeface="+mn-ea"/>
              </a:rPr>
              <a:t>s</a:t>
            </a:r>
            <a:r>
              <a:rPr lang="en-US" altLang="en-US">
                <a:sym typeface="+mn-ea"/>
              </a:rPr>
              <a:t> in a scanner by only using DB file.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We will be looking at 2 thing here,</a:t>
            </a:r>
            <a:endParaRPr lang="en-US" altLang="en-US"/>
          </a:p>
          <a:p>
            <a:pPr algn="l"/>
            <a:br>
              <a:rPr lang="en-US" altLang="en-US">
                <a:sym typeface="+mn-ea"/>
              </a:rPr>
            </a:br>
            <a:r>
              <a:rPr lang="en-US" altLang="en-US" b="1">
                <a:sym typeface="+mn-ea"/>
              </a:rPr>
              <a:t>1)</a:t>
            </a:r>
            <a:r>
              <a:rPr lang="en-US" altLang="en-US">
                <a:sym typeface="+mn-ea"/>
              </a:rPr>
              <a:t> Slide level detalis</a:t>
            </a:r>
            <a:endParaRPr lang="en-US" altLang="en-US"/>
          </a:p>
          <a:p>
            <a:pPr algn="l"/>
            <a:r>
              <a:rPr lang="en-US" altLang="en-US" b="1">
                <a:sym typeface="+mn-ea"/>
              </a:rPr>
              <a:t>2)</a:t>
            </a:r>
            <a:r>
              <a:rPr lang="en-US" altLang="en-US">
                <a:sym typeface="+mn-ea"/>
              </a:rPr>
              <a:t> AOI level details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Input : Slide folder as an argument.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Output : Folder named stack_analysis inside Slide Folder.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>
                <a:sym typeface="+mn-ea"/>
              </a:rPr>
              <a:t>We are using DB file as, while acquisition we are computing shifts across stack of images for stack fusion.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 dirty="0">
                <a:hlinkClick r:id="rId1" action="ppaction://hlinkfile"/>
              </a:rPr>
              <a:t>Link for the code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72415" y="565785"/>
            <a:ext cx="505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i) Shift Distribution overall Slide</a:t>
            </a:r>
            <a:endParaRPr lang="en-US" altLang="en-US">
              <a:sym typeface="+mn-ea"/>
            </a:endParaRPr>
          </a:p>
        </p:txBody>
      </p:sp>
      <p:pic>
        <p:nvPicPr>
          <p:cNvPr id="2" name="Picture 1" descr="shi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1522730"/>
            <a:ext cx="7781925" cy="50126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259445" y="2875280"/>
            <a:ext cx="38595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Interpretation : </a:t>
            </a:r>
            <a:endParaRPr lang="en-US" altLang="en-US"/>
          </a:p>
          <a:p>
            <a:r>
              <a:rPr lang="en-US" altLang="en-US"/>
              <a:t>This plot shows the distribution</a:t>
            </a:r>
            <a:endParaRPr lang="en-US" altLang="en-US"/>
          </a:p>
          <a:p>
            <a:r>
              <a:rPr lang="en-US" altLang="en-US"/>
              <a:t>of each shift value, against % of</a:t>
            </a:r>
            <a:endParaRPr lang="en-US" altLang="en-US"/>
          </a:p>
          <a:p>
            <a:r>
              <a:rPr lang="en-US" altLang="en-US"/>
              <a:t>time they have been repeated.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Ideal Case:</a:t>
            </a:r>
            <a:br>
              <a:rPr lang="en-US" altLang="en-US"/>
            </a:br>
            <a:r>
              <a:rPr lang="en-US" altLang="en-US"/>
              <a:t>All shifts should within 12px of</a:t>
            </a:r>
            <a:endParaRPr lang="en-US" altLang="en-US"/>
          </a:p>
          <a:p>
            <a:r>
              <a:rPr lang="en-US" altLang="en-US"/>
              <a:t>range.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18440" y="533400"/>
            <a:ext cx="505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ii) X-Shift Distribution </a:t>
            </a:r>
            <a:r>
              <a:rPr lang="en-US">
                <a:sym typeface="+mn-ea"/>
              </a:rPr>
              <a:t>across Stack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2330" y="5349240"/>
            <a:ext cx="37655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Interpretation : </a:t>
            </a:r>
            <a:endParaRPr lang="en-US" altLang="en-US"/>
          </a:p>
          <a:p>
            <a:r>
              <a:rPr lang="en-US" altLang="en-US"/>
              <a:t>This plot shows the distribution</a:t>
            </a:r>
            <a:endParaRPr lang="en-US" altLang="en-US"/>
          </a:p>
          <a:p>
            <a:r>
              <a:rPr lang="en-US" altLang="en-US"/>
              <a:t>of each shift value across/</a:t>
            </a:r>
            <a:endParaRPr lang="en-US" altLang="en-US"/>
          </a:p>
          <a:p>
            <a:r>
              <a:rPr lang="en-US" altLang="en-US"/>
              <a:t>between 2 images of a stack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" name="Picture 2" descr="X_shift_categor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508760"/>
            <a:ext cx="5962015" cy="3840480"/>
          </a:xfrm>
          <a:prstGeom prst="rect">
            <a:avLst/>
          </a:prstGeom>
        </p:spPr>
      </p:pic>
      <p:pic>
        <p:nvPicPr>
          <p:cNvPr id="6" name="Picture 5" descr="Y_shift_categor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0" y="1508760"/>
            <a:ext cx="5962015" cy="3840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16015" y="5349240"/>
            <a:ext cx="4861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ym typeface="+mn-ea"/>
              </a:rPr>
              <a:t>Ideal Case: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Spread of the distribution at higher stack(img3&amp;img4) should be less compared to other images.</a:t>
            </a:r>
            <a:endParaRPr lang="en-US" alt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16015" y="533400"/>
            <a:ext cx="505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iii) Y-Shift Distribution across Stack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304165" y="349885"/>
            <a:ext cx="505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iv) Shift Distribution overall Slide</a:t>
            </a:r>
            <a:endParaRPr lang="en-US" alt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313420" y="2490470"/>
            <a:ext cx="38042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Interpretation : </a:t>
            </a:r>
            <a:endParaRPr lang="en-US" altLang="en-US"/>
          </a:p>
          <a:p>
            <a:r>
              <a:rPr lang="en-US" altLang="en-US"/>
              <a:t>This plot shows distribution of</a:t>
            </a:r>
            <a:endParaRPr lang="en-US" altLang="en-US"/>
          </a:p>
          <a:p>
            <a:r>
              <a:rPr lang="en-US" altLang="en-US"/>
              <a:t>both X and Y shifts.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Ideal Case:</a:t>
            </a:r>
            <a:br>
              <a:rPr lang="en-US" altLang="en-US"/>
            </a:br>
            <a:r>
              <a:rPr lang="en-US" altLang="en-US"/>
              <a:t>Stack shift should concentrated</a:t>
            </a:r>
            <a:endParaRPr lang="en-US" altLang="en-US"/>
          </a:p>
          <a:p>
            <a:r>
              <a:rPr lang="en-US" altLang="en-US"/>
              <a:t>at higher stack(img3&amp;img4).</a:t>
            </a:r>
            <a:endParaRPr lang="en-US" altLang="en-US"/>
          </a:p>
        </p:txBody>
      </p:sp>
      <p:pic>
        <p:nvPicPr>
          <p:cNvPr id="11" name="Picture 10" descr="XY_clu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555115"/>
            <a:ext cx="7781925" cy="5012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7495" y="426085"/>
            <a:ext cx="505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v) Shift across stack for Independant AOI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7495" y="5595620"/>
            <a:ext cx="5186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Interpretation :</a:t>
            </a:r>
            <a:endParaRPr lang="en-US" altLang="en-US"/>
          </a:p>
          <a:p>
            <a:pPr algn="l"/>
            <a:r>
              <a:rPr lang="en-US" altLang="en-US"/>
              <a:t>Each AOI will have a shifts side by side across Stack.</a:t>
            </a:r>
            <a:endParaRPr lang="en-US" altLang="en-US"/>
          </a:p>
          <a:p>
            <a:pPr algn="l"/>
            <a:r>
              <a:rPr lang="en-US" altLang="en-US"/>
              <a:t>Ideal case: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All shift values should within 12px of range.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3320" t="9625" b="5383"/>
          <a:stretch>
            <a:fillRect/>
          </a:stretch>
        </p:blipFill>
        <p:spPr>
          <a:xfrm>
            <a:off x="277495" y="1515745"/>
            <a:ext cx="5822950" cy="3687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30" y="1654810"/>
            <a:ext cx="5822950" cy="35483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485890" y="426085"/>
            <a:ext cx="16992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>
                <a:sym typeface="+mn-ea"/>
              </a:rPr>
              <a:t>Output Files :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v) Excel File</a:t>
            </a:r>
            <a:endParaRPr lang="en-US" alt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85890" y="5318125"/>
            <a:ext cx="5942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Interpretation :</a:t>
            </a:r>
            <a:endParaRPr lang="en-US" altLang="en-US"/>
          </a:p>
          <a:p>
            <a:pPr algn="l"/>
            <a:r>
              <a:rPr lang="en-US" altLang="en-US"/>
              <a:t>AOI names will be replaced by their respective maximum shift values and the is highlighted if shift is greater 12.</a:t>
            </a:r>
            <a:endParaRPr lang="en-US" altLang="en-US"/>
          </a:p>
          <a:p>
            <a:pPr algn="l"/>
            <a:r>
              <a:rPr lang="en-US" altLang="en-US"/>
              <a:t>Ideal case: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All shift values should within 12px of range.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mana Ligh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ramana Inter">
      <a:majorFont>
        <a:latin typeface="Inter Light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mana Dark">
  <a:themeElements>
    <a:clrScheme name="Custom 2">
      <a:dk1>
        <a:sysClr val="windowText" lastClr="000000"/>
      </a:dk1>
      <a:lt1>
        <a:srgbClr val="FFFFFF"/>
      </a:lt1>
      <a:dk2>
        <a:srgbClr val="19104D"/>
      </a:dk2>
      <a:lt2>
        <a:srgbClr val="FFFFFF"/>
      </a:lt2>
      <a:accent1>
        <a:srgbClr val="F6F4FE"/>
      </a:accent1>
      <a:accent2>
        <a:srgbClr val="7747FF"/>
      </a:accent2>
      <a:accent3>
        <a:srgbClr val="C629F1"/>
      </a:accent3>
      <a:accent4>
        <a:srgbClr val="FD7799"/>
      </a:accent4>
      <a:accent5>
        <a:srgbClr val="5D5872"/>
      </a:accent5>
      <a:accent6>
        <a:srgbClr val="FFFFFF"/>
      </a:accent6>
      <a:hlink>
        <a:srgbClr val="7747FF"/>
      </a:hlink>
      <a:folHlink>
        <a:srgbClr val="C629F1"/>
      </a:folHlink>
    </a:clrScheme>
    <a:fontScheme name="Custom 1">
      <a:majorFont>
        <a:latin typeface="Int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Presentation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Inter Light</vt:lpstr>
      <vt:lpstr>Adobe Devanagari</vt:lpstr>
      <vt:lpstr>Inter</vt:lpstr>
      <vt:lpstr>Inter Medium</vt:lpstr>
      <vt:lpstr>Gillius ADF</vt:lpstr>
      <vt:lpstr>微软雅黑</vt:lpstr>
      <vt:lpstr>Droid Sans Fallback</vt:lpstr>
      <vt:lpstr>DejaVu Sans</vt:lpstr>
      <vt:lpstr>Arial Unicode MS</vt:lpstr>
      <vt:lpstr>Accanthis ADF Std</vt:lpstr>
      <vt:lpstr>Calibri</vt:lpstr>
      <vt:lpstr>Abyssinica SIL</vt:lpstr>
      <vt:lpstr>OpenSymbol</vt:lpstr>
      <vt:lpstr>Pramana Light</vt:lpstr>
      <vt:lpstr>Pramana Dark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Mao</dc:creator>
  <cp:lastModifiedBy>adminspin</cp:lastModifiedBy>
  <cp:revision>161</cp:revision>
  <dcterms:created xsi:type="dcterms:W3CDTF">2022-02-15T17:02:59Z</dcterms:created>
  <dcterms:modified xsi:type="dcterms:W3CDTF">2022-02-15T17:02:59Z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