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76" r:id="rId4"/>
    <p:sldId id="270" r:id="rId5"/>
    <p:sldId id="277" r:id="rId6"/>
    <p:sldId id="278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2232"/>
            <a:ext cx="3493008" cy="7234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60" y="3536573"/>
            <a:ext cx="9326880" cy="129686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Business Case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704242" y="4833440"/>
            <a:ext cx="8783516" cy="70562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A4A0B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August 202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98041" y="3536573"/>
            <a:ext cx="21959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28" y="2631430"/>
            <a:ext cx="4288316" cy="1084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5" y="3820932"/>
            <a:ext cx="1612051" cy="6306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2560" y="3693074"/>
            <a:ext cx="9326880" cy="56614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04242" y="4259224"/>
            <a:ext cx="8783516" cy="7056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98041" y="3635963"/>
            <a:ext cx="2195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text, clip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5778"/>
            <a:ext cx="3493008" cy="719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3" y="1541480"/>
            <a:ext cx="750108" cy="78386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14759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19380" indent="-119380">
              <a:buFont typeface="Arial" panose="02080604020202020204" pitchFamily="34" charset="0"/>
              <a:buChar char="•"/>
              <a:defRPr sz="1400"/>
            </a:lvl1pPr>
            <a:lvl2pPr marL="576580" indent="-119380">
              <a:buFont typeface="Arial" panose="02080604020202020204" pitchFamily="34" charset="0"/>
              <a:buChar char="•"/>
              <a:defRPr sz="1400"/>
            </a:lvl2pPr>
            <a:lvl3pPr marL="1033780" indent="-119380">
              <a:buFont typeface="Arial" panose="02080604020202020204" pitchFamily="34" charset="0"/>
              <a:buChar char="•"/>
              <a:defRPr sz="1400"/>
            </a:lvl3pPr>
            <a:lvl4pPr marL="1490980" indent="-119380">
              <a:buFont typeface="Arial" panose="02080604020202020204" pitchFamily="34" charset="0"/>
              <a:buChar char="•"/>
              <a:defRPr sz="1400"/>
            </a:lvl4pPr>
            <a:lvl5pPr marL="1948180" indent="-11938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B59B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4" y="3820932"/>
            <a:ext cx="1612051" cy="63063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9" y="2650808"/>
            <a:ext cx="4174506" cy="108773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7093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+mj-lt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Ico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0" y="1692353"/>
            <a:ext cx="656024" cy="5487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68432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20650" indent="-120650">
              <a:buFont typeface="Arial" panose="02080604020202020204" pitchFamily="34" charset="0"/>
              <a:buChar char="•"/>
              <a:defRPr sz="1400"/>
            </a:lvl1pPr>
            <a:lvl2pPr marL="577850" indent="-120650">
              <a:buFont typeface="Arial" panose="02080604020202020204" pitchFamily="34" charset="0"/>
              <a:buChar char="•"/>
              <a:defRPr sz="1400"/>
            </a:lvl2pPr>
            <a:lvl3pPr marL="1035050" indent="-120650">
              <a:buFont typeface="Arial" panose="02080604020202020204" pitchFamily="34" charset="0"/>
              <a:buChar char="•"/>
              <a:defRPr sz="1400"/>
            </a:lvl3pPr>
            <a:lvl4pPr marL="1492250" indent="-120650">
              <a:buFont typeface="Arial" panose="02080604020202020204" pitchFamily="34" charset="0"/>
              <a:buChar char="•"/>
              <a:defRPr sz="1400"/>
            </a:lvl4pPr>
            <a:lvl5pPr marL="1949450" indent="-12065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2064"/>
            <a:ext cx="11668433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1037"/>
            <a:ext cx="11668433" cy="7315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267360" y="1591056"/>
            <a:ext cx="5661000" cy="44448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idx="18"/>
          </p:nvPr>
        </p:nvSpPr>
        <p:spPr>
          <a:xfrm>
            <a:off x="6263640" y="249287"/>
            <a:ext cx="5661000" cy="57552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566100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5618480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983409"/>
            <a:ext cx="5618480" cy="4193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67360" y="1582193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263640" y="1582192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3694853" cy="41935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4227313" y="1983410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20"/>
          </p:nvPr>
        </p:nvSpPr>
        <p:spPr>
          <a:xfrm>
            <a:off x="8187267" y="1983409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267360" y="1582193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227312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8187267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E6E6E6"/>
                </a:solidFill>
              </a:rPr>
              <a:t>CONFIDENTIAL</a:t>
            </a:r>
            <a:endParaRPr lang="en-US" dirty="0">
              <a:solidFill>
                <a:srgbClr val="E6E6E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168275" indent="-168275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6254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0826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5398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19970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3"/>
          <p:cNvSpPr txBox="1"/>
          <p:nvPr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CONFIDENTIAL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Slide Thickness Experiment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newplot (7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570" y="2528570"/>
            <a:ext cx="5006340" cy="2933065"/>
          </a:xfrm>
          <a:prstGeom prst="rect">
            <a:avLst/>
          </a:prstGeom>
        </p:spPr>
      </p:pic>
      <p:pic>
        <p:nvPicPr>
          <p:cNvPr id="4" name="Picture 3" descr="newplot (7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2528570"/>
            <a:ext cx="5006340" cy="2933065"/>
          </a:xfrm>
          <a:prstGeom prst="rect">
            <a:avLst/>
          </a:prstGeom>
        </p:spPr>
      </p:pic>
      <p:sp>
        <p:nvSpPr>
          <p:cNvPr id="3" name="Subtitle 1"/>
          <p:cNvSpPr>
            <a:spLocks noGrp="1"/>
          </p:cNvSpPr>
          <p:nvPr/>
        </p:nvSpPr>
        <p:spPr>
          <a:xfrm>
            <a:off x="262890" y="82550"/>
            <a:ext cx="9326880" cy="8966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dobe Devanagari" panose="02040503050201020203" pitchFamily="18" charset="0"/>
              <a:buNone/>
              <a:defRPr sz="280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20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8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" altLang="en-US"/>
              <a:t>Aim: To achieve Optimal mm Conversion Factor</a:t>
            </a:r>
            <a:endParaRPr lang="" altLang="en-US"/>
          </a:p>
        </p:txBody>
      </p:sp>
      <p:sp>
        <p:nvSpPr>
          <p:cNvPr id="2" name="Subtitle 1"/>
          <p:cNvSpPr>
            <a:spLocks noGrp="1"/>
          </p:cNvSpPr>
          <p:nvPr/>
        </p:nvSpPr>
        <p:spPr>
          <a:xfrm>
            <a:off x="262890" y="1162685"/>
            <a:ext cx="11156950" cy="232537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dobe Devanagari" panose="02040503050201020203" pitchFamily="18" charset="0"/>
              <a:buNone/>
              <a:defRPr sz="280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20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8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2000"/>
              <a:t>For this Experiment, 70 Blank slides were used with manual recorded thickness ranging from 1 mm to 2.3mm.</a:t>
            </a:r>
            <a:endParaRPr lang="" altLang="en-US" sz="2000"/>
          </a:p>
          <a:p>
            <a:pPr algn="l">
              <a:buFont typeface="Arial" panose="02080604020202020204" pitchFamily="34" charset="0"/>
            </a:pPr>
            <a:endParaRPr lang="" altLang="en-US" sz="2000"/>
          </a:p>
          <a:p>
            <a:pPr algn="l">
              <a:buFont typeface="Arial" panose="02080604020202020204" pitchFamily="34" charset="0"/>
            </a:pPr>
            <a:r>
              <a:rPr lang="" altLang="en-US" sz="2000"/>
              <a:t>        Manually Recorded Slide Thickness			Observed Step size for Thickness</a:t>
            </a:r>
            <a:endParaRPr lang="" altLang="en-US" sz="2000"/>
          </a:p>
          <a:p>
            <a:pPr algn="l">
              <a:buFont typeface="Arial" panose="02080604020202020204" pitchFamily="34" charset="0"/>
            </a:pPr>
            <a:r>
              <a:rPr lang="" altLang="en-US" sz="2000"/>
              <a:t>				 </a:t>
            </a:r>
            <a:endParaRPr lang="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1"/>
          <p:cNvSpPr>
            <a:spLocks noGrp="1"/>
          </p:cNvSpPr>
          <p:nvPr/>
        </p:nvSpPr>
        <p:spPr>
          <a:xfrm>
            <a:off x="262890" y="82550"/>
            <a:ext cx="11448415" cy="12420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dobe Devanagari" panose="02040503050201020203" pitchFamily="18" charset="0"/>
              <a:buNone/>
              <a:defRPr sz="280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20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8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" altLang="en-US" sz="2000"/>
              <a:t>It was observed that with old conversion factor, Values for Recorded Thickness was </a:t>
            </a:r>
            <a:r>
              <a:rPr lang="" altLang="en-US" sz="2000" b="1"/>
              <a:t>half</a:t>
            </a:r>
            <a:r>
              <a:rPr lang="" altLang="en-US" sz="2000"/>
              <a:t> of the Actual Thickness Values.</a:t>
            </a:r>
            <a:endParaRPr lang="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6929755" y="1649730"/>
            <a:ext cx="4439285" cy="11988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l"/>
            <a:r>
              <a:rPr lang="" altLang="en-US" dirty="0"/>
              <a:t>After, finding a static conversion factor, it observed that, whenever we have higher step size having a static conversion factor wont help.</a:t>
            </a:r>
            <a:endParaRPr lang="" altLang="en-US" dirty="0"/>
          </a:p>
        </p:txBody>
      </p:sp>
      <p:pic>
        <p:nvPicPr>
          <p:cNvPr id="8" name="Picture 7" descr="newplot (7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1324610"/>
            <a:ext cx="6721475" cy="4081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38495" y="2578100"/>
            <a:ext cx="1028700" cy="2705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 sz="1200" b="1"/>
              <a:t>Factor: 10.8</a:t>
            </a:r>
            <a:endParaRPr lang="" altLang="en-US" sz="1200" b="1"/>
          </a:p>
        </p:txBody>
      </p:sp>
      <p:sp>
        <p:nvSpPr>
          <p:cNvPr id="10" name="Rectangle 9"/>
          <p:cNvSpPr/>
          <p:nvPr/>
        </p:nvSpPr>
        <p:spPr>
          <a:xfrm>
            <a:off x="5738495" y="2946400"/>
            <a:ext cx="1028700" cy="270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Manual</a:t>
            </a:r>
            <a:endParaRPr lang="" altLang="en-US" sz="1200" b="1"/>
          </a:p>
        </p:txBody>
      </p:sp>
      <p:sp>
        <p:nvSpPr>
          <p:cNvPr id="11" name="Rectangle 10"/>
          <p:cNvSpPr/>
          <p:nvPr/>
        </p:nvSpPr>
        <p:spPr>
          <a:xfrm>
            <a:off x="5749290" y="3293745"/>
            <a:ext cx="1017270" cy="2705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sz="1200" b="1"/>
              <a:t>Factor: 26.9</a:t>
            </a:r>
            <a:endParaRPr lang="" sz="1200" b="1"/>
          </a:p>
        </p:txBody>
      </p:sp>
      <p:sp>
        <p:nvSpPr>
          <p:cNvPr id="12" name="Text Box 11"/>
          <p:cNvSpPr txBox="1"/>
          <p:nvPr/>
        </p:nvSpPr>
        <p:spPr>
          <a:xfrm>
            <a:off x="6929755" y="3293745"/>
            <a:ext cx="4439285" cy="645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" altLang="en-US" dirty="0"/>
              <a:t>Old conversion Factor Values observed were half of the Actul Thickness Values.</a:t>
            </a:r>
            <a:endParaRPr lang="" altLang="en-US" dirty="0"/>
          </a:p>
        </p:txBody>
      </p:sp>
      <p:sp>
        <p:nvSpPr>
          <p:cNvPr id="13" name="Subtitle 1"/>
          <p:cNvSpPr>
            <a:spLocks noGrp="1"/>
          </p:cNvSpPr>
          <p:nvPr/>
        </p:nvSpPr>
        <p:spPr>
          <a:xfrm>
            <a:off x="371475" y="5244465"/>
            <a:ext cx="11448415" cy="12420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dobe Devanagari" panose="02040503050201020203" pitchFamily="18" charset="0"/>
              <a:buNone/>
              <a:defRPr sz="280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20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8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dobe Devanagari" panose="02040503050201020203" pitchFamily="18" charset="0"/>
              <a:buNone/>
              <a:defRPr sz="1600" kern="12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" altLang="en-US" sz="2000"/>
              <a:t>After looking at this behaviour, it was certain that static conversin factor wont help at all.</a:t>
            </a:r>
            <a:endParaRPr lang="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50520" y="227330"/>
            <a:ext cx="1149032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 dirty="0"/>
              <a:t>Approach, after looking at the data, It obvious that a linear line fit wouldn't work, but a curve fitting would </a:t>
            </a:r>
            <a:endParaRPr lang="" altLang="en-US" sz="2000" dirty="0"/>
          </a:p>
          <a:p>
            <a:pPr algn="l"/>
            <a:r>
              <a:rPr lang="" altLang="en-US" sz="2000" dirty="0"/>
              <a:t>work.</a:t>
            </a:r>
            <a:endParaRPr lang="" altLang="en-US" sz="2000" dirty="0"/>
          </a:p>
          <a:p>
            <a:pPr algn="l"/>
            <a:r>
              <a:rPr lang="" altLang="en-US" sz="2000" dirty="0"/>
              <a:t>Simple regression with a single predictor			    , where Y is the target, x is the predictor,</a:t>
            </a:r>
            <a:endParaRPr lang="" altLang="en-US" sz="2000" dirty="0"/>
          </a:p>
          <a:p>
            <a:pPr algn="l"/>
            <a:r>
              <a:rPr lang="" altLang="en-US" sz="2000" dirty="0"/>
              <a:t>θ0 is the bias, and θ1 is the weight in the regression equation.</a:t>
            </a:r>
            <a:endParaRPr lang="" altLang="en-US" sz="2000" dirty="0"/>
          </a:p>
          <a:p>
            <a:pPr algn="l"/>
            <a:br>
              <a:rPr lang="" altLang="en-US" sz="2000" dirty="0"/>
            </a:br>
            <a:r>
              <a:rPr lang="" altLang="en-US" sz="2000" dirty="0"/>
              <a:t>Polynomial Regression 						, </a:t>
            </a:r>
            <a:r>
              <a:rPr lang="en-US" altLang="en-US" sz="2000" dirty="0">
                <a:sym typeface="+mn-ea"/>
              </a:rPr>
              <a:t>θ</a:t>
            </a:r>
            <a:r>
              <a:rPr lang="" altLang="en-US" sz="2000" dirty="0"/>
              <a:t>0 is the bias,</a:t>
            </a:r>
            <a:endParaRPr lang="" altLang="en-US" sz="2000" dirty="0"/>
          </a:p>
          <a:p>
            <a:pPr algn="l"/>
            <a:r>
              <a:rPr lang="en-US" altLang="en-US" sz="2000" dirty="0">
                <a:sym typeface="+mn-ea"/>
              </a:rPr>
              <a:t>θ</a:t>
            </a:r>
            <a:r>
              <a:rPr lang="" altLang="en-US" sz="2000" dirty="0"/>
              <a:t>1, </a:t>
            </a:r>
            <a:r>
              <a:rPr lang="en-US" altLang="en-US" sz="2000" dirty="0">
                <a:sym typeface="+mn-ea"/>
              </a:rPr>
              <a:t>θ</a:t>
            </a:r>
            <a:r>
              <a:rPr lang="" altLang="en-US" sz="2000" dirty="0"/>
              <a:t>2, …, </a:t>
            </a:r>
            <a:r>
              <a:rPr lang="en-US" altLang="en-US" sz="2000" dirty="0">
                <a:sym typeface="+mn-ea"/>
              </a:rPr>
              <a:t>θ</a:t>
            </a:r>
            <a:r>
              <a:rPr lang="" altLang="en-US" sz="2000" dirty="0"/>
              <a:t>n are the weights in the equation of the polynomial regression and n is the degree </a:t>
            </a:r>
            <a:endParaRPr lang="" altLang="en-US" sz="2000" dirty="0"/>
          </a:p>
          <a:p>
            <a:pPr algn="l"/>
            <a:r>
              <a:rPr lang="" altLang="en-US" sz="2000" dirty="0"/>
              <a:t>of the polynomial.</a:t>
            </a:r>
            <a:endParaRPr lang="" altLang="en-US" sz="2000" dirty="0"/>
          </a:p>
        </p:txBody>
      </p:sp>
      <p:pic>
        <p:nvPicPr>
          <p:cNvPr id="8" name="Picture 7" descr="p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3620" y="846455"/>
            <a:ext cx="2232025" cy="377190"/>
          </a:xfrm>
          <a:prstGeom prst="rect">
            <a:avLst/>
          </a:prstGeom>
        </p:spPr>
      </p:pic>
      <p:pic>
        <p:nvPicPr>
          <p:cNvPr id="9" name="Picture 8" descr="pr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60" y="1750695"/>
            <a:ext cx="4795096" cy="377190"/>
          </a:xfrm>
          <a:prstGeom prst="rect">
            <a:avLst/>
          </a:prstGeom>
        </p:spPr>
      </p:pic>
      <p:graphicFrame>
        <p:nvGraphicFramePr>
          <p:cNvPr id="10" name="Table 9"/>
          <p:cNvGraphicFramePr/>
          <p:nvPr/>
        </p:nvGraphicFramePr>
        <p:xfrm>
          <a:off x="350520" y="2998470"/>
          <a:ext cx="52654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140"/>
                <a:gridCol w="17551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Steps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MM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1.08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11.758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1.3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18.952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amana Light">
  <a:themeElements>
    <a:clrScheme name="Custom 5">
      <a:dk1>
        <a:sysClr val="windowText" lastClr="000000"/>
      </a:dk1>
      <a:lt1>
        <a:srgbClr val="FFFFFF"/>
      </a:lt1>
      <a:dk2>
        <a:srgbClr val="19104D"/>
      </a:dk2>
      <a:lt2>
        <a:srgbClr val="5D5872"/>
      </a:lt2>
      <a:accent1>
        <a:srgbClr val="7747FF"/>
      </a:accent1>
      <a:accent2>
        <a:srgbClr val="C629F1"/>
      </a:accent2>
      <a:accent3>
        <a:srgbClr val="FD7799"/>
      </a:accent3>
      <a:accent4>
        <a:srgbClr val="0057FF"/>
      </a:accent4>
      <a:accent5>
        <a:srgbClr val="1BCAFF"/>
      </a:accent5>
      <a:accent6>
        <a:srgbClr val="30CBA8"/>
      </a:accent6>
      <a:hlink>
        <a:srgbClr val="7747FF"/>
      </a:hlink>
      <a:folHlink>
        <a:srgbClr val="C629F1"/>
      </a:folHlink>
    </a:clrScheme>
    <a:fontScheme name="Pramana Inter">
      <a:majorFont>
        <a:latin typeface="Inter Light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amana Dark">
  <a:themeElements>
    <a:clrScheme name="Custom 2">
      <a:dk1>
        <a:sysClr val="windowText" lastClr="000000"/>
      </a:dk1>
      <a:lt1>
        <a:srgbClr val="FFFFFF"/>
      </a:lt1>
      <a:dk2>
        <a:srgbClr val="19104D"/>
      </a:dk2>
      <a:lt2>
        <a:srgbClr val="FFFFFF"/>
      </a:lt2>
      <a:accent1>
        <a:srgbClr val="F6F4FE"/>
      </a:accent1>
      <a:accent2>
        <a:srgbClr val="7747FF"/>
      </a:accent2>
      <a:accent3>
        <a:srgbClr val="C629F1"/>
      </a:accent3>
      <a:accent4>
        <a:srgbClr val="FD7799"/>
      </a:accent4>
      <a:accent5>
        <a:srgbClr val="5D5872"/>
      </a:accent5>
      <a:accent6>
        <a:srgbClr val="FFFFFF"/>
      </a:accent6>
      <a:hlink>
        <a:srgbClr val="7747FF"/>
      </a:hlink>
      <a:folHlink>
        <a:srgbClr val="C629F1"/>
      </a:folHlink>
    </a:clrScheme>
    <a:fontScheme name="Custom 1">
      <a:majorFont>
        <a:latin typeface="Int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SimSun</vt:lpstr>
      <vt:lpstr>Wingdings</vt:lpstr>
      <vt:lpstr>Inter Light</vt:lpstr>
      <vt:lpstr>Adobe Devanagari</vt:lpstr>
      <vt:lpstr>Inter</vt:lpstr>
      <vt:lpstr>Inter Medium</vt:lpstr>
      <vt:lpstr>Gillius ADF</vt:lpstr>
      <vt:lpstr>微软雅黑</vt:lpstr>
      <vt:lpstr>Droid Sans Fallback</vt:lpstr>
      <vt:lpstr>DejaVu Sans</vt:lpstr>
      <vt:lpstr>Arial Unicode MS</vt:lpstr>
      <vt:lpstr>Accanthis ADF Std</vt:lpstr>
      <vt:lpstr>Calibri</vt:lpstr>
      <vt:lpstr>Abyssinica SIL</vt:lpstr>
      <vt:lpstr>OpenSymbol</vt:lpstr>
      <vt:lpstr>BatangChe</vt:lpstr>
      <vt:lpstr>Gubbi</vt:lpstr>
      <vt:lpstr>Baekmuk Batang</vt:lpstr>
      <vt:lpstr>Pramana Light</vt:lpstr>
      <vt:lpstr>Pramana Dark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adminspin</dc:creator>
  <cp:lastModifiedBy>adminspin</cp:lastModifiedBy>
  <cp:revision>31</cp:revision>
  <dcterms:created xsi:type="dcterms:W3CDTF">2022-02-03T09:09:02Z</dcterms:created>
  <dcterms:modified xsi:type="dcterms:W3CDTF">2022-02-03T09:09:02Z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