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97" r:id="rId3"/>
    <p:sldId id="298" r:id="rId4"/>
    <p:sldId id="300" r:id="rId5"/>
    <p:sldId id="301" r:id="rId6"/>
    <p:sldId id="302" r:id="rId7"/>
    <p:sldId id="303" r:id="rId8"/>
    <p:sldId id="304" r:id="rId9"/>
    <p:sldId id="305" r:id="rId10"/>
    <p:sldId id="306" r:id="rId11"/>
    <p:sldId id="307" r:id="rId12"/>
    <p:sldId id="308" r:id="rId13"/>
    <p:sldId id="309" r:id="rId14"/>
    <p:sldId id="310" r:id="rId15"/>
    <p:sldId id="311" r:id="rId16"/>
    <p:sldId id="312" r:id="rId17"/>
    <p:sldId id="313" r:id="rId18"/>
    <p:sldId id="314" r:id="rId19"/>
    <p:sldId id="315" r:id="rId20"/>
    <p:sldId id="31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979BBC-D0A0-4537-9258-C175E7E9AE8D}" type="datetimeFigureOut">
              <a:rPr lang="en-US" smtClean="0"/>
              <a:pPr/>
              <a:t>8/26/2024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E8BA2A-E097-4546-B342-0AA657908BE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39975"/>
            <a:ext cx="7772400" cy="1470025"/>
          </a:xfrm>
        </p:spPr>
        <p:txBody>
          <a:bodyPr>
            <a:normAutofit/>
          </a:bodyPr>
          <a:lstStyle/>
          <a:p>
            <a:r>
              <a:rPr lang="en-US" b="1" dirty="0" smtClean="0"/>
              <a:t>Malware Reverse Engineering</a:t>
            </a:r>
            <a:endParaRPr lang="en-US" b="1" dirty="0"/>
          </a:p>
        </p:txBody>
      </p:sp>
      <p:sp>
        <p:nvSpPr>
          <p:cNvPr id="3"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Static Vs Dynamic Malware Analysis</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600" b="1" dirty="0" smtClean="0"/>
              <a:t>Analysis</a:t>
            </a:r>
            <a:endParaRPr lang="en-US" sz="2600" dirty="0" smtClean="0"/>
          </a:p>
          <a:p>
            <a:pPr algn="just"/>
            <a:r>
              <a:rPr lang="en-US" sz="2600" dirty="0" smtClean="0"/>
              <a:t>Static malware analysis analyzes a malware sample without executing it, eliminating the need for an analyst through each and every phase. </a:t>
            </a:r>
          </a:p>
          <a:p>
            <a:pPr algn="just">
              <a:buNone/>
            </a:pPr>
            <a:endParaRPr lang="en-US" sz="2600" dirty="0" smtClean="0"/>
          </a:p>
          <a:p>
            <a:pPr algn="just"/>
            <a:r>
              <a:rPr lang="en-US" sz="2600" dirty="0" smtClean="0"/>
              <a:t>It observes the behavior of the sample and determines its capability and the extent to which it can exert damage to the system</a:t>
            </a:r>
          </a:p>
          <a:p>
            <a:pPr algn="just">
              <a:buNone/>
            </a:pPr>
            <a:endParaRPr lang="en-US" sz="2600" dirty="0" smtClean="0"/>
          </a:p>
          <a:p>
            <a:pPr algn="just"/>
            <a:r>
              <a:rPr lang="en-US" sz="2600" dirty="0" smtClean="0"/>
              <a:t>Dynamic analysis, performs analysis using the behavior and actions of the malware sample, which means that it works during the execution of the code with proper monitoring.</a:t>
            </a:r>
            <a:endParaRPr lang="en-US" sz="2600" dirty="0"/>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Static Vs Dynamic Malware Analysis</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800" b="1" dirty="0" smtClean="0"/>
              <a:t>Technique</a:t>
            </a:r>
            <a:endParaRPr lang="en-US" sz="2800" dirty="0" smtClean="0"/>
          </a:p>
          <a:p>
            <a:pPr algn="just"/>
            <a:r>
              <a:rPr lang="en-US" sz="2800" dirty="0" smtClean="0"/>
              <a:t>Static analysis involves signature analysis of the malware binary file. </a:t>
            </a:r>
          </a:p>
          <a:p>
            <a:pPr algn="just">
              <a:buNone/>
            </a:pPr>
            <a:endParaRPr lang="en-US" sz="2800" dirty="0" smtClean="0"/>
          </a:p>
          <a:p>
            <a:pPr algn="just"/>
            <a:r>
              <a:rPr lang="en-US" sz="2800" dirty="0" smtClean="0"/>
              <a:t>The binary file has a unique identifier and can be reverse-engineered with the help of a </a:t>
            </a:r>
            <a:r>
              <a:rPr lang="en-US" sz="2800" dirty="0" err="1" smtClean="0"/>
              <a:t>disassembler</a:t>
            </a:r>
            <a:r>
              <a:rPr lang="en-US" sz="2800" dirty="0" smtClean="0"/>
              <a:t> such as IDA that converts the machine-executable code into assembly language code. </a:t>
            </a:r>
          </a:p>
          <a:p>
            <a:pPr algn="just"/>
            <a:endParaRPr lang="en-US" sz="2800" dirty="0" smtClean="0"/>
          </a:p>
          <a:p>
            <a:pPr algn="just"/>
            <a:r>
              <a:rPr lang="en-US" sz="2800" dirty="0" smtClean="0"/>
              <a:t>Some of the techniques used in this type of malware analysis are virus scanning, packer detection, file fingerprinting, debugging, and memory dumping.</a:t>
            </a:r>
            <a:endParaRPr lang="en-US" sz="2800" dirty="0"/>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Static Vs Dynamic Malware Analysis</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800" b="1" dirty="0" smtClean="0"/>
              <a:t>Technique</a:t>
            </a:r>
            <a:endParaRPr lang="en-US" sz="2800" dirty="0" smtClean="0"/>
          </a:p>
          <a:p>
            <a:pPr algn="just"/>
            <a:r>
              <a:rPr lang="en-US" sz="2800" dirty="0" smtClean="0"/>
              <a:t>Dynamic analysis involves a sandbox environment so that analyzing the behavior of malware while running the program won’t affect other systems. </a:t>
            </a:r>
          </a:p>
          <a:p>
            <a:pPr algn="just">
              <a:buNone/>
            </a:pPr>
            <a:endParaRPr lang="en-US" sz="2800" dirty="0" smtClean="0"/>
          </a:p>
          <a:p>
            <a:pPr algn="just"/>
            <a:r>
              <a:rPr lang="en-US" sz="2800" dirty="0" smtClean="0"/>
              <a:t>Commercial sandboxes replace manual analysis with automated analysis.</a:t>
            </a:r>
            <a:endParaRPr lang="en-US" sz="2800" dirty="0"/>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Static Vs Dynamic Malware Analysis</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800" b="1" dirty="0" smtClean="0"/>
              <a:t>Approach</a:t>
            </a:r>
            <a:endParaRPr lang="en-US" sz="2800" dirty="0" smtClean="0"/>
          </a:p>
          <a:p>
            <a:pPr algn="just"/>
            <a:r>
              <a:rPr lang="en-US" sz="2800" dirty="0" smtClean="0"/>
              <a:t>Static analysis has a signature-based approach when it comes to malware detection and analysis. </a:t>
            </a:r>
          </a:p>
          <a:p>
            <a:pPr algn="just">
              <a:buNone/>
            </a:pPr>
            <a:endParaRPr lang="en-US" sz="2800" dirty="0" smtClean="0"/>
          </a:p>
          <a:p>
            <a:pPr algn="just"/>
            <a:r>
              <a:rPr lang="en-US" sz="2800" dirty="0" smtClean="0"/>
              <a:t>The unique identifier in malware is a sequence of bytes. </a:t>
            </a:r>
          </a:p>
          <a:p>
            <a:pPr algn="just">
              <a:buNone/>
            </a:pPr>
            <a:r>
              <a:rPr lang="en-US" sz="2800" dirty="0" smtClean="0"/>
              <a:t> </a:t>
            </a:r>
          </a:p>
          <a:p>
            <a:pPr algn="just"/>
            <a:r>
              <a:rPr lang="en-US" sz="2800" dirty="0" smtClean="0"/>
              <a:t>The signatures are scanned using different patterns. </a:t>
            </a:r>
          </a:p>
          <a:p>
            <a:pPr algn="just">
              <a:buNone/>
            </a:pPr>
            <a:r>
              <a:rPr lang="en-US" sz="2800" dirty="0" smtClean="0"/>
              <a:t> </a:t>
            </a:r>
          </a:p>
          <a:p>
            <a:pPr algn="just"/>
            <a:r>
              <a:rPr lang="en-US" sz="2800" dirty="0" smtClean="0"/>
              <a:t>The antimalware programs that are signature-based are effective only against common malware. </a:t>
            </a:r>
            <a:endParaRPr lang="en-US" sz="2800" dirty="0"/>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Static Vs Dynamic Malware Analysis</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800" b="1" dirty="0" smtClean="0"/>
              <a:t>Approach</a:t>
            </a:r>
            <a:endParaRPr lang="en-US" sz="2800" dirty="0" smtClean="0"/>
          </a:p>
          <a:p>
            <a:pPr algn="just"/>
            <a:r>
              <a:rPr lang="en-US" sz="2800" dirty="0" smtClean="0"/>
              <a:t>These are ineffective when it comes to sophisticated and advanced malware. This is where dynamic malware analysis comes into the picture.</a:t>
            </a:r>
          </a:p>
          <a:p>
            <a:pPr algn="just">
              <a:buNone/>
            </a:pPr>
            <a:r>
              <a:rPr lang="en-US" sz="2800" dirty="0" smtClean="0"/>
              <a:t> </a:t>
            </a:r>
          </a:p>
          <a:p>
            <a:pPr algn="just"/>
            <a:r>
              <a:rPr lang="en-US" sz="2800" dirty="0" smtClean="0"/>
              <a:t>The dynamic analysis doesn’t have a signature-based approach. Instead, it uses a behavior-based approach that determines the functionality of the malware. </a:t>
            </a:r>
          </a:p>
          <a:p>
            <a:pPr algn="just">
              <a:buNone/>
            </a:pPr>
            <a:endParaRPr lang="en-US" sz="2800" dirty="0" smtClean="0"/>
          </a:p>
          <a:p>
            <a:pPr algn="just"/>
            <a:r>
              <a:rPr lang="en-US" sz="2800" dirty="0" smtClean="0"/>
              <a:t>It involves studying the actions performed by the malware.  </a:t>
            </a:r>
            <a:endParaRPr lang="en-US" sz="2800" dirty="0"/>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Static Vs Dynamic Malware Analysis</a:t>
            </a:r>
            <a:endParaRPr lang="en-US" sz="3600" dirty="0"/>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pic>
        <p:nvPicPr>
          <p:cNvPr id="6" name="Picture 5"/>
          <p:cNvPicPr/>
          <p:nvPr/>
        </p:nvPicPr>
        <p:blipFill>
          <a:blip r:embed="rId2"/>
          <a:srcRect/>
          <a:stretch>
            <a:fillRect/>
          </a:stretch>
        </p:blipFill>
        <p:spPr bwMode="auto">
          <a:xfrm>
            <a:off x="152400" y="838200"/>
            <a:ext cx="8839200" cy="510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Malware Analysis Use Cases</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800" b="1" dirty="0" smtClean="0"/>
              <a:t>Malware Detection</a:t>
            </a:r>
            <a:endParaRPr lang="en-US" sz="2800" dirty="0" smtClean="0"/>
          </a:p>
          <a:p>
            <a:pPr algn="just"/>
            <a:r>
              <a:rPr lang="en-US" sz="2800" dirty="0" smtClean="0"/>
              <a:t>More and more sophisticated techniques are being used by adversaries to evade traditional detection mechanisms. </a:t>
            </a:r>
          </a:p>
          <a:p>
            <a:pPr algn="just"/>
            <a:endParaRPr lang="en-US" sz="2800" dirty="0" smtClean="0"/>
          </a:p>
          <a:p>
            <a:pPr algn="just"/>
            <a:r>
              <a:rPr lang="en-US" sz="2800" dirty="0" smtClean="0"/>
              <a:t>Threats can be more effectively detected through deep behavioral analysis by identifying shared code, malicious functionality, or infrastructure.</a:t>
            </a:r>
          </a:p>
          <a:p>
            <a:pPr algn="just"/>
            <a:endParaRPr lang="en-US" sz="2800" dirty="0" smtClean="0"/>
          </a:p>
          <a:p>
            <a:pPr algn="just"/>
            <a:r>
              <a:rPr lang="en-US" sz="2800" dirty="0" smtClean="0"/>
              <a:t>Additionally, malware analysis results in the extraction of IOCs. </a:t>
            </a:r>
            <a:endParaRPr lang="en-US" sz="2800" dirty="0"/>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Malware Analysis Use Cases</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800" b="1" dirty="0" smtClean="0"/>
              <a:t>Malware Detection</a:t>
            </a:r>
            <a:endParaRPr lang="en-US" sz="2800" dirty="0" smtClean="0"/>
          </a:p>
          <a:p>
            <a:pPr algn="just"/>
            <a:r>
              <a:rPr lang="en-US" sz="2800" dirty="0" smtClean="0"/>
              <a:t>These IOCs can then be fed into threat intelligence platforms (TIPs), SEIMs, and security orchestration tools for alerting teams to related threats in the future.</a:t>
            </a:r>
            <a:endParaRPr lang="en-US" sz="2800" dirty="0"/>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Malware Analysis Use Cases</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800" b="1" dirty="0" smtClean="0"/>
              <a:t>Threat Hunting</a:t>
            </a:r>
            <a:endParaRPr lang="en-US" sz="2800" dirty="0" smtClean="0"/>
          </a:p>
          <a:p>
            <a:pPr algn="just"/>
            <a:r>
              <a:rPr lang="en-US" sz="2800" dirty="0" smtClean="0"/>
              <a:t>Threat hunters can use the behavior and artifacts that are exposed by malware analysis to find similar activities, like accessing a particular network connection, domain, or port. </a:t>
            </a:r>
          </a:p>
          <a:p>
            <a:pPr algn="just"/>
            <a:endParaRPr lang="en-US" sz="2800" dirty="0" smtClean="0"/>
          </a:p>
          <a:p>
            <a:pPr algn="just"/>
            <a:r>
              <a:rPr lang="en-US" sz="2800" dirty="0" smtClean="0"/>
              <a:t>Searching firewall, proxy logs, or SIEM data can help find similar threats.</a:t>
            </a:r>
            <a:endParaRPr lang="en-US" sz="2800" dirty="0"/>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Malware Analysis Use Cases</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800" b="1" dirty="0" smtClean="0"/>
              <a:t>Threat Alerts and Triage</a:t>
            </a:r>
            <a:endParaRPr lang="en-US" sz="2800" dirty="0" smtClean="0"/>
          </a:p>
          <a:p>
            <a:pPr algn="just"/>
            <a:r>
              <a:rPr lang="en-US" sz="2800" dirty="0" smtClean="0"/>
              <a:t>The outputs of malware analysis offer higher-fidelity alerts early in the attack life cycle thus saving time by triaging the results of these alerts.</a:t>
            </a:r>
          </a:p>
          <a:p>
            <a:pPr algn="just">
              <a:buNone/>
            </a:pPr>
            <a:endParaRPr lang="en-US" sz="2800" dirty="0" smtClean="0"/>
          </a:p>
          <a:p>
            <a:pPr algn="just"/>
            <a:r>
              <a:rPr lang="en-US" sz="2800" b="1" dirty="0" smtClean="0"/>
              <a:t>Incident Response (IR)</a:t>
            </a:r>
            <a:endParaRPr lang="en-US" sz="2800" dirty="0" smtClean="0"/>
          </a:p>
          <a:p>
            <a:pPr algn="just"/>
            <a:r>
              <a:rPr lang="en-US" sz="2800" dirty="0" smtClean="0"/>
              <a:t>The objective of the IR team is to perform root cause analysis, determine the impact, and successfully offer remediation and recovery solutions. </a:t>
            </a:r>
          </a:p>
          <a:p>
            <a:pPr algn="just"/>
            <a:endParaRPr lang="en-US" sz="2800" dirty="0" smtClean="0"/>
          </a:p>
          <a:p>
            <a:pPr algn="just"/>
            <a:r>
              <a:rPr lang="en-US" sz="2800" dirty="0" smtClean="0"/>
              <a:t>Malware analysis helps in the efficacy of this effort.</a:t>
            </a:r>
            <a:endParaRPr lang="en-US" sz="2800" dirty="0"/>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Types of Malware Analysis</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500" dirty="0" smtClean="0"/>
              <a:t>There are three types of malware analysis that can be conducted:</a:t>
            </a:r>
          </a:p>
          <a:p>
            <a:pPr algn="just"/>
            <a:endParaRPr lang="en-US" sz="2500" dirty="0" smtClean="0"/>
          </a:p>
          <a:p>
            <a:pPr algn="just"/>
            <a:r>
              <a:rPr lang="en-US" sz="2500" dirty="0" smtClean="0"/>
              <a:t>Static malware analysis</a:t>
            </a:r>
          </a:p>
          <a:p>
            <a:pPr algn="just"/>
            <a:r>
              <a:rPr lang="en-US" sz="2500" dirty="0" smtClean="0"/>
              <a:t>Dynamic malware analysis</a:t>
            </a:r>
          </a:p>
          <a:p>
            <a:pPr algn="just"/>
            <a:r>
              <a:rPr lang="en-US" sz="2500" dirty="0" smtClean="0"/>
              <a:t>Hybrid malware analysis</a:t>
            </a:r>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Malware Analysis Use Cases</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800" b="1" dirty="0" smtClean="0"/>
              <a:t>Malware Research</a:t>
            </a:r>
            <a:endParaRPr lang="en-US" sz="2800" dirty="0" smtClean="0"/>
          </a:p>
          <a:p>
            <a:pPr algn="just"/>
            <a:r>
              <a:rPr lang="en-US" sz="2800" dirty="0" smtClean="0"/>
              <a:t>All industry and academic malware researchers apply malware analysis to achieve insights on the latest techniques, tools, and exploits used by adversaries.</a:t>
            </a:r>
            <a:endParaRPr lang="en-US" sz="2800" dirty="0"/>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Static Malware Analysis</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800" dirty="0" smtClean="0"/>
              <a:t>Examines files for signs of malicious intent </a:t>
            </a:r>
          </a:p>
          <a:p>
            <a:pPr algn="just">
              <a:buNone/>
            </a:pPr>
            <a:r>
              <a:rPr lang="en-US" sz="2800" dirty="0" smtClean="0"/>
              <a:t> </a:t>
            </a:r>
          </a:p>
          <a:p>
            <a:pPr algn="just"/>
            <a:r>
              <a:rPr lang="en-US" sz="2800" dirty="0" smtClean="0"/>
              <a:t>A basic static analysis does not require a malware code that is actually running </a:t>
            </a:r>
          </a:p>
          <a:p>
            <a:pPr algn="just">
              <a:buNone/>
            </a:pPr>
            <a:endParaRPr lang="en-US" sz="2800" dirty="0" smtClean="0"/>
          </a:p>
          <a:p>
            <a:pPr algn="just"/>
            <a:r>
              <a:rPr lang="en-US" sz="2800" dirty="0" smtClean="0"/>
              <a:t>It is useful for revealing malicious infrastructure, packed files, or libraries</a:t>
            </a:r>
          </a:p>
          <a:p>
            <a:pPr algn="just">
              <a:buNone/>
            </a:pPr>
            <a:r>
              <a:rPr lang="en-US" sz="2800" dirty="0" smtClean="0"/>
              <a:t> </a:t>
            </a:r>
          </a:p>
          <a:p>
            <a:pPr algn="just"/>
            <a:r>
              <a:rPr lang="en-US" sz="2800" dirty="0" smtClean="0"/>
              <a:t>Technical indicators like file names, hashes, strings such as IP addresses, domains, and file header data are identified </a:t>
            </a:r>
            <a:endParaRPr lang="en-US" sz="2800" dirty="0"/>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Static Malware Analysis</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800" dirty="0" smtClean="0"/>
              <a:t>Various tools like </a:t>
            </a:r>
            <a:r>
              <a:rPr lang="en-US" sz="2800" dirty="0" err="1" smtClean="0"/>
              <a:t>disassemblers</a:t>
            </a:r>
            <a:r>
              <a:rPr lang="en-US" sz="2800" dirty="0" smtClean="0"/>
              <a:t> and network analyzers have the ability to observe the malware without running it </a:t>
            </a:r>
          </a:p>
          <a:p>
            <a:pPr algn="just"/>
            <a:endParaRPr lang="en-US" sz="2800" dirty="0" smtClean="0"/>
          </a:p>
          <a:p>
            <a:pPr algn="just"/>
            <a:r>
              <a:rPr lang="en-US" sz="2800" dirty="0" smtClean="0"/>
              <a:t>These tools can gather information on how the particular malware works</a:t>
            </a:r>
          </a:p>
          <a:p>
            <a:pPr algn="just"/>
            <a:endParaRPr lang="en-US" sz="2800" dirty="0" smtClean="0"/>
          </a:p>
          <a:p>
            <a:pPr algn="just"/>
            <a:r>
              <a:rPr lang="en-US" sz="2800" dirty="0" smtClean="0"/>
              <a:t>Since static malware analysis does not run the malware code, there can be malicious runtime behavior in some sophisticated malware, which can go undetected </a:t>
            </a:r>
          </a:p>
          <a:p>
            <a:pPr algn="just"/>
            <a:endParaRPr lang="en-US" sz="2800" dirty="0"/>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Static Malware Analysis</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800" b="1" dirty="0" smtClean="0"/>
              <a:t>Example : </a:t>
            </a:r>
            <a:r>
              <a:rPr lang="en-US" sz="2800" dirty="0" smtClean="0"/>
              <a:t>a file that generates a string and downloads a malicious file depending on the dynamic string </a:t>
            </a:r>
          </a:p>
          <a:p>
            <a:pPr algn="just"/>
            <a:endParaRPr lang="en-US" sz="2800" dirty="0" smtClean="0"/>
          </a:p>
          <a:p>
            <a:pPr algn="just"/>
            <a:r>
              <a:rPr lang="en-US" sz="2800" dirty="0" smtClean="0"/>
              <a:t>The malware could go undetected if a basic static malware analysis is used </a:t>
            </a:r>
          </a:p>
          <a:p>
            <a:pPr algn="just"/>
            <a:endParaRPr lang="en-US" sz="2800" dirty="0" smtClean="0"/>
          </a:p>
          <a:p>
            <a:pPr algn="just"/>
            <a:r>
              <a:rPr lang="en-US" sz="2800" dirty="0" smtClean="0"/>
              <a:t>In these cases, dynamic analysis is more helpful in getting a complete understanding of the file behavior</a:t>
            </a:r>
            <a:endParaRPr lang="en-US" sz="2800" dirty="0"/>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Dynamic Malware Analysis</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800" dirty="0" smtClean="0"/>
              <a:t>A suspected malicious code is run in a safe environment called a sandbox </a:t>
            </a:r>
          </a:p>
          <a:p>
            <a:pPr algn="just"/>
            <a:endParaRPr lang="en-US" sz="2800" dirty="0" smtClean="0"/>
          </a:p>
          <a:p>
            <a:pPr algn="just"/>
            <a:r>
              <a:rPr lang="en-US" sz="2800" dirty="0" smtClean="0"/>
              <a:t>This isolated VM is a closed system that allows security experts to observe the malware closely in action without the risk of system or network infection </a:t>
            </a:r>
          </a:p>
          <a:p>
            <a:pPr algn="just"/>
            <a:endParaRPr lang="en-US" sz="2800" dirty="0" smtClean="0"/>
          </a:p>
          <a:p>
            <a:pPr algn="just"/>
            <a:r>
              <a:rPr lang="en-US" sz="2800" dirty="0" smtClean="0"/>
              <a:t>This technique provides deeper visibility of the threat and its true nature</a:t>
            </a:r>
          </a:p>
          <a:p>
            <a:pPr algn="just">
              <a:buNone/>
            </a:pPr>
            <a:r>
              <a:rPr lang="en-US" sz="2800" dirty="0" smtClean="0"/>
              <a:t> </a:t>
            </a:r>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Dynamic Malware Analysis</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800" dirty="0" smtClean="0"/>
              <a:t>Automated sandboxing, eliminates the time, which otherwise would have been spent for reverse engineering a file to discover a malicious code</a:t>
            </a:r>
          </a:p>
          <a:p>
            <a:pPr algn="just"/>
            <a:endParaRPr lang="en-US" sz="2800" dirty="0" smtClean="0"/>
          </a:p>
          <a:p>
            <a:pPr algn="just"/>
            <a:r>
              <a:rPr lang="en-US" sz="2800" dirty="0" smtClean="0"/>
              <a:t>Dynamic analysis can be a challenge, especially against smart adversaries who know sandboxes will be used eventually </a:t>
            </a:r>
          </a:p>
          <a:p>
            <a:pPr algn="just"/>
            <a:endParaRPr lang="en-US" sz="2800" dirty="0" smtClean="0"/>
          </a:p>
          <a:p>
            <a:pPr algn="just"/>
            <a:r>
              <a:rPr lang="en-US" sz="2800" dirty="0" smtClean="0"/>
              <a:t>So, as a form of deception, adversaries hide their code in a way that it remains dormant until specific conditions are met. The code will run only then.</a:t>
            </a:r>
            <a:endParaRPr lang="en-US" sz="2800" dirty="0"/>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Hybrid Malware Analysis</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800" dirty="0" smtClean="0"/>
              <a:t>We already know now that basic static analysis isn’t reliable when the malware has a more sophisticated code, and sophisticated malware are sometimes, able to avoid detection by sandbox technology.</a:t>
            </a:r>
          </a:p>
          <a:p>
            <a:pPr algn="just"/>
            <a:endParaRPr lang="en-US" sz="2800" dirty="0" smtClean="0"/>
          </a:p>
          <a:p>
            <a:pPr algn="just"/>
            <a:r>
              <a:rPr lang="en-US" sz="2800" dirty="0" smtClean="0"/>
              <a:t>Combining both types of malware analysis techniques offers the best of both approaches</a:t>
            </a:r>
          </a:p>
          <a:p>
            <a:pPr algn="just"/>
            <a:endParaRPr lang="en-US" sz="2800" dirty="0" smtClean="0"/>
          </a:p>
          <a:p>
            <a:pPr algn="just"/>
            <a:r>
              <a:rPr lang="en-US" sz="2800" dirty="0" smtClean="0"/>
              <a:t>Hybrid analysis can detect hidden malicious code, and extract many more IOCs by statically and previously unseen code</a:t>
            </a:r>
          </a:p>
          <a:p>
            <a:pPr algn="just"/>
            <a:endParaRPr lang="en-US" sz="2800" dirty="0"/>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229600" cy="411162"/>
          </a:xfrm>
        </p:spPr>
        <p:txBody>
          <a:bodyPr>
            <a:noAutofit/>
          </a:bodyPr>
          <a:lstStyle/>
          <a:p>
            <a:pPr algn="l"/>
            <a:r>
              <a:rPr lang="en-US" sz="3600" b="1" dirty="0" smtClean="0"/>
              <a:t>Hybrid Malware Analysis</a:t>
            </a:r>
            <a:endParaRPr lang="en-US" sz="3600" dirty="0"/>
          </a:p>
        </p:txBody>
      </p:sp>
      <p:sp>
        <p:nvSpPr>
          <p:cNvPr id="3" name="Content Placeholder 2"/>
          <p:cNvSpPr>
            <a:spLocks noGrp="1"/>
          </p:cNvSpPr>
          <p:nvPr>
            <p:ph idx="1"/>
          </p:nvPr>
        </p:nvSpPr>
        <p:spPr>
          <a:xfrm>
            <a:off x="304800" y="762000"/>
            <a:ext cx="8534400" cy="5410200"/>
          </a:xfrm>
        </p:spPr>
        <p:txBody>
          <a:bodyPr>
            <a:noAutofit/>
          </a:bodyPr>
          <a:lstStyle/>
          <a:p>
            <a:pPr algn="just"/>
            <a:r>
              <a:rPr lang="en-US" sz="2800" dirty="0" smtClean="0"/>
              <a:t>It is capable of detecting unknown threats, even from the most sophisticated malware</a:t>
            </a:r>
          </a:p>
          <a:p>
            <a:pPr algn="just">
              <a:buNone/>
            </a:pPr>
            <a:endParaRPr lang="en-US" sz="2800" dirty="0" smtClean="0"/>
          </a:p>
          <a:p>
            <a:pPr algn="just"/>
            <a:r>
              <a:rPr lang="en-US" sz="2800" dirty="0" smtClean="0"/>
              <a:t>The hybrid analysis applies static analysis to the data that is generated by behavioral analysis </a:t>
            </a:r>
          </a:p>
          <a:p>
            <a:pPr algn="just">
              <a:buNone/>
            </a:pPr>
            <a:r>
              <a:rPr lang="en-US" sz="2800" dirty="0" smtClean="0"/>
              <a:t> </a:t>
            </a:r>
          </a:p>
          <a:p>
            <a:pPr algn="just"/>
            <a:r>
              <a:rPr lang="en-US" sz="2800" dirty="0" smtClean="0"/>
              <a:t>Consider a piece of malicious code that runs and causes some changes in memory. The dynamic analysis will be able to detect that and Analysts will immediately know to perform static analysis on that memory dump. This will result in more </a:t>
            </a:r>
            <a:r>
              <a:rPr lang="en-US" sz="2800" dirty="0" smtClean="0"/>
              <a:t>Indicators of Compromise (</a:t>
            </a:r>
            <a:r>
              <a:rPr lang="en-US" sz="2800" dirty="0" smtClean="0"/>
              <a:t>IOC)</a:t>
            </a:r>
            <a:r>
              <a:rPr lang="en-US" sz="2800" dirty="0" smtClean="0"/>
              <a:t>s </a:t>
            </a:r>
            <a:r>
              <a:rPr lang="en-US" sz="2800" dirty="0" smtClean="0"/>
              <a:t>and exposed zero-day exploits.</a:t>
            </a:r>
            <a:endParaRPr lang="en-US" sz="2800" dirty="0"/>
          </a:p>
        </p:txBody>
      </p:sp>
      <p:sp>
        <p:nvSpPr>
          <p:cNvPr id="4" name="Rectangle 8"/>
          <p:cNvSpPr>
            <a:spLocks noChangeArrowheads="1"/>
          </p:cNvSpPr>
          <p:nvPr/>
        </p:nvSpPr>
        <p:spPr bwMode="auto">
          <a:xfrm>
            <a:off x="0" y="6477000"/>
            <a:ext cx="9144000" cy="381000"/>
          </a:xfrm>
          <a:prstGeom prst="rect">
            <a:avLst/>
          </a:prstGeom>
          <a:solidFill>
            <a:srgbClr val="993300"/>
          </a:solidFill>
          <a:ln w="9525">
            <a:solidFill>
              <a:srgbClr val="993300"/>
            </a:solidFill>
            <a:miter lim="800000"/>
            <a:headEnd/>
            <a:tailEnd/>
          </a:ln>
        </p:spPr>
        <p:txBody>
          <a:bodyPr wrap="none" anchor="ctr"/>
          <a:lstStyle/>
          <a:p>
            <a:r>
              <a:rPr lang="en-US" sz="1100" b="0" dirty="0">
                <a:solidFill>
                  <a:srgbClr val="FDFBF1"/>
                </a:solidFill>
                <a:latin typeface="Calibri" pitchFamily="34" charset="0"/>
              </a:rPr>
              <a:t>                                                                                                                                                                           </a:t>
            </a:r>
            <a:endParaRPr lang="en-US" sz="1400" b="0" dirty="0">
              <a:solidFill>
                <a:srgbClr val="FDFBF1"/>
              </a:solidFill>
              <a:latin typeface="Calibri"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1287</TotalTime>
  <Words>901</Words>
  <Application>Microsoft Office PowerPoint</Application>
  <PresentationFormat>On-screen Show (4:3)</PresentationFormat>
  <Paragraphs>134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Malware Reverse Engineering</vt:lpstr>
      <vt:lpstr>Types of Malware Analysis</vt:lpstr>
      <vt:lpstr>Static Malware Analysis</vt:lpstr>
      <vt:lpstr>Static Malware Analysis</vt:lpstr>
      <vt:lpstr>Static Malware Analysis</vt:lpstr>
      <vt:lpstr>Dynamic Malware Analysis</vt:lpstr>
      <vt:lpstr>Dynamic Malware Analysis</vt:lpstr>
      <vt:lpstr>Hybrid Malware Analysis</vt:lpstr>
      <vt:lpstr>Hybrid Malware Analysis</vt:lpstr>
      <vt:lpstr>Static Vs Dynamic Malware Analysis</vt:lpstr>
      <vt:lpstr>Static Vs Dynamic Malware Analysis</vt:lpstr>
      <vt:lpstr>Static Vs Dynamic Malware Analysis</vt:lpstr>
      <vt:lpstr>Static Vs Dynamic Malware Analysis</vt:lpstr>
      <vt:lpstr>Static Vs Dynamic Malware Analysis</vt:lpstr>
      <vt:lpstr>Static Vs Dynamic Malware Analysis</vt:lpstr>
      <vt:lpstr>Malware Analysis Use Cases</vt:lpstr>
      <vt:lpstr>Malware Analysis Use Cases</vt:lpstr>
      <vt:lpstr>Malware Analysis Use Cases</vt:lpstr>
      <vt:lpstr>Malware Analysis Use Cases</vt:lpstr>
      <vt:lpstr>Malware Analysis Use Cases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Layer: Delivery, Forwarding, and Routing</dc:title>
  <dc:creator>DDK</dc:creator>
  <cp:lastModifiedBy>Admin</cp:lastModifiedBy>
  <cp:revision>287</cp:revision>
  <dcterms:created xsi:type="dcterms:W3CDTF">2006-08-16T00:00:00Z</dcterms:created>
  <dcterms:modified xsi:type="dcterms:W3CDTF">2024-08-26T07:52:33Z</dcterms:modified>
</cp:coreProperties>
</file>