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65"/>
  </p:notesMasterIdLst>
  <p:handoutMasterIdLst>
    <p:handoutMasterId r:id="rId66"/>
  </p:handoutMasterIdLst>
  <p:sldIdLst>
    <p:sldId id="286" r:id="rId3"/>
    <p:sldId id="289" r:id="rId4"/>
    <p:sldId id="402" r:id="rId5"/>
    <p:sldId id="290" r:id="rId6"/>
    <p:sldId id="403" r:id="rId7"/>
    <p:sldId id="404" r:id="rId8"/>
    <p:sldId id="405" r:id="rId9"/>
    <p:sldId id="406" r:id="rId10"/>
    <p:sldId id="407" r:id="rId11"/>
    <p:sldId id="408" r:id="rId12"/>
    <p:sldId id="409" r:id="rId13"/>
    <p:sldId id="410" r:id="rId14"/>
    <p:sldId id="411" r:id="rId15"/>
    <p:sldId id="412" r:id="rId16"/>
    <p:sldId id="413" r:id="rId17"/>
    <p:sldId id="414" r:id="rId18"/>
    <p:sldId id="415" r:id="rId19"/>
    <p:sldId id="416" r:id="rId20"/>
    <p:sldId id="417" r:id="rId21"/>
    <p:sldId id="418" r:id="rId22"/>
    <p:sldId id="419" r:id="rId23"/>
    <p:sldId id="420" r:id="rId24"/>
    <p:sldId id="421" r:id="rId25"/>
    <p:sldId id="422" r:id="rId26"/>
    <p:sldId id="423" r:id="rId27"/>
    <p:sldId id="424" r:id="rId28"/>
    <p:sldId id="425" r:id="rId29"/>
    <p:sldId id="426" r:id="rId30"/>
    <p:sldId id="427" r:id="rId31"/>
    <p:sldId id="428" r:id="rId32"/>
    <p:sldId id="429" r:id="rId33"/>
    <p:sldId id="430" r:id="rId34"/>
    <p:sldId id="431" r:id="rId35"/>
    <p:sldId id="432" r:id="rId36"/>
    <p:sldId id="433" r:id="rId37"/>
    <p:sldId id="434" r:id="rId38"/>
    <p:sldId id="435" r:id="rId39"/>
    <p:sldId id="436" r:id="rId40"/>
    <p:sldId id="437" r:id="rId41"/>
    <p:sldId id="438" r:id="rId42"/>
    <p:sldId id="439" r:id="rId43"/>
    <p:sldId id="440" r:id="rId44"/>
    <p:sldId id="441" r:id="rId45"/>
    <p:sldId id="442" r:id="rId46"/>
    <p:sldId id="443" r:id="rId47"/>
    <p:sldId id="444" r:id="rId48"/>
    <p:sldId id="445" r:id="rId49"/>
    <p:sldId id="446" r:id="rId50"/>
    <p:sldId id="447" r:id="rId51"/>
    <p:sldId id="448" r:id="rId52"/>
    <p:sldId id="449" r:id="rId53"/>
    <p:sldId id="450" r:id="rId54"/>
    <p:sldId id="451" r:id="rId55"/>
    <p:sldId id="452" r:id="rId56"/>
    <p:sldId id="453" r:id="rId57"/>
    <p:sldId id="454" r:id="rId58"/>
    <p:sldId id="455" r:id="rId59"/>
    <p:sldId id="456" r:id="rId60"/>
    <p:sldId id="457" r:id="rId61"/>
    <p:sldId id="458" r:id="rId62"/>
    <p:sldId id="459" r:id="rId63"/>
    <p:sldId id="460" r:id="rId6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32" autoAdjust="0"/>
    <p:restoredTop sz="94624" autoAdjust="0"/>
  </p:normalViewPr>
  <p:slideViewPr>
    <p:cSldViewPr>
      <p:cViewPr varScale="1">
        <p:scale>
          <a:sx n="69" d="100"/>
          <a:sy n="69" d="100"/>
        </p:scale>
        <p:origin x="-1452" y="-60"/>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12/14/2023</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54</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55</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61</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62</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smtClean="0"/>
              <a:t>Data Communication</a:t>
            </a:r>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hyperlink" Target="https://www.arin.net/"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www.archive.or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8" name="Rectangle 7"/>
          <p:cNvSpPr/>
          <p:nvPr/>
        </p:nvSpPr>
        <p:spPr>
          <a:xfrm>
            <a:off x="2133600" y="2286000"/>
            <a:ext cx="5347939" cy="630942"/>
          </a:xfrm>
          <a:prstGeom prst="rect">
            <a:avLst/>
          </a:prstGeom>
        </p:spPr>
        <p:txBody>
          <a:bodyPr wrap="none">
            <a:spAutoFit/>
          </a:bodyPr>
          <a:lstStyle/>
          <a:p>
            <a:r>
              <a:rPr lang="en-US" sz="3500" b="1" dirty="0" smtClean="0"/>
              <a:t>Introduction to Hacking </a:t>
            </a:r>
            <a:endParaRPr lang="en-US" sz="35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Process</a:t>
            </a:r>
          </a:p>
        </p:txBody>
      </p:sp>
      <p:sp>
        <p:nvSpPr>
          <p:cNvPr id="10" name="Content Placeholder 9"/>
          <p:cNvSpPr>
            <a:spLocks noGrp="1"/>
          </p:cNvSpPr>
          <p:nvPr>
            <p:ph idx="1"/>
          </p:nvPr>
        </p:nvSpPr>
        <p:spPr>
          <a:xfrm>
            <a:off x="457200" y="762000"/>
            <a:ext cx="8229600" cy="4495800"/>
          </a:xfrm>
        </p:spPr>
        <p:txBody>
          <a:bodyPr/>
          <a:lstStyle/>
          <a:p>
            <a:pPr algn="just">
              <a:buNone/>
            </a:pPr>
            <a:r>
              <a:rPr lang="en-US" sz="1800" b="1" dirty="0" smtClean="0"/>
              <a:t>Reconnaissance</a:t>
            </a:r>
          </a:p>
          <a:p>
            <a:pPr algn="just"/>
            <a:r>
              <a:rPr lang="en-US" sz="1800" dirty="0" smtClean="0"/>
              <a:t>The attacker gathers information about a target using active or passive means. </a:t>
            </a:r>
          </a:p>
          <a:p>
            <a:pPr algn="just"/>
            <a:r>
              <a:rPr lang="en-US" sz="1800" dirty="0" smtClean="0"/>
              <a:t>The tools that are widely used in this process are NMAP, </a:t>
            </a:r>
            <a:r>
              <a:rPr lang="en-US" sz="1800" dirty="0" err="1" smtClean="0"/>
              <a:t>Hping</a:t>
            </a:r>
            <a:r>
              <a:rPr lang="en-US" sz="1800" dirty="0" smtClean="0"/>
              <a:t>, </a:t>
            </a:r>
            <a:r>
              <a:rPr lang="en-US" sz="1800" dirty="0" err="1" smtClean="0"/>
              <a:t>Maltego</a:t>
            </a:r>
            <a:r>
              <a:rPr lang="en-US" sz="1800" dirty="0" smtClean="0"/>
              <a:t>, and Google Dorks.</a:t>
            </a:r>
          </a:p>
          <a:p>
            <a:pPr algn="just"/>
            <a:endParaRPr lang="en-US" sz="1800" dirty="0" smtClean="0"/>
          </a:p>
          <a:p>
            <a:pPr algn="just">
              <a:buNone/>
            </a:pPr>
            <a:r>
              <a:rPr lang="en-US" sz="1800" b="1" dirty="0" smtClean="0"/>
              <a:t>Scanning</a:t>
            </a:r>
          </a:p>
          <a:p>
            <a:pPr algn="just"/>
            <a:r>
              <a:rPr lang="en-US" sz="1800" dirty="0" smtClean="0"/>
              <a:t>The attacker begins to actively probe a target machine or network for vulnerabilities that can be exploited. </a:t>
            </a:r>
          </a:p>
          <a:p>
            <a:pPr algn="just"/>
            <a:r>
              <a:rPr lang="en-US" sz="1800" dirty="0" smtClean="0"/>
              <a:t>The tools used in this process are </a:t>
            </a:r>
            <a:r>
              <a:rPr lang="en-US" sz="1800" dirty="0" err="1" smtClean="0"/>
              <a:t>Nessus</a:t>
            </a:r>
            <a:r>
              <a:rPr lang="en-US" sz="1800" dirty="0" smtClean="0"/>
              <a:t>, </a:t>
            </a:r>
            <a:r>
              <a:rPr lang="en-US" sz="1800" dirty="0" err="1" smtClean="0"/>
              <a:t>Nexpose</a:t>
            </a:r>
            <a:r>
              <a:rPr lang="en-US" sz="1800" dirty="0" smtClean="0"/>
              <a:t>, and NMAP.</a:t>
            </a:r>
          </a:p>
          <a:p>
            <a:pPr algn="just"/>
            <a:endParaRPr lang="en-US" sz="1800" dirty="0" smtClean="0"/>
          </a:p>
          <a:p>
            <a:pPr algn="just">
              <a:buNone/>
            </a:pPr>
            <a:r>
              <a:rPr lang="en-US" sz="1800" b="1" dirty="0" smtClean="0"/>
              <a:t>Gaining Access</a:t>
            </a:r>
          </a:p>
          <a:p>
            <a:pPr algn="just"/>
            <a:r>
              <a:rPr lang="en-US" sz="1800" dirty="0" smtClean="0"/>
              <a:t>The vulnerability is located and you attempt to exploit it in order to enter into the system. </a:t>
            </a:r>
          </a:p>
          <a:p>
            <a:pPr algn="just"/>
            <a:r>
              <a:rPr lang="en-US" sz="1800" dirty="0" smtClean="0"/>
              <a:t>The primary tool that is used in this process is Metasploit.</a:t>
            </a:r>
            <a:endParaRPr lang="en-US" sz="18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Process</a:t>
            </a:r>
          </a:p>
        </p:txBody>
      </p:sp>
      <p:sp>
        <p:nvSpPr>
          <p:cNvPr id="10" name="Content Placeholder 9"/>
          <p:cNvSpPr>
            <a:spLocks noGrp="1"/>
          </p:cNvSpPr>
          <p:nvPr>
            <p:ph idx="1"/>
          </p:nvPr>
        </p:nvSpPr>
        <p:spPr>
          <a:xfrm>
            <a:off x="457200" y="762000"/>
            <a:ext cx="8229600" cy="4495800"/>
          </a:xfrm>
        </p:spPr>
        <p:txBody>
          <a:bodyPr/>
          <a:lstStyle/>
          <a:p>
            <a:pPr algn="just">
              <a:buNone/>
            </a:pPr>
            <a:r>
              <a:rPr lang="en-US" sz="1800" b="1" dirty="0" smtClean="0"/>
              <a:t>Maintaining Access</a:t>
            </a:r>
          </a:p>
          <a:p>
            <a:pPr algn="just"/>
            <a:r>
              <a:rPr lang="en-US" sz="1800" dirty="0" smtClean="0"/>
              <a:t>The hacker has already gained access into a system. </a:t>
            </a:r>
          </a:p>
          <a:p>
            <a:pPr algn="just"/>
            <a:r>
              <a:rPr lang="en-US" sz="1800" dirty="0" smtClean="0"/>
              <a:t>After gaining access, the hacker installs some backdoors in order to enter into the system when he needs access in this owned system in future.</a:t>
            </a:r>
          </a:p>
          <a:p>
            <a:pPr algn="just"/>
            <a:r>
              <a:rPr lang="en-US" sz="1800" dirty="0" smtClean="0"/>
              <a:t>Metasploit is the preferred tool in this process.</a:t>
            </a:r>
          </a:p>
          <a:p>
            <a:pPr algn="just"/>
            <a:endParaRPr lang="en-US" sz="1800" dirty="0" smtClean="0"/>
          </a:p>
          <a:p>
            <a:pPr algn="just">
              <a:buNone/>
            </a:pPr>
            <a:r>
              <a:rPr lang="en-US" sz="1800" b="1" dirty="0" smtClean="0"/>
              <a:t>Clearing Tracks</a:t>
            </a:r>
          </a:p>
          <a:p>
            <a:pPr algn="just"/>
            <a:r>
              <a:rPr lang="en-US" sz="1800" dirty="0" smtClean="0"/>
              <a:t>This process is actually an unethical activity. </a:t>
            </a:r>
          </a:p>
          <a:p>
            <a:pPr algn="just"/>
            <a:r>
              <a:rPr lang="en-US" sz="1800" dirty="0" smtClean="0"/>
              <a:t>It has to do with the deletion of logs of all the activities that take place during the hacking process.</a:t>
            </a:r>
          </a:p>
          <a:p>
            <a:pPr algn="just"/>
            <a:endParaRPr lang="en-US" sz="180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Process</a:t>
            </a:r>
          </a:p>
        </p:txBody>
      </p:sp>
      <p:sp>
        <p:nvSpPr>
          <p:cNvPr id="10" name="Content Placeholder 9"/>
          <p:cNvSpPr>
            <a:spLocks noGrp="1"/>
          </p:cNvSpPr>
          <p:nvPr>
            <p:ph idx="1"/>
          </p:nvPr>
        </p:nvSpPr>
        <p:spPr>
          <a:xfrm>
            <a:off x="457200" y="762000"/>
            <a:ext cx="8229600" cy="4495800"/>
          </a:xfrm>
        </p:spPr>
        <p:txBody>
          <a:bodyPr/>
          <a:lstStyle/>
          <a:p>
            <a:pPr algn="just">
              <a:buNone/>
            </a:pPr>
            <a:r>
              <a:rPr lang="en-US" sz="1800" b="1" dirty="0" smtClean="0"/>
              <a:t>Reporting</a:t>
            </a:r>
          </a:p>
          <a:p>
            <a:pPr algn="just"/>
            <a:r>
              <a:rPr lang="en-US" sz="1800" dirty="0" smtClean="0"/>
              <a:t>Reporting is the last step of finishing the ethical hacking process. </a:t>
            </a:r>
          </a:p>
          <a:p>
            <a:pPr algn="just"/>
            <a:r>
              <a:rPr lang="en-US" sz="1800" dirty="0" smtClean="0"/>
              <a:t>Here the Ethical Hacker compiles a report with his findings and the job that was done such as the tools used, the success rate, vulnerabilities found, and the exploit processes.</a:t>
            </a:r>
            <a:endParaRPr lang="en-US" sz="18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Reconnaissance</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Reconnaissance is a set of processes and techniques (</a:t>
            </a:r>
            <a:r>
              <a:rPr lang="en-US" sz="1800" dirty="0" err="1" smtClean="0"/>
              <a:t>Footprinting</a:t>
            </a:r>
            <a:r>
              <a:rPr lang="en-US" sz="1800" dirty="0" smtClean="0"/>
              <a:t>, Scanning &amp; Enumeration) used to covertly discover and collect information about a target system.</a:t>
            </a:r>
          </a:p>
          <a:p>
            <a:pPr algn="just"/>
            <a:endParaRPr lang="en-US" sz="1800" dirty="0" smtClean="0"/>
          </a:p>
          <a:p>
            <a:pPr algn="just"/>
            <a:r>
              <a:rPr lang="en-US" sz="1800" dirty="0" smtClean="0"/>
              <a:t>During reconnaissance, an ethical hacker attempts to gather as much information about a target system as possible, following the seven steps listed below </a:t>
            </a:r>
          </a:p>
          <a:p>
            <a:pPr lvl="2" algn="just"/>
            <a:r>
              <a:rPr lang="en-US" sz="1800" dirty="0" smtClean="0"/>
              <a:t>Gather initial information</a:t>
            </a:r>
          </a:p>
          <a:p>
            <a:pPr lvl="2" algn="just"/>
            <a:r>
              <a:rPr lang="en-US" sz="1800" dirty="0" smtClean="0"/>
              <a:t>Determine the network range</a:t>
            </a:r>
          </a:p>
          <a:p>
            <a:pPr lvl="2" algn="just"/>
            <a:r>
              <a:rPr lang="en-US" sz="1800" dirty="0" smtClean="0"/>
              <a:t>Identify active machines</a:t>
            </a:r>
          </a:p>
          <a:p>
            <a:pPr lvl="2" algn="just"/>
            <a:r>
              <a:rPr lang="en-US" sz="1800" dirty="0" smtClean="0"/>
              <a:t>Discover open ports and access points</a:t>
            </a:r>
          </a:p>
          <a:p>
            <a:pPr lvl="2" algn="just"/>
            <a:r>
              <a:rPr lang="en-US" sz="1800" dirty="0" smtClean="0"/>
              <a:t>Fingerprint the operating system</a:t>
            </a:r>
          </a:p>
          <a:p>
            <a:pPr lvl="2" algn="just"/>
            <a:r>
              <a:rPr lang="en-US" sz="1800" dirty="0" smtClean="0"/>
              <a:t>Uncover services on ports</a:t>
            </a:r>
          </a:p>
          <a:p>
            <a:pPr lvl="2" algn="just"/>
            <a:r>
              <a:rPr lang="en-US" sz="1800" dirty="0" smtClean="0"/>
              <a:t>Map the network</a:t>
            </a:r>
            <a:endParaRPr lang="en-US" sz="18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Reconnaissance</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Reconnaissance takes place in two parts </a:t>
            </a:r>
          </a:p>
          <a:p>
            <a:pPr lvl="1" algn="just">
              <a:buFont typeface="Arial" pitchFamily="34" charset="0"/>
              <a:buChar char="•"/>
            </a:pPr>
            <a:r>
              <a:rPr lang="en-US" sz="1800" dirty="0" smtClean="0"/>
              <a:t>Active Reconnaissance and </a:t>
            </a:r>
          </a:p>
          <a:p>
            <a:pPr lvl="1" algn="just">
              <a:buFont typeface="Arial" pitchFamily="34" charset="0"/>
              <a:buChar char="•"/>
            </a:pPr>
            <a:r>
              <a:rPr lang="en-US" sz="1800" dirty="0" smtClean="0"/>
              <a:t>Passive Reconnaissance.</a:t>
            </a:r>
          </a:p>
          <a:p>
            <a:pPr algn="just"/>
            <a:endParaRPr lang="en-US" sz="1800" dirty="0" smtClean="0"/>
          </a:p>
          <a:p>
            <a:pPr algn="just">
              <a:buNone/>
            </a:pPr>
            <a:r>
              <a:rPr lang="en-US" sz="1800" b="1" dirty="0" smtClean="0"/>
              <a:t>Active Reconnaissance</a:t>
            </a:r>
          </a:p>
          <a:p>
            <a:pPr algn="just"/>
            <a:r>
              <a:rPr lang="en-US" sz="1800" dirty="0" smtClean="0"/>
              <a:t>In this process, you will directly interact with the computer system to gain information. </a:t>
            </a:r>
          </a:p>
          <a:p>
            <a:pPr algn="just"/>
            <a:r>
              <a:rPr lang="en-US" sz="1800" dirty="0" smtClean="0"/>
              <a:t>This information can be relevant and accurate. </a:t>
            </a:r>
          </a:p>
          <a:p>
            <a:pPr algn="just"/>
            <a:r>
              <a:rPr lang="en-US" sz="1800" dirty="0" smtClean="0"/>
              <a:t>But there is a risk of getting detected if you are planning active reconnaissance without permission. </a:t>
            </a:r>
          </a:p>
          <a:p>
            <a:pPr algn="just"/>
            <a:r>
              <a:rPr lang="en-US" sz="1800" dirty="0" smtClean="0"/>
              <a:t>If you are detected, then system admin can take severe action against you and trail your subsequent activities.</a:t>
            </a:r>
          </a:p>
          <a:p>
            <a:pPr algn="just"/>
            <a:endParaRPr lang="en-US" sz="1800" dirty="0" smtClean="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Reconnaissance</a:t>
            </a:r>
          </a:p>
        </p:txBody>
      </p:sp>
      <p:sp>
        <p:nvSpPr>
          <p:cNvPr id="10" name="Content Placeholder 9"/>
          <p:cNvSpPr>
            <a:spLocks noGrp="1"/>
          </p:cNvSpPr>
          <p:nvPr>
            <p:ph idx="1"/>
          </p:nvPr>
        </p:nvSpPr>
        <p:spPr>
          <a:xfrm>
            <a:off x="457200" y="762000"/>
            <a:ext cx="8229600" cy="4495800"/>
          </a:xfrm>
        </p:spPr>
        <p:txBody>
          <a:bodyPr/>
          <a:lstStyle/>
          <a:p>
            <a:pPr algn="just"/>
            <a:endParaRPr lang="en-US" sz="1800" dirty="0" smtClean="0"/>
          </a:p>
          <a:p>
            <a:pPr algn="just">
              <a:buNone/>
            </a:pPr>
            <a:r>
              <a:rPr lang="en-US" sz="1800" b="1" dirty="0" smtClean="0"/>
              <a:t>Passive Reconnaissance</a:t>
            </a:r>
          </a:p>
          <a:p>
            <a:pPr algn="just"/>
            <a:r>
              <a:rPr lang="en-US" sz="1800" dirty="0" smtClean="0"/>
              <a:t>In this process, you will not be directly connected to a computer system.</a:t>
            </a:r>
          </a:p>
          <a:p>
            <a:pPr algn="just"/>
            <a:r>
              <a:rPr lang="en-US" sz="1800" dirty="0" smtClean="0"/>
              <a:t>This process is used to gather essential information without ever interacting with the target systems.</a:t>
            </a:r>
            <a:endParaRPr lang="en-US" sz="18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a:t>
            </a:r>
            <a:r>
              <a:rPr lang="en-US" sz="3000" b="1" dirty="0" err="1" smtClean="0"/>
              <a:t>Footprinting</a:t>
            </a:r>
            <a:endParaRPr lang="en-US" sz="3000" b="1" dirty="0" smtClean="0"/>
          </a:p>
        </p:txBody>
      </p:sp>
      <p:sp>
        <p:nvSpPr>
          <p:cNvPr id="10" name="Content Placeholder 9"/>
          <p:cNvSpPr>
            <a:spLocks noGrp="1"/>
          </p:cNvSpPr>
          <p:nvPr>
            <p:ph idx="1"/>
          </p:nvPr>
        </p:nvSpPr>
        <p:spPr>
          <a:xfrm>
            <a:off x="457200" y="762000"/>
            <a:ext cx="8229600" cy="4495800"/>
          </a:xfrm>
        </p:spPr>
        <p:txBody>
          <a:bodyPr/>
          <a:lstStyle/>
          <a:p>
            <a:pPr algn="just"/>
            <a:r>
              <a:rPr lang="en-US" sz="1800" dirty="0" err="1" smtClean="0"/>
              <a:t>Footprinting</a:t>
            </a:r>
            <a:r>
              <a:rPr lang="en-US" sz="1800" dirty="0" smtClean="0"/>
              <a:t> is a part of reconnaissance process which is used for gathering possible information about a target computer system or network. </a:t>
            </a:r>
          </a:p>
          <a:p>
            <a:pPr algn="just"/>
            <a:endParaRPr lang="en-US" sz="1800" dirty="0" smtClean="0"/>
          </a:p>
          <a:p>
            <a:pPr algn="just"/>
            <a:r>
              <a:rPr lang="en-US" sz="1800" dirty="0" err="1" smtClean="0"/>
              <a:t>Footprinting</a:t>
            </a:r>
            <a:r>
              <a:rPr lang="en-US" sz="1800" dirty="0" smtClean="0"/>
              <a:t> could be both passive and active. </a:t>
            </a:r>
          </a:p>
          <a:p>
            <a:pPr algn="just"/>
            <a:endParaRPr lang="en-US" sz="1800" dirty="0" smtClean="0"/>
          </a:p>
          <a:p>
            <a:pPr algn="just"/>
            <a:r>
              <a:rPr lang="en-US" sz="1800" dirty="0" smtClean="0"/>
              <a:t>Reviewing a company’s website is an example of passive </a:t>
            </a:r>
            <a:r>
              <a:rPr lang="en-US" sz="1800" dirty="0" err="1" smtClean="0"/>
              <a:t>footprinting</a:t>
            </a:r>
            <a:r>
              <a:rPr lang="en-US" sz="1800" dirty="0" smtClean="0"/>
              <a:t>. </a:t>
            </a:r>
          </a:p>
          <a:p>
            <a:pPr algn="just"/>
            <a:endParaRPr lang="en-US" sz="1800" dirty="0" smtClean="0"/>
          </a:p>
          <a:p>
            <a:pPr algn="just"/>
            <a:r>
              <a:rPr lang="en-US" sz="1800" dirty="0" smtClean="0"/>
              <a:t>Whereas attempting to gain access to sensitive information through social engineering is an example of active information gathering.</a:t>
            </a:r>
          </a:p>
          <a:p>
            <a:pPr algn="just"/>
            <a:endParaRPr lang="en-US" sz="1800" dirty="0" smtClean="0"/>
          </a:p>
          <a:p>
            <a:pPr algn="just"/>
            <a:r>
              <a:rPr lang="en-US" sz="1800" dirty="0" err="1" smtClean="0"/>
              <a:t>Footprinting</a:t>
            </a:r>
            <a:r>
              <a:rPr lang="en-US" sz="1800" dirty="0" smtClean="0"/>
              <a:t> is basically the first step where hacker gathers as much information as possible to find ways to intrude into a target system or at least decide what type of attacks will be more suitable for the target.</a:t>
            </a:r>
            <a:endParaRPr lang="en-US" sz="1800"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a:t>
            </a:r>
            <a:r>
              <a:rPr lang="en-US" sz="3000" b="1" dirty="0" err="1" smtClean="0"/>
              <a:t>Footprinting</a:t>
            </a:r>
            <a:endParaRPr lang="en-US" sz="3000" b="1" dirty="0" smtClean="0"/>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During this phase, a hacker can collect the following information</a:t>
            </a:r>
          </a:p>
          <a:p>
            <a:pPr algn="just"/>
            <a:endParaRPr lang="en-US" sz="1800" dirty="0" smtClean="0"/>
          </a:p>
          <a:p>
            <a:pPr lvl="1" algn="just">
              <a:buFont typeface="Arial" pitchFamily="34" charset="0"/>
              <a:buChar char="•"/>
            </a:pPr>
            <a:r>
              <a:rPr lang="en-US" sz="1800" dirty="0" smtClean="0"/>
              <a:t>Domain name</a:t>
            </a:r>
          </a:p>
          <a:p>
            <a:pPr lvl="1" algn="just">
              <a:buFont typeface="Arial" pitchFamily="34" charset="0"/>
              <a:buChar char="•"/>
            </a:pPr>
            <a:r>
              <a:rPr lang="en-US" sz="1800" dirty="0" smtClean="0"/>
              <a:t>IP Addresses</a:t>
            </a:r>
          </a:p>
          <a:p>
            <a:pPr lvl="1" algn="just">
              <a:buFont typeface="Arial" pitchFamily="34" charset="0"/>
              <a:buChar char="•"/>
            </a:pPr>
            <a:r>
              <a:rPr lang="en-US" sz="1800" dirty="0" smtClean="0"/>
              <a:t>Namespaces</a:t>
            </a:r>
          </a:p>
          <a:p>
            <a:pPr lvl="1" algn="just">
              <a:buFont typeface="Arial" pitchFamily="34" charset="0"/>
              <a:buChar char="•"/>
            </a:pPr>
            <a:r>
              <a:rPr lang="en-US" sz="1800" dirty="0" smtClean="0"/>
              <a:t>Employee information</a:t>
            </a:r>
          </a:p>
          <a:p>
            <a:pPr lvl="1" algn="just">
              <a:buFont typeface="Arial" pitchFamily="34" charset="0"/>
              <a:buChar char="•"/>
            </a:pPr>
            <a:r>
              <a:rPr lang="en-US" sz="1800" dirty="0" smtClean="0"/>
              <a:t>Phone numbers</a:t>
            </a:r>
          </a:p>
          <a:p>
            <a:pPr lvl="1" algn="just">
              <a:buFont typeface="Arial" pitchFamily="34" charset="0"/>
              <a:buChar char="•"/>
            </a:pPr>
            <a:r>
              <a:rPr lang="en-US" sz="1800" dirty="0" smtClean="0"/>
              <a:t>E-mails</a:t>
            </a:r>
          </a:p>
          <a:p>
            <a:pPr lvl="1" algn="just">
              <a:buFont typeface="Arial" pitchFamily="34" charset="0"/>
              <a:buChar char="•"/>
            </a:pPr>
            <a:r>
              <a:rPr lang="en-US" sz="1800" dirty="0" smtClean="0"/>
              <a:t>Job Information</a:t>
            </a:r>
            <a:endParaRPr lang="en-US" sz="18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Domain Name Information</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You can use </a:t>
            </a:r>
          </a:p>
          <a:p>
            <a:pPr algn="just">
              <a:buNone/>
            </a:pPr>
            <a:r>
              <a:rPr lang="en-US" sz="1800" dirty="0" smtClean="0"/>
              <a:t>		</a:t>
            </a:r>
          </a:p>
          <a:p>
            <a:pPr algn="just">
              <a:buNone/>
            </a:pPr>
            <a:r>
              <a:rPr lang="en-US" sz="1800" dirty="0" smtClean="0"/>
              <a:t>				http://www.whois.com/whois </a:t>
            </a:r>
          </a:p>
          <a:p>
            <a:pPr algn="just"/>
            <a:endParaRPr lang="en-US" sz="1800" dirty="0" smtClean="0"/>
          </a:p>
          <a:p>
            <a:pPr algn="just"/>
            <a:r>
              <a:rPr lang="en-US" sz="1800" dirty="0" smtClean="0"/>
              <a:t>The website to get detailed information about  </a:t>
            </a:r>
          </a:p>
          <a:p>
            <a:pPr algn="just"/>
            <a:r>
              <a:rPr lang="en-US" sz="1800" dirty="0" smtClean="0"/>
              <a:t>domain name information including its owner, its registrar, date of registration, expiry, name server, owner's contact information, etc.</a:t>
            </a:r>
            <a:endParaRPr lang="en-US" sz="1800"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19</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Domain Name Information</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It's always recommended to keep your domain name profile a private one which should hide the above-mentioned information from potential hackers.</a:t>
            </a:r>
            <a:endParaRPr lang="en-US" sz="1800"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Introduction </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The first known event of hacking had taken place in 1960 at MIT and at the same time, the term "Hacker" was originated.</a:t>
            </a:r>
          </a:p>
          <a:p>
            <a:pPr algn="just"/>
            <a:endParaRPr lang="en-US" sz="2400" dirty="0" smtClean="0"/>
          </a:p>
          <a:p>
            <a:pPr algn="just"/>
            <a:r>
              <a:rPr lang="en-US" sz="2400" dirty="0" smtClean="0"/>
              <a:t>Hacking is the act of finding the possible entry points that exist in a computer system or network and finally entering into them. </a:t>
            </a:r>
          </a:p>
          <a:p>
            <a:pPr algn="just"/>
            <a:endParaRPr lang="en-US" sz="2400" dirty="0" smtClean="0"/>
          </a:p>
          <a:p>
            <a:pPr algn="just"/>
            <a:r>
              <a:rPr lang="en-US" sz="2400" dirty="0" smtClean="0"/>
              <a:t>Hacking is usually done to gain unauthorized access to a computer system or network, either to harm the systems or to steal sensitive information available on the computer.</a:t>
            </a:r>
            <a:endParaRPr lang="en-US" sz="2400"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20</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Finding IP Address</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You can use ping command at your prompt. </a:t>
            </a:r>
          </a:p>
          <a:p>
            <a:pPr algn="just"/>
            <a:endParaRPr lang="en-US" sz="1800" dirty="0" smtClean="0"/>
          </a:p>
          <a:p>
            <a:pPr algn="just"/>
            <a:r>
              <a:rPr lang="en-US" sz="1800" dirty="0" smtClean="0"/>
              <a:t>This command is available on Windows as well as on Linux OS. </a:t>
            </a:r>
          </a:p>
          <a:p>
            <a:pPr algn="just"/>
            <a:endParaRPr lang="en-US" sz="1800" dirty="0" smtClean="0"/>
          </a:p>
          <a:p>
            <a:pPr algn="just"/>
            <a:r>
              <a:rPr lang="en-US" sz="1800" dirty="0" smtClean="0"/>
              <a:t>Following is the example to find out the IP address of coep.org.in</a:t>
            </a:r>
          </a:p>
          <a:p>
            <a:pPr algn="just"/>
            <a:endParaRPr lang="en-US" sz="1800" dirty="0" smtClean="0"/>
          </a:p>
          <a:p>
            <a:pPr algn="just"/>
            <a:r>
              <a:rPr lang="en-US" sz="1800" dirty="0" smtClean="0"/>
              <a:t>$ping coep.org.in</a:t>
            </a:r>
          </a:p>
          <a:p>
            <a:pPr algn="just"/>
            <a:endParaRPr lang="en-US" sz="1800" dirty="0" smtClean="0"/>
          </a:p>
          <a:p>
            <a:pPr algn="just"/>
            <a:endParaRPr lang="en-US" sz="18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21</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Finding Hosting Company</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Once you have the website address, you can get further detail by using ip2location.com website. </a:t>
            </a:r>
          </a:p>
          <a:p>
            <a:pPr algn="just"/>
            <a:endParaRPr lang="en-US" sz="1800" dirty="0" smtClean="0"/>
          </a:p>
          <a:p>
            <a:pPr algn="just"/>
            <a:endParaRPr lang="en-US" sz="1800" dirty="0" smtClean="0"/>
          </a:p>
          <a:p>
            <a:pPr algn="just"/>
            <a:r>
              <a:rPr lang="en-US" sz="1800" dirty="0" smtClean="0"/>
              <a:t>Here the ISP row gives you the detail about the hosting company because IP addresses are usually provided by hosting companies only.</a:t>
            </a:r>
          </a:p>
          <a:p>
            <a:pPr algn="just"/>
            <a:endParaRPr lang="en-US" sz="1800"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22</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Finding Hosting Company</a:t>
            </a:r>
          </a:p>
        </p:txBody>
      </p:sp>
      <p:sp>
        <p:nvSpPr>
          <p:cNvPr id="10" name="Content Placeholder 9"/>
          <p:cNvSpPr>
            <a:spLocks noGrp="1"/>
          </p:cNvSpPr>
          <p:nvPr>
            <p:ph idx="1"/>
          </p:nvPr>
        </p:nvSpPr>
        <p:spPr>
          <a:xfrm>
            <a:off x="457200" y="762000"/>
            <a:ext cx="8229600" cy="4800600"/>
          </a:xfrm>
        </p:spPr>
        <p:txBody>
          <a:bodyPr/>
          <a:lstStyle/>
          <a:p>
            <a:pPr algn="just"/>
            <a:r>
              <a:rPr lang="en-US" sz="1800" dirty="0" smtClean="0"/>
              <a:t>If a computer system or network is linked with the Internet directly, then you cannot hide the IP address and the related information such as the hosting company, its location, ISP, etc. </a:t>
            </a:r>
          </a:p>
          <a:p>
            <a:pPr algn="just"/>
            <a:endParaRPr lang="en-US" sz="1800" dirty="0" smtClean="0"/>
          </a:p>
          <a:p>
            <a:pPr algn="just"/>
            <a:r>
              <a:rPr lang="en-US" sz="1800" dirty="0" smtClean="0"/>
              <a:t>If you have a server containing very sensitive data, then it is recommended to keep it behind a secure proxy so that hackers cannot get the exact details of your actual server. </a:t>
            </a:r>
          </a:p>
          <a:p>
            <a:pPr algn="just"/>
            <a:endParaRPr lang="en-US" sz="1800" dirty="0" smtClean="0"/>
          </a:p>
          <a:p>
            <a:pPr algn="just"/>
            <a:r>
              <a:rPr lang="en-US" sz="1800" dirty="0" smtClean="0"/>
              <a:t>This way, it will be difficult for any potential hacker to reach your server directly.</a:t>
            </a:r>
          </a:p>
          <a:p>
            <a:pPr algn="just"/>
            <a:endParaRPr lang="en-US" sz="1800" dirty="0" smtClean="0"/>
          </a:p>
          <a:p>
            <a:pPr algn="just"/>
            <a:r>
              <a:rPr lang="en-US" sz="1800" dirty="0" smtClean="0"/>
              <a:t>Another effective way of hiding your system IP and ultimately all the associated information is to go through a Virtual Private Network (VPN). </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23</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Finding Hosting Company</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If you configure a VPN, then the whole traffic routes through the VPN network, so your true IP address assigned by your ISP is always hidden.</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24</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IP Address Ranges</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Small sites may have a single IP address associated with them, but larger websites usually have multiple IP addresses serving different domains and sub-domains.</a:t>
            </a:r>
          </a:p>
          <a:p>
            <a:pPr algn="just"/>
            <a:endParaRPr lang="en-US" sz="1800" dirty="0" smtClean="0"/>
          </a:p>
          <a:p>
            <a:pPr algn="just"/>
            <a:r>
              <a:rPr lang="en-US" sz="1800" dirty="0" smtClean="0"/>
              <a:t>You can obtain a range of IP addresses assigned to a particular company using American Registry for Internet Numbers (ARIN).</a:t>
            </a:r>
          </a:p>
          <a:p>
            <a:pPr algn="just"/>
            <a:endParaRPr lang="en-US" sz="1800" dirty="0" smtClean="0"/>
          </a:p>
          <a:p>
            <a:pPr algn="just"/>
            <a:r>
              <a:rPr lang="en-US" sz="1800" dirty="0" smtClean="0">
                <a:hlinkClick r:id="rId4"/>
              </a:rPr>
              <a:t>https://www.arin.net/</a:t>
            </a:r>
            <a:endParaRPr lang="en-US" sz="1800" dirty="0" smtClean="0"/>
          </a:p>
          <a:p>
            <a:pPr algn="just"/>
            <a:endParaRPr lang="en-US" sz="1800" dirty="0" smtClean="0"/>
          </a:p>
          <a:p>
            <a:pPr algn="just"/>
            <a:r>
              <a:rPr lang="en-US" sz="1800" dirty="0" smtClean="0"/>
              <a:t>You can enter company name in the highlighted search box to find out a list of all the assigned IP addresses to that company.</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25</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History of the Website</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It is very easy to get a complete history of any website using </a:t>
            </a:r>
            <a:r>
              <a:rPr lang="en-US" sz="1800" dirty="0" smtClean="0">
                <a:hlinkClick r:id="rId4"/>
              </a:rPr>
              <a:t>www.archive.org</a:t>
            </a:r>
            <a:endParaRPr lang="en-US" sz="1800" dirty="0" smtClean="0"/>
          </a:p>
          <a:p>
            <a:pPr algn="just"/>
            <a:endParaRPr lang="en-US" sz="1800" dirty="0" smtClean="0"/>
          </a:p>
          <a:p>
            <a:pPr algn="just"/>
            <a:r>
              <a:rPr lang="en-US" sz="1800" dirty="0" smtClean="0"/>
              <a:t>You can enter a domain name in the search box to find out how the website was looking at a given point of time and what were the pages available on the website on different dates.</a:t>
            </a:r>
          </a:p>
          <a:p>
            <a:pPr algn="just"/>
            <a:endParaRPr lang="en-US" sz="1800" dirty="0" smtClean="0"/>
          </a:p>
          <a:p>
            <a:pPr algn="just"/>
            <a:r>
              <a:rPr lang="en-US" sz="1800" dirty="0" smtClean="0"/>
              <a:t>Though there are some advantages of keeping your website in an archive database, but if you do not like anybody to see how your website progressed through different stages, then you can request archive.org to delete the history of your website.</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26</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Fingerprinting</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The term OS fingerprinting in Ethical Hacking refers to any method used to determine what operating system is running on a remote computer. </a:t>
            </a:r>
          </a:p>
          <a:p>
            <a:pPr algn="just"/>
            <a:endParaRPr lang="en-US" sz="1800" dirty="0" smtClean="0"/>
          </a:p>
          <a:p>
            <a:pPr algn="just"/>
            <a:r>
              <a:rPr lang="en-US" sz="1800" dirty="0" smtClean="0"/>
              <a:t>This could be </a:t>
            </a:r>
          </a:p>
          <a:p>
            <a:pPr lvl="1" algn="just">
              <a:buFont typeface="Arial" pitchFamily="34" charset="0"/>
              <a:buChar char="•"/>
            </a:pPr>
            <a:r>
              <a:rPr lang="en-US" sz="1800" dirty="0" smtClean="0"/>
              <a:t>Active Fingerprinting</a:t>
            </a:r>
          </a:p>
          <a:p>
            <a:pPr lvl="1" algn="just">
              <a:buFont typeface="Arial" pitchFamily="34" charset="0"/>
              <a:buChar char="•"/>
            </a:pPr>
            <a:r>
              <a:rPr lang="en-US" sz="1800" dirty="0" smtClean="0"/>
              <a:t>Passive Fingerprinting</a:t>
            </a:r>
          </a:p>
          <a:p>
            <a:pPr algn="just"/>
            <a:endParaRPr lang="en-US" sz="1800" dirty="0" smtClean="0"/>
          </a:p>
          <a:p>
            <a:pPr algn="just"/>
            <a:r>
              <a:rPr lang="en-US" sz="1800" b="1" dirty="0" smtClean="0"/>
              <a:t>Active Fingerprinting </a:t>
            </a:r>
          </a:p>
          <a:p>
            <a:pPr algn="just"/>
            <a:r>
              <a:rPr lang="en-US" sz="1800" dirty="0" smtClean="0"/>
              <a:t>It is accomplished by sending specially crafted packets to a target machine and then noting down its response and analyzing the gathered information to determine the target OS. </a:t>
            </a:r>
          </a:p>
          <a:p>
            <a:pPr algn="just"/>
            <a:endParaRPr lang="en-US" sz="1800" dirty="0" smtClean="0"/>
          </a:p>
          <a:p>
            <a:pPr algn="just"/>
            <a:endParaRPr lang="en-US" sz="1800"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27</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Fingerprinting</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Example to explain how you can use NMAP tool to detect the OS of a target domain.</a:t>
            </a:r>
          </a:p>
          <a:p>
            <a:pPr algn="just"/>
            <a:endParaRPr lang="en-US" sz="1800" b="1" dirty="0" smtClean="0"/>
          </a:p>
          <a:p>
            <a:pPr algn="just"/>
            <a:r>
              <a:rPr lang="en-US" sz="1800" b="1" dirty="0" smtClean="0"/>
              <a:t>Passive Fingerprinting </a:t>
            </a:r>
          </a:p>
          <a:p>
            <a:pPr algn="just"/>
            <a:r>
              <a:rPr lang="en-US" sz="1800" dirty="0" smtClean="0"/>
              <a:t>It is based on sniffer traces from the remote system. </a:t>
            </a:r>
          </a:p>
          <a:p>
            <a:pPr algn="just"/>
            <a:r>
              <a:rPr lang="en-US" sz="1800" dirty="0" smtClean="0"/>
              <a:t>Based on the sniffer traces (such as </a:t>
            </a:r>
            <a:r>
              <a:rPr lang="en-US" sz="1800" dirty="0" err="1" smtClean="0"/>
              <a:t>Wireshark</a:t>
            </a:r>
            <a:r>
              <a:rPr lang="en-US" sz="1800" dirty="0" smtClean="0"/>
              <a:t>) of the packets, you can determine the operating system of the remote host.</a:t>
            </a:r>
          </a:p>
          <a:p>
            <a:pPr algn="just"/>
            <a:endParaRPr lang="en-US" sz="1800"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28</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Fingerprinting</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We have the following four important elements that we will look at to determine the OS </a:t>
            </a:r>
          </a:p>
          <a:p>
            <a:pPr algn="just"/>
            <a:endParaRPr lang="en-US" sz="1800" dirty="0" smtClean="0"/>
          </a:p>
          <a:p>
            <a:pPr lvl="1" algn="just">
              <a:buFont typeface="Arial" pitchFamily="34" charset="0"/>
              <a:buChar char="•"/>
            </a:pPr>
            <a:r>
              <a:rPr lang="en-US" sz="1800" b="1" dirty="0" smtClean="0"/>
              <a:t>TTL</a:t>
            </a:r>
            <a:r>
              <a:rPr lang="en-US" sz="1800" dirty="0" smtClean="0"/>
              <a:t> : What the operating system sets the Time-To-Live on the outbound packet.</a:t>
            </a:r>
          </a:p>
          <a:p>
            <a:pPr lvl="1" algn="just">
              <a:buFont typeface="Arial" pitchFamily="34" charset="0"/>
              <a:buChar char="•"/>
            </a:pPr>
            <a:endParaRPr lang="en-US" sz="1800" dirty="0" smtClean="0"/>
          </a:p>
          <a:p>
            <a:pPr lvl="1" algn="just">
              <a:buFont typeface="Arial" pitchFamily="34" charset="0"/>
              <a:buChar char="•"/>
            </a:pPr>
            <a:r>
              <a:rPr lang="en-US" sz="1800" b="1" dirty="0" smtClean="0"/>
              <a:t>Window Size</a:t>
            </a:r>
            <a:r>
              <a:rPr lang="en-US" sz="1800" dirty="0" smtClean="0"/>
              <a:t> : What the operating system sets the Window Size at.</a:t>
            </a:r>
          </a:p>
          <a:p>
            <a:pPr lvl="1" algn="just">
              <a:buFont typeface="Arial" pitchFamily="34" charset="0"/>
              <a:buChar char="•"/>
            </a:pPr>
            <a:endParaRPr lang="en-US" sz="1800" dirty="0" smtClean="0"/>
          </a:p>
          <a:p>
            <a:pPr lvl="1" algn="just">
              <a:buFont typeface="Arial" pitchFamily="34" charset="0"/>
              <a:buChar char="•"/>
            </a:pPr>
            <a:r>
              <a:rPr lang="en-US" sz="1800" b="1" dirty="0" smtClean="0"/>
              <a:t>DF</a:t>
            </a:r>
            <a:r>
              <a:rPr lang="en-US" sz="1800" dirty="0" smtClean="0"/>
              <a:t> : Does the operating system set the Don't Fragment bit.</a:t>
            </a:r>
          </a:p>
          <a:p>
            <a:pPr lvl="1" algn="just">
              <a:buFont typeface="Arial" pitchFamily="34" charset="0"/>
              <a:buChar char="•"/>
            </a:pPr>
            <a:endParaRPr lang="en-US" sz="1800" dirty="0" smtClean="0"/>
          </a:p>
          <a:p>
            <a:pPr lvl="1" algn="just">
              <a:buFont typeface="Arial" pitchFamily="34" charset="0"/>
              <a:buChar char="•"/>
            </a:pPr>
            <a:r>
              <a:rPr lang="en-US" sz="1800" b="1" dirty="0" smtClean="0"/>
              <a:t>TOS</a:t>
            </a:r>
            <a:r>
              <a:rPr lang="en-US" sz="1800" dirty="0" smtClean="0"/>
              <a:t> : Does the operating system set the Type of Service, and if so, at what.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29</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Fingerprinting</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By analyzing these factors of a packet, you may be able to determine the remote operating system. </a:t>
            </a:r>
          </a:p>
          <a:p>
            <a:pPr algn="just"/>
            <a:endParaRPr lang="en-US" sz="1800" dirty="0" smtClean="0"/>
          </a:p>
          <a:p>
            <a:pPr algn="just"/>
            <a:r>
              <a:rPr lang="en-US" sz="1800" dirty="0" smtClean="0"/>
              <a:t>This system is not 100% accurate, and works better for some operating systems than others.</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Introduction </a:t>
            </a:r>
          </a:p>
        </p:txBody>
      </p:sp>
      <p:sp>
        <p:nvSpPr>
          <p:cNvPr id="10" name="Content Placeholder 9"/>
          <p:cNvSpPr>
            <a:spLocks noGrp="1"/>
          </p:cNvSpPr>
          <p:nvPr>
            <p:ph idx="1"/>
          </p:nvPr>
        </p:nvSpPr>
        <p:spPr>
          <a:xfrm>
            <a:off x="457200" y="762000"/>
            <a:ext cx="8229600" cy="4495800"/>
          </a:xfrm>
        </p:spPr>
        <p:txBody>
          <a:bodyPr/>
          <a:lstStyle/>
          <a:p>
            <a:pPr algn="just"/>
            <a:r>
              <a:rPr lang="en-US" sz="2400" dirty="0" smtClean="0"/>
              <a:t>Hacking is usually legal as long as it is being done to find weaknesses in a computer or network system for testing purpose. This sort of hacking is what we call Ethical Hacking.</a:t>
            </a:r>
          </a:p>
          <a:p>
            <a:pPr algn="just"/>
            <a:endParaRPr lang="en-US" sz="2400" dirty="0" smtClean="0"/>
          </a:p>
          <a:p>
            <a:pPr algn="just"/>
            <a:r>
              <a:rPr lang="en-US" sz="2400" dirty="0" smtClean="0"/>
              <a:t>A computer expert who does the act of hacking is called a "Hacker". </a:t>
            </a:r>
          </a:p>
          <a:p>
            <a:pPr algn="just"/>
            <a:endParaRPr lang="en-US" sz="2400" dirty="0" smtClean="0"/>
          </a:p>
          <a:p>
            <a:pPr algn="just"/>
            <a:r>
              <a:rPr lang="en-US" sz="2400" dirty="0" smtClean="0"/>
              <a:t>Hackers are those who seek knowledge, to understand how systems operate, how they are designed, and then attempt to play with these systems.</a:t>
            </a:r>
            <a:endParaRPr lang="en-US" sz="2400"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30</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Basic Steps</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Before attacking a system, it is required that you know what operating system is hosting a website. </a:t>
            </a:r>
          </a:p>
          <a:p>
            <a:pPr algn="just"/>
            <a:endParaRPr lang="en-US" sz="1800" dirty="0" smtClean="0"/>
          </a:p>
          <a:p>
            <a:pPr algn="just"/>
            <a:r>
              <a:rPr lang="en-US" sz="1800" dirty="0" smtClean="0"/>
              <a:t>Once a target OS is known, then it becomes easy to determine which vulnerabilities might be present to exploit the target system.</a:t>
            </a:r>
          </a:p>
          <a:p>
            <a:pPr algn="just"/>
            <a:endParaRPr lang="en-US" sz="1800" dirty="0" smtClean="0"/>
          </a:p>
          <a:p>
            <a:pPr algn="just"/>
            <a:r>
              <a:rPr lang="en-US" sz="1800" dirty="0" smtClean="0"/>
              <a:t>A simple </a:t>
            </a:r>
            <a:r>
              <a:rPr lang="en-US" sz="1800" dirty="0" err="1" smtClean="0"/>
              <a:t>nmap</a:t>
            </a:r>
            <a:r>
              <a:rPr lang="en-US" sz="1800" dirty="0" smtClean="0"/>
              <a:t> command which can be used to identify the operating system serving a website and all the opened ports associated with the domain name, i.e., the IP address.</a:t>
            </a:r>
          </a:p>
          <a:p>
            <a:pPr algn="just"/>
            <a:endParaRPr lang="en-US" sz="1800" dirty="0" smtClean="0"/>
          </a:p>
          <a:p>
            <a:pPr algn="just"/>
            <a:r>
              <a:rPr lang="en-US" sz="1800" dirty="0" smtClean="0"/>
              <a:t>$</a:t>
            </a:r>
            <a:r>
              <a:rPr lang="en-US" sz="1800" dirty="0" err="1" smtClean="0"/>
              <a:t>nmap</a:t>
            </a:r>
            <a:r>
              <a:rPr lang="en-US" sz="1800" dirty="0" smtClean="0"/>
              <a:t> -O –v coep.org.in</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31</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Basic Steps</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If you do not have </a:t>
            </a:r>
            <a:r>
              <a:rPr lang="en-US" sz="1800" dirty="0" err="1" smtClean="0"/>
              <a:t>nmap</a:t>
            </a:r>
            <a:r>
              <a:rPr lang="en-US" sz="1800" dirty="0" smtClean="0"/>
              <a:t> command installed on your Linux system, then you can install it using the following yum command </a:t>
            </a:r>
          </a:p>
          <a:p>
            <a:pPr algn="just"/>
            <a:endParaRPr lang="en-US" sz="1800" dirty="0" smtClean="0"/>
          </a:p>
          <a:p>
            <a:pPr algn="just"/>
            <a:r>
              <a:rPr lang="en-US" sz="1800" dirty="0" smtClean="0"/>
              <a:t>$yum install </a:t>
            </a:r>
            <a:r>
              <a:rPr lang="en-US" sz="1800" dirty="0" err="1" smtClean="0"/>
              <a:t>nmap</a:t>
            </a:r>
            <a:endParaRPr lang="en-US" sz="1800" dirty="0" smtClean="0"/>
          </a:p>
          <a:p>
            <a:pPr algn="just"/>
            <a:endParaRPr lang="en-US" sz="1800" dirty="0" smtClean="0"/>
          </a:p>
          <a:p>
            <a:pPr algn="just"/>
            <a:r>
              <a:rPr lang="en-US" sz="1800" dirty="0" smtClean="0"/>
              <a:t>You can go through </a:t>
            </a:r>
            <a:r>
              <a:rPr lang="en-US" sz="1800" dirty="0" err="1" smtClean="0"/>
              <a:t>nmap</a:t>
            </a:r>
            <a:r>
              <a:rPr lang="en-US" sz="1800" dirty="0" smtClean="0"/>
              <a:t> command in detail to check and understand the different features associated with a system and secure it against malicious attacks.</a:t>
            </a:r>
          </a:p>
          <a:p>
            <a:pPr algn="just"/>
            <a:endParaRPr lang="en-US" sz="1800" dirty="0" smtClean="0"/>
          </a:p>
          <a:p>
            <a:pPr algn="just"/>
            <a:r>
              <a:rPr lang="en-US" sz="1800" dirty="0" smtClean="0"/>
              <a:t>You can hide your main system behind a secure proxy server or a VPN so that your complete identity is safe and ultimately your main system remains safe.</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32</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Port Scanning</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We have just seen information given by </a:t>
            </a:r>
            <a:r>
              <a:rPr lang="en-US" sz="1800" dirty="0" err="1" smtClean="0"/>
              <a:t>nmap</a:t>
            </a:r>
            <a:r>
              <a:rPr lang="en-US" sz="1800" dirty="0" smtClean="0"/>
              <a:t> command. This command lists down all the open ports on a given server</a:t>
            </a:r>
          </a:p>
          <a:p>
            <a:pPr algn="just"/>
            <a:endParaRPr lang="en-US" sz="1800" dirty="0" smtClean="0"/>
          </a:p>
          <a:p>
            <a:pPr algn="just">
              <a:buNone/>
            </a:pPr>
            <a:r>
              <a:rPr lang="en-US" sz="1800" dirty="0" smtClean="0"/>
              <a:t>		PORT       STATE   SERVICE </a:t>
            </a:r>
          </a:p>
          <a:p>
            <a:pPr algn="just">
              <a:buNone/>
            </a:pPr>
            <a:r>
              <a:rPr lang="en-US" sz="1800" dirty="0" smtClean="0"/>
              <a:t>		22/</a:t>
            </a:r>
            <a:r>
              <a:rPr lang="en-US" sz="1800" dirty="0" err="1" smtClean="0"/>
              <a:t>tcp</a:t>
            </a:r>
            <a:r>
              <a:rPr lang="en-US" sz="1800" dirty="0" smtClean="0"/>
              <a:t> 	    open    </a:t>
            </a:r>
            <a:r>
              <a:rPr lang="en-US" sz="1800" dirty="0" err="1" smtClean="0"/>
              <a:t>ssh</a:t>
            </a:r>
            <a:r>
              <a:rPr lang="en-US" sz="1800" dirty="0" smtClean="0"/>
              <a:t> </a:t>
            </a:r>
          </a:p>
          <a:p>
            <a:pPr algn="just">
              <a:buNone/>
            </a:pPr>
            <a:r>
              <a:rPr lang="en-US" sz="1800" dirty="0" smtClean="0"/>
              <a:t>		80/</a:t>
            </a:r>
            <a:r>
              <a:rPr lang="en-US" sz="1800" dirty="0" err="1" smtClean="0"/>
              <a:t>tcp</a:t>
            </a:r>
            <a:r>
              <a:rPr lang="en-US" sz="1800" dirty="0" smtClean="0"/>
              <a:t>         open    http </a:t>
            </a:r>
          </a:p>
          <a:p>
            <a:pPr algn="just">
              <a:buNone/>
            </a:pPr>
            <a:r>
              <a:rPr lang="en-US" sz="1800" dirty="0" smtClean="0"/>
              <a:t>		443/</a:t>
            </a:r>
            <a:r>
              <a:rPr lang="en-US" sz="1800" dirty="0" err="1" smtClean="0"/>
              <a:t>tcp</a:t>
            </a:r>
            <a:r>
              <a:rPr lang="en-US" sz="1800" dirty="0" smtClean="0"/>
              <a:t>       open    https </a:t>
            </a:r>
          </a:p>
          <a:p>
            <a:pPr algn="just">
              <a:buNone/>
            </a:pPr>
            <a:r>
              <a:rPr lang="en-US" sz="1800" dirty="0" smtClean="0"/>
              <a:t>		3306/</a:t>
            </a:r>
            <a:r>
              <a:rPr lang="en-US" sz="1800" dirty="0" err="1" smtClean="0"/>
              <a:t>tcp</a:t>
            </a:r>
            <a:r>
              <a:rPr lang="en-US" sz="1800" dirty="0" smtClean="0"/>
              <a:t>     open    </a:t>
            </a:r>
            <a:r>
              <a:rPr lang="en-US" sz="1800" dirty="0" err="1" smtClean="0"/>
              <a:t>mysql</a:t>
            </a:r>
            <a:endParaRPr lang="en-US" sz="1800" dirty="0" smtClean="0"/>
          </a:p>
          <a:p>
            <a:pPr algn="just">
              <a:buNone/>
            </a:pPr>
            <a:endParaRPr lang="en-US" sz="1800" dirty="0" smtClean="0"/>
          </a:p>
          <a:p>
            <a:pPr algn="just">
              <a:buNone/>
            </a:pPr>
            <a:endParaRPr lang="en-US" sz="1800" dirty="0"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33</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Port Scanning</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You can also check if a particular port is opened or not using the following command </a:t>
            </a:r>
          </a:p>
          <a:p>
            <a:pPr algn="just"/>
            <a:endParaRPr lang="en-US" sz="1800" dirty="0" smtClean="0"/>
          </a:p>
          <a:p>
            <a:pPr algn="just"/>
            <a:r>
              <a:rPr lang="en-US" sz="1800" dirty="0" smtClean="0"/>
              <a:t>$</a:t>
            </a:r>
            <a:r>
              <a:rPr lang="en-US" sz="1800" dirty="0" err="1" smtClean="0"/>
              <a:t>nmap</a:t>
            </a:r>
            <a:r>
              <a:rPr lang="en-US" sz="1800" dirty="0" smtClean="0"/>
              <a:t> -</a:t>
            </a:r>
            <a:r>
              <a:rPr lang="en-US" sz="1800" dirty="0" err="1" smtClean="0"/>
              <a:t>sT</a:t>
            </a:r>
            <a:r>
              <a:rPr lang="en-US" sz="1800" dirty="0" smtClean="0"/>
              <a:t> -p 443 coep.org.in</a:t>
            </a:r>
          </a:p>
          <a:p>
            <a:pPr algn="just"/>
            <a:endParaRPr lang="en-US" sz="1800" dirty="0" smtClean="0"/>
          </a:p>
          <a:p>
            <a:pPr algn="just"/>
            <a:r>
              <a:rPr lang="en-US" sz="1800" dirty="0" smtClean="0"/>
              <a:t>It will produce the following result −</a:t>
            </a:r>
          </a:p>
          <a:p>
            <a:pPr algn="just">
              <a:buNone/>
            </a:pPr>
            <a:r>
              <a:rPr lang="en-US" sz="1800" dirty="0" smtClean="0"/>
              <a:t>	Starting </a:t>
            </a:r>
            <a:r>
              <a:rPr lang="en-US" sz="1800" dirty="0" err="1" smtClean="0"/>
              <a:t>Nmap</a:t>
            </a:r>
            <a:r>
              <a:rPr lang="en-US" sz="1800" dirty="0" smtClean="0"/>
              <a:t> 5.51 ( http://coep.org.in ) at 2021-10-01 10:19 CDT </a:t>
            </a:r>
          </a:p>
          <a:p>
            <a:pPr algn="just">
              <a:buNone/>
            </a:pPr>
            <a:r>
              <a:rPr lang="en-US" sz="1800" dirty="0" smtClean="0"/>
              <a:t>	</a:t>
            </a:r>
            <a:r>
              <a:rPr lang="en-US" sz="1800" dirty="0" err="1" smtClean="0"/>
              <a:t>Nmap</a:t>
            </a:r>
            <a:r>
              <a:rPr lang="en-US" sz="1800" dirty="0" smtClean="0"/>
              <a:t> scan report for coep.org.in (IP) </a:t>
            </a:r>
          </a:p>
          <a:p>
            <a:pPr algn="just">
              <a:buNone/>
            </a:pPr>
            <a:r>
              <a:rPr lang="en-US" sz="1800" dirty="0" smtClean="0"/>
              <a:t>	Host is up (0.000067s latency). </a:t>
            </a:r>
          </a:p>
          <a:p>
            <a:pPr algn="just">
              <a:buNone/>
            </a:pPr>
            <a:r>
              <a:rPr lang="en-US" sz="1800" dirty="0" smtClean="0"/>
              <a:t>	PORT    STATE SERVICE </a:t>
            </a:r>
          </a:p>
          <a:p>
            <a:pPr algn="just">
              <a:buNone/>
            </a:pPr>
            <a:r>
              <a:rPr lang="en-US" sz="1800" dirty="0" smtClean="0"/>
              <a:t>	443/</a:t>
            </a:r>
            <a:r>
              <a:rPr lang="en-US" sz="1800" dirty="0" err="1" smtClean="0"/>
              <a:t>tcp</a:t>
            </a:r>
            <a:r>
              <a:rPr lang="en-US" sz="1800" dirty="0" smtClean="0"/>
              <a:t> open  https  </a:t>
            </a:r>
          </a:p>
          <a:p>
            <a:pPr algn="just">
              <a:buNone/>
            </a:pPr>
            <a:r>
              <a:rPr lang="en-US" sz="1800" dirty="0" smtClean="0"/>
              <a:t>	</a:t>
            </a:r>
            <a:r>
              <a:rPr lang="en-US" sz="1800" dirty="0" err="1" smtClean="0"/>
              <a:t>Nmap</a:t>
            </a:r>
            <a:r>
              <a:rPr lang="en-US" sz="1800" dirty="0" smtClean="0"/>
              <a:t> done: 1 IP address (1 host up) scanned in 0.04 seconds</a:t>
            </a:r>
          </a:p>
          <a:p>
            <a:pPr algn="just"/>
            <a:endParaRPr lang="en-US" sz="1800"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34</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Port Scanning</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Once a hacker knows about open ports, then he can plan different attack techniques through the open ports.</a:t>
            </a:r>
          </a:p>
          <a:p>
            <a:pPr algn="just"/>
            <a:endParaRPr lang="en-US" sz="1800" dirty="0" smtClean="0"/>
          </a:p>
          <a:p>
            <a:pPr algn="just"/>
            <a:r>
              <a:rPr lang="en-US" sz="1800" dirty="0" smtClean="0"/>
              <a:t>It is always recommended to check and close all the unwanted ports to safeguard the system from malicious attacks.</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35</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Ping Sweep</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A ping sweep is a network scanning technique that you can use to determine which IP address from a range of IP addresses map to live hosts.</a:t>
            </a:r>
          </a:p>
          <a:p>
            <a:pPr algn="just"/>
            <a:endParaRPr lang="en-US" sz="1800" dirty="0" smtClean="0"/>
          </a:p>
          <a:p>
            <a:pPr algn="just"/>
            <a:r>
              <a:rPr lang="en-US" sz="1800" dirty="0" smtClean="0"/>
              <a:t>Ping Sweep is also known as ICMP sweep.</a:t>
            </a:r>
          </a:p>
          <a:p>
            <a:pPr algn="just"/>
            <a:endParaRPr lang="en-US" sz="1800" dirty="0" smtClean="0"/>
          </a:p>
          <a:p>
            <a:pPr algn="just"/>
            <a:r>
              <a:rPr lang="en-US" sz="1800" dirty="0" smtClean="0"/>
              <a:t>You can use </a:t>
            </a:r>
            <a:r>
              <a:rPr lang="en-US" sz="1800" dirty="0" err="1" smtClean="0"/>
              <a:t>fping</a:t>
            </a:r>
            <a:r>
              <a:rPr lang="en-US" sz="1800" dirty="0" smtClean="0"/>
              <a:t> command for ping sweep. </a:t>
            </a:r>
          </a:p>
          <a:p>
            <a:pPr algn="just"/>
            <a:endParaRPr lang="en-US" sz="1800" dirty="0" smtClean="0"/>
          </a:p>
          <a:p>
            <a:pPr algn="just"/>
            <a:r>
              <a:rPr lang="en-US" sz="1800" dirty="0" smtClean="0"/>
              <a:t>This command is a ping-like program which uses the ICMP echo request to determine if a host is up.</a:t>
            </a:r>
          </a:p>
          <a:p>
            <a:pPr algn="just"/>
            <a:endParaRPr lang="en-US" sz="1800" dirty="0" smtClean="0"/>
          </a:p>
          <a:p>
            <a:pPr algn="just"/>
            <a:r>
              <a:rPr lang="en-US" sz="1800" dirty="0" err="1" smtClean="0"/>
              <a:t>fping</a:t>
            </a:r>
            <a:r>
              <a:rPr lang="en-US" sz="1800" dirty="0" smtClean="0"/>
              <a:t> is different from ping in that you can specify any number of hosts on the command line, or specify a file containing the lists of hosts to ping. </a:t>
            </a:r>
          </a:p>
          <a:p>
            <a:pPr algn="just"/>
            <a:endParaRPr lang="en-US" sz="1800" dirty="0" smtClean="0"/>
          </a:p>
          <a:p>
            <a:pPr algn="just"/>
            <a:r>
              <a:rPr lang="en-US" sz="1800" dirty="0" smtClean="0"/>
              <a:t>If a host does not respond within a certain time limit and/or retry limit, it will be considered unreachable.</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36</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Ping Sweep</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To disable ping sweeps on a network, you can block ICMP ECHO requests from outside sources. </a:t>
            </a:r>
          </a:p>
          <a:p>
            <a:pPr algn="just"/>
            <a:endParaRPr lang="en-US" sz="1800" dirty="0" smtClean="0"/>
          </a:p>
          <a:p>
            <a:pPr algn="just"/>
            <a:r>
              <a:rPr lang="en-US" sz="1800" dirty="0" smtClean="0"/>
              <a:t>This can be done using the following command which will create a firewall rule in </a:t>
            </a:r>
            <a:r>
              <a:rPr lang="en-US" sz="1800" dirty="0" err="1" smtClean="0"/>
              <a:t>iptable</a:t>
            </a:r>
            <a:r>
              <a:rPr lang="en-US" sz="1800" dirty="0" smtClean="0"/>
              <a:t>.</a:t>
            </a:r>
          </a:p>
          <a:p>
            <a:pPr algn="just"/>
            <a:endParaRPr lang="en-US" sz="1800" dirty="0" smtClean="0"/>
          </a:p>
          <a:p>
            <a:pPr algn="just">
              <a:buNone/>
            </a:pPr>
            <a:r>
              <a:rPr lang="en-US" sz="1800" dirty="0" smtClean="0"/>
              <a:t>		$</a:t>
            </a:r>
            <a:r>
              <a:rPr lang="en-US" sz="1800" dirty="0" err="1" smtClean="0"/>
              <a:t>iptables</a:t>
            </a:r>
            <a:r>
              <a:rPr lang="en-US" sz="1800" dirty="0" smtClean="0"/>
              <a:t> -A OUTPUT -p </a:t>
            </a:r>
            <a:r>
              <a:rPr lang="en-US" sz="1800" dirty="0" err="1" smtClean="0"/>
              <a:t>icmp</a:t>
            </a:r>
            <a:r>
              <a:rPr lang="en-US" sz="1800" dirty="0" smtClean="0"/>
              <a:t> --</a:t>
            </a:r>
            <a:r>
              <a:rPr lang="en-US" sz="1800" dirty="0" err="1" smtClean="0"/>
              <a:t>icmp</a:t>
            </a:r>
            <a:r>
              <a:rPr lang="en-US" sz="1800" dirty="0" smtClean="0"/>
              <a:t>-type echo-request -j DROP</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37</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DNS Enumeration</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Domain Name Server (DNS) is like a map or an address book. </a:t>
            </a:r>
          </a:p>
          <a:p>
            <a:pPr algn="just"/>
            <a:endParaRPr lang="en-US" sz="1800" dirty="0" smtClean="0"/>
          </a:p>
          <a:p>
            <a:pPr algn="just"/>
            <a:r>
              <a:rPr lang="en-US" sz="1800" dirty="0" smtClean="0"/>
              <a:t>In fact, it is like a distributed database which is used to translate an IP address 192.111.1.120 to a name www.example.com and vice versa.</a:t>
            </a:r>
          </a:p>
          <a:p>
            <a:pPr algn="just"/>
            <a:endParaRPr lang="en-US" sz="1800" dirty="0" smtClean="0"/>
          </a:p>
          <a:p>
            <a:pPr algn="just"/>
            <a:r>
              <a:rPr lang="en-US" sz="1800" dirty="0" smtClean="0"/>
              <a:t>DNS enumeration is the process of locating all the DNS servers and their corresponding records for an organization. </a:t>
            </a:r>
          </a:p>
          <a:p>
            <a:pPr algn="just"/>
            <a:endParaRPr lang="en-US" sz="1800" dirty="0" smtClean="0"/>
          </a:p>
          <a:p>
            <a:pPr algn="just"/>
            <a:r>
              <a:rPr lang="en-US" sz="1800" dirty="0" smtClean="0"/>
              <a:t>The idea is to gather as much interesting details as possible about your target before initiating an attack.</a:t>
            </a:r>
          </a:p>
          <a:p>
            <a:pPr algn="just"/>
            <a:endParaRPr lang="en-US" sz="1800" dirty="0" smtClean="0"/>
          </a:p>
          <a:p>
            <a:pPr algn="just"/>
            <a:r>
              <a:rPr lang="en-US" sz="1800" dirty="0" smtClean="0"/>
              <a:t>You can use </a:t>
            </a:r>
            <a:r>
              <a:rPr lang="en-US" sz="1800" dirty="0" err="1" smtClean="0"/>
              <a:t>nslookup</a:t>
            </a:r>
            <a:r>
              <a:rPr lang="en-US" sz="1800" dirty="0" smtClean="0"/>
              <a:t> command available on Linux to get DNS and host-related information. </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38</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DNS Enumeration</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In addition, you can use the following </a:t>
            </a:r>
            <a:r>
              <a:rPr lang="en-US" sz="1800" dirty="0" err="1" smtClean="0"/>
              <a:t>DNSenum</a:t>
            </a:r>
            <a:r>
              <a:rPr lang="en-US" sz="1800" dirty="0" smtClean="0"/>
              <a:t> script to get detailed information about a domain   </a:t>
            </a:r>
          </a:p>
          <a:p>
            <a:pPr algn="just">
              <a:buNone/>
            </a:pPr>
            <a:r>
              <a:rPr lang="en-US" sz="1800" dirty="0" smtClean="0"/>
              <a:t>	</a:t>
            </a:r>
          </a:p>
          <a:p>
            <a:pPr algn="just">
              <a:buNone/>
            </a:pPr>
            <a:endParaRPr lang="en-US" sz="1800" dirty="0" smtClean="0"/>
          </a:p>
          <a:p>
            <a:pPr algn="just">
              <a:buNone/>
            </a:pPr>
            <a:r>
              <a:rPr lang="en-US" sz="1800" dirty="0" smtClean="0"/>
              <a:t>					DNSenum.pl</a:t>
            </a:r>
          </a:p>
          <a:p>
            <a:pPr algn="just"/>
            <a:endParaRPr lang="en-US" sz="1800" dirty="0" smtClean="0"/>
          </a:p>
          <a:p>
            <a:pPr algn="just"/>
            <a:endParaRPr lang="en-US" sz="1800"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39</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DNS Enumeration</a:t>
            </a:r>
          </a:p>
        </p:txBody>
      </p:sp>
      <p:sp>
        <p:nvSpPr>
          <p:cNvPr id="10" name="Content Placeholder 9"/>
          <p:cNvSpPr>
            <a:spLocks noGrp="1"/>
          </p:cNvSpPr>
          <p:nvPr>
            <p:ph idx="1"/>
          </p:nvPr>
        </p:nvSpPr>
        <p:spPr>
          <a:xfrm>
            <a:off x="457200" y="762000"/>
            <a:ext cx="8229600" cy="4495800"/>
          </a:xfrm>
        </p:spPr>
        <p:txBody>
          <a:bodyPr/>
          <a:lstStyle/>
          <a:p>
            <a:pPr algn="just"/>
            <a:r>
              <a:rPr lang="en-US" sz="1800" dirty="0" err="1" smtClean="0"/>
              <a:t>DNSenum</a:t>
            </a:r>
            <a:r>
              <a:rPr lang="en-US" sz="1800" dirty="0" smtClean="0"/>
              <a:t> script can perform the following important operations −</a:t>
            </a:r>
          </a:p>
          <a:p>
            <a:pPr lvl="1" algn="just">
              <a:buFont typeface="Arial" pitchFamily="34" charset="0"/>
              <a:buChar char="•"/>
            </a:pPr>
            <a:r>
              <a:rPr lang="en-US" sz="1800" dirty="0" smtClean="0"/>
              <a:t>Get the host's addresses</a:t>
            </a:r>
          </a:p>
          <a:p>
            <a:pPr lvl="1" algn="just">
              <a:buFont typeface="Arial" pitchFamily="34" charset="0"/>
              <a:buChar char="•"/>
            </a:pPr>
            <a:r>
              <a:rPr lang="en-US" sz="1800" dirty="0" smtClean="0"/>
              <a:t>Get the </a:t>
            </a:r>
            <a:r>
              <a:rPr lang="en-US" sz="1800" dirty="0" err="1" smtClean="0"/>
              <a:t>nameservers</a:t>
            </a:r>
            <a:endParaRPr lang="en-US" sz="1800" dirty="0" smtClean="0"/>
          </a:p>
          <a:p>
            <a:pPr lvl="1" algn="just">
              <a:buFont typeface="Arial" pitchFamily="34" charset="0"/>
              <a:buChar char="•"/>
            </a:pPr>
            <a:r>
              <a:rPr lang="en-US" sz="1800" dirty="0" smtClean="0"/>
              <a:t>Get the MX record</a:t>
            </a:r>
          </a:p>
          <a:p>
            <a:pPr lvl="1" algn="just">
              <a:buFont typeface="Arial" pitchFamily="34" charset="0"/>
              <a:buChar char="•"/>
            </a:pPr>
            <a:r>
              <a:rPr lang="en-US" sz="1800" dirty="0" smtClean="0"/>
              <a:t>Perform </a:t>
            </a:r>
            <a:r>
              <a:rPr lang="en-US" sz="1800" dirty="0" err="1" smtClean="0"/>
              <a:t>axfr</a:t>
            </a:r>
            <a:r>
              <a:rPr lang="en-US" sz="1800" dirty="0" smtClean="0"/>
              <a:t> queries on </a:t>
            </a:r>
            <a:r>
              <a:rPr lang="en-US" sz="1800" dirty="0" err="1" smtClean="0"/>
              <a:t>nameservers</a:t>
            </a:r>
            <a:endParaRPr lang="en-US" sz="1800" dirty="0" smtClean="0"/>
          </a:p>
          <a:p>
            <a:pPr lvl="1" algn="just">
              <a:buFont typeface="Arial" pitchFamily="34" charset="0"/>
              <a:buChar char="•"/>
            </a:pPr>
            <a:r>
              <a:rPr lang="en-US" sz="1800" dirty="0" smtClean="0"/>
              <a:t>Get extra names and </a:t>
            </a:r>
            <a:r>
              <a:rPr lang="en-US" sz="1800" dirty="0" err="1" smtClean="0"/>
              <a:t>subdomains</a:t>
            </a:r>
            <a:r>
              <a:rPr lang="en-US" sz="1800" dirty="0" smtClean="0"/>
              <a:t> via Google scraping</a:t>
            </a:r>
          </a:p>
          <a:p>
            <a:pPr lvl="1" algn="just">
              <a:buFont typeface="Arial" pitchFamily="34" charset="0"/>
              <a:buChar char="•"/>
            </a:pPr>
            <a:r>
              <a:rPr lang="en-US" sz="1800" dirty="0" smtClean="0"/>
              <a:t>Brute force </a:t>
            </a:r>
            <a:r>
              <a:rPr lang="en-US" sz="1800" dirty="0" err="1" smtClean="0"/>
              <a:t>subdomains</a:t>
            </a:r>
            <a:r>
              <a:rPr lang="en-US" sz="1800" dirty="0" smtClean="0"/>
              <a:t> from file can also perform recursion on </a:t>
            </a:r>
            <a:r>
              <a:rPr lang="en-US" sz="1800" dirty="0" err="1" smtClean="0"/>
              <a:t>subdomain</a:t>
            </a:r>
            <a:r>
              <a:rPr lang="en-US" sz="1800" dirty="0" smtClean="0"/>
              <a:t> that has NS records</a:t>
            </a:r>
          </a:p>
          <a:p>
            <a:pPr lvl="1" algn="just">
              <a:buFont typeface="Arial" pitchFamily="34" charset="0"/>
              <a:buChar char="•"/>
            </a:pPr>
            <a:r>
              <a:rPr lang="en-US" sz="1800" dirty="0" smtClean="0"/>
              <a:t>Calculate C class domain network ranges and perform </a:t>
            </a:r>
            <a:r>
              <a:rPr lang="en-US" sz="1800" dirty="0" err="1" smtClean="0"/>
              <a:t>whois</a:t>
            </a:r>
            <a:r>
              <a:rPr lang="en-US" sz="1800" dirty="0" smtClean="0"/>
              <a:t> queries on them</a:t>
            </a:r>
          </a:p>
          <a:p>
            <a:pPr lvl="1" algn="just">
              <a:buFont typeface="Arial" pitchFamily="34" charset="0"/>
              <a:buChar char="•"/>
            </a:pPr>
            <a:r>
              <a:rPr lang="en-US" sz="1800" dirty="0" smtClean="0"/>
              <a:t>Perform reverse lookups on </a:t>
            </a:r>
            <a:r>
              <a:rPr lang="en-US" sz="1800" dirty="0" err="1" smtClean="0"/>
              <a:t>netranges</a:t>
            </a:r>
            <a:endParaRPr lang="en-US" sz="1800"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Types of Hacking</a:t>
            </a:r>
          </a:p>
        </p:txBody>
      </p:sp>
      <p:sp>
        <p:nvSpPr>
          <p:cNvPr id="10" name="Content Placeholder 9"/>
          <p:cNvSpPr>
            <a:spLocks noGrp="1"/>
          </p:cNvSpPr>
          <p:nvPr>
            <p:ph idx="1"/>
          </p:nvPr>
        </p:nvSpPr>
        <p:spPr>
          <a:xfrm>
            <a:off x="457200" y="762000"/>
            <a:ext cx="8229600" cy="4495800"/>
          </a:xfrm>
        </p:spPr>
        <p:txBody>
          <a:bodyPr/>
          <a:lstStyle/>
          <a:p>
            <a:pPr algn="just"/>
            <a:r>
              <a:rPr lang="en-US" sz="2000" b="1" dirty="0" smtClean="0"/>
              <a:t>Website Hacking </a:t>
            </a:r>
          </a:p>
          <a:p>
            <a:pPr algn="just">
              <a:buNone/>
            </a:pPr>
            <a:r>
              <a:rPr lang="en-US" sz="2000" dirty="0" smtClean="0"/>
              <a:t>	Taking unauthorized control over a web server and its associated software such as databases and other interfaces.</a:t>
            </a:r>
          </a:p>
          <a:p>
            <a:pPr algn="just"/>
            <a:endParaRPr lang="en-US" sz="2000" dirty="0" smtClean="0"/>
          </a:p>
          <a:p>
            <a:pPr algn="just"/>
            <a:r>
              <a:rPr lang="en-US" sz="2000" b="1" dirty="0" smtClean="0"/>
              <a:t>Network Hacking </a:t>
            </a:r>
          </a:p>
          <a:p>
            <a:pPr algn="just">
              <a:buNone/>
            </a:pPr>
            <a:r>
              <a:rPr lang="en-US" sz="2000" dirty="0" smtClean="0"/>
              <a:t>	Gathering information about a network by using tools like Telnet, NS lookup, Ping, </a:t>
            </a:r>
            <a:r>
              <a:rPr lang="en-US" sz="2000" dirty="0" err="1" smtClean="0"/>
              <a:t>Tracert</a:t>
            </a:r>
            <a:r>
              <a:rPr lang="en-US" sz="2000" dirty="0" smtClean="0"/>
              <a:t>, </a:t>
            </a:r>
            <a:r>
              <a:rPr lang="en-US" sz="2000" dirty="0" err="1" smtClean="0"/>
              <a:t>Netstat</a:t>
            </a:r>
            <a:r>
              <a:rPr lang="en-US" sz="2000" dirty="0" smtClean="0"/>
              <a:t>, etc. with the intent to harm the network system and hamper its operation.</a:t>
            </a:r>
          </a:p>
          <a:p>
            <a:pPr algn="just"/>
            <a:endParaRPr lang="en-US" sz="2000" dirty="0" smtClean="0"/>
          </a:p>
          <a:p>
            <a:pPr algn="just"/>
            <a:r>
              <a:rPr lang="en-US" sz="2000" b="1" dirty="0" smtClean="0"/>
              <a:t>Email Hacking </a:t>
            </a:r>
          </a:p>
          <a:p>
            <a:pPr algn="just">
              <a:buNone/>
            </a:pPr>
            <a:r>
              <a:rPr lang="en-US" sz="2000" b="1" dirty="0" smtClean="0"/>
              <a:t>	</a:t>
            </a:r>
            <a:r>
              <a:rPr lang="en-US" sz="2000" dirty="0" smtClean="0"/>
              <a:t>It includes getting unauthorized access on an Email account and using it without taking the consent of its owner.</a:t>
            </a:r>
          </a:p>
          <a:p>
            <a:pPr algn="just"/>
            <a:endParaRPr lang="en-US" sz="2000" dirty="0" smtClean="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40</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DNS Enumeration</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DNS Enumeration does not have a quick fix and it is really beyond the scope.</a:t>
            </a:r>
          </a:p>
          <a:p>
            <a:pPr algn="just"/>
            <a:endParaRPr lang="en-US" sz="1800" dirty="0" smtClean="0"/>
          </a:p>
          <a:p>
            <a:pPr algn="just"/>
            <a:r>
              <a:rPr lang="en-US" sz="1800" dirty="0" smtClean="0"/>
              <a:t>Preventing DNS Enumeration is a big challenge.</a:t>
            </a:r>
          </a:p>
          <a:p>
            <a:pPr algn="just"/>
            <a:endParaRPr lang="en-US" sz="1800" dirty="0" smtClean="0"/>
          </a:p>
          <a:p>
            <a:pPr algn="just"/>
            <a:r>
              <a:rPr lang="en-US" sz="1800" dirty="0" smtClean="0"/>
              <a:t>If your DNS is not configured in a secure way, it is possible that lots of sensitive information about the network and organization can go outside and an </a:t>
            </a:r>
            <a:r>
              <a:rPr lang="en-US" sz="1800" dirty="0" err="1" smtClean="0"/>
              <a:t>untrusted</a:t>
            </a:r>
            <a:r>
              <a:rPr lang="en-US" sz="1800" dirty="0" smtClean="0"/>
              <a:t> Internet user can perform a DNS zone transfer.</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41</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Sniffing</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Sniffing is the process of monitoring and capturing all the packets passing through a given network using sniffing tools. </a:t>
            </a:r>
          </a:p>
          <a:p>
            <a:pPr algn="just"/>
            <a:endParaRPr lang="en-US" sz="1800" dirty="0" smtClean="0"/>
          </a:p>
          <a:p>
            <a:pPr algn="just"/>
            <a:r>
              <a:rPr lang="en-US" sz="1800" dirty="0" smtClean="0"/>
              <a:t>It is a form of “tapping phone wires” and get to know about the conversation.</a:t>
            </a:r>
          </a:p>
          <a:p>
            <a:pPr algn="just"/>
            <a:endParaRPr lang="en-US" sz="1800" dirty="0" smtClean="0"/>
          </a:p>
          <a:p>
            <a:pPr algn="just"/>
            <a:r>
              <a:rPr lang="en-US" sz="1800" dirty="0" smtClean="0"/>
              <a:t>It is also called wiretapping applied to the computer networks.</a:t>
            </a:r>
          </a:p>
          <a:p>
            <a:pPr algn="just"/>
            <a:endParaRPr lang="en-US" sz="1800" dirty="0" smtClean="0"/>
          </a:p>
          <a:p>
            <a:pPr algn="just"/>
            <a:r>
              <a:rPr lang="en-US" sz="1800" dirty="0" smtClean="0"/>
              <a:t>There is so much possibility that if a set of enterprise switch ports is open, then one of their employees can sniff the whole traffic of the network.</a:t>
            </a:r>
          </a:p>
          <a:p>
            <a:pPr algn="just"/>
            <a:endParaRPr lang="en-US" sz="1800" dirty="0" smtClean="0"/>
          </a:p>
          <a:p>
            <a:pPr algn="just"/>
            <a:r>
              <a:rPr lang="en-US" sz="1800" dirty="0" smtClean="0"/>
              <a:t>Anyone in the same physical location can plug into the network using Ethernet cable or connect wirelessly to that network and sniff the total traffic.</a:t>
            </a:r>
          </a:p>
          <a:p>
            <a:pPr algn="just"/>
            <a:endParaRPr lang="en-US" sz="1800" dirty="0" smtClean="0"/>
          </a:p>
          <a:p>
            <a:pPr algn="just"/>
            <a:endParaRPr lang="en-US" sz="1800" dirty="0"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42</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Sniffing</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In other words, Sniffing allows you to see all sorts of traffic, both protected and unprotected. </a:t>
            </a:r>
          </a:p>
          <a:p>
            <a:pPr algn="just"/>
            <a:endParaRPr lang="en-US" sz="1800" dirty="0" smtClean="0"/>
          </a:p>
          <a:p>
            <a:pPr algn="just"/>
            <a:r>
              <a:rPr lang="en-US" sz="1800" dirty="0" smtClean="0"/>
              <a:t>In the right conditions and with the right protocols in place, an attacking party may be able to gather information that can be used for further attacks or to cause other issues for the network or system owner.</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43</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Sniffing</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What can be sniffed?</a:t>
            </a:r>
          </a:p>
          <a:p>
            <a:pPr algn="just">
              <a:buNone/>
            </a:pPr>
            <a:r>
              <a:rPr lang="en-US" sz="1800" dirty="0" smtClean="0"/>
              <a:t>	</a:t>
            </a:r>
          </a:p>
          <a:p>
            <a:pPr algn="just">
              <a:buNone/>
            </a:pPr>
            <a:r>
              <a:rPr lang="en-US" sz="1800" dirty="0" smtClean="0"/>
              <a:t>	One can sniff the following sensitive information from a network −</a:t>
            </a:r>
          </a:p>
          <a:p>
            <a:pPr algn="just"/>
            <a:endParaRPr lang="en-US" sz="1800" dirty="0" smtClean="0"/>
          </a:p>
          <a:p>
            <a:pPr lvl="1" algn="just">
              <a:buFont typeface="Arial" pitchFamily="34" charset="0"/>
              <a:buChar char="•"/>
            </a:pPr>
            <a:r>
              <a:rPr lang="en-US" sz="1800" dirty="0" smtClean="0"/>
              <a:t>Email traffic</a:t>
            </a:r>
          </a:p>
          <a:p>
            <a:pPr lvl="1" algn="just">
              <a:buFont typeface="Arial" pitchFamily="34" charset="0"/>
              <a:buChar char="•"/>
            </a:pPr>
            <a:r>
              <a:rPr lang="en-US" sz="1800" dirty="0" smtClean="0"/>
              <a:t>FTP passwords</a:t>
            </a:r>
          </a:p>
          <a:p>
            <a:pPr lvl="1" algn="just">
              <a:buFont typeface="Arial" pitchFamily="34" charset="0"/>
              <a:buChar char="•"/>
            </a:pPr>
            <a:r>
              <a:rPr lang="en-US" sz="1800" dirty="0" smtClean="0"/>
              <a:t>Web traffics</a:t>
            </a:r>
          </a:p>
          <a:p>
            <a:pPr lvl="1" algn="just">
              <a:buFont typeface="Arial" pitchFamily="34" charset="0"/>
              <a:buChar char="•"/>
            </a:pPr>
            <a:r>
              <a:rPr lang="en-US" sz="1800" dirty="0" smtClean="0"/>
              <a:t>Telnet passwords</a:t>
            </a:r>
          </a:p>
          <a:p>
            <a:pPr lvl="1" algn="just">
              <a:buFont typeface="Arial" pitchFamily="34" charset="0"/>
              <a:buChar char="•"/>
            </a:pPr>
            <a:r>
              <a:rPr lang="en-US" sz="1800" dirty="0" smtClean="0"/>
              <a:t>Router configuration</a:t>
            </a:r>
          </a:p>
          <a:p>
            <a:pPr lvl="1" algn="just">
              <a:buFont typeface="Arial" pitchFamily="34" charset="0"/>
              <a:buChar char="•"/>
            </a:pPr>
            <a:r>
              <a:rPr lang="en-US" sz="1800" dirty="0" smtClean="0"/>
              <a:t>Chat sessions</a:t>
            </a:r>
          </a:p>
          <a:p>
            <a:pPr lvl="1" algn="just">
              <a:buFont typeface="Arial" pitchFamily="34" charset="0"/>
              <a:buChar char="•"/>
            </a:pPr>
            <a:r>
              <a:rPr lang="en-US" sz="1800" dirty="0" smtClean="0"/>
              <a:t>DNS traffic</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44</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How it works</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A sniffer normally turns the NIC of the system to the promiscuous mode so that it listens to all the data transmitted on its segment.</a:t>
            </a:r>
          </a:p>
          <a:p>
            <a:pPr algn="just"/>
            <a:endParaRPr lang="en-US" sz="1800" dirty="0" smtClean="0"/>
          </a:p>
          <a:p>
            <a:pPr algn="just"/>
            <a:r>
              <a:rPr lang="en-US" sz="1800" dirty="0" smtClean="0"/>
              <a:t>Promiscuous mode refers to the unique way of Ethernet hardware, in particular, network interface cards (NICs), that allows an NIC to receive all traffic on the network, even if it is not addressed to this NIC. </a:t>
            </a:r>
          </a:p>
          <a:p>
            <a:pPr algn="just"/>
            <a:endParaRPr lang="en-US" sz="1800" dirty="0" smtClean="0"/>
          </a:p>
          <a:p>
            <a:pPr algn="just"/>
            <a:r>
              <a:rPr lang="en-US" sz="1800" dirty="0" smtClean="0"/>
              <a:t>By default, a NIC ignores all traffic that is not addressed to it, which is done by comparing the destination address of the Ethernet packet with the hardware address (a.k.a. MAC) of the device. </a:t>
            </a:r>
          </a:p>
          <a:p>
            <a:pPr algn="just"/>
            <a:endParaRPr lang="en-US" sz="1800" dirty="0" smtClean="0"/>
          </a:p>
          <a:p>
            <a:pPr algn="just"/>
            <a:r>
              <a:rPr lang="en-US" sz="1800" dirty="0" smtClean="0"/>
              <a:t>While this makes perfect sense for networking, non-promiscuous mode makes it difficult to use network monitoring and analysis software for diagnosing connectivity issues or traffic accounting.</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45</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How it works</a:t>
            </a:r>
          </a:p>
        </p:txBody>
      </p:sp>
      <p:sp>
        <p:nvSpPr>
          <p:cNvPr id="11" name="Rectangle 10"/>
          <p:cNvSpPr/>
          <p:nvPr/>
        </p:nvSpPr>
        <p:spPr>
          <a:xfrm>
            <a:off x="685800" y="4572000"/>
            <a:ext cx="7772400" cy="646331"/>
          </a:xfrm>
          <a:prstGeom prst="rect">
            <a:avLst/>
          </a:prstGeom>
        </p:spPr>
        <p:txBody>
          <a:bodyPr wrap="square">
            <a:spAutoFit/>
          </a:bodyPr>
          <a:lstStyle/>
          <a:p>
            <a:r>
              <a:rPr lang="en-US" dirty="0" smtClean="0"/>
              <a:t>A sniffer can continuously monitor all the traffic to a computer through the NIC by decoding the information encapsulated in the data packets</a:t>
            </a:r>
            <a:endParaRPr lang="en-US" dirty="0"/>
          </a:p>
        </p:txBody>
      </p:sp>
      <p:pic>
        <p:nvPicPr>
          <p:cNvPr id="1027" name="Picture 3" descr="C:\Users\Admin\Desktop\sniffing_networks.jpg"/>
          <p:cNvPicPr>
            <a:picLocks noChangeAspect="1" noChangeArrowheads="1"/>
          </p:cNvPicPr>
          <p:nvPr/>
        </p:nvPicPr>
        <p:blipFill>
          <a:blip r:embed="rId4"/>
          <a:srcRect/>
          <a:stretch>
            <a:fillRect/>
          </a:stretch>
        </p:blipFill>
        <p:spPr bwMode="auto">
          <a:xfrm>
            <a:off x="1143000" y="609600"/>
            <a:ext cx="7162800" cy="3796284"/>
          </a:xfrm>
          <a:prstGeom prst="rect">
            <a:avLst/>
          </a:prstGeom>
          <a:noFill/>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46</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Types of Sniffing</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Sniffing can be either Active or Passive in nature.</a:t>
            </a:r>
          </a:p>
          <a:p>
            <a:pPr algn="just"/>
            <a:endParaRPr lang="en-US" sz="1800" dirty="0" smtClean="0"/>
          </a:p>
          <a:p>
            <a:pPr algn="just"/>
            <a:r>
              <a:rPr lang="en-US" sz="1800" b="1" dirty="0" smtClean="0"/>
              <a:t>Passive Sniffing</a:t>
            </a:r>
          </a:p>
          <a:p>
            <a:pPr algn="just"/>
            <a:r>
              <a:rPr lang="en-US" sz="1800" dirty="0" smtClean="0"/>
              <a:t>The traffic is locked but it is not altered in any way. It allows listening only. </a:t>
            </a:r>
          </a:p>
          <a:p>
            <a:pPr algn="just"/>
            <a:endParaRPr lang="en-US" sz="1800" dirty="0" smtClean="0"/>
          </a:p>
          <a:p>
            <a:pPr algn="just"/>
            <a:r>
              <a:rPr lang="en-US" sz="1800" dirty="0" smtClean="0"/>
              <a:t>It works with Hub devices. On a hub device, the traffic is sent to all the ports. In a network that uses hubs to connect systems, all hosts on the network can see the traffic. Therefore, an attacker can easily capture traffic going through.</a:t>
            </a:r>
          </a:p>
          <a:p>
            <a:pPr algn="just"/>
            <a:endParaRPr lang="en-US" sz="1800" dirty="0" smtClean="0"/>
          </a:p>
          <a:p>
            <a:pPr algn="just"/>
            <a:r>
              <a:rPr lang="en-US" sz="1800" dirty="0" smtClean="0"/>
              <a:t>The good news is that hubs are almost obsolete nowadays. Most modern networks use switches. Hence, passive sniffing is no more effective.</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47</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Types of Sniffing</a:t>
            </a:r>
          </a:p>
        </p:txBody>
      </p:sp>
      <p:sp>
        <p:nvSpPr>
          <p:cNvPr id="10" name="Content Placeholder 9"/>
          <p:cNvSpPr>
            <a:spLocks noGrp="1"/>
          </p:cNvSpPr>
          <p:nvPr>
            <p:ph idx="1"/>
          </p:nvPr>
        </p:nvSpPr>
        <p:spPr>
          <a:xfrm>
            <a:off x="457200" y="762000"/>
            <a:ext cx="8229600" cy="4495800"/>
          </a:xfrm>
        </p:spPr>
        <p:txBody>
          <a:bodyPr/>
          <a:lstStyle/>
          <a:p>
            <a:pPr algn="just"/>
            <a:r>
              <a:rPr lang="en-US" sz="1800" b="1" dirty="0" smtClean="0"/>
              <a:t>Active Sniffing</a:t>
            </a:r>
          </a:p>
          <a:p>
            <a:pPr algn="just"/>
            <a:r>
              <a:rPr lang="en-US" sz="1800" dirty="0" smtClean="0"/>
              <a:t>The traffic is not only locked and monitored, but it may also be altered in some way as determined by the attack. </a:t>
            </a:r>
          </a:p>
          <a:p>
            <a:pPr algn="just"/>
            <a:endParaRPr lang="en-US" sz="1800" dirty="0" smtClean="0"/>
          </a:p>
          <a:p>
            <a:pPr algn="just"/>
            <a:r>
              <a:rPr lang="en-US" sz="1800" dirty="0" smtClean="0"/>
              <a:t>Active sniffing is used to sniff a switch-based network. </a:t>
            </a:r>
          </a:p>
          <a:p>
            <a:pPr algn="just"/>
            <a:endParaRPr lang="en-US" sz="1800" dirty="0" smtClean="0"/>
          </a:p>
          <a:p>
            <a:pPr algn="just"/>
            <a:r>
              <a:rPr lang="en-US" sz="1800" dirty="0" smtClean="0"/>
              <a:t>It involves injecting address resolution packets (ARP) into a target network to flood on the switch content addressable memory (CAM) table. </a:t>
            </a:r>
          </a:p>
          <a:p>
            <a:pPr algn="just"/>
            <a:endParaRPr lang="en-US" sz="1800" dirty="0" smtClean="0"/>
          </a:p>
          <a:p>
            <a:pPr algn="just"/>
            <a:r>
              <a:rPr lang="en-US" sz="1800" dirty="0" smtClean="0"/>
              <a:t>CAM keeps track of which host is connected to which port.</a:t>
            </a:r>
          </a:p>
          <a:p>
            <a:pPr algn="just"/>
            <a:endParaRPr lang="en-US" sz="1800" dirty="0" smtClean="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48</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Types of Sniffing</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Following are the Active Sniffing Techniques </a:t>
            </a:r>
          </a:p>
          <a:p>
            <a:pPr lvl="1" algn="just">
              <a:buFont typeface="Arial" pitchFamily="34" charset="0"/>
              <a:buChar char="•"/>
            </a:pPr>
            <a:endParaRPr lang="en-US" sz="1800" dirty="0" smtClean="0"/>
          </a:p>
          <a:p>
            <a:pPr lvl="1" algn="just">
              <a:buFont typeface="Arial" pitchFamily="34" charset="0"/>
              <a:buChar char="•"/>
            </a:pPr>
            <a:r>
              <a:rPr lang="en-US" sz="1800" dirty="0" smtClean="0"/>
              <a:t>MAC Flooding</a:t>
            </a:r>
          </a:p>
          <a:p>
            <a:pPr lvl="1" algn="just">
              <a:buFont typeface="Arial" pitchFamily="34" charset="0"/>
              <a:buChar char="•"/>
            </a:pPr>
            <a:r>
              <a:rPr lang="en-US" sz="1800" dirty="0" smtClean="0"/>
              <a:t>DHCP Attacks</a:t>
            </a:r>
          </a:p>
          <a:p>
            <a:pPr lvl="1" algn="just">
              <a:buFont typeface="Arial" pitchFamily="34" charset="0"/>
              <a:buChar char="•"/>
            </a:pPr>
            <a:r>
              <a:rPr lang="en-US" sz="1800" dirty="0" smtClean="0"/>
              <a:t>DNS Poisoning</a:t>
            </a:r>
          </a:p>
          <a:p>
            <a:pPr lvl="1" algn="just">
              <a:buFont typeface="Arial" pitchFamily="34" charset="0"/>
              <a:buChar char="•"/>
            </a:pPr>
            <a:r>
              <a:rPr lang="en-US" sz="1800" dirty="0" smtClean="0"/>
              <a:t>Spoofing Attacks</a:t>
            </a:r>
          </a:p>
          <a:p>
            <a:pPr lvl="1" algn="just">
              <a:buFont typeface="Arial" pitchFamily="34" charset="0"/>
              <a:buChar char="•"/>
            </a:pPr>
            <a:r>
              <a:rPr lang="en-US" sz="1800" dirty="0" smtClean="0"/>
              <a:t>ARP Poisoning</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49</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Protocols which are affected</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Protocols such as the tried and true TCP/IP were never designed with security in mind and therefore do not offer much resistance to potential intruders. Several rules lend themselves to easy sniffing </a:t>
            </a:r>
          </a:p>
          <a:p>
            <a:pPr algn="just"/>
            <a:endParaRPr lang="en-US" sz="1800" dirty="0" smtClean="0"/>
          </a:p>
          <a:p>
            <a:pPr algn="just"/>
            <a:r>
              <a:rPr lang="en-US" sz="1800" b="1" dirty="0" smtClean="0"/>
              <a:t>HTTP</a:t>
            </a:r>
            <a:r>
              <a:rPr lang="en-US" sz="1800" dirty="0" smtClean="0"/>
              <a:t> : It is used to send information in the clear text without any encryption and thus a real target.</a:t>
            </a:r>
          </a:p>
          <a:p>
            <a:pPr algn="just"/>
            <a:endParaRPr lang="en-US" sz="1800" dirty="0" smtClean="0"/>
          </a:p>
          <a:p>
            <a:pPr algn="just"/>
            <a:r>
              <a:rPr lang="en-US" sz="1800" b="1" dirty="0" smtClean="0"/>
              <a:t>SMTP (Simple Mail Transfer Protocol) : </a:t>
            </a:r>
            <a:r>
              <a:rPr lang="en-US" sz="1800" dirty="0" smtClean="0"/>
              <a:t>SMTP is basically utilized in the transfer of emails. This protocol is efficient, but it does not include any protection against sniffing.</a:t>
            </a:r>
          </a:p>
          <a:p>
            <a:pPr algn="just"/>
            <a:endParaRPr lang="en-US" sz="1800" b="1" dirty="0" smtClean="0"/>
          </a:p>
          <a:p>
            <a:pPr algn="just"/>
            <a:r>
              <a:rPr lang="en-US" sz="1800" b="1" dirty="0" smtClean="0"/>
              <a:t>NNTP (Network News Transfer Protocol) </a:t>
            </a:r>
            <a:r>
              <a:rPr lang="en-US" sz="1800" dirty="0" smtClean="0"/>
              <a:t>: It is used for all types of communications, but its main drawback is that data and even passwords are sent over the network as clear text.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Types of Hacking</a:t>
            </a:r>
          </a:p>
        </p:txBody>
      </p:sp>
      <p:sp>
        <p:nvSpPr>
          <p:cNvPr id="10" name="Content Placeholder 9"/>
          <p:cNvSpPr>
            <a:spLocks noGrp="1"/>
          </p:cNvSpPr>
          <p:nvPr>
            <p:ph idx="1"/>
          </p:nvPr>
        </p:nvSpPr>
        <p:spPr>
          <a:xfrm>
            <a:off x="457200" y="762000"/>
            <a:ext cx="8229600" cy="4495800"/>
          </a:xfrm>
        </p:spPr>
        <p:txBody>
          <a:bodyPr/>
          <a:lstStyle/>
          <a:p>
            <a:pPr algn="just"/>
            <a:r>
              <a:rPr lang="en-US" sz="2000" b="1" dirty="0" smtClean="0"/>
              <a:t>Ethical Hacking </a:t>
            </a:r>
          </a:p>
          <a:p>
            <a:pPr algn="just">
              <a:buNone/>
            </a:pPr>
            <a:r>
              <a:rPr lang="en-US" sz="2000" dirty="0" smtClean="0"/>
              <a:t>	Involves finding weaknesses in a computer or network for testing purpose and finally getting them fixed.</a:t>
            </a:r>
          </a:p>
          <a:p>
            <a:pPr algn="just"/>
            <a:endParaRPr lang="en-US" sz="2000" dirty="0" smtClean="0"/>
          </a:p>
          <a:p>
            <a:pPr algn="just"/>
            <a:r>
              <a:rPr lang="en-US" sz="2000" b="1" dirty="0" smtClean="0"/>
              <a:t>Password Hacking </a:t>
            </a:r>
          </a:p>
          <a:p>
            <a:pPr algn="just">
              <a:buNone/>
            </a:pPr>
            <a:r>
              <a:rPr lang="en-US" sz="2000" dirty="0" smtClean="0"/>
              <a:t>	The process of recovering secret passwords from data that has been stored in or transmitted by a computer system.</a:t>
            </a:r>
          </a:p>
          <a:p>
            <a:pPr algn="just"/>
            <a:endParaRPr lang="en-US" sz="2000" dirty="0" smtClean="0"/>
          </a:p>
          <a:p>
            <a:pPr algn="just"/>
            <a:r>
              <a:rPr lang="en-US" sz="2000" b="1" dirty="0" smtClean="0"/>
              <a:t>Computer Hacking </a:t>
            </a:r>
          </a:p>
          <a:p>
            <a:pPr algn="just">
              <a:buNone/>
            </a:pPr>
            <a:r>
              <a:rPr lang="en-US" sz="2000" dirty="0" smtClean="0"/>
              <a:t>	The process of stealing computer ID and password by applying hacking methods and getting unauthorized access to a computer system.</a:t>
            </a:r>
            <a:endParaRPr lang="en-US" sz="2000"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50</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Protocols which are affected</a:t>
            </a:r>
          </a:p>
        </p:txBody>
      </p:sp>
      <p:sp>
        <p:nvSpPr>
          <p:cNvPr id="10" name="Content Placeholder 9"/>
          <p:cNvSpPr>
            <a:spLocks noGrp="1"/>
          </p:cNvSpPr>
          <p:nvPr>
            <p:ph idx="1"/>
          </p:nvPr>
        </p:nvSpPr>
        <p:spPr>
          <a:xfrm>
            <a:off x="457200" y="762000"/>
            <a:ext cx="8229600" cy="4495800"/>
          </a:xfrm>
        </p:spPr>
        <p:txBody>
          <a:bodyPr/>
          <a:lstStyle/>
          <a:p>
            <a:pPr algn="just"/>
            <a:r>
              <a:rPr lang="en-US" sz="1800" b="1" dirty="0" smtClean="0"/>
              <a:t>POP (Post Office Protocol)</a:t>
            </a:r>
            <a:r>
              <a:rPr lang="en-US" sz="1800" dirty="0" smtClean="0"/>
              <a:t> :  POP is strictly used to receive emails from the servers. This protocol does not include protection against sniffing because it can be trapped.</a:t>
            </a:r>
          </a:p>
          <a:p>
            <a:pPr algn="just"/>
            <a:endParaRPr lang="en-US" sz="1800" dirty="0" smtClean="0"/>
          </a:p>
          <a:p>
            <a:pPr algn="just"/>
            <a:r>
              <a:rPr lang="en-US" sz="1800" b="1" dirty="0" smtClean="0"/>
              <a:t>FTP (File Transfer Protocol)</a:t>
            </a:r>
            <a:r>
              <a:rPr lang="en-US" sz="1800" dirty="0" smtClean="0"/>
              <a:t> :  FTP is used to send and receive files, but it does not offer any security features. All the data is sent as clear text that can be easily sniffed.</a:t>
            </a:r>
          </a:p>
          <a:p>
            <a:pPr algn="just"/>
            <a:endParaRPr lang="en-US" sz="1800" dirty="0" smtClean="0"/>
          </a:p>
          <a:p>
            <a:pPr algn="just"/>
            <a:r>
              <a:rPr lang="en-US" sz="1800" b="1" dirty="0" smtClean="0"/>
              <a:t>IMAP (Internet Message Access Protocol) :</a:t>
            </a:r>
            <a:r>
              <a:rPr lang="en-US" sz="1800" dirty="0" smtClean="0"/>
              <a:t> IMAP is same as SMTP in its functions, but it is highly vulnerable to sniffing.</a:t>
            </a:r>
          </a:p>
          <a:p>
            <a:pPr algn="just"/>
            <a:endParaRPr lang="en-US" sz="1800" dirty="0" smtClean="0"/>
          </a:p>
          <a:p>
            <a:pPr algn="just"/>
            <a:r>
              <a:rPr lang="en-US" sz="1800" b="1" dirty="0" smtClean="0"/>
              <a:t>Telnet : </a:t>
            </a:r>
            <a:r>
              <a:rPr lang="en-US" sz="1800" dirty="0" smtClean="0"/>
              <a:t>Telnet sends everything (usernames, passwords, keystrokes) over the network as clear text and hence, it can be easily sniffed.</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51</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Sniffing Tools</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There are so many tools available to perform sniffing over a network, and they all have their own features to help a hacker analyze traffic and dissect the information. Sniffing tools are extremely common applications. </a:t>
            </a:r>
          </a:p>
          <a:p>
            <a:pPr algn="just"/>
            <a:endParaRPr lang="en-US" sz="1800" dirty="0" smtClean="0"/>
          </a:p>
          <a:p>
            <a:pPr algn="just"/>
            <a:r>
              <a:rPr lang="en-US" sz="1800" b="1" dirty="0" err="1" smtClean="0"/>
              <a:t>BetterCAP</a:t>
            </a:r>
            <a:r>
              <a:rPr lang="en-US" sz="1800" b="1" dirty="0" smtClean="0"/>
              <a:t> </a:t>
            </a:r>
            <a:r>
              <a:rPr lang="en-US" sz="1800" dirty="0" smtClean="0"/>
              <a:t>− </a:t>
            </a:r>
            <a:r>
              <a:rPr lang="en-US" sz="1800" dirty="0" err="1" smtClean="0"/>
              <a:t>BetterCAP</a:t>
            </a:r>
            <a:r>
              <a:rPr lang="en-US" sz="1800" dirty="0" smtClean="0"/>
              <a:t> is a powerful, flexible and portable tool created to perform various types of MITM attacks against a network, manipulate HTTP, HTTPS and TCP traffic in real-time, sniff for credentials, and much more.</a:t>
            </a:r>
          </a:p>
          <a:p>
            <a:pPr algn="just"/>
            <a:endParaRPr lang="en-US" sz="1800" dirty="0" smtClean="0"/>
          </a:p>
          <a:p>
            <a:pPr algn="just"/>
            <a:r>
              <a:rPr lang="en-US" sz="1800" b="1" dirty="0" err="1" smtClean="0"/>
              <a:t>Ettercap</a:t>
            </a:r>
            <a:r>
              <a:rPr lang="en-US" sz="1800" b="1" dirty="0" smtClean="0"/>
              <a:t> </a:t>
            </a:r>
            <a:r>
              <a:rPr lang="en-US" sz="1800" dirty="0" smtClean="0"/>
              <a:t>− </a:t>
            </a:r>
            <a:r>
              <a:rPr lang="en-US" sz="1800" dirty="0" err="1" smtClean="0"/>
              <a:t>Ettercap</a:t>
            </a:r>
            <a:r>
              <a:rPr lang="en-US" sz="1800" dirty="0" smtClean="0"/>
              <a:t> is a comprehensive suite for man-in-the-middle attacks. It features sniffing of live connections, content filtering on the fly and many other interesting tricks. It supports active and passive dissection of many protocols and includes many features for network and host analysis.</a:t>
            </a:r>
          </a:p>
          <a:p>
            <a:pPr algn="just"/>
            <a:endParaRPr lang="en-US" sz="1800" dirty="0" smtClean="0"/>
          </a:p>
          <a:p>
            <a:pPr algn="just"/>
            <a:endParaRPr lang="en-US" sz="1800" dirty="0"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52</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Sniffing Tools</a:t>
            </a:r>
          </a:p>
        </p:txBody>
      </p:sp>
      <p:sp>
        <p:nvSpPr>
          <p:cNvPr id="10" name="Content Placeholder 9"/>
          <p:cNvSpPr>
            <a:spLocks noGrp="1"/>
          </p:cNvSpPr>
          <p:nvPr>
            <p:ph idx="1"/>
          </p:nvPr>
        </p:nvSpPr>
        <p:spPr>
          <a:xfrm>
            <a:off x="457200" y="762000"/>
            <a:ext cx="8229600" cy="4495800"/>
          </a:xfrm>
        </p:spPr>
        <p:txBody>
          <a:bodyPr/>
          <a:lstStyle/>
          <a:p>
            <a:pPr algn="just"/>
            <a:r>
              <a:rPr lang="en-US" sz="1800" b="1" dirty="0" err="1" smtClean="0"/>
              <a:t>Wireshark</a:t>
            </a:r>
            <a:r>
              <a:rPr lang="en-US" sz="1800" dirty="0" smtClean="0"/>
              <a:t> − It is one of the most widely known and used packet sniffers. It offers a tremendous number of features designed to assist in the dissection and analysis of traffic.</a:t>
            </a:r>
          </a:p>
          <a:p>
            <a:pPr algn="just"/>
            <a:endParaRPr lang="en-US" sz="1800" dirty="0" smtClean="0"/>
          </a:p>
          <a:p>
            <a:pPr algn="just"/>
            <a:r>
              <a:rPr lang="en-US" sz="1800" b="1" dirty="0" err="1" smtClean="0"/>
              <a:t>Tcpdump</a:t>
            </a:r>
            <a:r>
              <a:rPr lang="en-US" sz="1800" dirty="0" smtClean="0"/>
              <a:t> − It is a well-known command-line packet analyzer. It provides the ability to intercept and observe TCP/IP and other packets during transmission over the network. Available at www.tcpdump.org.</a:t>
            </a:r>
          </a:p>
          <a:p>
            <a:pPr algn="just"/>
            <a:endParaRPr lang="en-US" sz="1800" dirty="0" smtClean="0"/>
          </a:p>
          <a:p>
            <a:pPr algn="just"/>
            <a:r>
              <a:rPr lang="en-US" sz="1800" b="1" dirty="0" err="1" smtClean="0"/>
              <a:t>WinDump</a:t>
            </a:r>
            <a:r>
              <a:rPr lang="en-US" sz="1800" dirty="0" smtClean="0"/>
              <a:t> − A Windows port of the popular Linux packet sniffer </a:t>
            </a:r>
            <a:r>
              <a:rPr lang="en-US" sz="1800" dirty="0" err="1" smtClean="0"/>
              <a:t>tcpdump</a:t>
            </a:r>
            <a:r>
              <a:rPr lang="en-US" sz="1800" dirty="0" smtClean="0"/>
              <a:t>, which is a command-line tool that is perfect for displaying header information.</a:t>
            </a:r>
          </a:p>
          <a:p>
            <a:pPr algn="just"/>
            <a:endParaRPr lang="en-US" sz="1800" dirty="0" smtClean="0"/>
          </a:p>
          <a:p>
            <a:pPr algn="just"/>
            <a:r>
              <a:rPr lang="en-US" sz="1800" b="1" dirty="0" err="1" smtClean="0"/>
              <a:t>OmniPeek</a:t>
            </a:r>
            <a:r>
              <a:rPr lang="en-US" sz="1800" b="1" dirty="0" smtClean="0"/>
              <a:t> </a:t>
            </a:r>
            <a:r>
              <a:rPr lang="en-US" sz="1800" dirty="0" smtClean="0"/>
              <a:t>− Manufactured by </a:t>
            </a:r>
            <a:r>
              <a:rPr lang="en-US" sz="1800" dirty="0" err="1" smtClean="0"/>
              <a:t>WildPackets</a:t>
            </a:r>
            <a:r>
              <a:rPr lang="en-US" sz="1800" dirty="0" smtClean="0"/>
              <a:t>, </a:t>
            </a:r>
            <a:r>
              <a:rPr lang="en-US" sz="1800" dirty="0" err="1" smtClean="0"/>
              <a:t>OmniPeek</a:t>
            </a:r>
            <a:r>
              <a:rPr lang="en-US" sz="1800" dirty="0" smtClean="0"/>
              <a:t> is a commercial product that is the evolution of the product </a:t>
            </a:r>
            <a:r>
              <a:rPr lang="en-US" sz="1800" dirty="0" err="1" smtClean="0"/>
              <a:t>EtherPeek</a:t>
            </a:r>
            <a:r>
              <a:rPr lang="en-US" sz="1800" dirty="0" smtClean="0"/>
              <a:t>.</a:t>
            </a:r>
          </a:p>
          <a:p>
            <a:pPr algn="just"/>
            <a:endParaRPr lang="en-US" sz="1800" dirty="0"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53</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Sniffing Tools</a:t>
            </a:r>
          </a:p>
        </p:txBody>
      </p:sp>
      <p:sp>
        <p:nvSpPr>
          <p:cNvPr id="10" name="Content Placeholder 9"/>
          <p:cNvSpPr>
            <a:spLocks noGrp="1"/>
          </p:cNvSpPr>
          <p:nvPr>
            <p:ph idx="1"/>
          </p:nvPr>
        </p:nvSpPr>
        <p:spPr>
          <a:xfrm>
            <a:off x="457200" y="762000"/>
            <a:ext cx="8229600" cy="4495800"/>
          </a:xfrm>
        </p:spPr>
        <p:txBody>
          <a:bodyPr/>
          <a:lstStyle/>
          <a:p>
            <a:pPr algn="just"/>
            <a:r>
              <a:rPr lang="en-US" sz="1800" b="1" dirty="0" err="1" smtClean="0"/>
              <a:t>Dsniff</a:t>
            </a:r>
            <a:r>
              <a:rPr lang="en-US" sz="1800" b="1" dirty="0" smtClean="0"/>
              <a:t> </a:t>
            </a:r>
            <a:r>
              <a:rPr lang="en-US" sz="1800" dirty="0" smtClean="0"/>
              <a:t>− A suite of tools designed to perform sniffing with different protocols with the intent of intercepting and revealing passwords. </a:t>
            </a:r>
            <a:r>
              <a:rPr lang="en-US" sz="1800" dirty="0" err="1" smtClean="0"/>
              <a:t>Dsniff</a:t>
            </a:r>
            <a:r>
              <a:rPr lang="en-US" sz="1800" dirty="0" smtClean="0"/>
              <a:t> is designed for Unix and Linux platforms and does not have a full equivalent on the Windows platform.</a:t>
            </a:r>
          </a:p>
          <a:p>
            <a:pPr algn="just"/>
            <a:endParaRPr lang="en-US" sz="1800" dirty="0" smtClean="0"/>
          </a:p>
          <a:p>
            <a:pPr algn="just"/>
            <a:r>
              <a:rPr lang="en-US" sz="1800" b="1" dirty="0" err="1" smtClean="0"/>
              <a:t>EtherApe</a:t>
            </a:r>
            <a:r>
              <a:rPr lang="en-US" sz="1800" dirty="0" smtClean="0"/>
              <a:t> − It is a Linux/Unix tool designed to display graphically a system's incoming and outgoing connections.</a:t>
            </a:r>
          </a:p>
          <a:p>
            <a:pPr algn="just"/>
            <a:endParaRPr lang="en-US" sz="1800" dirty="0" smtClean="0"/>
          </a:p>
          <a:p>
            <a:pPr algn="just"/>
            <a:r>
              <a:rPr lang="en-US" sz="1800" b="1" dirty="0" smtClean="0"/>
              <a:t>MSN Sniffer </a:t>
            </a:r>
            <a:r>
              <a:rPr lang="en-US" sz="1800" dirty="0" smtClean="0"/>
              <a:t>− It is a sniffing utility specifically designed for sniffing traffic generated by the MSN Messenger application.</a:t>
            </a:r>
          </a:p>
          <a:p>
            <a:pPr algn="just"/>
            <a:endParaRPr lang="en-US" sz="1800" dirty="0"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54</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Sniffing Tools</a:t>
            </a:r>
          </a:p>
        </p:txBody>
      </p:sp>
      <p:sp>
        <p:nvSpPr>
          <p:cNvPr id="10" name="Content Placeholder 9"/>
          <p:cNvSpPr>
            <a:spLocks noGrp="1"/>
          </p:cNvSpPr>
          <p:nvPr>
            <p:ph idx="1"/>
          </p:nvPr>
        </p:nvSpPr>
        <p:spPr>
          <a:xfrm>
            <a:off x="457200" y="762000"/>
            <a:ext cx="8229600" cy="4495800"/>
          </a:xfrm>
        </p:spPr>
        <p:txBody>
          <a:bodyPr/>
          <a:lstStyle/>
          <a:p>
            <a:pPr algn="just"/>
            <a:r>
              <a:rPr lang="en-US" sz="1800" b="1" dirty="0" err="1" smtClean="0"/>
              <a:t>NetWitness</a:t>
            </a:r>
            <a:r>
              <a:rPr lang="en-US" sz="1800" b="1" dirty="0" smtClean="0"/>
              <a:t> </a:t>
            </a:r>
            <a:r>
              <a:rPr lang="en-US" sz="1800" b="1" dirty="0" err="1" smtClean="0"/>
              <a:t>NextGen</a:t>
            </a:r>
            <a:r>
              <a:rPr lang="en-US" sz="1800" b="1" dirty="0" smtClean="0"/>
              <a:t> </a:t>
            </a:r>
            <a:r>
              <a:rPr lang="en-US" sz="1800" dirty="0" smtClean="0"/>
              <a:t>− It includes a hardware-based sniffer, along with other features, designed to monitor and analyze all traffic on a network. This tool is used by the FBI and other law enforcement agencies.</a:t>
            </a:r>
          </a:p>
          <a:p>
            <a:pPr algn="just"/>
            <a:endParaRPr lang="en-US" sz="1800" dirty="0" smtClean="0"/>
          </a:p>
          <a:p>
            <a:pPr algn="just"/>
            <a:r>
              <a:rPr lang="en-US" sz="1800" dirty="0" smtClean="0"/>
              <a:t>A potential hacker can use any of these sniffing tools to analyze traffic on a network and dissect information.</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55</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Types of Hackers</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However, if you look at the media’s definition of a hacker in the 1990s, you would find a few common characteristics, such as creativity, the ability to solve complex problems, and new ways of compromising targets. </a:t>
            </a:r>
          </a:p>
          <a:p>
            <a:pPr algn="just"/>
            <a:endParaRPr lang="en-US" sz="1800" dirty="0" smtClean="0"/>
          </a:p>
          <a:p>
            <a:pPr algn="just"/>
            <a:r>
              <a:rPr lang="en-US" sz="1800" dirty="0" smtClean="0"/>
              <a:t>Therefore, the term has been broken down into three types:</a:t>
            </a:r>
          </a:p>
          <a:p>
            <a:pPr lvl="1" algn="just">
              <a:buFont typeface="Arial" pitchFamily="34" charset="0"/>
              <a:buChar char="•"/>
            </a:pPr>
            <a:r>
              <a:rPr lang="sv-SE" sz="1800" dirty="0" smtClean="0"/>
              <a:t>White hat hacker</a:t>
            </a:r>
          </a:p>
          <a:p>
            <a:pPr lvl="1" algn="just">
              <a:buFont typeface="Arial" pitchFamily="34" charset="0"/>
              <a:buChar char="•"/>
            </a:pPr>
            <a:r>
              <a:rPr lang="sv-SE" sz="1800" dirty="0" smtClean="0"/>
              <a:t>Black hat hacker</a:t>
            </a:r>
          </a:p>
          <a:p>
            <a:pPr lvl="1" algn="just">
              <a:buFont typeface="Arial" pitchFamily="34" charset="0"/>
              <a:buChar char="•"/>
            </a:pPr>
            <a:r>
              <a:rPr lang="sv-SE" sz="1800" dirty="0" smtClean="0"/>
              <a:t>Gray hat hacker</a:t>
            </a:r>
            <a:endParaRPr lang="en-US" sz="1800" dirty="0" smtClean="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56</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Types of Hackers</a:t>
            </a:r>
          </a:p>
        </p:txBody>
      </p:sp>
      <p:sp>
        <p:nvSpPr>
          <p:cNvPr id="10" name="Content Placeholder 9"/>
          <p:cNvSpPr>
            <a:spLocks noGrp="1"/>
          </p:cNvSpPr>
          <p:nvPr>
            <p:ph idx="1"/>
          </p:nvPr>
        </p:nvSpPr>
        <p:spPr>
          <a:xfrm>
            <a:off x="457200" y="762000"/>
            <a:ext cx="8229600" cy="4495800"/>
          </a:xfrm>
        </p:spPr>
        <p:txBody>
          <a:bodyPr/>
          <a:lstStyle/>
          <a:p>
            <a:pPr algn="just"/>
            <a:r>
              <a:rPr lang="en-US" sz="1800" b="1" dirty="0" smtClean="0"/>
              <a:t>White hat hacker</a:t>
            </a:r>
          </a:p>
          <a:p>
            <a:pPr lvl="1" algn="just">
              <a:buFont typeface="Arial" pitchFamily="34" charset="0"/>
              <a:buChar char="•"/>
            </a:pPr>
            <a:r>
              <a:rPr lang="en-US" sz="1800" dirty="0" smtClean="0"/>
              <a:t>This kind of hacker is often referred to as a security professional or security researcher. </a:t>
            </a:r>
          </a:p>
          <a:p>
            <a:pPr lvl="1" algn="just">
              <a:buFont typeface="Arial" pitchFamily="34" charset="0"/>
              <a:buChar char="•"/>
            </a:pPr>
            <a:r>
              <a:rPr lang="en-US" sz="1800" dirty="0" smtClean="0"/>
              <a:t>Such hackers are employed by an organization and are permitted to attack an organization to find vulnerabilities that an attacker might be able to exploit.</a:t>
            </a:r>
          </a:p>
          <a:p>
            <a:pPr algn="just"/>
            <a:endParaRPr lang="en-US" sz="1800" dirty="0" smtClean="0"/>
          </a:p>
          <a:p>
            <a:pPr algn="just"/>
            <a:r>
              <a:rPr lang="en-US" sz="1800" b="1" dirty="0" smtClean="0"/>
              <a:t>Black hat hacker</a:t>
            </a:r>
          </a:p>
          <a:p>
            <a:pPr lvl="1" algn="just">
              <a:buFont typeface="Arial" pitchFamily="34" charset="0"/>
              <a:buChar char="•"/>
            </a:pPr>
            <a:r>
              <a:rPr lang="en-US" sz="1800" dirty="0" smtClean="0"/>
              <a:t>Also known as a cracker, this kind of hacker is referred to as a bad guy, who uses his or her knowledge for negative purposes. </a:t>
            </a:r>
          </a:p>
          <a:p>
            <a:pPr lvl="1" algn="just">
              <a:buFont typeface="Arial" pitchFamily="34" charset="0"/>
              <a:buChar char="•"/>
            </a:pPr>
            <a:r>
              <a:rPr lang="en-US" sz="1800" dirty="0" smtClean="0"/>
              <a:t>They are often referred to by the media as hackers.</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57</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Types of Hackers</a:t>
            </a:r>
          </a:p>
        </p:txBody>
      </p:sp>
      <p:sp>
        <p:nvSpPr>
          <p:cNvPr id="10" name="Content Placeholder 9"/>
          <p:cNvSpPr>
            <a:spLocks noGrp="1"/>
          </p:cNvSpPr>
          <p:nvPr>
            <p:ph idx="1"/>
          </p:nvPr>
        </p:nvSpPr>
        <p:spPr>
          <a:xfrm>
            <a:off x="457200" y="762000"/>
            <a:ext cx="8229600" cy="4495800"/>
          </a:xfrm>
        </p:spPr>
        <p:txBody>
          <a:bodyPr/>
          <a:lstStyle/>
          <a:p>
            <a:pPr algn="just"/>
            <a:r>
              <a:rPr lang="en-US" sz="1800" b="1" dirty="0" smtClean="0"/>
              <a:t>Gray hat hacker</a:t>
            </a:r>
          </a:p>
          <a:p>
            <a:pPr lvl="1" algn="just">
              <a:buFont typeface="Arial" pitchFamily="34" charset="0"/>
              <a:buChar char="•"/>
            </a:pPr>
            <a:r>
              <a:rPr lang="en-US" sz="1800" dirty="0" smtClean="0"/>
              <a:t>This kind of hacker is an intermediate between a white hat and a black hat hacker. </a:t>
            </a:r>
          </a:p>
          <a:p>
            <a:pPr lvl="1" algn="just">
              <a:buFont typeface="Arial" pitchFamily="34" charset="0"/>
              <a:buChar char="•"/>
            </a:pPr>
            <a:r>
              <a:rPr lang="en-US" sz="1800" dirty="0" smtClean="0"/>
              <a:t>For instance, a gray hat hacker would work as a security professional for an organization and responsibly disclose everything to them; however, he or she might leave a backdoor to access it later and might also sell the confidential information, obtained after the compromise of a company’s target server, to competitors.</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58</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Types of Hackers</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Similarly, we have categories of hackers about whom you might hear oftentimes. Some of them are as follows:</a:t>
            </a:r>
          </a:p>
          <a:p>
            <a:pPr algn="just"/>
            <a:endParaRPr lang="en-US" sz="1800" dirty="0" smtClean="0"/>
          </a:p>
          <a:p>
            <a:pPr algn="just"/>
            <a:r>
              <a:rPr lang="en-US" sz="1800" b="1" dirty="0" smtClean="0"/>
              <a:t>Script </a:t>
            </a:r>
            <a:r>
              <a:rPr lang="en-US" sz="1800" b="1" dirty="0" err="1" smtClean="0"/>
              <a:t>kiddie</a:t>
            </a:r>
            <a:endParaRPr lang="en-US" sz="1800" b="1" dirty="0" smtClean="0"/>
          </a:p>
          <a:p>
            <a:pPr algn="just"/>
            <a:r>
              <a:rPr lang="en-US" sz="1800" dirty="0" smtClean="0"/>
              <a:t>Also known as skid, this kind of hacker is someone who lacks knowledge on how an exploit works and relies upon using exploits that someone else created. </a:t>
            </a:r>
          </a:p>
          <a:p>
            <a:pPr algn="just"/>
            <a:r>
              <a:rPr lang="en-US" sz="1800" dirty="0" smtClean="0"/>
              <a:t>A script </a:t>
            </a:r>
            <a:r>
              <a:rPr lang="en-US" sz="1800" dirty="0" err="1" smtClean="0"/>
              <a:t>kiddie</a:t>
            </a:r>
            <a:r>
              <a:rPr lang="en-US" sz="1800" dirty="0" smtClean="0"/>
              <a:t> may be able to compromise a target but certainly cannot debug or modify an exploit in case it does not work.</a:t>
            </a:r>
          </a:p>
          <a:p>
            <a:pPr algn="just"/>
            <a:endParaRPr lang="en-US" sz="1800" dirty="0" smtClean="0"/>
          </a:p>
          <a:p>
            <a:pPr algn="just"/>
            <a:r>
              <a:rPr lang="en-US" sz="1800" b="1" dirty="0" smtClean="0"/>
              <a:t>Elite hacker</a:t>
            </a:r>
          </a:p>
          <a:p>
            <a:pPr algn="just"/>
            <a:r>
              <a:rPr lang="en-US" sz="1800" dirty="0" smtClean="0"/>
              <a:t>An elite hacker is someone who has deep knowledge on how an exploit works; he or she is able to create exploits, but also modify codes that someone else wrote. </a:t>
            </a:r>
          </a:p>
          <a:p>
            <a:pPr algn="just"/>
            <a:r>
              <a:rPr lang="en-US" sz="1800" dirty="0" smtClean="0"/>
              <a:t>He or she is someone with elite skills of hacking.</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59</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Types of Hackers</a:t>
            </a:r>
          </a:p>
        </p:txBody>
      </p:sp>
      <p:sp>
        <p:nvSpPr>
          <p:cNvPr id="10" name="Content Placeholder 9"/>
          <p:cNvSpPr>
            <a:spLocks noGrp="1"/>
          </p:cNvSpPr>
          <p:nvPr>
            <p:ph idx="1"/>
          </p:nvPr>
        </p:nvSpPr>
        <p:spPr>
          <a:xfrm>
            <a:off x="457200" y="762000"/>
            <a:ext cx="8229600" cy="4495800"/>
          </a:xfrm>
        </p:spPr>
        <p:txBody>
          <a:bodyPr/>
          <a:lstStyle/>
          <a:p>
            <a:pPr algn="just"/>
            <a:r>
              <a:rPr lang="en-US" sz="1800" b="1" dirty="0" err="1" smtClean="0"/>
              <a:t>Hacktivist</a:t>
            </a:r>
            <a:endParaRPr lang="en-US" sz="1800" b="1" dirty="0" smtClean="0"/>
          </a:p>
          <a:p>
            <a:pPr algn="just"/>
            <a:r>
              <a:rPr lang="en-US" sz="1800" dirty="0" err="1" smtClean="0"/>
              <a:t>Hacktivists</a:t>
            </a:r>
            <a:r>
              <a:rPr lang="en-US" sz="1800" dirty="0" smtClean="0"/>
              <a:t> are defined as group of hackers that hack into computer systems for a cause or purpose. </a:t>
            </a:r>
          </a:p>
          <a:p>
            <a:pPr algn="just"/>
            <a:r>
              <a:rPr lang="en-US" sz="1800" dirty="0" smtClean="0"/>
              <a:t>The purpose may be political gain, freedom of speech, human rights, and so on.</a:t>
            </a:r>
          </a:p>
          <a:p>
            <a:pPr algn="just"/>
            <a:endParaRPr lang="en-US" sz="1800" dirty="0" smtClean="0"/>
          </a:p>
          <a:p>
            <a:pPr algn="just"/>
            <a:r>
              <a:rPr lang="en-US" sz="1800" b="1" dirty="0" smtClean="0"/>
              <a:t>Ethical hacker</a:t>
            </a:r>
          </a:p>
          <a:p>
            <a:pPr algn="just"/>
            <a:r>
              <a:rPr lang="en-US" sz="1800" dirty="0" smtClean="0"/>
              <a:t>An ethical hacker is as a person who is hired and permitted by an organization to attack its systems for the purpose of identifying vulnerabilities, which an attacker might take advantage of. </a:t>
            </a:r>
          </a:p>
          <a:p>
            <a:pPr algn="just"/>
            <a:r>
              <a:rPr lang="en-US" sz="1800" dirty="0" smtClean="0"/>
              <a:t>The sole difference between the terms “hacking” and “ethical hacking” is the permission.</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274638"/>
            <a:ext cx="8458200" cy="411162"/>
          </a:xfrm>
        </p:spPr>
        <p:txBody>
          <a:bodyPr/>
          <a:lstStyle/>
          <a:p>
            <a:pPr algn="l"/>
            <a:r>
              <a:rPr lang="en-US" sz="3000" b="1" dirty="0" smtClean="0"/>
              <a:t>Advantages of Hacking</a:t>
            </a:r>
          </a:p>
        </p:txBody>
      </p:sp>
      <p:sp>
        <p:nvSpPr>
          <p:cNvPr id="10" name="Content Placeholder 9"/>
          <p:cNvSpPr>
            <a:spLocks noGrp="1"/>
          </p:cNvSpPr>
          <p:nvPr>
            <p:ph idx="1"/>
          </p:nvPr>
        </p:nvSpPr>
        <p:spPr>
          <a:xfrm>
            <a:off x="457200" y="762000"/>
            <a:ext cx="8229600" cy="4495800"/>
          </a:xfrm>
        </p:spPr>
        <p:txBody>
          <a:bodyPr/>
          <a:lstStyle/>
          <a:p>
            <a:pPr algn="just">
              <a:buNone/>
            </a:pPr>
            <a:r>
              <a:rPr lang="en-US" sz="2000" dirty="0" smtClean="0"/>
              <a:t>Hacking is quite useful in the following scenarios −</a:t>
            </a:r>
          </a:p>
          <a:p>
            <a:pPr algn="just"/>
            <a:endParaRPr lang="en-US" sz="2000" dirty="0" smtClean="0"/>
          </a:p>
          <a:p>
            <a:pPr algn="just"/>
            <a:r>
              <a:rPr lang="en-US" sz="2000" dirty="0" smtClean="0"/>
              <a:t>To recover lost information, especially in case you lost your password.</a:t>
            </a:r>
          </a:p>
          <a:p>
            <a:pPr algn="just"/>
            <a:r>
              <a:rPr lang="en-US" sz="2000" dirty="0" smtClean="0"/>
              <a:t>To perform penetration testing to strengthen computer and network security.</a:t>
            </a:r>
          </a:p>
          <a:p>
            <a:pPr algn="just"/>
            <a:r>
              <a:rPr lang="en-US" sz="2000" dirty="0" smtClean="0"/>
              <a:t>To put adequate preventative measures in place to prevent security breaches.</a:t>
            </a:r>
          </a:p>
          <a:p>
            <a:pPr algn="just"/>
            <a:r>
              <a:rPr lang="en-US" sz="2000" dirty="0" smtClean="0"/>
              <a:t>To have a computer system that prevents malicious hackers from gaining access.</a:t>
            </a:r>
            <a:endParaRPr lang="en-US" sz="2000"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60</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Important Terminologies</a:t>
            </a:r>
          </a:p>
        </p:txBody>
      </p:sp>
      <p:sp>
        <p:nvSpPr>
          <p:cNvPr id="10" name="Content Placeholder 9"/>
          <p:cNvSpPr>
            <a:spLocks noGrp="1"/>
          </p:cNvSpPr>
          <p:nvPr>
            <p:ph idx="1"/>
          </p:nvPr>
        </p:nvSpPr>
        <p:spPr>
          <a:xfrm>
            <a:off x="457200" y="762000"/>
            <a:ext cx="8229600" cy="4495800"/>
          </a:xfrm>
        </p:spPr>
        <p:txBody>
          <a:bodyPr/>
          <a:lstStyle/>
          <a:p>
            <a:pPr algn="just"/>
            <a:r>
              <a:rPr lang="en-US" sz="1800" dirty="0" smtClean="0"/>
              <a:t>Let’s now briefly discuss some of the important terminologies that I will be using throughout</a:t>
            </a:r>
          </a:p>
          <a:p>
            <a:pPr algn="just"/>
            <a:endParaRPr lang="en-US" sz="1800" dirty="0" smtClean="0"/>
          </a:p>
          <a:p>
            <a:pPr algn="just"/>
            <a:r>
              <a:rPr lang="en-US" sz="1800" b="1" dirty="0" smtClean="0"/>
              <a:t>Asset</a:t>
            </a:r>
          </a:p>
          <a:p>
            <a:pPr algn="just"/>
            <a:r>
              <a:rPr lang="en-US" sz="1800" dirty="0" smtClean="0"/>
              <a:t>An asset is any data, device, or other component of the environment that supports information related activities that should be protected from anyone besides the people that are allowed to view or manipulate the data/information.</a:t>
            </a:r>
          </a:p>
          <a:p>
            <a:pPr algn="just"/>
            <a:endParaRPr lang="en-US" sz="1800" dirty="0" smtClean="0"/>
          </a:p>
          <a:p>
            <a:pPr algn="just"/>
            <a:r>
              <a:rPr lang="en-US" sz="1800" b="1" dirty="0" smtClean="0"/>
              <a:t>Vulnerability</a:t>
            </a:r>
          </a:p>
          <a:p>
            <a:pPr algn="just"/>
            <a:r>
              <a:rPr lang="en-US" sz="1800" dirty="0" smtClean="0"/>
              <a:t>Vulnerability is defined as a flaw or a weakness inside the asset that could be used to gain unauthorized access to it. </a:t>
            </a:r>
          </a:p>
          <a:p>
            <a:pPr algn="just"/>
            <a:r>
              <a:rPr lang="en-US" sz="1800" dirty="0" smtClean="0"/>
              <a:t>The successful compromise of a vulnerability may result in data manipulation, privilege elevation, etc</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61</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Important Terminologies</a:t>
            </a:r>
          </a:p>
        </p:txBody>
      </p:sp>
      <p:sp>
        <p:nvSpPr>
          <p:cNvPr id="10" name="Content Placeholder 9"/>
          <p:cNvSpPr>
            <a:spLocks noGrp="1"/>
          </p:cNvSpPr>
          <p:nvPr>
            <p:ph idx="1"/>
          </p:nvPr>
        </p:nvSpPr>
        <p:spPr>
          <a:xfrm>
            <a:off x="457200" y="762000"/>
            <a:ext cx="8229600" cy="4495800"/>
          </a:xfrm>
        </p:spPr>
        <p:txBody>
          <a:bodyPr/>
          <a:lstStyle/>
          <a:p>
            <a:pPr algn="just"/>
            <a:r>
              <a:rPr lang="en-US" sz="1800" b="1" dirty="0" smtClean="0"/>
              <a:t>Threat</a:t>
            </a:r>
          </a:p>
          <a:p>
            <a:pPr algn="just"/>
            <a:r>
              <a:rPr lang="en-US" sz="1800" dirty="0" smtClean="0"/>
              <a:t>A threat represents a possible danger to the computer system. </a:t>
            </a:r>
          </a:p>
          <a:p>
            <a:pPr algn="just"/>
            <a:r>
              <a:rPr lang="en-US" sz="1800" dirty="0" smtClean="0"/>
              <a:t>It represents something that an organization doesn’t want to happen. </a:t>
            </a:r>
          </a:p>
          <a:p>
            <a:pPr algn="just"/>
            <a:r>
              <a:rPr lang="en-US" sz="1800" dirty="0" smtClean="0"/>
              <a:t>A successful exploitation of vulnerability is a threat. </a:t>
            </a:r>
          </a:p>
          <a:p>
            <a:pPr algn="just"/>
            <a:r>
              <a:rPr lang="en-US" sz="1800" dirty="0" smtClean="0"/>
              <a:t>A threat may be a malicious hacker who is trying to gain unauthorized access to an asset.</a:t>
            </a:r>
          </a:p>
          <a:p>
            <a:pPr algn="just"/>
            <a:endParaRPr lang="en-US" sz="1800" dirty="0" smtClean="0"/>
          </a:p>
          <a:p>
            <a:pPr algn="just"/>
            <a:r>
              <a:rPr lang="en-US" sz="1800" b="1" dirty="0" smtClean="0"/>
              <a:t>Exploit</a:t>
            </a:r>
          </a:p>
          <a:p>
            <a:pPr algn="just"/>
            <a:r>
              <a:rPr lang="en-US" sz="1800" dirty="0" smtClean="0"/>
              <a:t>An exploit is something that takes advantage of vulnerability in an asset to cause unintended or unanticipated behavior in a target system, which would allow an attacker to gain access to data or information.</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077200" y="6248400"/>
            <a:ext cx="609600" cy="381000"/>
          </a:xfrm>
          <a:prstGeom prst="rect">
            <a:avLst/>
          </a:prstGeom>
          <a:noFill/>
          <a:ln w="9525">
            <a:noFill/>
            <a:miter lim="800000"/>
            <a:headEnd/>
            <a:tailEnd/>
          </a:ln>
        </p:spPr>
        <p:txBody>
          <a:bodyPr/>
          <a:lstStyle/>
          <a:p>
            <a:fld id="{6953E67F-7FB7-4103-B9B9-8A7AAF11F34F}" type="slidenum">
              <a:rPr lang="en-US" sz="1400"/>
              <a:pPr/>
              <a:t>62</a:t>
            </a:fld>
            <a:endParaRPr lang="en-US" sz="1400" dirty="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Important Terminologies</a:t>
            </a:r>
          </a:p>
        </p:txBody>
      </p:sp>
      <p:sp>
        <p:nvSpPr>
          <p:cNvPr id="10" name="Content Placeholder 9"/>
          <p:cNvSpPr>
            <a:spLocks noGrp="1"/>
          </p:cNvSpPr>
          <p:nvPr>
            <p:ph idx="1"/>
          </p:nvPr>
        </p:nvSpPr>
        <p:spPr>
          <a:xfrm>
            <a:off x="457200" y="762000"/>
            <a:ext cx="8229600" cy="4495800"/>
          </a:xfrm>
        </p:spPr>
        <p:txBody>
          <a:bodyPr/>
          <a:lstStyle/>
          <a:p>
            <a:pPr algn="just"/>
            <a:r>
              <a:rPr lang="en-US" sz="1800" b="1" dirty="0" smtClean="0"/>
              <a:t>Risk</a:t>
            </a:r>
          </a:p>
          <a:p>
            <a:pPr algn="just"/>
            <a:r>
              <a:rPr lang="en-US" sz="1800" dirty="0" smtClean="0"/>
              <a:t>A risk is defined as the impact (damage) resulting from the successful compromise of an asset. </a:t>
            </a:r>
          </a:p>
          <a:p>
            <a:pPr algn="just"/>
            <a:r>
              <a:rPr lang="en-US" sz="1800" dirty="0" smtClean="0"/>
              <a:t>For example, an organization running a vulnerable apache tomcat server poses a threat to an organization and the damage/loss that is caused to the asset is defined as a risk.</a:t>
            </a:r>
          </a:p>
          <a:p>
            <a:pPr algn="just"/>
            <a:r>
              <a:rPr lang="en-US" sz="1800" dirty="0" smtClean="0"/>
              <a:t>Normally, a risk can be calculated by using the following equation:</a:t>
            </a:r>
          </a:p>
          <a:p>
            <a:pPr algn="just"/>
            <a:r>
              <a:rPr lang="en-US" sz="1800" dirty="0" smtClean="0"/>
              <a:t>Risk = Threat * vulnerabilities * impact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Disadvantages of Hacking</a:t>
            </a:r>
          </a:p>
        </p:txBody>
      </p:sp>
      <p:sp>
        <p:nvSpPr>
          <p:cNvPr id="10" name="Content Placeholder 9"/>
          <p:cNvSpPr>
            <a:spLocks noGrp="1"/>
          </p:cNvSpPr>
          <p:nvPr>
            <p:ph idx="1"/>
          </p:nvPr>
        </p:nvSpPr>
        <p:spPr>
          <a:xfrm>
            <a:off x="457200" y="762000"/>
            <a:ext cx="8229600" cy="4495800"/>
          </a:xfrm>
        </p:spPr>
        <p:txBody>
          <a:bodyPr/>
          <a:lstStyle/>
          <a:p>
            <a:pPr algn="just">
              <a:buNone/>
            </a:pPr>
            <a:r>
              <a:rPr lang="en-US" sz="2000" dirty="0" smtClean="0"/>
              <a:t>Hacking is quite dangerous if it is done with harmful intent. It can cause </a:t>
            </a:r>
          </a:p>
          <a:p>
            <a:pPr algn="just">
              <a:buNone/>
            </a:pPr>
            <a:endParaRPr lang="en-US" sz="2000" dirty="0" smtClean="0"/>
          </a:p>
          <a:p>
            <a:pPr algn="just"/>
            <a:r>
              <a:rPr lang="en-US" sz="2000" dirty="0" smtClean="0"/>
              <a:t>Massive security breach.</a:t>
            </a:r>
          </a:p>
          <a:p>
            <a:pPr algn="just"/>
            <a:r>
              <a:rPr lang="en-US" sz="2000" dirty="0" smtClean="0"/>
              <a:t>Unauthorized system access on private information.</a:t>
            </a:r>
          </a:p>
          <a:p>
            <a:pPr algn="just"/>
            <a:r>
              <a:rPr lang="en-US" sz="2000" dirty="0" smtClean="0"/>
              <a:t>Privacy violation.</a:t>
            </a:r>
          </a:p>
          <a:p>
            <a:pPr algn="just"/>
            <a:r>
              <a:rPr lang="en-US" sz="2000" dirty="0" smtClean="0"/>
              <a:t>Hampering system operation.</a:t>
            </a:r>
          </a:p>
          <a:p>
            <a:pPr algn="just"/>
            <a:r>
              <a:rPr lang="en-US" sz="2000" dirty="0" smtClean="0"/>
              <a:t>Denial of service attacks.</a:t>
            </a:r>
          </a:p>
          <a:p>
            <a:pPr algn="just"/>
            <a:r>
              <a:rPr lang="en-US" sz="2000" dirty="0" smtClean="0"/>
              <a:t>Malicious attack on the system.</a:t>
            </a:r>
            <a:endParaRPr lang="en-US" sz="20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Purpose of Hacking</a:t>
            </a:r>
          </a:p>
        </p:txBody>
      </p:sp>
      <p:sp>
        <p:nvSpPr>
          <p:cNvPr id="10" name="Content Placeholder 9"/>
          <p:cNvSpPr>
            <a:spLocks noGrp="1"/>
          </p:cNvSpPr>
          <p:nvPr>
            <p:ph idx="1"/>
          </p:nvPr>
        </p:nvSpPr>
        <p:spPr>
          <a:xfrm>
            <a:off x="457200" y="762000"/>
            <a:ext cx="8229600" cy="4495800"/>
          </a:xfrm>
        </p:spPr>
        <p:txBody>
          <a:bodyPr/>
          <a:lstStyle/>
          <a:p>
            <a:pPr algn="just"/>
            <a:endParaRPr lang="en-US" sz="2000" dirty="0" smtClean="0"/>
          </a:p>
          <a:p>
            <a:pPr algn="just"/>
            <a:r>
              <a:rPr lang="en-US" sz="2000" dirty="0" smtClean="0"/>
              <a:t>Just for fun</a:t>
            </a:r>
          </a:p>
          <a:p>
            <a:pPr algn="just"/>
            <a:r>
              <a:rPr lang="en-US" sz="2000" dirty="0" smtClean="0"/>
              <a:t>Show-off</a:t>
            </a:r>
          </a:p>
          <a:p>
            <a:pPr algn="just"/>
            <a:r>
              <a:rPr lang="en-US" sz="2000" dirty="0" smtClean="0"/>
              <a:t>Steal important information</a:t>
            </a:r>
          </a:p>
          <a:p>
            <a:pPr algn="just"/>
            <a:r>
              <a:rPr lang="en-US" sz="2000" dirty="0" smtClean="0"/>
              <a:t>Damaging the system</a:t>
            </a:r>
          </a:p>
          <a:p>
            <a:pPr algn="just"/>
            <a:r>
              <a:rPr lang="en-US" sz="2000" dirty="0" smtClean="0"/>
              <a:t>Hampering privacy</a:t>
            </a:r>
          </a:p>
          <a:p>
            <a:pPr algn="just"/>
            <a:r>
              <a:rPr lang="en-US" sz="2000" dirty="0" smtClean="0"/>
              <a:t>Money extortion</a:t>
            </a:r>
          </a:p>
          <a:p>
            <a:pPr algn="just"/>
            <a:r>
              <a:rPr lang="en-US" sz="2000" dirty="0" smtClean="0"/>
              <a:t>System security testing</a:t>
            </a:r>
          </a:p>
          <a:p>
            <a:pPr algn="just"/>
            <a:r>
              <a:rPr lang="en-US" sz="2000" dirty="0" smtClean="0"/>
              <a:t>To break policy compliance</a:t>
            </a:r>
            <a:endParaRPr lang="en-US" sz="2000"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457200" y="487680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smtClean="0">
              <a:solidFill>
                <a:srgbClr val="0000FF"/>
              </a:solidFill>
            </a:endParaRPr>
          </a:p>
          <a:p>
            <a:pPr algn="ctr">
              <a:buClr>
                <a:srgbClr val="0BD0D9"/>
              </a:buClr>
              <a:buSzPct val="95000"/>
            </a:pPr>
            <a:endParaRPr lang="sv-SE" sz="3600" b="1" dirty="0" smtClean="0">
              <a:solidFill>
                <a:srgbClr val="0000FF"/>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endParaRPr lang="sv-SE" sz="2400" b="1" dirty="0" smtClean="0">
              <a:solidFill>
                <a:srgbClr val="800000"/>
              </a:solidFill>
              <a:latin typeface="Times New Roman" pitchFamily="18" charset="0"/>
              <a:cs typeface="Times New Roman" pitchFamily="18" charset="0"/>
            </a:endParaRPr>
          </a:p>
          <a:p>
            <a:pPr algn="ctr">
              <a:buClr>
                <a:srgbClr val="0BD0D9"/>
              </a:buClr>
              <a:buSzPct val="95000"/>
            </a:pPr>
            <a:r>
              <a:rPr lang="sv-SE" sz="2400" b="1" dirty="0" smtClean="0">
                <a:solidFill>
                  <a:srgbClr val="800000"/>
                </a:solidFill>
                <a:latin typeface="Times New Roman" pitchFamily="18" charset="0"/>
                <a:cs typeface="Times New Roman" pitchFamily="18" charset="0"/>
              </a:rPr>
              <a:t>					</a:t>
            </a:r>
            <a:endParaRPr lang="sv-SE" sz="2400" b="1" dirty="0">
              <a:solidFill>
                <a:srgbClr val="800000"/>
              </a:solidFill>
              <a:latin typeface="Times New Roman" pitchFamily="18" charset="0"/>
              <a:cs typeface="Times New Roman" pitchFamily="18" charset="0"/>
            </a:endParaRPr>
          </a:p>
        </p:txBody>
      </p:sp>
      <p:sp>
        <p:nvSpPr>
          <p:cNvPr id="9" name="Title 8"/>
          <p:cNvSpPr>
            <a:spLocks noGrp="1"/>
          </p:cNvSpPr>
          <p:nvPr>
            <p:ph type="title"/>
          </p:nvPr>
        </p:nvSpPr>
        <p:spPr>
          <a:xfrm>
            <a:off x="228600" y="122238"/>
            <a:ext cx="8458200" cy="411162"/>
          </a:xfrm>
        </p:spPr>
        <p:txBody>
          <a:bodyPr/>
          <a:lstStyle/>
          <a:p>
            <a:pPr algn="l"/>
            <a:r>
              <a:rPr lang="en-US" sz="3000" b="1" dirty="0" smtClean="0"/>
              <a:t>Ethical Hacking - Process</a:t>
            </a:r>
          </a:p>
        </p:txBody>
      </p:sp>
      <p:pic>
        <p:nvPicPr>
          <p:cNvPr id="1026" name="Picture 2" descr="E:\Ethical Hacking-TY-2021\ethical_hacking_process.jpg"/>
          <p:cNvPicPr>
            <a:picLocks noChangeAspect="1" noChangeArrowheads="1"/>
          </p:cNvPicPr>
          <p:nvPr/>
        </p:nvPicPr>
        <p:blipFill>
          <a:blip r:embed="rId4"/>
          <a:srcRect/>
          <a:stretch>
            <a:fillRect/>
          </a:stretch>
        </p:blipFill>
        <p:spPr bwMode="auto">
          <a:xfrm>
            <a:off x="2438400" y="1066800"/>
            <a:ext cx="4000500" cy="3827145"/>
          </a:xfrm>
          <a:prstGeom prst="rect">
            <a:avLst/>
          </a:prstGeom>
          <a:noFill/>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11008</TotalTime>
  <Words>4459</Words>
  <Application>Microsoft Office PowerPoint</Application>
  <PresentationFormat>On-screen Show (4:3)</PresentationFormat>
  <Paragraphs>1199</Paragraphs>
  <Slides>62</Slides>
  <Notes>62</Notes>
  <HiddenSlides>0</HiddenSlides>
  <MMClips>0</MMClips>
  <ScaleCrop>false</ScaleCrop>
  <HeadingPairs>
    <vt:vector size="4" baseType="variant">
      <vt:variant>
        <vt:lpstr>Theme</vt:lpstr>
      </vt:variant>
      <vt:variant>
        <vt:i4>2</vt:i4>
      </vt:variant>
      <vt:variant>
        <vt:lpstr>Slide Titles</vt:lpstr>
      </vt:variant>
      <vt:variant>
        <vt:i4>62</vt:i4>
      </vt:variant>
    </vt:vector>
  </HeadingPairs>
  <TitlesOfParts>
    <vt:vector size="64" baseType="lpstr">
      <vt:lpstr>Default Design</vt:lpstr>
      <vt:lpstr>Custom Design</vt:lpstr>
      <vt:lpstr>Slide 1</vt:lpstr>
      <vt:lpstr>Introduction </vt:lpstr>
      <vt:lpstr>Introduction </vt:lpstr>
      <vt:lpstr>Types of Hacking</vt:lpstr>
      <vt:lpstr>Types of Hacking</vt:lpstr>
      <vt:lpstr>Advantages of Hacking</vt:lpstr>
      <vt:lpstr>Disadvantages of Hacking</vt:lpstr>
      <vt:lpstr>Purpose of Hacking</vt:lpstr>
      <vt:lpstr>Ethical Hacking - Process</vt:lpstr>
      <vt:lpstr>Ethical Hacking - Process</vt:lpstr>
      <vt:lpstr>Ethical Hacking - Process</vt:lpstr>
      <vt:lpstr>Ethical Hacking - Process</vt:lpstr>
      <vt:lpstr>Ethical Hacking - Reconnaissance</vt:lpstr>
      <vt:lpstr>Ethical Hacking - Reconnaissance</vt:lpstr>
      <vt:lpstr>Ethical Hacking - Reconnaissance</vt:lpstr>
      <vt:lpstr>Ethical Hacking - Footprinting</vt:lpstr>
      <vt:lpstr>Ethical Hacking - Footprinting</vt:lpstr>
      <vt:lpstr>Domain Name Information</vt:lpstr>
      <vt:lpstr>Domain Name Information</vt:lpstr>
      <vt:lpstr>Finding IP Address</vt:lpstr>
      <vt:lpstr>Finding Hosting Company</vt:lpstr>
      <vt:lpstr>Finding Hosting Company</vt:lpstr>
      <vt:lpstr>Finding Hosting Company</vt:lpstr>
      <vt:lpstr>IP Address Ranges</vt:lpstr>
      <vt:lpstr>History of the Website</vt:lpstr>
      <vt:lpstr>Ethical Hacking - Fingerprinting</vt:lpstr>
      <vt:lpstr>Ethical Hacking - Fingerprinting</vt:lpstr>
      <vt:lpstr>Ethical Hacking - Fingerprinting</vt:lpstr>
      <vt:lpstr>Ethical Hacking - Fingerprinting</vt:lpstr>
      <vt:lpstr>Basic Steps</vt:lpstr>
      <vt:lpstr>Basic Steps</vt:lpstr>
      <vt:lpstr>Port Scanning</vt:lpstr>
      <vt:lpstr>Port Scanning</vt:lpstr>
      <vt:lpstr>Port Scanning</vt:lpstr>
      <vt:lpstr>Ping Sweep</vt:lpstr>
      <vt:lpstr>Ping Sweep</vt:lpstr>
      <vt:lpstr>DNS Enumeration</vt:lpstr>
      <vt:lpstr>DNS Enumeration</vt:lpstr>
      <vt:lpstr>DNS Enumeration</vt:lpstr>
      <vt:lpstr>DNS Enumeration</vt:lpstr>
      <vt:lpstr>Ethical Hacking - Sniffing</vt:lpstr>
      <vt:lpstr>Ethical Hacking - Sniffing</vt:lpstr>
      <vt:lpstr>Ethical Hacking - Sniffing</vt:lpstr>
      <vt:lpstr>How it works</vt:lpstr>
      <vt:lpstr>How it works</vt:lpstr>
      <vt:lpstr>Types of Sniffing</vt:lpstr>
      <vt:lpstr>Types of Sniffing</vt:lpstr>
      <vt:lpstr>Types of Sniffing</vt:lpstr>
      <vt:lpstr>Protocols which are affected</vt:lpstr>
      <vt:lpstr>Protocols which are affected</vt:lpstr>
      <vt:lpstr>Ethical Hacking - Sniffing Tools</vt:lpstr>
      <vt:lpstr>Ethical Hacking - Sniffing Tools</vt:lpstr>
      <vt:lpstr>Ethical Hacking - Sniffing Tools</vt:lpstr>
      <vt:lpstr>Ethical Hacking - Sniffing Tools</vt:lpstr>
      <vt:lpstr>Types of Hackers</vt:lpstr>
      <vt:lpstr>Types of Hackers</vt:lpstr>
      <vt:lpstr>Types of Hackers</vt:lpstr>
      <vt:lpstr>Types of Hackers</vt:lpstr>
      <vt:lpstr>Types of Hackers</vt:lpstr>
      <vt:lpstr>Important Terminologies</vt:lpstr>
      <vt:lpstr>Important Terminologies</vt:lpstr>
      <vt:lpstr>Important Terminologies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908</cp:revision>
  <cp:lastPrinted>1601-01-01T00:00:00Z</cp:lastPrinted>
  <dcterms:created xsi:type="dcterms:W3CDTF">1601-01-01T00:00:00Z</dcterms:created>
  <dcterms:modified xsi:type="dcterms:W3CDTF">2023-12-14T08:19:48Z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