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7" r:id="rId3"/>
    <p:sldId id="298" r:id="rId4"/>
    <p:sldId id="299" r:id="rId5"/>
    <p:sldId id="300" r:id="rId6"/>
    <p:sldId id="301" r:id="rId7"/>
    <p:sldId id="302" r:id="rId8"/>
    <p:sldId id="303" r:id="rId9"/>
    <p:sldId id="304" r:id="rId10"/>
    <p:sldId id="30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79BBC-D0A0-4537-9258-C175E7E9AE8D}" type="datetimeFigureOut">
              <a:rPr lang="en-US" smtClean="0"/>
              <a:pPr/>
              <a:t>8/7/2024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E8BA2A-E097-4546-B342-0AA657908B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a:bodyPr>
          <a:lstStyle/>
          <a:p>
            <a:r>
              <a:rPr lang="en-US" b="1" dirty="0" smtClean="0"/>
              <a:t>Information Technology Act, 2000</a:t>
            </a:r>
            <a:endParaRPr lang="en-US" b="1" dirty="0"/>
          </a:p>
        </p:txBody>
      </p:sp>
      <p:sp>
        <p:nvSpPr>
          <p:cNvPr id="3"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381000"/>
          <a:ext cx="8697912" cy="4175760"/>
        </p:xfrm>
        <a:graphic>
          <a:graphicData uri="http://schemas.openxmlformats.org/drawingml/2006/table">
            <a:tbl>
              <a:tblPr firstRow="1" bandRow="1">
                <a:tableStyleId>{5C22544A-7EE6-4342-B048-85BDC9FD1C3A}</a:tableStyleId>
              </a:tblPr>
              <a:tblGrid>
                <a:gridCol w="1783080"/>
                <a:gridCol w="6914832"/>
              </a:tblGrid>
              <a:tr h="370840">
                <a:tc>
                  <a:txBody>
                    <a:bodyPr/>
                    <a:lstStyle/>
                    <a:p>
                      <a:r>
                        <a:rPr lang="en-US" sz="2500" dirty="0" smtClean="0"/>
                        <a:t>SECTION</a:t>
                      </a:r>
                      <a:endParaRPr lang="en-US" sz="2500" dirty="0"/>
                    </a:p>
                  </a:txBody>
                  <a:tcPr/>
                </a:tc>
                <a:tc>
                  <a:txBody>
                    <a:bodyPr/>
                    <a:lstStyle/>
                    <a:p>
                      <a:r>
                        <a:rPr lang="en-US" sz="2500" b="1" i="0" kern="1200" dirty="0" smtClean="0">
                          <a:solidFill>
                            <a:schemeClr val="lt1"/>
                          </a:solidFill>
                          <a:latin typeface="+mn-lt"/>
                          <a:ea typeface="+mn-ea"/>
                          <a:cs typeface="+mn-cs"/>
                        </a:rPr>
                        <a:t>PUNISHMENT</a:t>
                      </a:r>
                      <a:endParaRPr lang="en-US" sz="2500" dirty="0"/>
                    </a:p>
                  </a:txBody>
                  <a:tcPr/>
                </a:tc>
              </a:tr>
              <a:tr h="370840">
                <a:tc>
                  <a:txBody>
                    <a:bodyPr/>
                    <a:lstStyle/>
                    <a:p>
                      <a:r>
                        <a:rPr lang="en-US" sz="2500" b="0" dirty="0" smtClean="0"/>
                        <a:t>Section 66 F</a:t>
                      </a:r>
                      <a:endParaRPr lang="en-US" sz="2500" b="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b="0" dirty="0" smtClean="0"/>
                        <a:t>This Section is on Cyber Terrorism affecting the unity, integrity, security, and sovereignty of India through digital mediums is liable for life imprisonment.</a:t>
                      </a:r>
                      <a:endParaRPr lang="en-US" sz="2500" b="0" dirty="0"/>
                    </a:p>
                  </a:txBody>
                  <a:tcPr/>
                </a:tc>
              </a:tr>
              <a:tr h="370840">
                <a:tc>
                  <a:txBody>
                    <a:bodyPr/>
                    <a:lstStyle/>
                    <a:p>
                      <a:r>
                        <a:rPr lang="en-US" sz="2500" dirty="0" smtClean="0"/>
                        <a:t>Section 67</a:t>
                      </a:r>
                      <a:endParaRPr lang="en-US" sz="2500" dirty="0"/>
                    </a:p>
                  </a:txBody>
                  <a:tcPr/>
                </a:tc>
                <a:tc>
                  <a:txBody>
                    <a:bodyPr/>
                    <a:lstStyle/>
                    <a:p>
                      <a:pPr algn="just"/>
                      <a:r>
                        <a:rPr lang="en-US" sz="2500" b="0" dirty="0" smtClean="0"/>
                        <a:t>This section states publishing obscene information or pornography or transmission of obscene content in public is liable for imprisonment of up to 5 years or a fine of Rs. 10,00,000 or both.</a:t>
                      </a:r>
                      <a:endParaRPr lang="en-US" sz="2500" b="0" dirty="0"/>
                    </a:p>
                  </a:txBody>
                  <a:tcPr/>
                </a:tc>
              </a:tr>
              <a:tr h="370840">
                <a:tc>
                  <a:txBody>
                    <a:bodyPr/>
                    <a:lstStyle/>
                    <a:p>
                      <a:endParaRPr lang="en-US" sz="2500" dirty="0"/>
                    </a:p>
                  </a:txBody>
                  <a:tcPr/>
                </a:tc>
                <a:tc>
                  <a:txBody>
                    <a:bodyPr/>
                    <a:lstStyle/>
                    <a:p>
                      <a:pPr algn="just"/>
                      <a:endParaRPr lang="en-US" sz="2500" b="0" dirty="0"/>
                    </a:p>
                  </a:txBody>
                  <a:tcPr/>
                </a:tc>
              </a:tr>
            </a:tbl>
          </a:graphicData>
        </a:graphic>
      </p:graphicFrame>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Information Technology Act, 2000</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Known as an IT Act </a:t>
            </a:r>
          </a:p>
          <a:p>
            <a:pPr algn="just"/>
            <a:endParaRPr lang="en-US" sz="2500" dirty="0" smtClean="0"/>
          </a:p>
          <a:p>
            <a:pPr algn="just"/>
            <a:r>
              <a:rPr lang="en-US" sz="2500" dirty="0" smtClean="0"/>
              <a:t>is an act proposed by the Indian Parliament reported on 17th October 2000. </a:t>
            </a:r>
          </a:p>
          <a:p>
            <a:pPr algn="just"/>
            <a:endParaRPr lang="en-US" sz="2500" dirty="0" smtClean="0"/>
          </a:p>
          <a:p>
            <a:pPr algn="just"/>
            <a:r>
              <a:rPr lang="en-US" sz="2500" dirty="0" smtClean="0"/>
              <a:t>This Information Technology Act is based on the United Nations Model Law on Electronic Commerce 1996 (UNCITRAL Model) which was suggested by the General Assembly of the United Nations by a resolution dated 30th January 1997. </a:t>
            </a:r>
          </a:p>
          <a:p>
            <a:pPr algn="just"/>
            <a:endParaRPr lang="en-US" sz="2500" dirty="0" smtClean="0"/>
          </a:p>
          <a:p>
            <a:pPr algn="just"/>
            <a:r>
              <a:rPr lang="en-US" sz="2500" dirty="0" smtClean="0"/>
              <a:t>It is the most important law in India dealing with Cybercrime and E-Commerce. </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Information Technology Act, 2000</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The main objective of this act is </a:t>
            </a:r>
          </a:p>
          <a:p>
            <a:pPr lvl="1" algn="just">
              <a:buFont typeface="Arial" pitchFamily="34" charset="0"/>
              <a:buChar char="•"/>
            </a:pPr>
            <a:r>
              <a:rPr lang="en-US" sz="2500" dirty="0" smtClean="0"/>
              <a:t>to carry out lawful and trustworthy electronic, digital, and online transactions and </a:t>
            </a:r>
          </a:p>
          <a:p>
            <a:pPr lvl="1" algn="just">
              <a:buFont typeface="Arial" pitchFamily="34" charset="0"/>
              <a:buChar char="•"/>
            </a:pPr>
            <a:r>
              <a:rPr lang="en-US" sz="2500" dirty="0" smtClean="0"/>
              <a:t>alleviate or reduce cybercrimes. </a:t>
            </a:r>
          </a:p>
          <a:p>
            <a:pPr algn="just"/>
            <a:endParaRPr lang="en-US" sz="2500" dirty="0" smtClean="0"/>
          </a:p>
          <a:p>
            <a:pPr algn="just"/>
            <a:r>
              <a:rPr lang="en-US" sz="2500" dirty="0" smtClean="0"/>
              <a:t>The IT Act has 13 chapters and 94 sections. </a:t>
            </a:r>
          </a:p>
          <a:p>
            <a:pPr algn="just"/>
            <a:endParaRPr lang="en-US" sz="2500" dirty="0" smtClean="0"/>
          </a:p>
          <a:p>
            <a:pPr algn="just"/>
            <a:r>
              <a:rPr lang="en-US" sz="2500" dirty="0" smtClean="0"/>
              <a:t>The IT Act, of 2000 has two schedules: </a:t>
            </a:r>
          </a:p>
          <a:p>
            <a:pPr lvl="1" algn="just">
              <a:buFont typeface="Arial" pitchFamily="34" charset="0"/>
              <a:buChar char="•"/>
            </a:pPr>
            <a:r>
              <a:rPr lang="en-US" sz="2500" b="1" dirty="0" smtClean="0"/>
              <a:t>First Schedule: </a:t>
            </a:r>
            <a:r>
              <a:rPr lang="en-US" sz="2500" dirty="0" smtClean="0"/>
              <a:t>Deals with documents to which the Act shall not apply.</a:t>
            </a:r>
          </a:p>
          <a:p>
            <a:pPr lvl="1" algn="just">
              <a:buFont typeface="Arial" pitchFamily="34" charset="0"/>
              <a:buChar char="•"/>
            </a:pPr>
            <a:r>
              <a:rPr lang="en-US" sz="2500" b="1" dirty="0" smtClean="0"/>
              <a:t>Second Schedule: </a:t>
            </a:r>
            <a:r>
              <a:rPr lang="en-US" sz="2500" dirty="0" smtClean="0"/>
              <a:t>Deals with electronic signature or electronic authentication method.</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Features of The IT Act 2000</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The digital signature has been changed to an electronic signature to make it a greater generation-impartial act.</a:t>
            </a:r>
          </a:p>
          <a:p>
            <a:pPr algn="just"/>
            <a:endParaRPr lang="en-US" sz="2500" dirty="0" smtClean="0"/>
          </a:p>
          <a:p>
            <a:pPr algn="just"/>
            <a:r>
              <a:rPr lang="en-US" sz="2500" dirty="0" smtClean="0"/>
              <a:t>It elaborates on offenses, penalties, and breaches.</a:t>
            </a:r>
          </a:p>
          <a:p>
            <a:pPr algn="just"/>
            <a:endParaRPr lang="en-US" sz="2500" dirty="0" smtClean="0"/>
          </a:p>
          <a:p>
            <a:pPr algn="just"/>
            <a:r>
              <a:rPr lang="en-US" sz="2500" dirty="0" smtClean="0"/>
              <a:t>It outlines the Justice Dispensation Systems for cyber crimes.</a:t>
            </a:r>
          </a:p>
          <a:p>
            <a:pPr algn="just"/>
            <a:endParaRPr lang="en-US" sz="2500" dirty="0" smtClean="0"/>
          </a:p>
          <a:p>
            <a:pPr algn="just"/>
            <a:r>
              <a:rPr lang="en-US" sz="2500" dirty="0" smtClean="0"/>
              <a:t>The Information Technology Act defines in a new segment that a cyber cafe is any facility wherein access to the net is offered by any person inside the normal business to the general public.</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Features of The IT Act 2000</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It offers the constitution of the Cyber Regulations Advisory Committee.</a:t>
            </a:r>
          </a:p>
          <a:p>
            <a:pPr algn="just"/>
            <a:endParaRPr lang="en-US" sz="2500" dirty="0" smtClean="0"/>
          </a:p>
          <a:p>
            <a:pPr algn="just"/>
            <a:r>
              <a:rPr lang="en-US" sz="2500" dirty="0" smtClean="0"/>
              <a:t>The Act is based totally on The Indian Penal Code, of 1860, The Indian Evidence Act, of 1872, The Bankers’ Books Evidence Act, of 1891, The Reserve Bank of India Act, of 1934, and many others.</a:t>
            </a:r>
          </a:p>
          <a:p>
            <a:pPr algn="just"/>
            <a:endParaRPr lang="en-US" sz="2500" dirty="0" smtClean="0"/>
          </a:p>
          <a:p>
            <a:pPr algn="just"/>
            <a:r>
              <a:rPr lang="en-US" sz="2500" dirty="0" smtClean="0"/>
              <a:t>It adds a provision to Section 81, which states that the provisions of the Act shall have overriding effect. The provision states that nothing contained inside the Act shall limit any person from exercising any right conferred under the Copyright Act, of 1957.</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1020762"/>
          </a:xfrm>
        </p:spPr>
        <p:txBody>
          <a:bodyPr>
            <a:noAutofit/>
          </a:bodyPr>
          <a:lstStyle/>
          <a:p>
            <a:pPr algn="l"/>
            <a:r>
              <a:rPr lang="en-US" sz="3600" b="1" dirty="0" smtClean="0"/>
              <a:t>The Offenses and the Punishments in IT Act 2000</a:t>
            </a:r>
            <a:endParaRPr lang="en-US" sz="3600" dirty="0"/>
          </a:p>
        </p:txBody>
      </p:sp>
      <p:sp>
        <p:nvSpPr>
          <p:cNvPr id="3" name="Content Placeholder 2"/>
          <p:cNvSpPr>
            <a:spLocks noGrp="1"/>
          </p:cNvSpPr>
          <p:nvPr>
            <p:ph idx="1"/>
          </p:nvPr>
        </p:nvSpPr>
        <p:spPr>
          <a:xfrm>
            <a:off x="304800" y="1371600"/>
            <a:ext cx="8534400" cy="4800600"/>
          </a:xfrm>
        </p:spPr>
        <p:txBody>
          <a:bodyPr>
            <a:noAutofit/>
          </a:bodyPr>
          <a:lstStyle/>
          <a:p>
            <a:pPr algn="just"/>
            <a:r>
              <a:rPr lang="en-US" sz="2500" dirty="0" smtClean="0"/>
              <a:t>Tampering with the computer source documents.</a:t>
            </a:r>
          </a:p>
          <a:p>
            <a:pPr algn="just"/>
            <a:r>
              <a:rPr lang="en-US" sz="2500" dirty="0" smtClean="0"/>
              <a:t>Directions of Controller to a subscriber to extend facilities to decrypt information.</a:t>
            </a:r>
          </a:p>
          <a:p>
            <a:pPr algn="just"/>
            <a:r>
              <a:rPr lang="en-US" sz="2500" dirty="0" smtClean="0"/>
              <a:t>Publishing of information that is obscene in electronic form.</a:t>
            </a:r>
          </a:p>
          <a:p>
            <a:pPr algn="just"/>
            <a:r>
              <a:rPr lang="en-US" sz="2500" dirty="0" smtClean="0"/>
              <a:t>Penalty for breach of confidentiality and privacy.</a:t>
            </a:r>
          </a:p>
          <a:p>
            <a:pPr algn="just"/>
            <a:r>
              <a:rPr lang="en-US" sz="2500" dirty="0" smtClean="0"/>
              <a:t>Hacking for malicious purposes.</a:t>
            </a:r>
          </a:p>
          <a:p>
            <a:pPr algn="just"/>
            <a:r>
              <a:rPr lang="en-US" sz="2500" dirty="0" smtClean="0"/>
              <a:t>Penalty for publishing Digital Signature Certificate false in certain particulars.</a:t>
            </a:r>
          </a:p>
          <a:p>
            <a:pPr algn="just"/>
            <a:r>
              <a:rPr lang="en-US" sz="2500" dirty="0" smtClean="0"/>
              <a:t>Penalty for misrepresentation.</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1020762"/>
          </a:xfrm>
        </p:spPr>
        <p:txBody>
          <a:bodyPr>
            <a:noAutofit/>
          </a:bodyPr>
          <a:lstStyle/>
          <a:p>
            <a:pPr algn="l"/>
            <a:r>
              <a:rPr lang="en-US" sz="3600" b="1" dirty="0" smtClean="0"/>
              <a:t>The Offenses and the Punishments in IT Act 2000</a:t>
            </a:r>
            <a:endParaRPr lang="en-US" sz="3600" dirty="0"/>
          </a:p>
        </p:txBody>
      </p:sp>
      <p:sp>
        <p:nvSpPr>
          <p:cNvPr id="3" name="Content Placeholder 2"/>
          <p:cNvSpPr>
            <a:spLocks noGrp="1"/>
          </p:cNvSpPr>
          <p:nvPr>
            <p:ph idx="1"/>
          </p:nvPr>
        </p:nvSpPr>
        <p:spPr>
          <a:xfrm>
            <a:off x="304800" y="1371600"/>
            <a:ext cx="8534400" cy="4800600"/>
          </a:xfrm>
        </p:spPr>
        <p:txBody>
          <a:bodyPr>
            <a:noAutofit/>
          </a:bodyPr>
          <a:lstStyle/>
          <a:p>
            <a:pPr algn="just"/>
            <a:r>
              <a:rPr lang="en-US" sz="2500" dirty="0" smtClean="0"/>
              <a:t>Confiscation.</a:t>
            </a:r>
          </a:p>
          <a:p>
            <a:pPr algn="just"/>
            <a:r>
              <a:rPr lang="en-US" sz="2500" dirty="0" smtClean="0"/>
              <a:t>Power to investigate offenses.</a:t>
            </a:r>
          </a:p>
          <a:p>
            <a:pPr algn="just"/>
            <a:r>
              <a:rPr lang="en-US" sz="2500" dirty="0" smtClean="0"/>
              <a:t>Protected System.</a:t>
            </a:r>
          </a:p>
          <a:p>
            <a:pPr algn="just"/>
            <a:r>
              <a:rPr lang="en-US" sz="2500" dirty="0" smtClean="0"/>
              <a:t>Penalties for confiscation are not to interfere with other punishments.</a:t>
            </a:r>
          </a:p>
          <a:p>
            <a:pPr algn="just"/>
            <a:r>
              <a:rPr lang="en-US" sz="2500" dirty="0" smtClean="0"/>
              <a:t>Act to apply for offense or contravention committed outside India.</a:t>
            </a:r>
          </a:p>
          <a:p>
            <a:pPr algn="just"/>
            <a:r>
              <a:rPr lang="en-US" sz="2500" dirty="0" smtClean="0"/>
              <a:t>Publication for fraud purposes.</a:t>
            </a:r>
          </a:p>
          <a:p>
            <a:pPr algn="just"/>
            <a:r>
              <a:rPr lang="en-US" sz="2500" dirty="0" smtClean="0"/>
              <a:t>Power of Controller to give directions.</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381000"/>
          <a:ext cx="8697912" cy="5227320"/>
        </p:xfrm>
        <a:graphic>
          <a:graphicData uri="http://schemas.openxmlformats.org/drawingml/2006/table">
            <a:tbl>
              <a:tblPr firstRow="1" bandRow="1">
                <a:tableStyleId>{5C22544A-7EE6-4342-B048-85BDC9FD1C3A}</a:tableStyleId>
              </a:tblPr>
              <a:tblGrid>
                <a:gridCol w="1783080"/>
                <a:gridCol w="6914832"/>
              </a:tblGrid>
              <a:tr h="370840">
                <a:tc>
                  <a:txBody>
                    <a:bodyPr/>
                    <a:lstStyle/>
                    <a:p>
                      <a:r>
                        <a:rPr lang="en-US" sz="2500" dirty="0" smtClean="0"/>
                        <a:t>SECTION</a:t>
                      </a:r>
                      <a:endParaRPr lang="en-US" sz="2500" dirty="0"/>
                    </a:p>
                  </a:txBody>
                  <a:tcPr/>
                </a:tc>
                <a:tc>
                  <a:txBody>
                    <a:bodyPr/>
                    <a:lstStyle/>
                    <a:p>
                      <a:r>
                        <a:rPr lang="en-US" sz="2500" b="1" i="0" kern="1200" dirty="0" smtClean="0">
                          <a:solidFill>
                            <a:schemeClr val="lt1"/>
                          </a:solidFill>
                          <a:latin typeface="+mn-lt"/>
                          <a:ea typeface="+mn-ea"/>
                          <a:cs typeface="+mn-cs"/>
                        </a:rPr>
                        <a:t>PUNISHMENT</a:t>
                      </a:r>
                      <a:endParaRPr lang="en-US" sz="2500" dirty="0"/>
                    </a:p>
                  </a:txBody>
                  <a:tcPr/>
                </a:tc>
              </a:tr>
              <a:tr h="370840">
                <a:tc>
                  <a:txBody>
                    <a:bodyPr/>
                    <a:lstStyle/>
                    <a:p>
                      <a:r>
                        <a:rPr lang="en-US" sz="2500" b="0" i="0" kern="1200" dirty="0" smtClean="0">
                          <a:solidFill>
                            <a:schemeClr val="dk1"/>
                          </a:solidFill>
                          <a:latin typeface="+mn-lt"/>
                          <a:ea typeface="+mn-ea"/>
                          <a:cs typeface="+mn-cs"/>
                        </a:rPr>
                        <a:t>Section 43</a:t>
                      </a:r>
                      <a:endParaRPr lang="en-US" sz="2500" b="0" dirty="0"/>
                    </a:p>
                  </a:txBody>
                  <a:tcPr/>
                </a:tc>
                <a:tc>
                  <a:txBody>
                    <a:bodyPr/>
                    <a:lstStyle/>
                    <a:p>
                      <a:pPr algn="just"/>
                      <a:r>
                        <a:rPr lang="en-US" sz="2500" b="0" i="0" kern="1200" dirty="0" smtClean="0">
                          <a:solidFill>
                            <a:schemeClr val="dk1"/>
                          </a:solidFill>
                          <a:latin typeface="+mn-lt"/>
                          <a:ea typeface="+mn-ea"/>
                          <a:cs typeface="+mn-cs"/>
                        </a:rPr>
                        <a:t>This section of the IT Act, 2000 states that any act of destroying, altering, or stealing a computer system/network or deleting data with malicious intentions without authorization from the owner of the computer is liable for the payment to be made to the owner as compensation for damages.</a:t>
                      </a:r>
                      <a:endParaRPr lang="en-US" sz="2500" b="0" dirty="0"/>
                    </a:p>
                  </a:txBody>
                  <a:tcPr/>
                </a:tc>
              </a:tr>
              <a:tr h="370840">
                <a:tc>
                  <a:txBody>
                    <a:bodyPr/>
                    <a:lstStyle/>
                    <a:p>
                      <a:r>
                        <a:rPr lang="en-US" sz="2500" dirty="0" smtClean="0"/>
                        <a:t>Section 43A</a:t>
                      </a:r>
                      <a:endParaRPr lang="en-US" sz="2500" dirty="0"/>
                    </a:p>
                  </a:txBody>
                  <a:tcPr/>
                </a:tc>
                <a:tc>
                  <a:txBody>
                    <a:bodyPr/>
                    <a:lstStyle/>
                    <a:p>
                      <a:pPr algn="just"/>
                      <a:r>
                        <a:rPr lang="en-US" sz="2500" b="0" dirty="0" smtClean="0"/>
                        <a:t>This section of the IT Act, 2000 states that any corporate body dealing with sensitive information that fails to implement reasonable security practices causing the loss of another person will also be liable as a convict for compensation to the affected party.</a:t>
                      </a:r>
                      <a:endParaRPr lang="en-US" sz="2500" b="0" dirty="0"/>
                    </a:p>
                  </a:txBody>
                  <a:tcPr/>
                </a:tc>
              </a:tr>
            </a:tbl>
          </a:graphicData>
        </a:graphic>
      </p:graphicFrame>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381000"/>
          <a:ext cx="8697912" cy="4556760"/>
        </p:xfrm>
        <a:graphic>
          <a:graphicData uri="http://schemas.openxmlformats.org/drawingml/2006/table">
            <a:tbl>
              <a:tblPr firstRow="1" bandRow="1">
                <a:tableStyleId>{5C22544A-7EE6-4342-B048-85BDC9FD1C3A}</a:tableStyleId>
              </a:tblPr>
              <a:tblGrid>
                <a:gridCol w="1783080"/>
                <a:gridCol w="6914832"/>
              </a:tblGrid>
              <a:tr h="370840">
                <a:tc>
                  <a:txBody>
                    <a:bodyPr/>
                    <a:lstStyle/>
                    <a:p>
                      <a:r>
                        <a:rPr lang="en-US" sz="2500" dirty="0" smtClean="0"/>
                        <a:t>SECTION</a:t>
                      </a:r>
                      <a:endParaRPr lang="en-US" sz="2500" dirty="0"/>
                    </a:p>
                  </a:txBody>
                  <a:tcPr/>
                </a:tc>
                <a:tc>
                  <a:txBody>
                    <a:bodyPr/>
                    <a:lstStyle/>
                    <a:p>
                      <a:r>
                        <a:rPr lang="en-US" sz="2500" b="1" i="0" kern="1200" smtClean="0">
                          <a:solidFill>
                            <a:schemeClr val="lt1"/>
                          </a:solidFill>
                          <a:latin typeface="+mn-lt"/>
                          <a:ea typeface="+mn-ea"/>
                          <a:cs typeface="+mn-cs"/>
                        </a:rPr>
                        <a:t>PUNISHMENT</a:t>
                      </a:r>
                      <a:endParaRPr lang="en-US" sz="2500" dirty="0"/>
                    </a:p>
                  </a:txBody>
                  <a:tcPr/>
                </a:tc>
              </a:tr>
              <a:tr h="370840">
                <a:tc>
                  <a:txBody>
                    <a:bodyPr/>
                    <a:lstStyle/>
                    <a:p>
                      <a:r>
                        <a:rPr lang="en-US" sz="2500" b="0" i="0" kern="1200" smtClean="0">
                          <a:solidFill>
                            <a:schemeClr val="dk1"/>
                          </a:solidFill>
                          <a:latin typeface="+mn-lt"/>
                          <a:ea typeface="+mn-ea"/>
                          <a:cs typeface="+mn-cs"/>
                        </a:rPr>
                        <a:t>Section 66</a:t>
                      </a:r>
                      <a:endParaRPr lang="en-US" sz="2500" b="0" dirty="0"/>
                    </a:p>
                  </a:txBody>
                  <a:tcPr/>
                </a:tc>
                <a:tc>
                  <a:txBody>
                    <a:bodyPr/>
                    <a:lstStyle/>
                    <a:p>
                      <a:pPr algn="just"/>
                      <a:r>
                        <a:rPr lang="en-US" sz="2500" b="0" i="0" kern="1200" smtClean="0">
                          <a:solidFill>
                            <a:schemeClr val="dk1"/>
                          </a:solidFill>
                          <a:latin typeface="+mn-lt"/>
                          <a:ea typeface="+mn-ea"/>
                          <a:cs typeface="+mn-cs"/>
                        </a:rPr>
                        <a:t>Hacking a Computer System with malicious intentions like fraud will be punished with 3 years imprisonment or a fine of Rs.5,00,000 or both.</a:t>
                      </a:r>
                      <a:endParaRPr lang="en-US" sz="2500" b="0" dirty="0"/>
                    </a:p>
                  </a:txBody>
                  <a:tcPr/>
                </a:tc>
              </a:tr>
              <a:tr h="370840">
                <a:tc>
                  <a:txBody>
                    <a:bodyPr/>
                    <a:lstStyle/>
                    <a:p>
                      <a:r>
                        <a:rPr lang="en-US" sz="2500" dirty="0" smtClean="0"/>
                        <a:t>Section 66 B, C, D</a:t>
                      </a:r>
                      <a:endParaRPr lang="en-US" sz="2500" dirty="0"/>
                    </a:p>
                  </a:txBody>
                  <a:tcPr/>
                </a:tc>
                <a:tc>
                  <a:txBody>
                    <a:bodyPr/>
                    <a:lstStyle/>
                    <a:p>
                      <a:pPr algn="just"/>
                      <a:r>
                        <a:rPr lang="en-US" sz="2500" b="0" dirty="0" smtClean="0"/>
                        <a:t>Fraud or dishonesty using or transmitting information or identity theft is punishable with 3 years imprisonment or a Rs. 1,00,000 fine or both.</a:t>
                      </a:r>
                      <a:endParaRPr lang="en-US" sz="2500" b="0" dirty="0"/>
                    </a:p>
                  </a:txBody>
                  <a:tcPr/>
                </a:tc>
              </a:tr>
              <a:tr h="370840">
                <a:tc>
                  <a:txBody>
                    <a:bodyPr/>
                    <a:lstStyle/>
                    <a:p>
                      <a:r>
                        <a:rPr lang="en-US" sz="2500" dirty="0" smtClean="0"/>
                        <a:t>Section 66 E</a:t>
                      </a:r>
                      <a:endParaRPr lang="en-US" sz="2500" dirty="0"/>
                    </a:p>
                  </a:txBody>
                  <a:tcPr/>
                </a:tc>
                <a:tc>
                  <a:txBody>
                    <a:bodyPr/>
                    <a:lstStyle/>
                    <a:p>
                      <a:pPr algn="just"/>
                      <a:r>
                        <a:rPr lang="en-US" sz="2500" b="0" dirty="0" smtClean="0"/>
                        <a:t>This Section is for Violation of privacy by transmitting an image of a private area is punishable with 3 years imprisonment or a 2,00,000 fine or both.</a:t>
                      </a:r>
                      <a:endParaRPr lang="en-US" sz="2500" b="0" dirty="0"/>
                    </a:p>
                  </a:txBody>
                  <a:tcPr/>
                </a:tc>
              </a:tr>
            </a:tbl>
          </a:graphicData>
        </a:graphic>
      </p:graphicFrame>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716</Words>
  <Application>Microsoft Office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Information Technology Act, 2000</vt:lpstr>
      <vt:lpstr>Information Technology Act, 2000</vt:lpstr>
      <vt:lpstr>Information Technology Act, 2000</vt:lpstr>
      <vt:lpstr>Features of The IT Act 2000</vt:lpstr>
      <vt:lpstr>Features of The IT Act 2000</vt:lpstr>
      <vt:lpstr>The Offenses and the Punishments in IT Act 2000</vt:lpstr>
      <vt:lpstr>The Offenses and the Punishments in IT Act 2000</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Delivery, Forwarding, and Routing</dc:title>
  <dc:creator>DDK</dc:creator>
  <cp:lastModifiedBy>Admin</cp:lastModifiedBy>
  <cp:revision>340</cp:revision>
  <dcterms:created xsi:type="dcterms:W3CDTF">2006-08-16T00:00:00Z</dcterms:created>
  <dcterms:modified xsi:type="dcterms:W3CDTF">2024-08-07T03:44:28Z</dcterms:modified>
</cp:coreProperties>
</file>