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97" r:id="rId3"/>
    <p:sldId id="298" r:id="rId4"/>
    <p:sldId id="317" r:id="rId5"/>
    <p:sldId id="300" r:id="rId6"/>
    <p:sldId id="301" r:id="rId7"/>
    <p:sldId id="302" r:id="rId8"/>
    <p:sldId id="303" r:id="rId9"/>
    <p:sldId id="304" r:id="rId10"/>
    <p:sldId id="305" r:id="rId11"/>
    <p:sldId id="306" r:id="rId12"/>
    <p:sldId id="307" r:id="rId13"/>
    <p:sldId id="308" r:id="rId14"/>
    <p:sldId id="309" r:id="rId15"/>
    <p:sldId id="310" r:id="rId16"/>
    <p:sldId id="312" r:id="rId17"/>
    <p:sldId id="318" r:id="rId18"/>
    <p:sldId id="313" r:id="rId19"/>
    <p:sldId id="319" r:id="rId20"/>
    <p:sldId id="321" r:id="rId21"/>
    <p:sldId id="314" r:id="rId22"/>
    <p:sldId id="320" r:id="rId23"/>
    <p:sldId id="315" r:id="rId24"/>
    <p:sldId id="316" r:id="rId25"/>
    <p:sldId id="322" r:id="rId26"/>
    <p:sldId id="323" r:id="rId27"/>
    <p:sldId id="324" r:id="rId28"/>
    <p:sldId id="325" r:id="rId29"/>
    <p:sldId id="326" r:id="rId30"/>
    <p:sldId id="327" r:id="rId31"/>
    <p:sldId id="328" r:id="rId32"/>
    <p:sldId id="329" r:id="rId33"/>
    <p:sldId id="330" r:id="rId34"/>
    <p:sldId id="331" r:id="rId35"/>
    <p:sldId id="332" r:id="rId36"/>
    <p:sldId id="333" r:id="rId37"/>
    <p:sldId id="334" r:id="rId38"/>
    <p:sldId id="335" r:id="rId39"/>
    <p:sldId id="336" r:id="rId40"/>
    <p:sldId id="337" r:id="rId41"/>
    <p:sldId id="338" r:id="rId42"/>
    <p:sldId id="33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979BBC-D0A0-4537-9258-C175E7E9AE8D}" type="datetimeFigureOut">
              <a:rPr lang="en-US" smtClean="0"/>
              <a:pPr/>
              <a:t>8/21/2024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E8BA2A-E097-4546-B342-0AA657908B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39975"/>
            <a:ext cx="7772400" cy="1470025"/>
          </a:xfrm>
        </p:spPr>
        <p:txBody>
          <a:bodyPr>
            <a:normAutofit/>
          </a:bodyPr>
          <a:lstStyle/>
          <a:p>
            <a:r>
              <a:rPr lang="en-US" b="1" dirty="0" smtClean="0"/>
              <a:t>Malware Reverse Engineering</a:t>
            </a:r>
            <a:endParaRPr lang="en-US" b="1" dirty="0"/>
          </a:p>
        </p:txBody>
      </p:sp>
      <p:sp>
        <p:nvSpPr>
          <p:cNvPr id="3"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Stealing resources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Malware can use stolen system resources </a:t>
            </a:r>
          </a:p>
          <a:p>
            <a:pPr lvl="1" algn="just">
              <a:buFont typeface="Arial" pitchFamily="34" charset="0"/>
              <a:buChar char="•"/>
            </a:pPr>
            <a:r>
              <a:rPr lang="en-US" sz="2500" dirty="0" smtClean="0"/>
              <a:t>to send spam emails, </a:t>
            </a:r>
          </a:p>
          <a:p>
            <a:pPr lvl="1" algn="just">
              <a:buFont typeface="Arial" pitchFamily="34" charset="0"/>
              <a:buChar char="•"/>
            </a:pPr>
            <a:r>
              <a:rPr lang="en-US" sz="2500" dirty="0" smtClean="0"/>
              <a:t>operate botnets and </a:t>
            </a:r>
          </a:p>
          <a:p>
            <a:pPr lvl="1" algn="just">
              <a:buFont typeface="Arial" pitchFamily="34" charset="0"/>
              <a:buChar char="•"/>
            </a:pPr>
            <a:r>
              <a:rPr lang="en-US" sz="2500" dirty="0" smtClean="0"/>
              <a:t>run </a:t>
            </a:r>
            <a:r>
              <a:rPr lang="en-US" sz="2500" dirty="0" err="1" smtClean="0"/>
              <a:t>cryptomining</a:t>
            </a:r>
            <a:r>
              <a:rPr lang="en-US" sz="2500" dirty="0" smtClean="0"/>
              <a:t> software, also known as </a:t>
            </a:r>
            <a:r>
              <a:rPr lang="en-US" sz="2500" dirty="0" err="1" smtClean="0"/>
              <a:t>cryptojacking</a:t>
            </a:r>
            <a:r>
              <a:rPr lang="en-US" sz="2400" dirty="0" smtClean="0"/>
              <a:t>.</a:t>
            </a:r>
            <a:endParaRPr lang="en-US" sz="24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System damage</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600" dirty="0" smtClean="0"/>
              <a:t>Certain types of malware, such as computer worms, </a:t>
            </a:r>
          </a:p>
          <a:p>
            <a:pPr lvl="1" algn="just">
              <a:buFont typeface="Arial" pitchFamily="34" charset="0"/>
              <a:buChar char="•"/>
            </a:pPr>
            <a:r>
              <a:rPr lang="en-US" sz="2500" dirty="0" smtClean="0"/>
              <a:t>damage devices by corrupting the system files, </a:t>
            </a:r>
          </a:p>
          <a:p>
            <a:pPr lvl="1" algn="just">
              <a:buFont typeface="Arial" pitchFamily="34" charset="0"/>
              <a:buChar char="•"/>
            </a:pPr>
            <a:r>
              <a:rPr lang="en-US" sz="2500" dirty="0" smtClean="0"/>
              <a:t>deleting data or changing system settings. </a:t>
            </a:r>
          </a:p>
          <a:p>
            <a:pPr algn="just"/>
            <a:endParaRPr lang="en-US" sz="2600" dirty="0" smtClean="0"/>
          </a:p>
          <a:p>
            <a:pPr algn="just"/>
            <a:r>
              <a:rPr lang="en-US" sz="2600" dirty="0" smtClean="0"/>
              <a:t>This damage can lead to an unstable or unusable system.</a:t>
            </a:r>
            <a:endParaRPr lang="en-US" sz="26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How do malware infections happen?</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Malware use a variety of physical and virtual means to spread malware that infects devices and networks</a:t>
            </a:r>
          </a:p>
          <a:p>
            <a:pPr algn="just"/>
            <a:endParaRPr lang="en-US" sz="2800" dirty="0" smtClean="0"/>
          </a:p>
          <a:p>
            <a:pPr algn="just"/>
            <a:r>
              <a:rPr lang="en-US" sz="2800" dirty="0" smtClean="0"/>
              <a:t>including the following:</a:t>
            </a:r>
          </a:p>
          <a:p>
            <a:pPr algn="just"/>
            <a:r>
              <a:rPr lang="en-US" sz="2800" dirty="0" smtClean="0"/>
              <a:t>Removable drives</a:t>
            </a:r>
          </a:p>
          <a:p>
            <a:pPr algn="just"/>
            <a:r>
              <a:rPr lang="en-US" sz="2800" dirty="0" smtClean="0"/>
              <a:t>Infected websites</a:t>
            </a:r>
          </a:p>
          <a:p>
            <a:pPr algn="just"/>
            <a:r>
              <a:rPr lang="en-US" sz="2800" dirty="0" smtClean="0"/>
              <a:t>Phishing attacks</a:t>
            </a:r>
          </a:p>
          <a:p>
            <a:pPr algn="just"/>
            <a:r>
              <a:rPr lang="en-US" sz="2800" dirty="0" smtClean="0"/>
              <a:t>Obfuscation techniques</a:t>
            </a:r>
          </a:p>
          <a:p>
            <a:pPr algn="just"/>
            <a:r>
              <a:rPr lang="en-US" sz="2800" dirty="0" smtClean="0"/>
              <a:t>Software from third-party websites</a:t>
            </a:r>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Removable drives</a:t>
            </a:r>
            <a:endParaRPr lang="en-US" sz="3600" dirty="0"/>
          </a:p>
        </p:txBody>
      </p:sp>
      <p:sp>
        <p:nvSpPr>
          <p:cNvPr id="3" name="Content Placeholder 2"/>
          <p:cNvSpPr>
            <a:spLocks noGrp="1"/>
          </p:cNvSpPr>
          <p:nvPr>
            <p:ph idx="1"/>
          </p:nvPr>
        </p:nvSpPr>
        <p:spPr>
          <a:xfrm>
            <a:off x="304800" y="762000"/>
            <a:ext cx="8534400" cy="2362200"/>
          </a:xfrm>
        </p:spPr>
        <p:txBody>
          <a:bodyPr>
            <a:noAutofit/>
          </a:bodyPr>
          <a:lstStyle/>
          <a:p>
            <a:pPr algn="just"/>
            <a:r>
              <a:rPr lang="en-US" sz="2800" dirty="0" smtClean="0"/>
              <a:t>Malicious programs can be delivered to a system with a USB drive or external hard drive. </a:t>
            </a:r>
          </a:p>
          <a:p>
            <a:pPr algn="just"/>
            <a:endParaRPr lang="en-US" sz="2800" dirty="0" smtClean="0"/>
          </a:p>
          <a:p>
            <a:pPr algn="just"/>
            <a:r>
              <a:rPr lang="en-US" sz="2800" dirty="0" smtClean="0"/>
              <a:t>For example, malware can be automatically installed when an infected removable drive connects to a PC</a:t>
            </a:r>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Infected websites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Malware </a:t>
            </a:r>
          </a:p>
          <a:p>
            <a:pPr lvl="1" algn="just">
              <a:buFont typeface="Arial" pitchFamily="34" charset="0"/>
              <a:buChar char="•"/>
            </a:pPr>
            <a:r>
              <a:rPr lang="en-US" sz="2500" dirty="0" smtClean="0"/>
              <a:t>find its way into a device through popular collaboration tools and drive-by downloads, </a:t>
            </a:r>
          </a:p>
          <a:p>
            <a:pPr lvl="1" algn="just">
              <a:buFont typeface="Arial" pitchFamily="34" charset="0"/>
              <a:buChar char="•"/>
            </a:pPr>
            <a:r>
              <a:rPr lang="en-US" sz="2500" dirty="0" smtClean="0"/>
              <a:t>which automatically download programs from malicious websites to systems without the user's approval or knowledge.</a:t>
            </a:r>
            <a:endParaRPr lang="en-US" sz="25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Phishing attacks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use phishing emails disguised as legitimate messages containing malicious links or attachments to deliver the malware executable file to unsuspecting users</a:t>
            </a:r>
          </a:p>
          <a:p>
            <a:pPr algn="just"/>
            <a:endParaRPr lang="en-US" sz="2800" dirty="0" smtClean="0"/>
          </a:p>
          <a:p>
            <a:pPr algn="just"/>
            <a:r>
              <a:rPr lang="en-US" sz="2800" dirty="0" smtClean="0"/>
              <a:t>Sophisticated malware attacks often use a command-and-control server that </a:t>
            </a:r>
          </a:p>
          <a:p>
            <a:pPr lvl="1" algn="just">
              <a:buFont typeface="Arial" pitchFamily="34" charset="0"/>
              <a:buChar char="•"/>
            </a:pPr>
            <a:r>
              <a:rPr lang="en-US" sz="2500" dirty="0" smtClean="0"/>
              <a:t>lets threat actors communicate with the infected systems, </a:t>
            </a:r>
            <a:r>
              <a:rPr lang="en-US" sz="2500" dirty="0" err="1" smtClean="0"/>
              <a:t>exfiltrate</a:t>
            </a:r>
            <a:r>
              <a:rPr lang="en-US" sz="2500" dirty="0" smtClean="0"/>
              <a:t> sensitive data and </a:t>
            </a:r>
          </a:p>
          <a:p>
            <a:pPr lvl="1" algn="just">
              <a:buFont typeface="Arial" pitchFamily="34" charset="0"/>
              <a:buChar char="•"/>
            </a:pPr>
            <a:r>
              <a:rPr lang="en-US" sz="2500" dirty="0" smtClean="0"/>
              <a:t>even remotely control the compromised device or server</a:t>
            </a:r>
            <a:endParaRPr lang="en-US" sz="25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Obfuscation techniques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Emerging strains of malware include new evasion and obfuscation techniques designed to fool users, security administrators and antimalware products</a:t>
            </a:r>
          </a:p>
          <a:p>
            <a:pPr algn="just"/>
            <a:endParaRPr lang="en-US" sz="2800" dirty="0" smtClean="0"/>
          </a:p>
          <a:p>
            <a:pPr algn="just"/>
            <a:r>
              <a:rPr lang="en-US" sz="2800" dirty="0" smtClean="0"/>
              <a:t>Some of these evasion techniques rely on simple tactics, such as using web proxies to hide malicious traffic or source Internet Protocol (IP) addresses</a:t>
            </a:r>
          </a:p>
          <a:p>
            <a:pPr algn="just"/>
            <a:endParaRPr lang="en-US" sz="2800" dirty="0" smtClean="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Obfuscation techniques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More sophisticated </a:t>
            </a:r>
            <a:r>
              <a:rPr lang="en-US" sz="2800" dirty="0" err="1" smtClean="0"/>
              <a:t>cyberthreats</a:t>
            </a:r>
            <a:r>
              <a:rPr lang="en-US" sz="2800" dirty="0" smtClean="0"/>
              <a:t> include </a:t>
            </a:r>
          </a:p>
          <a:p>
            <a:pPr lvl="1" algn="just">
              <a:buFont typeface="Arial" pitchFamily="34" charset="0"/>
              <a:buChar char="•"/>
            </a:pPr>
            <a:r>
              <a:rPr lang="en-US" sz="2500" dirty="0" smtClean="0"/>
              <a:t>polymorphic malware that can repeatedly change its underlying code to avoid detection from signature-based detection tools; </a:t>
            </a:r>
          </a:p>
          <a:p>
            <a:pPr lvl="1" algn="just">
              <a:buFont typeface="Arial" pitchFamily="34" charset="0"/>
              <a:buChar char="•"/>
            </a:pPr>
            <a:r>
              <a:rPr lang="en-US" sz="2500" dirty="0" smtClean="0"/>
              <a:t>anti-sandbox techniques that enable malware to detect when it's being analyzed and to delay execution until after it leaves the sandbox; and </a:t>
            </a:r>
          </a:p>
          <a:p>
            <a:pPr lvl="1" algn="just">
              <a:buFont typeface="Arial" pitchFamily="34" charset="0"/>
              <a:buChar char="•"/>
            </a:pPr>
            <a:r>
              <a:rPr lang="en-US" sz="2500" dirty="0" err="1" smtClean="0"/>
              <a:t>fileless</a:t>
            </a:r>
            <a:r>
              <a:rPr lang="en-US" sz="2500" dirty="0" smtClean="0"/>
              <a:t> malware that resides only in the system's RAM to avoid being discovered</a:t>
            </a:r>
            <a:endParaRPr lang="en-US" sz="25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Software from third-party websites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There are instances where malware can be downloaded and installed on a system concurrently with other programs or apps</a:t>
            </a:r>
          </a:p>
          <a:p>
            <a:pPr algn="just"/>
            <a:endParaRPr lang="en-US" sz="2800" dirty="0" smtClean="0"/>
          </a:p>
          <a:p>
            <a:pPr algn="just"/>
            <a:r>
              <a:rPr lang="en-US" sz="2800" dirty="0" smtClean="0"/>
              <a:t>Typically, software from third-party websites or files shared over peer-to-peer networks falls under this category</a:t>
            </a:r>
          </a:p>
          <a:p>
            <a:pPr algn="just"/>
            <a:endParaRPr lang="en-US" sz="2800" dirty="0" smtClean="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Software from third-party websites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For example, a computer running a Microsoft operating system (OS) might end up unknowingly installing software that Microsoft would deem as a potentially unwanted program (PUP)</a:t>
            </a:r>
          </a:p>
          <a:p>
            <a:pPr algn="just"/>
            <a:endParaRPr lang="en-US" sz="2800" dirty="0" smtClean="0"/>
          </a:p>
          <a:p>
            <a:pPr algn="just"/>
            <a:r>
              <a:rPr lang="en-US" sz="2800" dirty="0" smtClean="0"/>
              <a:t>However, by checking a box during the installation, users can avoid installing unwanted software.</a:t>
            </a:r>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What is malware?</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500" dirty="0" smtClean="0"/>
              <a:t>Malware, or malicious software, is any program or file that's intentionally harmful to a computer, network or server.</a:t>
            </a:r>
          </a:p>
          <a:p>
            <a:pPr algn="just"/>
            <a:endParaRPr lang="en-US" sz="2500" dirty="0" smtClean="0"/>
          </a:p>
          <a:p>
            <a:pPr algn="just"/>
            <a:r>
              <a:rPr lang="en-US" sz="2500" dirty="0" smtClean="0"/>
              <a:t>These malicious programs </a:t>
            </a:r>
          </a:p>
          <a:p>
            <a:pPr lvl="1" algn="just">
              <a:buFont typeface="Arial" pitchFamily="34" charset="0"/>
              <a:buChar char="•"/>
            </a:pPr>
            <a:r>
              <a:rPr lang="en-US" sz="2500" dirty="0" smtClean="0"/>
              <a:t>Steal and encrypt data  </a:t>
            </a:r>
          </a:p>
          <a:p>
            <a:pPr lvl="1" algn="just">
              <a:buFont typeface="Arial" pitchFamily="34" charset="0"/>
              <a:buChar char="•"/>
            </a:pPr>
            <a:r>
              <a:rPr lang="en-US" sz="2500" dirty="0" smtClean="0"/>
              <a:t>Delete sensitive data; </a:t>
            </a:r>
          </a:p>
          <a:p>
            <a:pPr lvl="1" algn="just">
              <a:buFont typeface="Arial" pitchFamily="34" charset="0"/>
              <a:buChar char="•"/>
            </a:pPr>
            <a:r>
              <a:rPr lang="en-US" sz="2500" dirty="0" smtClean="0"/>
              <a:t>Alter or hijack core computing functions, and </a:t>
            </a:r>
          </a:p>
          <a:p>
            <a:pPr lvl="1" algn="just">
              <a:buFont typeface="Arial" pitchFamily="34" charset="0"/>
              <a:buChar char="•"/>
            </a:pPr>
            <a:r>
              <a:rPr lang="en-US" sz="2500" dirty="0" smtClean="0"/>
              <a:t>Monitor end users' computer activity</a:t>
            </a:r>
          </a:p>
          <a:p>
            <a:pPr algn="just"/>
            <a:endParaRPr lang="en-US" sz="2500" dirty="0" smtClean="0"/>
          </a:p>
          <a:p>
            <a:pPr algn="just"/>
            <a:r>
              <a:rPr lang="en-US" sz="2500" dirty="0" smtClean="0"/>
              <a:t>Types of malware include computer viruses, worms, Trojan horses, Ransomware and spyware. </a:t>
            </a:r>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411162"/>
          </a:xfrm>
        </p:spPr>
        <p:txBody>
          <a:bodyPr>
            <a:noAutofit/>
          </a:bodyPr>
          <a:lstStyle/>
          <a:p>
            <a:r>
              <a:rPr lang="en-US" sz="3600" b="1" dirty="0" smtClean="0"/>
              <a:t>Types of Malware </a:t>
            </a:r>
            <a:endParaRPr lang="en-US" sz="36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Virus</a:t>
            </a:r>
            <a:r>
              <a:rPr lang="en-US" sz="3600" dirty="0" smtClean="0"/>
              <a:t> </a:t>
            </a:r>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that attaches to another program and, </a:t>
            </a:r>
          </a:p>
          <a:p>
            <a:pPr algn="just"/>
            <a:r>
              <a:rPr lang="en-US" sz="2800" dirty="0" smtClean="0"/>
              <a:t>when executed usually inadvertently by the user replicates itself by modifying other computer programs and </a:t>
            </a:r>
          </a:p>
          <a:p>
            <a:pPr algn="just"/>
            <a:r>
              <a:rPr lang="en-US" sz="2800" dirty="0" smtClean="0"/>
              <a:t>infecting them with its own bits of code.</a:t>
            </a:r>
          </a:p>
          <a:p>
            <a:pPr algn="just"/>
            <a:endParaRPr lang="en-US" sz="2800" dirty="0" smtClean="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Worms </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Worms are a type of malware similar to viruses</a:t>
            </a:r>
          </a:p>
          <a:p>
            <a:pPr algn="just"/>
            <a:endParaRPr lang="en-US" sz="2800" dirty="0" smtClean="0"/>
          </a:p>
          <a:p>
            <a:pPr algn="just"/>
            <a:r>
              <a:rPr lang="en-US" sz="2800" dirty="0" smtClean="0"/>
              <a:t>Like viruses, worms are self-replicating</a:t>
            </a:r>
          </a:p>
          <a:p>
            <a:pPr algn="just"/>
            <a:endParaRPr lang="en-US" sz="2800" dirty="0" smtClean="0"/>
          </a:p>
          <a:p>
            <a:pPr algn="just"/>
            <a:r>
              <a:rPr lang="en-US" sz="2800" dirty="0" smtClean="0"/>
              <a:t>The big difference is that </a:t>
            </a:r>
          </a:p>
          <a:p>
            <a:pPr lvl="1" algn="just">
              <a:buFont typeface="Arial" pitchFamily="34" charset="0"/>
              <a:buChar char="•"/>
            </a:pPr>
            <a:r>
              <a:rPr lang="en-US" sz="2500" dirty="0" smtClean="0"/>
              <a:t>worms can spread across systems on their own, whereas viruses need some sort of action from a user in order to initiate the infection.</a:t>
            </a:r>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Trojan or Trojan horse</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one of the most dangerous malware types</a:t>
            </a:r>
          </a:p>
          <a:p>
            <a:pPr algn="just"/>
            <a:endParaRPr lang="en-US" sz="2800" dirty="0" smtClean="0"/>
          </a:p>
          <a:p>
            <a:pPr algn="just"/>
            <a:r>
              <a:rPr lang="en-US" sz="2800" dirty="0" smtClean="0"/>
              <a:t>It usually represents itself as something useful in order to trick you</a:t>
            </a:r>
          </a:p>
          <a:p>
            <a:pPr algn="just"/>
            <a:endParaRPr lang="en-US" sz="2800" dirty="0" smtClean="0"/>
          </a:p>
          <a:p>
            <a:pPr algn="just"/>
            <a:r>
              <a:rPr lang="en-US" sz="2800" dirty="0" smtClean="0"/>
              <a:t>Once it’s on your system, the attackers behind the Trojan gain unauthorized access to the affected computer</a:t>
            </a:r>
          </a:p>
          <a:p>
            <a:pPr algn="just"/>
            <a:endParaRPr lang="en-US" sz="2800" dirty="0" smtClean="0"/>
          </a:p>
          <a:p>
            <a:pPr algn="just"/>
            <a:r>
              <a:rPr lang="en-US" sz="2800" dirty="0" smtClean="0"/>
              <a:t>Trojans can be used to steal financial information or install other forms of malware, often </a:t>
            </a:r>
            <a:r>
              <a:rPr lang="en-US" sz="2800" dirty="0" err="1" smtClean="0"/>
              <a:t>ransomware</a:t>
            </a:r>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err="1" smtClean="0"/>
              <a:t>Ransomeware</a:t>
            </a:r>
            <a:r>
              <a:rPr lang="en-US" sz="3600" b="1" dirty="0" smtClean="0"/>
              <a:t> </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Ransomware is a form of malware that locks you out of your device and/or encrypts your files, then forces you to pay a ransom to regain access. </a:t>
            </a:r>
          </a:p>
          <a:p>
            <a:pPr algn="just"/>
            <a:endParaRPr lang="en-US" sz="2800" dirty="0" smtClean="0"/>
          </a:p>
          <a:p>
            <a:pPr algn="just"/>
            <a:r>
              <a:rPr lang="en-US" sz="2800" dirty="0" smtClean="0"/>
              <a:t>called the cybercriminal’s weapon of choice because it demands a quick, profitable payment in hard-to-trace </a:t>
            </a:r>
            <a:r>
              <a:rPr lang="en-US" sz="2800" dirty="0" err="1" smtClean="0"/>
              <a:t>cryptocurrency</a:t>
            </a:r>
            <a:r>
              <a:rPr lang="en-US" sz="2800" dirty="0" smtClean="0"/>
              <a:t>.</a:t>
            </a:r>
          </a:p>
          <a:p>
            <a:pPr algn="just"/>
            <a:endParaRPr lang="en-US" sz="2800" dirty="0" smtClean="0"/>
          </a:p>
          <a:p>
            <a:pPr algn="just"/>
            <a:r>
              <a:rPr lang="en-US" sz="2800" dirty="0" smtClean="0"/>
              <a:t>The code behind </a:t>
            </a:r>
            <a:r>
              <a:rPr lang="en-US" sz="2800" dirty="0" err="1" smtClean="0"/>
              <a:t>ransomware</a:t>
            </a:r>
            <a:r>
              <a:rPr lang="en-US" sz="2800" dirty="0" smtClean="0"/>
              <a:t> is easy to obtain through online criminal marketplaces and defending against it is very difficult</a:t>
            </a:r>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err="1" smtClean="0"/>
              <a:t>Ransomeware</a:t>
            </a:r>
            <a:r>
              <a:rPr lang="en-US" sz="3600" b="1" dirty="0" smtClean="0"/>
              <a:t> </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While </a:t>
            </a:r>
            <a:r>
              <a:rPr lang="en-US" sz="2800" dirty="0" err="1" smtClean="0"/>
              <a:t>ransomware</a:t>
            </a:r>
            <a:r>
              <a:rPr lang="en-US" sz="2800" dirty="0" smtClean="0"/>
              <a:t> attacks on individual consumers are down at the moment, attacks on businesses are up 365 percent for 2019.</a:t>
            </a:r>
          </a:p>
          <a:p>
            <a:pPr algn="just"/>
            <a:endParaRPr lang="en-US" sz="2800" dirty="0" smtClean="0"/>
          </a:p>
          <a:p>
            <a:pPr algn="just"/>
            <a:r>
              <a:rPr lang="en-US" sz="2800" dirty="0" smtClean="0"/>
              <a:t>As an example, the </a:t>
            </a:r>
            <a:r>
              <a:rPr lang="en-US" sz="2800" dirty="0" err="1" smtClean="0"/>
              <a:t>Ryuk</a:t>
            </a:r>
            <a:r>
              <a:rPr lang="en-US" sz="2800" dirty="0" smtClean="0"/>
              <a:t> </a:t>
            </a:r>
            <a:r>
              <a:rPr lang="en-US" sz="2800" dirty="0" err="1" smtClean="0"/>
              <a:t>ransomware</a:t>
            </a:r>
            <a:r>
              <a:rPr lang="en-US" sz="2800" dirty="0" smtClean="0"/>
              <a:t> specifically targets high-profile organizations that are more likely to pay out large ransoms. </a:t>
            </a:r>
          </a:p>
          <a:p>
            <a:pPr algn="just"/>
            <a:endParaRPr lang="en-US" sz="2800" dirty="0" smtClean="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err="1" smtClean="0"/>
              <a:t>Rootkit</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is a form of malware that provides the attacker with administrator privileges on the infected system, also known as “root” </a:t>
            </a:r>
            <a:r>
              <a:rPr lang="en-US" sz="2800" dirty="0" smtClean="0"/>
              <a:t>access.</a:t>
            </a:r>
          </a:p>
          <a:p>
            <a:pPr algn="just"/>
            <a:endParaRPr lang="en-US" sz="2800" dirty="0" smtClean="0"/>
          </a:p>
          <a:p>
            <a:pPr algn="just"/>
            <a:r>
              <a:rPr lang="en-US" sz="2800" dirty="0" smtClean="0"/>
              <a:t>Typically</a:t>
            </a:r>
            <a:r>
              <a:rPr lang="en-US" sz="2800" dirty="0" smtClean="0"/>
              <a:t>, it is also designed to stay hidden from the user, other software on the system, and the operating system itself.</a:t>
            </a:r>
            <a:endParaRPr lang="en-US" sz="2800" dirty="0" smtClean="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Backdoor virus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A backdoor virus or remote access Trojan (RAT) secretly creates a backdoor into an infected computer </a:t>
            </a:r>
            <a:r>
              <a:rPr lang="en-US" sz="2800" dirty="0" smtClean="0"/>
              <a:t>system</a:t>
            </a:r>
          </a:p>
          <a:p>
            <a:pPr algn="just"/>
            <a:endParaRPr lang="en-US" sz="2800" dirty="0" smtClean="0"/>
          </a:p>
          <a:p>
            <a:pPr algn="just"/>
            <a:r>
              <a:rPr lang="en-US" sz="2800" dirty="0" smtClean="0"/>
              <a:t>that </a:t>
            </a:r>
            <a:r>
              <a:rPr lang="en-US" sz="2800" dirty="0" smtClean="0"/>
              <a:t>lets threat actors remotely access it without alerting the user or the system's security programs.</a:t>
            </a:r>
            <a:endParaRPr lang="en-US" sz="2800" dirty="0" smtClean="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Adware </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Adware is unwanted software designed to throw advertisements up on your screen, most often within a web </a:t>
            </a:r>
            <a:r>
              <a:rPr lang="en-US" sz="2800" dirty="0" smtClean="0"/>
              <a:t>browser</a:t>
            </a:r>
          </a:p>
          <a:p>
            <a:pPr algn="just"/>
            <a:endParaRPr lang="en-US" sz="2800" dirty="0" smtClean="0"/>
          </a:p>
          <a:p>
            <a:pPr algn="just"/>
            <a:r>
              <a:rPr lang="en-US" sz="2800" dirty="0" smtClean="0"/>
              <a:t>Typically</a:t>
            </a:r>
            <a:r>
              <a:rPr lang="en-US" sz="2800" dirty="0" smtClean="0"/>
              <a:t>, it uses an underhanded method to either disguise itself as legitimate, or piggyback on another program to trick you into installing it on your PC, tablet, or mobile device.</a:t>
            </a:r>
            <a:endParaRPr lang="en-US" sz="2800" dirty="0" smtClean="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err="1" smtClean="0"/>
              <a:t>Keylogger</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is </a:t>
            </a:r>
            <a:r>
              <a:rPr lang="en-US" sz="2800" dirty="0" smtClean="0"/>
              <a:t>malware that records all the user’s keystrokes on the keyboard, </a:t>
            </a:r>
            <a:endParaRPr lang="en-US" sz="2800" dirty="0" smtClean="0"/>
          </a:p>
          <a:p>
            <a:pPr algn="just"/>
            <a:endParaRPr lang="en-US" sz="2800" dirty="0" smtClean="0"/>
          </a:p>
          <a:p>
            <a:pPr algn="just"/>
            <a:r>
              <a:rPr lang="en-US" sz="2800" dirty="0" smtClean="0"/>
              <a:t>typically </a:t>
            </a:r>
            <a:r>
              <a:rPr lang="en-US" sz="2800" dirty="0" smtClean="0"/>
              <a:t>storing the gathered information and sending it to the attacker, </a:t>
            </a:r>
            <a:endParaRPr lang="en-US" sz="2800" dirty="0" smtClean="0"/>
          </a:p>
          <a:p>
            <a:pPr algn="just"/>
            <a:endParaRPr lang="en-US" sz="2800" dirty="0" smtClean="0"/>
          </a:p>
          <a:p>
            <a:pPr algn="just"/>
            <a:r>
              <a:rPr lang="en-US" sz="2800" dirty="0" smtClean="0"/>
              <a:t>who </a:t>
            </a:r>
            <a:r>
              <a:rPr lang="en-US" sz="2800" dirty="0" smtClean="0"/>
              <a:t>is seeking sensitive information like usernames, passwords, or credit card details</a:t>
            </a:r>
            <a:endParaRPr lang="en-US" sz="2800" dirty="0" smtClean="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What is the intent of malware?</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b="1" dirty="0" smtClean="0"/>
              <a:t>Intelligence and intrusion</a:t>
            </a:r>
          </a:p>
          <a:p>
            <a:pPr algn="just"/>
            <a:r>
              <a:rPr lang="en-US" sz="2800" dirty="0" err="1" smtClean="0"/>
              <a:t>Exfiltrates</a:t>
            </a:r>
            <a:r>
              <a:rPr lang="en-US" sz="2800" dirty="0" smtClean="0"/>
              <a:t> data such as emails, plans, and especially sensitive information like passwords.</a:t>
            </a:r>
          </a:p>
          <a:p>
            <a:pPr algn="just"/>
            <a:endParaRPr lang="en-US" sz="2800" dirty="0" smtClean="0"/>
          </a:p>
          <a:p>
            <a:pPr algn="just"/>
            <a:r>
              <a:rPr lang="en-US" sz="2800" b="1" dirty="0" smtClean="0"/>
              <a:t>Disruption and extortion</a:t>
            </a:r>
          </a:p>
          <a:p>
            <a:pPr algn="just"/>
            <a:r>
              <a:rPr lang="en-US" sz="2800" dirty="0" smtClean="0"/>
              <a:t>Locks up networks and PCs, making them unusable</a:t>
            </a:r>
          </a:p>
          <a:p>
            <a:pPr algn="just"/>
            <a:r>
              <a:rPr lang="en-US" sz="2800" dirty="0" smtClean="0"/>
              <a:t>If it holds your computer hostage for financial gain, it's called </a:t>
            </a:r>
            <a:r>
              <a:rPr lang="en-US" sz="2800" dirty="0" err="1" smtClean="0"/>
              <a:t>ransomware</a:t>
            </a:r>
            <a:r>
              <a:rPr lang="en-US" sz="2800" dirty="0" smtClean="0"/>
              <a:t>.</a:t>
            </a:r>
          </a:p>
          <a:p>
            <a:pPr algn="just"/>
            <a:endParaRPr lang="en-US" sz="2800" dirty="0" smtClean="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Logic Bombs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This </a:t>
            </a:r>
            <a:r>
              <a:rPr lang="en-US" sz="2800" dirty="0" smtClean="0"/>
              <a:t>type of malicious malware is designed to cause harm and typically gets inserted into a system once specific conditions are </a:t>
            </a:r>
            <a:r>
              <a:rPr lang="en-US" sz="2800" dirty="0" smtClean="0"/>
              <a:t>met</a:t>
            </a:r>
          </a:p>
          <a:p>
            <a:pPr algn="just"/>
            <a:endParaRPr lang="en-US" sz="2800" dirty="0" smtClean="0"/>
          </a:p>
          <a:p>
            <a:pPr algn="just"/>
            <a:r>
              <a:rPr lang="en-US" sz="2800" dirty="0" smtClean="0"/>
              <a:t>Logic </a:t>
            </a:r>
            <a:r>
              <a:rPr lang="en-US" sz="2800" dirty="0" smtClean="0"/>
              <a:t>bombs stay dormant and are triggered when a certain event or condition is met, such as when a user takes a specific action on a certain date or time.</a:t>
            </a:r>
            <a:endParaRPr lang="en-US" sz="2800" dirty="0" smtClean="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Exploits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Exploits are a type of malware that takes advantage of bugs and vulnerabilities in a system in order to give the attacker access to your </a:t>
            </a:r>
            <a:r>
              <a:rPr lang="en-US" sz="2800" dirty="0" smtClean="0"/>
              <a:t>system</a:t>
            </a:r>
          </a:p>
          <a:p>
            <a:pPr algn="just"/>
            <a:endParaRPr lang="en-US" sz="2800" dirty="0" smtClean="0"/>
          </a:p>
          <a:p>
            <a:pPr algn="just"/>
            <a:r>
              <a:rPr lang="en-US" sz="2800" dirty="0" smtClean="0"/>
              <a:t>While </a:t>
            </a:r>
            <a:r>
              <a:rPr lang="en-US" sz="2800" dirty="0" smtClean="0"/>
              <a:t>there, the attacker might steal your data or drop some form of </a:t>
            </a:r>
            <a:r>
              <a:rPr lang="en-US" sz="2800" dirty="0" smtClean="0"/>
              <a:t>malware</a:t>
            </a:r>
          </a:p>
          <a:p>
            <a:pPr algn="just"/>
            <a:endParaRPr lang="en-US" sz="2800" dirty="0" smtClean="0"/>
          </a:p>
          <a:p>
            <a:pPr algn="just"/>
            <a:r>
              <a:rPr lang="en-US" sz="2800" dirty="0" smtClean="0"/>
              <a:t>A </a:t>
            </a:r>
            <a:r>
              <a:rPr lang="en-US" sz="2800" dirty="0" smtClean="0"/>
              <a:t>zero-day exploit refers to a software vulnerability for which there is currently no available defense or fix</a:t>
            </a:r>
            <a:endParaRPr lang="en-US" sz="2800" dirty="0" smtClean="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Exploits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Exploits are a type of malware that takes advantage of bugs and vulnerabilities in a system in order to give the attacker access to your </a:t>
            </a:r>
            <a:r>
              <a:rPr lang="en-US" sz="2800" dirty="0" smtClean="0"/>
              <a:t>system</a:t>
            </a:r>
          </a:p>
          <a:p>
            <a:pPr algn="just"/>
            <a:endParaRPr lang="en-US" sz="2800" dirty="0" smtClean="0"/>
          </a:p>
          <a:p>
            <a:pPr algn="just"/>
            <a:r>
              <a:rPr lang="en-US" sz="2800" dirty="0" smtClean="0"/>
              <a:t>While </a:t>
            </a:r>
            <a:r>
              <a:rPr lang="en-US" sz="2800" dirty="0" smtClean="0"/>
              <a:t>there, the attacker might steal your data or drop some form of </a:t>
            </a:r>
            <a:r>
              <a:rPr lang="en-US" sz="2800" dirty="0" smtClean="0"/>
              <a:t>malware</a:t>
            </a:r>
          </a:p>
          <a:p>
            <a:pPr algn="just"/>
            <a:endParaRPr lang="en-US" sz="2800" dirty="0" smtClean="0"/>
          </a:p>
          <a:p>
            <a:pPr algn="just"/>
            <a:r>
              <a:rPr lang="en-US" sz="2800" dirty="0" smtClean="0"/>
              <a:t>A </a:t>
            </a:r>
            <a:r>
              <a:rPr lang="en-US" sz="2800" dirty="0" smtClean="0"/>
              <a:t>zero-day exploit refers to a software vulnerability for which there is currently no available defense or fix</a:t>
            </a:r>
            <a:endParaRPr lang="en-US" sz="2800" dirty="0" smtClean="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How to protect against malware</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marL="514350" indent="-514350" algn="just"/>
            <a:r>
              <a:rPr lang="en-US" sz="2800" dirty="0" smtClean="0"/>
              <a:t>Pay </a:t>
            </a:r>
            <a:r>
              <a:rPr lang="en-US" sz="2800" dirty="0" smtClean="0"/>
              <a:t>attention to the domain and be wary if the site isn’t a top-level domain, i.e., com, mil, net, org, </a:t>
            </a:r>
            <a:r>
              <a:rPr lang="en-US" sz="2800" dirty="0" err="1" smtClean="0"/>
              <a:t>edu</a:t>
            </a:r>
            <a:r>
              <a:rPr lang="en-US" sz="2800" dirty="0" smtClean="0"/>
              <a:t>, or biz, to name a few.</a:t>
            </a:r>
          </a:p>
          <a:p>
            <a:pPr marL="514350" indent="-514350" algn="just"/>
            <a:r>
              <a:rPr lang="en-US" sz="2800" dirty="0" smtClean="0"/>
              <a:t>Use </a:t>
            </a:r>
            <a:r>
              <a:rPr lang="en-US" sz="2800" dirty="0" smtClean="0"/>
              <a:t>strong passwords with multi-factor authentication. A password manager can be a big help here.</a:t>
            </a:r>
          </a:p>
          <a:p>
            <a:pPr marL="514350" indent="-514350" algn="just"/>
            <a:r>
              <a:rPr lang="en-US" sz="2800" dirty="0" smtClean="0"/>
              <a:t>Avoid </a:t>
            </a:r>
            <a:r>
              <a:rPr lang="en-US" sz="2800" dirty="0" smtClean="0"/>
              <a:t>clicking on pop-up ads while browsing the Internet.</a:t>
            </a:r>
          </a:p>
          <a:p>
            <a:pPr marL="514350" indent="-514350" algn="just"/>
            <a:r>
              <a:rPr lang="en-US" sz="2800" dirty="0" smtClean="0"/>
              <a:t>Avoid </a:t>
            </a:r>
            <a:r>
              <a:rPr lang="en-US" sz="2800" dirty="0" smtClean="0"/>
              <a:t>opening email attachments from unknown senders.</a:t>
            </a:r>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How to protect against malware</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Do not click on strange, unverified links in emails, texts, and social media messages</a:t>
            </a:r>
            <a:r>
              <a:rPr lang="en-US" sz="2800" dirty="0" smtClean="0"/>
              <a:t>.</a:t>
            </a:r>
            <a:r>
              <a:rPr lang="en-US" sz="2800" dirty="0" smtClean="0"/>
              <a:t> </a:t>
            </a:r>
          </a:p>
          <a:p>
            <a:pPr algn="just"/>
            <a:r>
              <a:rPr lang="en-US" sz="2800" dirty="0" smtClean="0"/>
              <a:t>Don’t </a:t>
            </a:r>
            <a:r>
              <a:rPr lang="en-US" sz="2800" dirty="0" smtClean="0"/>
              <a:t>download software from untrustworthy websites or peer-to-peer file transfer networks.</a:t>
            </a:r>
          </a:p>
          <a:p>
            <a:pPr algn="just"/>
            <a:r>
              <a:rPr lang="en-US" sz="2800" dirty="0" smtClean="0"/>
              <a:t> </a:t>
            </a:r>
            <a:r>
              <a:rPr lang="en-US" sz="2800" dirty="0" smtClean="0"/>
              <a:t>Stick </a:t>
            </a:r>
            <a:r>
              <a:rPr lang="en-US" sz="2800" dirty="0" smtClean="0"/>
              <a:t>to official apps from Google Play and Apple’s App Store on Android, OSX, and </a:t>
            </a:r>
            <a:r>
              <a:rPr lang="en-US" sz="2800" dirty="0" err="1" smtClean="0"/>
              <a:t>iOS</a:t>
            </a:r>
            <a:r>
              <a:rPr lang="en-US" sz="2800" dirty="0" smtClean="0"/>
              <a:t> (and don’t jailbreak your phone). PC users should check the ratings and reviews before installing any software.</a:t>
            </a:r>
          </a:p>
          <a:p>
            <a:pPr algn="just"/>
            <a:r>
              <a:rPr lang="en-US" sz="2800" dirty="0" smtClean="0"/>
              <a:t>Make </a:t>
            </a:r>
            <a:r>
              <a:rPr lang="en-US" sz="2800" dirty="0" smtClean="0"/>
              <a:t>sure your operating system, browsers, and </a:t>
            </a:r>
            <a:r>
              <a:rPr lang="en-US" sz="2800" dirty="0" err="1" smtClean="0"/>
              <a:t>plugins</a:t>
            </a:r>
            <a:r>
              <a:rPr lang="en-US" sz="2800" dirty="0" smtClean="0"/>
              <a:t> are patched and up to date.</a:t>
            </a:r>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How to protect against malware</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Delete any programs you don’t use anymore.</a:t>
            </a:r>
          </a:p>
          <a:p>
            <a:pPr algn="just"/>
            <a:r>
              <a:rPr lang="en-US" sz="2800" dirty="0" smtClean="0"/>
              <a:t>Back </a:t>
            </a:r>
            <a:r>
              <a:rPr lang="en-US" sz="2800" dirty="0" smtClean="0"/>
              <a:t>up your data regularly. If your files become damaged, encrypted, or otherwise inaccessible, you’ll be covered.</a:t>
            </a:r>
          </a:p>
          <a:p>
            <a:pPr algn="just"/>
            <a:r>
              <a:rPr lang="en-US" sz="2800" dirty="0" smtClean="0"/>
              <a:t>Download </a:t>
            </a:r>
            <a:r>
              <a:rPr lang="en-US" sz="2800" dirty="0" smtClean="0"/>
              <a:t>and install a </a:t>
            </a:r>
            <a:r>
              <a:rPr lang="en-US" sz="2800" dirty="0" err="1" smtClean="0"/>
              <a:t>cybersecurity</a:t>
            </a:r>
            <a:r>
              <a:rPr lang="en-US" sz="2800" dirty="0" smtClean="0"/>
              <a:t> program that actively scans and blocks threats from getting on your device. </a:t>
            </a:r>
          </a:p>
          <a:p>
            <a:pPr algn="just">
              <a:buNone/>
            </a:pPr>
            <a:r>
              <a:rPr lang="en-US" sz="2800" dirty="0" smtClean="0"/>
              <a:t>	</a:t>
            </a:r>
            <a:r>
              <a:rPr lang="en-US" sz="2800" dirty="0" err="1" smtClean="0"/>
              <a:t>Malwarebytes</a:t>
            </a:r>
            <a:r>
              <a:rPr lang="en-US" sz="2800" dirty="0" smtClean="0"/>
              <a:t>, for example, offers proactive </a:t>
            </a:r>
            <a:r>
              <a:rPr lang="en-US" sz="2800" dirty="0" err="1" smtClean="0"/>
              <a:t>cybersecurity</a:t>
            </a:r>
            <a:r>
              <a:rPr lang="en-US" sz="2800" dirty="0" smtClean="0"/>
              <a:t> programs for Windows, Mac, Android, and </a:t>
            </a:r>
            <a:r>
              <a:rPr lang="en-US" sz="2800" dirty="0" smtClean="0"/>
              <a:t>Chrome</a:t>
            </a:r>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Malware Analysis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is </a:t>
            </a:r>
            <a:r>
              <a:rPr lang="en-US" sz="2800" dirty="0" smtClean="0"/>
              <a:t>the process of detecting and reducing potential threats in a website, application, or server. </a:t>
            </a:r>
          </a:p>
          <a:p>
            <a:pPr algn="just"/>
            <a:endParaRPr lang="en-US" sz="2800" dirty="0" smtClean="0"/>
          </a:p>
          <a:p>
            <a:pPr algn="just"/>
            <a:r>
              <a:rPr lang="en-US" sz="2800" dirty="0" smtClean="0"/>
              <a:t>It is a crucial process that ensures computer security as well as the safety and security of an organization with regard to sensitive information. </a:t>
            </a:r>
          </a:p>
          <a:p>
            <a:pPr algn="just"/>
            <a:endParaRPr lang="en-US" sz="2800" dirty="0" smtClean="0"/>
          </a:p>
          <a:p>
            <a:pPr algn="just"/>
            <a:r>
              <a:rPr lang="en-US" sz="2800" dirty="0" smtClean="0"/>
              <a:t>Malware analysis addresses vulnerabilities before they get out of hand.</a:t>
            </a:r>
          </a:p>
          <a:p>
            <a:pPr algn="just"/>
            <a:endParaRPr lang="en-US" sz="2800" dirty="0" smtClean="0"/>
          </a:p>
          <a:p>
            <a:pPr algn="just"/>
            <a:endParaRPr lang="en-US" sz="2800" dirty="0" smtClean="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Malware Analysis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If </a:t>
            </a:r>
            <a:r>
              <a:rPr lang="en-US" sz="2800" dirty="0" smtClean="0"/>
              <a:t>you are looking at it more simply, malware analysis can be considered as the process of understanding the behavior and the intended use of a suspicious file or URL. </a:t>
            </a:r>
          </a:p>
          <a:p>
            <a:pPr algn="just"/>
            <a:endParaRPr lang="en-US" sz="2800" dirty="0" smtClean="0"/>
          </a:p>
          <a:p>
            <a:pPr algn="just"/>
            <a:r>
              <a:rPr lang="en-US" sz="2800" dirty="0" smtClean="0"/>
              <a:t>The more you know about the suspicious file, the better it will help to mitigate the threat, if any.</a:t>
            </a:r>
            <a:endParaRPr lang="en-US" sz="2800" dirty="0" smtClean="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Key Benefits of Malware Analysis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Identifying the source of the attack</a:t>
            </a:r>
          </a:p>
          <a:p>
            <a:pPr algn="just"/>
            <a:r>
              <a:rPr lang="en-US" sz="2800" dirty="0" smtClean="0"/>
              <a:t>Determining the damage from a security threat</a:t>
            </a:r>
          </a:p>
          <a:p>
            <a:pPr algn="just"/>
            <a:r>
              <a:rPr lang="en-US" sz="2800" dirty="0" smtClean="0"/>
              <a:t>Identifying a malware’s exploitation level, vulnerability, and appropriate patching preparations</a:t>
            </a:r>
          </a:p>
          <a:p>
            <a:pPr algn="just"/>
            <a:r>
              <a:rPr lang="en-US" sz="2800" dirty="0" smtClean="0"/>
              <a:t>Triaging the incidents according to the level of severity of the threat in a practical manner</a:t>
            </a:r>
          </a:p>
          <a:p>
            <a:pPr algn="just"/>
            <a:r>
              <a:rPr lang="en-US" sz="2800" dirty="0" smtClean="0"/>
              <a:t>Uncovering hidden Indicators of Compromise (IOC) that need to be blocked</a:t>
            </a:r>
          </a:p>
          <a:p>
            <a:pPr algn="just"/>
            <a:r>
              <a:rPr lang="en-US" sz="2800" dirty="0" smtClean="0"/>
              <a:t>Improving the efficacy of IOC, alerts, and notifications</a:t>
            </a:r>
          </a:p>
          <a:p>
            <a:pPr algn="just"/>
            <a:r>
              <a:rPr lang="en-US" sz="2800" dirty="0" smtClean="0"/>
              <a:t>Enriching context when trying to uncover threats</a:t>
            </a:r>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Malware Reverse Engineering</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Malware researchers require a diverse skill set usually gained over time through experience and self-training. </a:t>
            </a:r>
          </a:p>
          <a:p>
            <a:pPr algn="just"/>
            <a:endParaRPr lang="en-US" sz="2800" dirty="0" smtClean="0"/>
          </a:p>
          <a:p>
            <a:pPr algn="just"/>
            <a:r>
              <a:rPr lang="en-US" sz="2800" dirty="0" smtClean="0"/>
              <a:t>Reverse engineering (RE) is an integral part of malware analysis and research but it is also one of the most advanced skills a researcher can have. </a:t>
            </a:r>
          </a:p>
          <a:p>
            <a:pPr algn="just">
              <a:buNone/>
            </a:pPr>
            <a:endParaRPr lang="en-US" sz="2800" dirty="0" smtClean="0"/>
          </a:p>
          <a:p>
            <a:pPr algn="just"/>
            <a:r>
              <a:rPr lang="en-US" sz="2800" dirty="0" smtClean="0"/>
              <a:t>This is one of the reasons why organizations lack reverse engineering manpower. </a:t>
            </a:r>
          </a:p>
          <a:p>
            <a:pPr algn="just">
              <a:buNone/>
            </a:pPr>
            <a:endParaRPr lang="en-US" sz="2800" dirty="0" smtClean="0"/>
          </a:p>
          <a:p>
            <a:pPr algn="just"/>
            <a:r>
              <a:rPr lang="en-US" sz="2800" dirty="0" smtClean="0"/>
              <a:t>Many researchers with a lack of experience struggle to get started in RE. </a:t>
            </a:r>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What is the intent of malware?</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b="1" dirty="0" smtClean="0"/>
              <a:t>Destruction</a:t>
            </a:r>
          </a:p>
          <a:p>
            <a:pPr algn="just"/>
            <a:r>
              <a:rPr lang="en-US" sz="2800" dirty="0" smtClean="0"/>
              <a:t>Destroys computer systems to damage your network infrastructure.</a:t>
            </a:r>
          </a:p>
          <a:p>
            <a:pPr algn="just"/>
            <a:endParaRPr lang="en-US" sz="2800" dirty="0" smtClean="0"/>
          </a:p>
          <a:p>
            <a:pPr algn="just"/>
            <a:r>
              <a:rPr lang="en-US" sz="2800" b="1" dirty="0" smtClean="0"/>
              <a:t>Steal computer resources</a:t>
            </a:r>
          </a:p>
          <a:p>
            <a:pPr algn="just"/>
            <a:r>
              <a:rPr lang="en-US" sz="2800" dirty="0" smtClean="0"/>
              <a:t>Uses your computing power to run botnets, </a:t>
            </a:r>
            <a:r>
              <a:rPr lang="en-US" sz="2800" dirty="0" err="1" smtClean="0"/>
              <a:t>cryptomining</a:t>
            </a:r>
            <a:r>
              <a:rPr lang="en-US" sz="2800" dirty="0" smtClean="0"/>
              <a:t> programs (</a:t>
            </a:r>
            <a:r>
              <a:rPr lang="en-US" sz="2800" dirty="0" err="1" smtClean="0"/>
              <a:t>cryptojacking</a:t>
            </a:r>
            <a:r>
              <a:rPr lang="en-US" sz="2800" dirty="0" smtClean="0"/>
              <a:t>), or send spam emails.</a:t>
            </a:r>
          </a:p>
          <a:p>
            <a:pPr algn="just"/>
            <a:endParaRPr lang="en-US" sz="2800" dirty="0" smtClean="0"/>
          </a:p>
          <a:p>
            <a:pPr algn="just"/>
            <a:r>
              <a:rPr lang="en-US" sz="2800" b="1" dirty="0" smtClean="0"/>
              <a:t>Monetary gain</a:t>
            </a:r>
          </a:p>
          <a:p>
            <a:pPr algn="just"/>
            <a:r>
              <a:rPr lang="en-US" sz="2800" dirty="0" smtClean="0"/>
              <a:t>Sells your organization's intellectual property on the dark web.</a:t>
            </a:r>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Malware Reverse Engineering</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Malware RE focuses specifically on understanding malware capabilities and functionalities in order to remediate threats and study different malware </a:t>
            </a:r>
            <a:r>
              <a:rPr lang="en-US" sz="2800" dirty="0" smtClean="0"/>
              <a:t>families</a:t>
            </a:r>
          </a:p>
          <a:p>
            <a:pPr algn="just"/>
            <a:endParaRPr lang="en-US" sz="2800" dirty="0" smtClean="0"/>
          </a:p>
          <a:p>
            <a:pPr algn="just"/>
            <a:r>
              <a:rPr lang="en-US" sz="2800" dirty="0" smtClean="0"/>
              <a:t>RE can be very time-consuming. </a:t>
            </a:r>
            <a:endParaRPr lang="en-US" sz="2800" dirty="0" smtClean="0"/>
          </a:p>
          <a:p>
            <a:pPr algn="just"/>
            <a:endParaRPr lang="en-US" sz="2800" dirty="0" smtClean="0"/>
          </a:p>
          <a:p>
            <a:pPr algn="just"/>
            <a:r>
              <a:rPr lang="en-US" sz="2800" dirty="0" smtClean="0"/>
              <a:t>When </a:t>
            </a:r>
            <a:r>
              <a:rPr lang="en-US" sz="2800" dirty="0" smtClean="0"/>
              <a:t>researching a malware, you will usually not start reversing it right away.</a:t>
            </a:r>
          </a:p>
          <a:p>
            <a:pPr algn="just"/>
            <a:endParaRPr lang="en-US" sz="2800" dirty="0" smtClean="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Malware Reverse Engineering</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Instead, you should conduct triage malware analysis by running the malware in a sandbox, extracting strings, and </a:t>
            </a:r>
            <a:r>
              <a:rPr lang="en-US" sz="2800" dirty="0" smtClean="0"/>
              <a:t>more</a:t>
            </a:r>
          </a:p>
          <a:p>
            <a:pPr algn="just"/>
            <a:endParaRPr lang="en-US" sz="2800" dirty="0" smtClean="0"/>
          </a:p>
          <a:p>
            <a:pPr algn="just"/>
            <a:r>
              <a:rPr lang="en-US" sz="2800" dirty="0" smtClean="0"/>
              <a:t>This </a:t>
            </a:r>
            <a:r>
              <a:rPr lang="en-US" sz="2800" dirty="0" smtClean="0"/>
              <a:t>initial malware analysis phase can provide further context for reverse engineering, if needed. </a:t>
            </a:r>
            <a:endParaRPr lang="en-US" sz="2800" dirty="0" smtClean="0"/>
          </a:p>
          <a:p>
            <a:pPr algn="just"/>
            <a:endParaRPr lang="en-US" sz="2800" dirty="0" smtClean="0"/>
          </a:p>
          <a:p>
            <a:pPr algn="just"/>
            <a:r>
              <a:rPr lang="en-US" sz="2800" dirty="0" smtClean="0"/>
              <a:t>For instance, you can search for specific strings in the </a:t>
            </a:r>
            <a:r>
              <a:rPr lang="en-US" sz="2800" dirty="0" err="1" smtClean="0"/>
              <a:t>disassembler</a:t>
            </a:r>
            <a:r>
              <a:rPr lang="en-US" sz="2800" dirty="0" smtClean="0"/>
              <a:t> or expect to see a certain capability that the malware displays.</a:t>
            </a:r>
          </a:p>
          <a:p>
            <a:pPr algn="just"/>
            <a:endParaRPr lang="en-US" sz="2800" dirty="0" smtClean="0"/>
          </a:p>
          <a:p>
            <a:pPr algn="just"/>
            <a:endParaRPr lang="en-US" sz="2800" dirty="0" smtClean="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Malware Reverse Engineering</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If </a:t>
            </a:r>
            <a:r>
              <a:rPr lang="en-US" sz="2800" dirty="0" smtClean="0"/>
              <a:t>your goal is to understand a malware’s capabilities, analyzing it dynamically via a sandbox will not be </a:t>
            </a:r>
            <a:r>
              <a:rPr lang="en-US" sz="2800" dirty="0" smtClean="0"/>
              <a:t>enough</a:t>
            </a:r>
          </a:p>
          <a:p>
            <a:pPr algn="just"/>
            <a:endParaRPr lang="en-US" sz="2800" dirty="0" smtClean="0"/>
          </a:p>
          <a:p>
            <a:pPr algn="just"/>
            <a:r>
              <a:rPr lang="en-US" sz="2800" dirty="0" smtClean="0"/>
              <a:t>The malware’s Command and Control (C2) could go down, the malware could depend on another file for configuration which does not exist on the machine, the malware has sandbox evasion capabilities, or the malware will only run on a certain environment. </a:t>
            </a:r>
          </a:p>
          <a:p>
            <a:pPr algn="just"/>
            <a:endParaRPr lang="en-US" sz="2800" dirty="0" smtClean="0"/>
          </a:p>
          <a:p>
            <a:pPr algn="just"/>
            <a:r>
              <a:rPr lang="en-US" sz="2800" dirty="0" smtClean="0"/>
              <a:t>RE, which is part of advanced static malware analysis, is much more effective to achieve this goal.</a:t>
            </a:r>
          </a:p>
          <a:p>
            <a:pPr algn="just"/>
            <a:endParaRPr lang="en-US" sz="2800" dirty="0" smtClean="0"/>
          </a:p>
          <a:p>
            <a:pPr algn="just"/>
            <a:endParaRPr lang="en-US" sz="2800" dirty="0" smtClean="0"/>
          </a:p>
          <a:p>
            <a:pPr algn="just"/>
            <a:endParaRPr lang="en-US" sz="2800" dirty="0" smtClean="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What does malware do?</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Malware can infect networks and devices and is designed to harm those devices, networks and their users in some way</a:t>
            </a:r>
          </a:p>
          <a:p>
            <a:pPr algn="just"/>
            <a:r>
              <a:rPr lang="en-US" sz="2800" dirty="0" smtClean="0"/>
              <a:t>Depending on the type of malware and its goal, this harm might present itself differently to the user or endpoint</a:t>
            </a:r>
          </a:p>
          <a:p>
            <a:pPr algn="just"/>
            <a:endParaRPr lang="en-US" sz="2800" dirty="0" smtClean="0"/>
          </a:p>
          <a:p>
            <a:pPr algn="just"/>
            <a:r>
              <a:rPr lang="en-US" sz="2800" dirty="0" smtClean="0"/>
              <a:t>In some cases, the effect of malware is relatively mild and benign, and in others, it can be disastrous.</a:t>
            </a:r>
          </a:p>
          <a:p>
            <a:pPr algn="just"/>
            <a:endParaRPr lang="en-US" sz="2800" dirty="0" smtClean="0"/>
          </a:p>
          <a:p>
            <a:pPr algn="just"/>
            <a:r>
              <a:rPr lang="en-US" sz="2800" dirty="0" smtClean="0"/>
              <a:t>Malware can typically perform the following harmful actions:</a:t>
            </a:r>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Data </a:t>
            </a:r>
            <a:r>
              <a:rPr lang="en-US" sz="3600" b="1" dirty="0" err="1" smtClean="0"/>
              <a:t>exfiltration</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Data </a:t>
            </a:r>
            <a:r>
              <a:rPr lang="en-US" sz="2800" dirty="0" err="1" smtClean="0"/>
              <a:t>exfiltration</a:t>
            </a:r>
            <a:r>
              <a:rPr lang="en-US" sz="2800" dirty="0" smtClean="0"/>
              <a:t> is a common objective of malware</a:t>
            </a:r>
          </a:p>
          <a:p>
            <a:pPr algn="just"/>
            <a:endParaRPr lang="en-US" sz="2800" dirty="0" smtClean="0"/>
          </a:p>
          <a:p>
            <a:pPr algn="just"/>
            <a:r>
              <a:rPr lang="en-US" sz="2800" dirty="0" smtClean="0"/>
              <a:t>During data </a:t>
            </a:r>
            <a:r>
              <a:rPr lang="en-US" sz="2800" dirty="0" err="1" smtClean="0"/>
              <a:t>exfiltration</a:t>
            </a:r>
            <a:r>
              <a:rPr lang="en-US" sz="2800" dirty="0" smtClean="0"/>
              <a:t>, once a system is infected with malware, threat actors can steal sensitive information stored on the system, such as emails, passwords, intellectual property, financial information and login credentials</a:t>
            </a:r>
          </a:p>
          <a:p>
            <a:pPr algn="just"/>
            <a:endParaRPr lang="en-US" sz="2800" dirty="0" smtClean="0"/>
          </a:p>
          <a:p>
            <a:pPr algn="just"/>
            <a:r>
              <a:rPr lang="en-US" sz="2800" dirty="0" smtClean="0"/>
              <a:t>Data </a:t>
            </a:r>
            <a:r>
              <a:rPr lang="en-US" sz="2800" dirty="0" err="1" smtClean="0"/>
              <a:t>exfiltration</a:t>
            </a:r>
            <a:r>
              <a:rPr lang="en-US" sz="2800" dirty="0" smtClean="0"/>
              <a:t> can result in monetary or reputational damage to individuals and organizations.</a:t>
            </a:r>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Service disruption</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Malware can disrupt services in several ways</a:t>
            </a:r>
          </a:p>
          <a:p>
            <a:pPr algn="just"/>
            <a:endParaRPr lang="en-US" sz="2800" dirty="0" smtClean="0"/>
          </a:p>
          <a:p>
            <a:pPr algn="just"/>
            <a:r>
              <a:rPr lang="en-US" sz="2800" dirty="0" smtClean="0"/>
              <a:t>For example, it can lock up computers and make them unusable or hold them hostage for financial gain by performing a </a:t>
            </a:r>
            <a:r>
              <a:rPr lang="en-US" sz="2800" dirty="0" err="1" smtClean="0"/>
              <a:t>ransomware</a:t>
            </a:r>
            <a:r>
              <a:rPr lang="en-US" sz="2800" dirty="0" smtClean="0"/>
              <a:t> attack</a:t>
            </a:r>
          </a:p>
          <a:p>
            <a:pPr algn="just"/>
            <a:endParaRPr lang="en-US" sz="2800" dirty="0" smtClean="0"/>
          </a:p>
          <a:p>
            <a:pPr algn="just"/>
            <a:r>
              <a:rPr lang="en-US" sz="2800" dirty="0" smtClean="0"/>
              <a:t>Malware can also </a:t>
            </a:r>
          </a:p>
          <a:p>
            <a:pPr lvl="1" algn="just">
              <a:buFont typeface="Arial" pitchFamily="34" charset="0"/>
              <a:buChar char="•"/>
            </a:pPr>
            <a:r>
              <a:rPr lang="en-US" sz="2500" dirty="0" smtClean="0"/>
              <a:t>target critical infrastructure, such as power grids, healthcare facilities or </a:t>
            </a:r>
          </a:p>
          <a:p>
            <a:pPr lvl="1" algn="just">
              <a:buFont typeface="Arial" pitchFamily="34" charset="0"/>
              <a:buChar char="•"/>
            </a:pPr>
            <a:r>
              <a:rPr lang="en-US" sz="2500" dirty="0" smtClean="0"/>
              <a:t>transportation systems to cause service disruptions.</a:t>
            </a:r>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Data espionage</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A type of malware known as spyware performs data espionage by spying on users</a:t>
            </a:r>
          </a:p>
          <a:p>
            <a:pPr algn="just"/>
            <a:endParaRPr lang="en-US" sz="2800" dirty="0" smtClean="0"/>
          </a:p>
          <a:p>
            <a:pPr algn="just"/>
            <a:r>
              <a:rPr lang="en-US" sz="2800" dirty="0" smtClean="0"/>
              <a:t>Typically, hackers use </a:t>
            </a:r>
          </a:p>
          <a:p>
            <a:pPr lvl="1" algn="just">
              <a:buFont typeface="Arial" pitchFamily="34" charset="0"/>
              <a:buChar char="•"/>
            </a:pPr>
            <a:r>
              <a:rPr lang="en-US" sz="2500" dirty="0" err="1" smtClean="0"/>
              <a:t>keyloggers</a:t>
            </a:r>
            <a:r>
              <a:rPr lang="en-US" sz="2500" dirty="0" smtClean="0"/>
              <a:t> to record keystrokes, </a:t>
            </a:r>
          </a:p>
          <a:p>
            <a:pPr lvl="1" algn="just">
              <a:buFont typeface="Arial" pitchFamily="34" charset="0"/>
              <a:buChar char="•"/>
            </a:pPr>
            <a:r>
              <a:rPr lang="en-US" sz="2500" dirty="0" smtClean="0"/>
              <a:t>access web cameras and microphones and capture screenshots</a:t>
            </a:r>
            <a:endParaRPr lang="en-US" sz="25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Identity theft</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Malware can be used to steal personal data which can be used to impersonate victims, commit fraud or gain access to additional resources</a:t>
            </a:r>
          </a:p>
          <a:p>
            <a:pPr algn="just"/>
            <a:endParaRPr lang="en-US" sz="2800" dirty="0" smtClean="0"/>
          </a:p>
          <a:p>
            <a:pPr algn="just"/>
            <a:r>
              <a:rPr lang="en-US" sz="2800" dirty="0" smtClean="0"/>
              <a:t>According to the IBM X-Force Threat Intelligence Index 2024, there was a 71% rise in </a:t>
            </a:r>
            <a:r>
              <a:rPr lang="en-US" sz="2800" dirty="0" err="1" smtClean="0"/>
              <a:t>cyberattacks</a:t>
            </a:r>
            <a:r>
              <a:rPr lang="en-US" sz="2800" dirty="0" smtClean="0"/>
              <a:t> using stolen identities in 2023 compared to the previous year.</a:t>
            </a:r>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1422</TotalTime>
  <Words>2113</Words>
  <Application>Microsoft Office PowerPoint</Application>
  <PresentationFormat>On-screen Show (4:3)</PresentationFormat>
  <Paragraphs>275</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Malware Reverse Engineering</vt:lpstr>
      <vt:lpstr>What is malware?</vt:lpstr>
      <vt:lpstr>What is the intent of malware?</vt:lpstr>
      <vt:lpstr>What is the intent of malware?</vt:lpstr>
      <vt:lpstr>What does malware do?</vt:lpstr>
      <vt:lpstr>Data exfiltration</vt:lpstr>
      <vt:lpstr>Service disruption</vt:lpstr>
      <vt:lpstr>Data espionage</vt:lpstr>
      <vt:lpstr>Identity theft</vt:lpstr>
      <vt:lpstr>Stealing resources</vt:lpstr>
      <vt:lpstr>System damage</vt:lpstr>
      <vt:lpstr>How do malware infections happen?</vt:lpstr>
      <vt:lpstr>Removable drives</vt:lpstr>
      <vt:lpstr>Infected websites</vt:lpstr>
      <vt:lpstr>Phishing attacks</vt:lpstr>
      <vt:lpstr>Obfuscation techniques</vt:lpstr>
      <vt:lpstr>Obfuscation techniques</vt:lpstr>
      <vt:lpstr>Software from third-party websites</vt:lpstr>
      <vt:lpstr>Software from third-party websites</vt:lpstr>
      <vt:lpstr>Types of Malware </vt:lpstr>
      <vt:lpstr>Virus </vt:lpstr>
      <vt:lpstr>Worms </vt:lpstr>
      <vt:lpstr>Trojan or Trojan horse</vt:lpstr>
      <vt:lpstr>Ransomeware </vt:lpstr>
      <vt:lpstr>Ransomeware </vt:lpstr>
      <vt:lpstr>Rootkit</vt:lpstr>
      <vt:lpstr>Backdoor virus</vt:lpstr>
      <vt:lpstr>Adware </vt:lpstr>
      <vt:lpstr>Keylogger</vt:lpstr>
      <vt:lpstr>Logic Bombs</vt:lpstr>
      <vt:lpstr>Exploits</vt:lpstr>
      <vt:lpstr>Exploits</vt:lpstr>
      <vt:lpstr>How to protect against malware</vt:lpstr>
      <vt:lpstr>How to protect against malware</vt:lpstr>
      <vt:lpstr>How to protect against malware</vt:lpstr>
      <vt:lpstr>Malware Analysis</vt:lpstr>
      <vt:lpstr>Malware Analysis</vt:lpstr>
      <vt:lpstr>Key Benefits of Malware Analysis</vt:lpstr>
      <vt:lpstr>Malware Reverse Engineering</vt:lpstr>
      <vt:lpstr>Malware Reverse Engineering</vt:lpstr>
      <vt:lpstr>Malware Reverse Engineering</vt:lpstr>
      <vt:lpstr>Malware Reverse Engineering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Layer: Delivery, Forwarding, and Routing</dc:title>
  <dc:creator>DDK</dc:creator>
  <cp:lastModifiedBy>Admin</cp:lastModifiedBy>
  <cp:revision>317</cp:revision>
  <dcterms:created xsi:type="dcterms:W3CDTF">2006-08-16T00:00:00Z</dcterms:created>
  <dcterms:modified xsi:type="dcterms:W3CDTF">2024-08-21T04:02:07Z</dcterms:modified>
</cp:coreProperties>
</file>