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7" r:id="rId3"/>
    <p:sldId id="298" r:id="rId4"/>
    <p:sldId id="299" r:id="rId5"/>
    <p:sldId id="300" r:id="rId6"/>
    <p:sldId id="302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9BBC-D0A0-4537-9258-C175E7E9AE8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8BA2A-E097-4546-B342-0AA657908B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Web Application Security</a:t>
            </a:r>
            <a:endParaRPr lang="en-US" b="1" dirty="0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/>
              <a:t>Runtime Application Self Protection (RASP)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This evolving application security </a:t>
            </a:r>
            <a:r>
              <a:rPr lang="en-US" sz="2800" dirty="0" smtClean="0"/>
              <a:t>approach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encompasses </a:t>
            </a:r>
            <a:r>
              <a:rPr lang="en-US" dirty="0" smtClean="0"/>
              <a:t>a number of technological techniques to instrument an application 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so </a:t>
            </a:r>
            <a:r>
              <a:rPr lang="en-US" dirty="0" smtClean="0"/>
              <a:t>that attacks can be monitored as they execute and, ideally, blocked in real </a:t>
            </a:r>
            <a:r>
              <a:rPr lang="en-US" dirty="0" smtClean="0"/>
              <a:t>time</a:t>
            </a:r>
            <a:endParaRPr lang="en-US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/>
              <a:t>Runtime Application Self Protection (RASP)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This evolving application security </a:t>
            </a:r>
            <a:r>
              <a:rPr lang="en-US" sz="2800" dirty="0" smtClean="0"/>
              <a:t>approach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encompasses </a:t>
            </a:r>
            <a:r>
              <a:rPr lang="en-US" dirty="0" smtClean="0"/>
              <a:t>a number of technological techniques to instrument an application 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so </a:t>
            </a:r>
            <a:r>
              <a:rPr lang="en-US" dirty="0" smtClean="0"/>
              <a:t>that attacks can be monitored as they execute and, ideally, blocked in real </a:t>
            </a:r>
            <a:r>
              <a:rPr lang="en-US" dirty="0" smtClean="0"/>
              <a:t>time</a:t>
            </a:r>
            <a:endParaRPr lang="en-US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/>
              <a:t>How does application security testing reduce your organization’s risk?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5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Majority of Web Application Attacks</a:t>
            </a:r>
            <a:endParaRPr lang="en-US" sz="2800" dirty="0" smtClean="0"/>
          </a:p>
          <a:p>
            <a:pPr lvl="0"/>
            <a:r>
              <a:rPr lang="en-US" sz="2800" dirty="0" smtClean="0"/>
              <a:t>SQL Injection</a:t>
            </a:r>
          </a:p>
          <a:p>
            <a:pPr lvl="0"/>
            <a:r>
              <a:rPr lang="en-US" sz="2800" dirty="0" smtClean="0"/>
              <a:t>XSS (Cross Site Scripting)</a:t>
            </a:r>
          </a:p>
          <a:p>
            <a:pPr lvl="0"/>
            <a:r>
              <a:rPr lang="en-US" sz="2800" dirty="0" smtClean="0"/>
              <a:t>Remote Command Execution</a:t>
            </a:r>
          </a:p>
          <a:p>
            <a:pPr lvl="0"/>
            <a:r>
              <a:rPr lang="en-US" sz="2800" dirty="0" smtClean="0"/>
              <a:t>Path Traversal</a:t>
            </a:r>
          </a:p>
          <a:p>
            <a:pPr lvl="0"/>
            <a:endParaRPr lang="en-US" sz="2800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/>
              <a:t>How does application security testing reduce your organization’s risk?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5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Attack Results</a:t>
            </a:r>
            <a:endParaRPr lang="en-US" sz="2800" dirty="0" smtClean="0"/>
          </a:p>
          <a:p>
            <a:pPr lvl="0"/>
            <a:r>
              <a:rPr lang="en-US" sz="2800" dirty="0" smtClean="0"/>
              <a:t>Access to restricted content</a:t>
            </a:r>
          </a:p>
          <a:p>
            <a:pPr lvl="0"/>
            <a:r>
              <a:rPr lang="en-US" sz="2800" dirty="0" smtClean="0"/>
              <a:t>Compromised user accounts</a:t>
            </a:r>
          </a:p>
          <a:p>
            <a:pPr lvl="0"/>
            <a:r>
              <a:rPr lang="en-US" sz="2800" dirty="0" smtClean="0"/>
              <a:t>Installation of malicious code</a:t>
            </a:r>
          </a:p>
          <a:p>
            <a:pPr lvl="0"/>
            <a:r>
              <a:rPr lang="en-US" sz="2800" dirty="0" smtClean="0"/>
              <a:t>Lost sales revenue</a:t>
            </a:r>
          </a:p>
          <a:p>
            <a:pPr lvl="0"/>
            <a:r>
              <a:rPr lang="en-US" sz="2800" dirty="0" smtClean="0"/>
              <a:t>Loss of trust with customers</a:t>
            </a:r>
          </a:p>
          <a:p>
            <a:pPr lvl="0"/>
            <a:r>
              <a:rPr lang="en-US" sz="2800" dirty="0" smtClean="0"/>
              <a:t>Damaged brand reputation</a:t>
            </a:r>
          </a:p>
          <a:p>
            <a:pPr lvl="0"/>
            <a:r>
              <a:rPr lang="en-US" sz="2800" dirty="0" smtClean="0"/>
              <a:t>And much more</a:t>
            </a:r>
            <a:endParaRPr lang="en-US" sz="2800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/>
              <a:t>How does application security testing reduce your organization’s risk?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53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several </a:t>
            </a:r>
            <a:r>
              <a:rPr lang="en-US" sz="2800" dirty="0" smtClean="0"/>
              <a:t>of the top attacks used by attackers, which can result in serious damage to an individual application or the overall </a:t>
            </a:r>
            <a:r>
              <a:rPr lang="en-US" sz="2800" dirty="0" smtClean="0"/>
              <a:t>organization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Knowing the different attacks that make an application vulnerable,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 </a:t>
            </a:r>
            <a:r>
              <a:rPr lang="en-US" sz="2800" dirty="0" smtClean="0"/>
              <a:t>addition to the potential outcomes of an attack, allow your firm to preemptively address the vulnerabilities and accurately test for them.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/>
              <a:t>How does application security testing reduce your organization’s risk?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530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By identifying the root cause of the vulnerabilities, mitigating controls can be implemented during the early stages of the SDLC to prevent any </a:t>
            </a:r>
            <a:r>
              <a:rPr lang="en-US" sz="2500" dirty="0" smtClean="0"/>
              <a:t>issues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Additionally, knowledge of how these attacks work can be leveraged to target known points of interest during a Web application security test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Recognizing </a:t>
            </a:r>
            <a:r>
              <a:rPr lang="en-US" sz="2500" dirty="0" smtClean="0"/>
              <a:t>the impact of an attack is also key to managing your firm’s risk, as the effects of a successful attack can be used to gauge the vulnerability’s total severity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/>
              <a:t>How does application security testing reduce your organization’s risk?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53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If issues are identified during a security test, defining their severity allows your firm to efficiently prioritize the remediation efforts.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Start with critical severity issues and work towards lower impact issues to minimize risk to your </a:t>
            </a:r>
            <a:r>
              <a:rPr lang="en-US" sz="2800" dirty="0" smtClean="0"/>
              <a:t>firm</a:t>
            </a:r>
            <a:endParaRPr lang="en-US" sz="2800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/>
              <a:t>What features should be reviewed during a web application security test?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53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following non-exhaustive list of features should be reviewed during Web application security </a:t>
            </a:r>
            <a:r>
              <a:rPr lang="en-US" sz="2800" dirty="0" smtClean="0"/>
              <a:t>testing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An inappropriate implementation of each could result </a:t>
            </a:r>
            <a:r>
              <a:rPr lang="en-US" sz="2800" dirty="0" smtClean="0"/>
              <a:t>in vulnerabilities</a:t>
            </a:r>
            <a:r>
              <a:rPr lang="en-US" sz="2800" dirty="0" smtClean="0"/>
              <a:t>, creating serious risk for your organization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/>
              <a:t>What features should be reviewed during a web application security test?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530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Application and server </a:t>
            </a:r>
            <a:r>
              <a:rPr lang="en-US" sz="2800" b="1" dirty="0" smtClean="0"/>
              <a:t>configuration</a:t>
            </a:r>
          </a:p>
          <a:p>
            <a:pPr algn="just"/>
            <a:r>
              <a:rPr lang="en-US" sz="2800" dirty="0" smtClean="0"/>
              <a:t>Potential </a:t>
            </a:r>
            <a:r>
              <a:rPr lang="en-US" sz="2800" dirty="0" smtClean="0"/>
              <a:t>defects are related to 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encryption/cryptographic </a:t>
            </a:r>
            <a:r>
              <a:rPr lang="en-US" dirty="0" smtClean="0"/>
              <a:t>configurations</a:t>
            </a:r>
            <a:r>
              <a:rPr lang="en-US" dirty="0" smtClean="0"/>
              <a:t>,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Web </a:t>
            </a:r>
            <a:r>
              <a:rPr lang="en-US" dirty="0" smtClean="0"/>
              <a:t>server configurations, etc</a:t>
            </a:r>
            <a:r>
              <a:rPr lang="en-US" dirty="0" smtClean="0"/>
              <a:t>.</a:t>
            </a:r>
          </a:p>
          <a:p>
            <a:pPr lvl="1" algn="just"/>
            <a:endParaRPr lang="en-US" sz="2400" dirty="0" smtClean="0"/>
          </a:p>
          <a:p>
            <a:pPr algn="just"/>
            <a:r>
              <a:rPr lang="en-US" sz="2800" b="1" dirty="0" smtClean="0"/>
              <a:t>Input validation and error handling</a:t>
            </a:r>
          </a:p>
          <a:p>
            <a:pPr algn="just"/>
            <a:r>
              <a:rPr lang="en-US" sz="2800" dirty="0" smtClean="0"/>
              <a:t>SQL injection, cross-site scripting (XSS), </a:t>
            </a:r>
            <a:r>
              <a:rPr lang="en-US" sz="2800" dirty="0" smtClean="0"/>
              <a:t>and</a:t>
            </a:r>
          </a:p>
          <a:p>
            <a:pPr algn="just"/>
            <a:r>
              <a:rPr lang="en-US" sz="2800" dirty="0" smtClean="0"/>
              <a:t>other </a:t>
            </a:r>
            <a:r>
              <a:rPr lang="en-US" sz="2800" dirty="0" smtClean="0"/>
              <a:t>common injection vulnerabilities are the result of poor input and output handling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/>
              <a:t>What features should be reviewed during a web application security test?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530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Authentication and session management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Vulnerabilities potentially resulting in user </a:t>
            </a:r>
            <a:r>
              <a:rPr lang="en-US" dirty="0" smtClean="0"/>
              <a:t>impersonation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Credential </a:t>
            </a:r>
            <a:r>
              <a:rPr lang="en-US" dirty="0" smtClean="0"/>
              <a:t>strength and protection should also be </a:t>
            </a:r>
            <a:r>
              <a:rPr lang="en-US" dirty="0" smtClean="0"/>
              <a:t>considered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Authorization</a:t>
            </a:r>
          </a:p>
          <a:p>
            <a:pPr algn="just"/>
            <a:r>
              <a:rPr lang="en-US" sz="2800" dirty="0" smtClean="0"/>
              <a:t>Testing the ability of the application to protect against vertical and horizontal privilege escalations.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Web Application Security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Web </a:t>
            </a:r>
            <a:r>
              <a:rPr lang="en-US" sz="2800" dirty="0" err="1" smtClean="0"/>
              <a:t>AppSec</a:t>
            </a:r>
            <a:r>
              <a:rPr lang="en-US" sz="2800" dirty="0" smtClean="0"/>
              <a:t> </a:t>
            </a:r>
            <a:r>
              <a:rPr lang="en-US" sz="2800" dirty="0" smtClean="0"/>
              <a:t>is the idea of building websites to function as expected, even when they are under attack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concept involves a collection of security controls engineered into a Web application to protect its assets from potentially malicious </a:t>
            </a:r>
            <a:r>
              <a:rPr lang="en-US" sz="2800" dirty="0" smtClean="0"/>
              <a:t>agents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Web applications, like all software, inevitably contain </a:t>
            </a:r>
            <a:r>
              <a:rPr lang="en-US" sz="2800" dirty="0" smtClean="0"/>
              <a:t>defects</a:t>
            </a:r>
            <a:endParaRPr lang="en-US" sz="2800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/>
              <a:t>What features should be reviewed during a web application security test?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530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Business logic</a:t>
            </a:r>
          </a:p>
          <a:p>
            <a:pPr algn="just"/>
            <a:r>
              <a:rPr lang="en-US" sz="2800" dirty="0" smtClean="0"/>
              <a:t>These are important to most applications that provide business </a:t>
            </a:r>
            <a:r>
              <a:rPr lang="en-US" sz="2800" dirty="0" smtClean="0"/>
              <a:t>functionality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Client-side logic</a:t>
            </a:r>
          </a:p>
          <a:p>
            <a:pPr algn="just"/>
            <a:r>
              <a:rPr lang="en-US" sz="2800" dirty="0" smtClean="0"/>
              <a:t>With modern, JavaScript-heavy web pages, in addition to web pages using other types of client-side technologies (e.g., </a:t>
            </a:r>
            <a:r>
              <a:rPr lang="en-US" sz="2800" dirty="0" err="1" smtClean="0"/>
              <a:t>Silverlight</a:t>
            </a:r>
            <a:r>
              <a:rPr lang="en-US" sz="2800" dirty="0" smtClean="0"/>
              <a:t>, Flash, </a:t>
            </a:r>
            <a:r>
              <a:rPr lang="en-US" sz="2800" dirty="0" err="1" smtClean="0"/>
              <a:t>Javaapplets</a:t>
            </a:r>
            <a:r>
              <a:rPr lang="en-US" sz="2800" dirty="0" smtClean="0"/>
              <a:t>), this type of feature is becoming more </a:t>
            </a:r>
            <a:r>
              <a:rPr lang="en-US" sz="2800" dirty="0" smtClean="0"/>
              <a:t>prevalent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Web Application Security Threats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Each year, attackers develop inventive web application security threats 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to </a:t>
            </a:r>
            <a:r>
              <a:rPr lang="en-US" dirty="0" smtClean="0"/>
              <a:t>compromise sensitive data and 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 smtClean="0"/>
              <a:t>their targets' </a:t>
            </a:r>
            <a:r>
              <a:rPr lang="en-US" dirty="0" smtClean="0"/>
              <a:t>database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 Consequently</a:t>
            </a:r>
            <a:r>
              <a:rPr lang="en-US" sz="2800" dirty="0" smtClean="0"/>
              <a:t>, security experts build on the exploited vulnerabilities and strengthen their systems through their learning's every year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Injection Attacks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A web app that is vulnerable to injection attacks accepts </a:t>
            </a:r>
            <a:r>
              <a:rPr lang="en-US" sz="2500" dirty="0" err="1" smtClean="0"/>
              <a:t>untrusted</a:t>
            </a:r>
            <a:r>
              <a:rPr lang="en-US" sz="2500" dirty="0" smtClean="0"/>
              <a:t> data from an input field without any proper </a:t>
            </a:r>
            <a:r>
              <a:rPr lang="en-US" sz="2500" dirty="0" smtClean="0"/>
              <a:t>sanitation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By typing code into an input field, the attacker can trick the server into interpreting it as a system command and thereby act as the attacker </a:t>
            </a:r>
            <a:r>
              <a:rPr lang="en-US" sz="2500" dirty="0" smtClean="0"/>
              <a:t>intended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Some common injection attacks include SQL injections, Cross-Site Scripting, Email Header Injection, etc. 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These attacks could lead to unauthorized access to databases and exploitation of admin privileges.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Injection Attacks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How to prevent:</a:t>
            </a:r>
          </a:p>
          <a:p>
            <a:pPr algn="just"/>
            <a:r>
              <a:rPr lang="en-US" sz="2500" dirty="0" smtClean="0"/>
              <a:t>Keep </a:t>
            </a:r>
            <a:r>
              <a:rPr lang="en-US" sz="2500" dirty="0" err="1" smtClean="0"/>
              <a:t>untrusted</a:t>
            </a:r>
            <a:r>
              <a:rPr lang="en-US" sz="2500" dirty="0" smtClean="0"/>
              <a:t> inputs away from commands and </a:t>
            </a:r>
            <a:r>
              <a:rPr lang="en-US" sz="2500" dirty="0" smtClean="0"/>
              <a:t>queries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Use </a:t>
            </a:r>
            <a:r>
              <a:rPr lang="en-US" sz="2500" dirty="0" smtClean="0"/>
              <a:t>a safe Application Programming Interface (API) that avoids interpreters or uses parameterized </a:t>
            </a:r>
            <a:r>
              <a:rPr lang="en-US" sz="2500" dirty="0" smtClean="0"/>
              <a:t>interfaces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Filter </a:t>
            </a:r>
            <a:r>
              <a:rPr lang="en-US" sz="2500" dirty="0" smtClean="0"/>
              <a:t>and sanitize all inputs as per a white list. 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This </a:t>
            </a:r>
            <a:r>
              <a:rPr lang="en-US" sz="2500" dirty="0" smtClean="0"/>
              <a:t>prevents the use of malicious character combinations.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Broken Authentication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Broken authentication is an umbrella term given to vulnerabilities wherein authentication and session management tokens are inadequately </a:t>
            </a:r>
            <a:r>
              <a:rPr lang="en-US" sz="2500" dirty="0" smtClean="0"/>
              <a:t>implemented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This improper implementation allows hackers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to </a:t>
            </a:r>
            <a:r>
              <a:rPr lang="en-US" sz="2500" dirty="0" smtClean="0"/>
              <a:t>make claims over a legitimate user’s identity,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access </a:t>
            </a:r>
            <a:r>
              <a:rPr lang="en-US" sz="2500" dirty="0" smtClean="0"/>
              <a:t>their sensitive data, and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potentially </a:t>
            </a:r>
            <a:r>
              <a:rPr lang="en-US" sz="2500" dirty="0" smtClean="0"/>
              <a:t>exploit the designated ID privileges.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Broken Authentication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How to prevent:</a:t>
            </a:r>
          </a:p>
          <a:p>
            <a:pPr algn="just"/>
            <a:r>
              <a:rPr lang="en-US" sz="2500" dirty="0" smtClean="0"/>
              <a:t>End </a:t>
            </a:r>
            <a:r>
              <a:rPr lang="en-US" sz="2500" dirty="0" smtClean="0"/>
              <a:t>sessions after a certain period of inactivity.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Invalidate </a:t>
            </a:r>
            <a:r>
              <a:rPr lang="en-US" sz="2500" dirty="0" smtClean="0"/>
              <a:t>a session ID as soon as the session ends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Place </a:t>
            </a:r>
            <a:r>
              <a:rPr lang="en-US" sz="2500" dirty="0" smtClean="0"/>
              <a:t>limiters on the simplicity of passwords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Implement </a:t>
            </a:r>
            <a:r>
              <a:rPr lang="en-US" sz="2500" dirty="0" smtClean="0"/>
              <a:t>multi-factor authentication (2FA/MFA).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Cross Site Scripting (XSS)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It is an injection-based client-side </a:t>
            </a:r>
            <a:r>
              <a:rPr lang="en-US" sz="2500" dirty="0" smtClean="0"/>
              <a:t>attack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This </a:t>
            </a:r>
            <a:r>
              <a:rPr lang="en-US" sz="2500" dirty="0" smtClean="0"/>
              <a:t>attack involves injecting malicious code in a website application to execute them in the victims’ browsers 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Any application that doesn’t validate </a:t>
            </a:r>
            <a:r>
              <a:rPr lang="en-US" sz="2500" dirty="0" err="1" smtClean="0"/>
              <a:t>untrusted</a:t>
            </a:r>
            <a:r>
              <a:rPr lang="en-US" sz="2500" dirty="0" smtClean="0"/>
              <a:t> data adequately is vulnerable to such </a:t>
            </a:r>
            <a:r>
              <a:rPr lang="en-US" sz="2500" dirty="0" smtClean="0"/>
              <a:t>attacks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Successful implementation results in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theft </a:t>
            </a:r>
            <a:r>
              <a:rPr lang="en-US" sz="2500" dirty="0" smtClean="0"/>
              <a:t>of user session IDs,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website </a:t>
            </a:r>
            <a:r>
              <a:rPr lang="en-US" sz="2500" dirty="0" smtClean="0"/>
              <a:t>defacing, and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redirection </a:t>
            </a:r>
            <a:r>
              <a:rPr lang="en-US" sz="2500" dirty="0" smtClean="0"/>
              <a:t>to malicious sites (thereby allowing phishing attacks).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Cross Site Scripting (XSS)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How to prevent: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Encode </a:t>
            </a:r>
            <a:r>
              <a:rPr lang="en-US" sz="2500" dirty="0" smtClean="0"/>
              <a:t>all user-supplied data.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Use </a:t>
            </a:r>
            <a:r>
              <a:rPr lang="en-US" sz="2500" dirty="0" smtClean="0"/>
              <a:t>auto-sanitization libraries such as OWASP’s </a:t>
            </a:r>
            <a:r>
              <a:rPr lang="en-US" sz="2500" dirty="0" err="1" smtClean="0"/>
              <a:t>AntiSamy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White </a:t>
            </a:r>
            <a:r>
              <a:rPr lang="en-US" sz="2500" dirty="0" smtClean="0"/>
              <a:t>list inputs to disallow certain special character combinations.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Insecure Direct Object References (IDOR)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Mostly through manipulation of the URL, an attacker gains access to database items belonging to other </a:t>
            </a:r>
            <a:r>
              <a:rPr lang="en-US" sz="2500" dirty="0" smtClean="0"/>
              <a:t>users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For instance, the reference to a database object is exposed in the URL.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 vulnerability exists when someone can edit the URL to access other similar critical information (such as monthly salary slips) without additional authorization.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Insecure Direct Object References (IDOR)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How to prevent:</a:t>
            </a:r>
          </a:p>
          <a:p>
            <a:pPr algn="just"/>
            <a:r>
              <a:rPr lang="en-US" sz="2500" dirty="0" smtClean="0"/>
              <a:t>Implement </a:t>
            </a:r>
            <a:r>
              <a:rPr lang="en-US" sz="2500" dirty="0" smtClean="0"/>
              <a:t>proper user authorization checks at relevant stages of users’ web app journey.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Customize </a:t>
            </a:r>
            <a:r>
              <a:rPr lang="en-US" sz="2500" dirty="0" smtClean="0"/>
              <a:t>error messages so that they don’t reveal critical information about the respective user.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Try </a:t>
            </a:r>
            <a:r>
              <a:rPr lang="en-US" sz="2500" dirty="0" smtClean="0"/>
              <a:t>not to disclose reference to objects in the URL; use POST based information transmission over GET.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Web Application Security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Some </a:t>
            </a:r>
            <a:r>
              <a:rPr lang="en-US" sz="2800" dirty="0" smtClean="0"/>
              <a:t>of these defects constitute actual vulnerabilities that can be exploited, introducing risks to </a:t>
            </a:r>
            <a:r>
              <a:rPr lang="en-US" sz="2800" dirty="0" smtClean="0"/>
              <a:t>organizations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Web application security defends against such </a:t>
            </a:r>
            <a:r>
              <a:rPr lang="en-US" sz="2800" dirty="0" smtClean="0"/>
              <a:t>defects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It involves 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leveraging </a:t>
            </a:r>
            <a:r>
              <a:rPr lang="en-US" sz="2500" dirty="0" smtClean="0"/>
              <a:t>secure development practices </a:t>
            </a:r>
            <a:r>
              <a:rPr lang="en-US" sz="2500" dirty="0" smtClean="0"/>
              <a:t>and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implementing </a:t>
            </a:r>
            <a:r>
              <a:rPr lang="en-US" sz="2500" dirty="0" smtClean="0"/>
              <a:t>security measures throughout </a:t>
            </a:r>
            <a:r>
              <a:rPr lang="en-US" sz="2500" dirty="0" smtClean="0"/>
              <a:t>SDLC,  </a:t>
            </a:r>
            <a:r>
              <a:rPr lang="en-US" sz="2500" dirty="0" smtClean="0"/>
              <a:t>ensuring that design-level flaws and implementation-level bugs are </a:t>
            </a:r>
            <a:r>
              <a:rPr lang="en-US" sz="2500" dirty="0" smtClean="0"/>
              <a:t>addressed</a:t>
            </a:r>
            <a:endParaRPr lang="en-US" sz="2500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Security </a:t>
            </a:r>
            <a:r>
              <a:rPr lang="en-US" sz="3600" b="1" dirty="0" err="1" smtClean="0"/>
              <a:t>Misconfigurations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According to OWASP top </a:t>
            </a:r>
            <a:r>
              <a:rPr lang="en-US" sz="2500" dirty="0" smtClean="0"/>
              <a:t>10, this </a:t>
            </a:r>
            <a:r>
              <a:rPr lang="en-US" sz="2500" dirty="0" smtClean="0"/>
              <a:t>is the most common web application security threats found across web </a:t>
            </a:r>
            <a:r>
              <a:rPr lang="en-US" sz="2500" dirty="0" smtClean="0"/>
              <a:t>applications</a:t>
            </a:r>
          </a:p>
          <a:p>
            <a:pPr algn="just"/>
            <a:r>
              <a:rPr lang="en-US" sz="2500" dirty="0" smtClean="0"/>
              <a:t> </a:t>
            </a:r>
            <a:endParaRPr lang="en-US" sz="2500" dirty="0" smtClean="0"/>
          </a:p>
          <a:p>
            <a:pPr algn="just"/>
            <a:r>
              <a:rPr lang="en-US" sz="2500" dirty="0" smtClean="0"/>
              <a:t>This vulnerability exists because developers and administrators “forget” to change some default settings such as default passwords, usernames, reference IDs, error messages, etc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Given how easy it is to detect and exploit default settings that were initially placed to accommodate a simple user experience, </a:t>
            </a:r>
            <a:r>
              <a:rPr lang="en-US" sz="2500" dirty="0" smtClean="0"/>
              <a:t>the </a:t>
            </a:r>
            <a:r>
              <a:rPr lang="en-US" sz="2500" dirty="0" smtClean="0"/>
              <a:t>implications of such a vulnerability can be vast once the website is live: from admin privileges to complete database access.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Security </a:t>
            </a:r>
            <a:r>
              <a:rPr lang="en-US" sz="3600" b="1" dirty="0" err="1" smtClean="0"/>
              <a:t>Misconfigurations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How to prevent:</a:t>
            </a:r>
          </a:p>
          <a:p>
            <a:pPr algn="just"/>
            <a:r>
              <a:rPr lang="en-US" sz="2500" dirty="0" smtClean="0"/>
              <a:t>Frequently </a:t>
            </a:r>
            <a:r>
              <a:rPr lang="en-US" sz="2500" dirty="0" smtClean="0"/>
              <a:t>maintain and update all web application components: firewalls, operating systems, servers, databases, extensions, etc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Make </a:t>
            </a:r>
            <a:r>
              <a:rPr lang="en-US" sz="2500" dirty="0" smtClean="0"/>
              <a:t>sure to change default configurations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Make </a:t>
            </a:r>
            <a:r>
              <a:rPr lang="en-US" sz="2500" dirty="0" smtClean="0"/>
              <a:t>time for regular penetration tests (though this applies to every vulnerability that a web app could have).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 smtClean="0"/>
              <a:t>Unvalidated</a:t>
            </a:r>
            <a:r>
              <a:rPr lang="en-US" sz="3600" b="1" dirty="0" smtClean="0"/>
              <a:t> Redirects and Forwards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Pretty much every website redirects a user to other web pages. 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When </a:t>
            </a:r>
            <a:r>
              <a:rPr lang="en-US" sz="2500" dirty="0" smtClean="0"/>
              <a:t>the credibility of this redirection is not assessed, the website leaves itself vulnerable to such URL based attacks.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A malicious actor can redirect users to phishing sites or sites containing malware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err="1" smtClean="0"/>
              <a:t>Phishers</a:t>
            </a:r>
            <a:r>
              <a:rPr lang="en-US" sz="2500" dirty="0" smtClean="0"/>
              <a:t> search for this vulnerability extensively since it makes it easier for them to gain user trust.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 smtClean="0"/>
              <a:t>Unvalidated</a:t>
            </a:r>
            <a:r>
              <a:rPr lang="en-US" sz="3600" b="1" dirty="0" smtClean="0"/>
              <a:t> Redirects and Forwards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How to prevent:</a:t>
            </a:r>
          </a:p>
          <a:p>
            <a:pPr algn="just"/>
            <a:r>
              <a:rPr lang="en-US" sz="2500" dirty="0" smtClean="0"/>
              <a:t>Avoid </a:t>
            </a:r>
            <a:r>
              <a:rPr lang="en-US" sz="2500" dirty="0" smtClean="0"/>
              <a:t>redirection where possible.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Give </a:t>
            </a:r>
            <a:r>
              <a:rPr lang="en-US" sz="2500" dirty="0" smtClean="0"/>
              <a:t>the destination parameters a mapping value rather than the actual </a:t>
            </a:r>
            <a:r>
              <a:rPr lang="en-US" sz="2500" dirty="0" smtClean="0"/>
              <a:t>URL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Let </a:t>
            </a:r>
            <a:r>
              <a:rPr lang="en-US" sz="2500" dirty="0" smtClean="0"/>
              <a:t>the server-side code translate the mapping value to the actual URL.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Missing Function Level Access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mostly </a:t>
            </a:r>
            <a:r>
              <a:rPr lang="en-US" sz="2500" dirty="0" smtClean="0"/>
              <a:t>similar to </a:t>
            </a:r>
            <a:r>
              <a:rPr lang="en-US" sz="2500" dirty="0" smtClean="0"/>
              <a:t>IDOR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 core differentiating factor between the two is that IDOR tends to give the attacker access to information in the </a:t>
            </a:r>
            <a:r>
              <a:rPr lang="en-US" sz="2500" dirty="0" smtClean="0"/>
              <a:t>database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In contrast, Missing_ Function Level Access Control _allows the attacker access to special functions and features that should not be available to any typical </a:t>
            </a:r>
            <a:r>
              <a:rPr lang="en-US" sz="2500" dirty="0" smtClean="0"/>
              <a:t>user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Like, IDOR, access to these functions can be gained through URL manipulation as well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Missing Function Level Access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How to prevent:</a:t>
            </a:r>
          </a:p>
          <a:p>
            <a:pPr algn="just"/>
            <a:r>
              <a:rPr lang="en-US" sz="2500" dirty="0" smtClean="0"/>
              <a:t>Implement </a:t>
            </a:r>
            <a:r>
              <a:rPr lang="en-US" sz="2500" dirty="0" smtClean="0"/>
              <a:t>adequate authorization measures at relevant stages of user web app use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Deny </a:t>
            </a:r>
            <a:r>
              <a:rPr lang="en-US" sz="2500" dirty="0" smtClean="0"/>
              <a:t>all access to set features and functions unless attempted by a pre-approved (admin) user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Allow </a:t>
            </a:r>
            <a:r>
              <a:rPr lang="en-US" sz="2500" dirty="0" smtClean="0"/>
              <a:t>for a flexible shift in grant and rejection of access to feature privileges in your code. Hence, allowing a practical and secure shift in privilege access when needed.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Importance of Web Security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To </a:t>
            </a:r>
            <a:r>
              <a:rPr lang="en-US" sz="2800" dirty="0" smtClean="0"/>
              <a:t>find security vulnerabilities in Web applications and their </a:t>
            </a:r>
            <a:r>
              <a:rPr lang="en-US" sz="2800" dirty="0" smtClean="0"/>
              <a:t>configuration</a:t>
            </a:r>
          </a:p>
          <a:p>
            <a:pPr algn="just"/>
            <a:r>
              <a:rPr lang="en-US" sz="2800" dirty="0" smtClean="0"/>
              <a:t> </a:t>
            </a:r>
            <a:endParaRPr lang="en-US" sz="2800" dirty="0" smtClean="0"/>
          </a:p>
          <a:p>
            <a:pPr algn="just"/>
            <a:r>
              <a:rPr lang="en-US" sz="2800" dirty="0" smtClean="0"/>
              <a:t>The primary target is the application layer (i.e., what is running on the HTTP protocol</a:t>
            </a:r>
            <a:r>
              <a:rPr lang="en-US" sz="2800" dirty="0" smtClean="0"/>
              <a:t>)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Involves </a:t>
            </a:r>
            <a:r>
              <a:rPr lang="en-US" sz="2800" dirty="0" smtClean="0"/>
              <a:t>sending different types of input to provoke errors and make the system behave in unexpected </a:t>
            </a:r>
            <a:r>
              <a:rPr lang="en-US" sz="2800" dirty="0" smtClean="0"/>
              <a:t>ways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These </a:t>
            </a:r>
            <a:r>
              <a:rPr lang="en-US" sz="2800" dirty="0" smtClean="0"/>
              <a:t>so called “negative tests” examine whether the system is doing something it isn’t designed to do.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Importance of Web Security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To </a:t>
            </a:r>
            <a:r>
              <a:rPr lang="en-US" sz="2800" dirty="0" smtClean="0"/>
              <a:t>understand that Web security testing is not only about testing the security features (e.g., authentication and authorization) that may be implemented in the </a:t>
            </a:r>
            <a:r>
              <a:rPr lang="en-US" sz="2800" dirty="0" smtClean="0"/>
              <a:t>application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It is equally important to test that other features are implemented in a secure way (e.g., business logic and the use of proper input validation and output encoding</a:t>
            </a:r>
            <a:r>
              <a:rPr lang="en-US" sz="2800" dirty="0" smtClean="0"/>
              <a:t>)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goal is to ensure that the functions exposed in the Web </a:t>
            </a:r>
            <a:r>
              <a:rPr lang="en-US" sz="2800" dirty="0" smtClean="0"/>
              <a:t>applications </a:t>
            </a:r>
            <a:r>
              <a:rPr lang="en-US" sz="2800" dirty="0" smtClean="0"/>
              <a:t>are secure.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Types </a:t>
            </a:r>
            <a:r>
              <a:rPr lang="en-US" sz="3600" b="1" dirty="0" smtClean="0"/>
              <a:t>of </a:t>
            </a:r>
            <a:r>
              <a:rPr lang="en-US" sz="3600" b="1" dirty="0" smtClean="0"/>
              <a:t>Web </a:t>
            </a:r>
            <a:r>
              <a:rPr lang="en-US" sz="3600" b="1" dirty="0" smtClean="0"/>
              <a:t>Security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Dynamic Application Security Test (DAST)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Static Application Security Test (SAST)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Penetration Test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Runtime Application Self Protection (RASP)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Dynamic Application Security Test (DAST)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This automated application security test is best for internally facing, low-risk applications that must comply with regulatory security </a:t>
            </a:r>
            <a:r>
              <a:rPr lang="en-US" sz="2800" dirty="0" smtClean="0"/>
              <a:t>assessments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  <a:endParaRPr lang="en-US" sz="2800" dirty="0" smtClean="0"/>
          </a:p>
          <a:p>
            <a:pPr algn="just"/>
            <a:r>
              <a:rPr lang="en-US" sz="2800" dirty="0" smtClean="0"/>
              <a:t>For medium-risk applications and critical applications undergoing minor changes,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combining </a:t>
            </a:r>
            <a:r>
              <a:rPr lang="en-US" sz="2800" dirty="0" smtClean="0"/>
              <a:t>DAST with some manual web security testing for common vulnerabilities is the best </a:t>
            </a:r>
            <a:r>
              <a:rPr lang="en-US" sz="2800" dirty="0" smtClean="0"/>
              <a:t>solution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Static Application Security Test (SAST)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This application security approach offers automated and manual testing </a:t>
            </a:r>
            <a:r>
              <a:rPr lang="en-US" sz="2800" dirty="0" smtClean="0"/>
              <a:t>techniques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It </a:t>
            </a:r>
            <a:r>
              <a:rPr lang="en-US" sz="2800" dirty="0" smtClean="0"/>
              <a:t>is best for identifying bugs without the need to execute applications in a production </a:t>
            </a:r>
            <a:r>
              <a:rPr lang="en-US" sz="2800" dirty="0" smtClean="0"/>
              <a:t>environment</a:t>
            </a:r>
          </a:p>
          <a:p>
            <a:pPr algn="just"/>
            <a:r>
              <a:rPr lang="en-US" sz="2800" dirty="0" smtClean="0"/>
              <a:t> </a:t>
            </a:r>
            <a:endParaRPr lang="en-US" sz="2800" dirty="0" smtClean="0"/>
          </a:p>
          <a:p>
            <a:pPr algn="just"/>
            <a:r>
              <a:rPr lang="en-US" sz="2800" dirty="0" smtClean="0"/>
              <a:t>It also enables developers </a:t>
            </a:r>
            <a:endParaRPr lang="en-US" sz="2800" dirty="0" smtClean="0"/>
          </a:p>
          <a:p>
            <a:pPr lvl="1" algn="just"/>
            <a:r>
              <a:rPr lang="en-US" dirty="0" smtClean="0"/>
              <a:t>to </a:t>
            </a:r>
            <a:r>
              <a:rPr lang="en-US" dirty="0" smtClean="0"/>
              <a:t>scan source code and </a:t>
            </a:r>
            <a:endParaRPr lang="en-US" dirty="0" smtClean="0"/>
          </a:p>
          <a:p>
            <a:pPr lvl="1" algn="just"/>
            <a:r>
              <a:rPr lang="en-US" dirty="0" smtClean="0"/>
              <a:t>systematically </a:t>
            </a:r>
            <a:r>
              <a:rPr lang="en-US" dirty="0" smtClean="0"/>
              <a:t>find and eliminate software security vulnerabilities.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Penetration Test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This manual application security test is best for critical applications, especially those undergoing major </a:t>
            </a:r>
            <a:r>
              <a:rPr lang="en-US" sz="2800" dirty="0" smtClean="0"/>
              <a:t>changes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assessment involves business logic and adversary-based testing to discover advanced attack </a:t>
            </a:r>
            <a:r>
              <a:rPr lang="en-US" sz="2800" dirty="0" smtClean="0"/>
              <a:t>scenarios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1904</Words>
  <Application>Microsoft Office PowerPoint</Application>
  <PresentationFormat>On-screen Show (4:3)</PresentationFormat>
  <Paragraphs>267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Web Application Security</vt:lpstr>
      <vt:lpstr>Web Application Security</vt:lpstr>
      <vt:lpstr>Web Application Security</vt:lpstr>
      <vt:lpstr>Importance of Web Security Testing</vt:lpstr>
      <vt:lpstr>Importance of Web Security Testing</vt:lpstr>
      <vt:lpstr>Types of Web Security Testing</vt:lpstr>
      <vt:lpstr>Dynamic Application Security Test (DAST)</vt:lpstr>
      <vt:lpstr>Static Application Security Test (SAST)</vt:lpstr>
      <vt:lpstr>Penetration Test </vt:lpstr>
      <vt:lpstr>Runtime Application Self Protection (RASP)</vt:lpstr>
      <vt:lpstr>Runtime Application Self Protection (RASP)</vt:lpstr>
      <vt:lpstr>How does application security testing reduce your organization’s risk?</vt:lpstr>
      <vt:lpstr>How does application security testing reduce your organization’s risk?</vt:lpstr>
      <vt:lpstr>How does application security testing reduce your organization’s risk?</vt:lpstr>
      <vt:lpstr>How does application security testing reduce your organization’s risk?</vt:lpstr>
      <vt:lpstr>How does application security testing reduce your organization’s risk?</vt:lpstr>
      <vt:lpstr>What features should be reviewed during a web application security test?</vt:lpstr>
      <vt:lpstr>What features should be reviewed during a web application security test?</vt:lpstr>
      <vt:lpstr>What features should be reviewed during a web application security test?</vt:lpstr>
      <vt:lpstr>What features should be reviewed during a web application security test?</vt:lpstr>
      <vt:lpstr>Web Application Security Threats</vt:lpstr>
      <vt:lpstr>Injection Attacks</vt:lpstr>
      <vt:lpstr>Injection Attacks</vt:lpstr>
      <vt:lpstr>Broken Authentication</vt:lpstr>
      <vt:lpstr>Broken Authentication</vt:lpstr>
      <vt:lpstr>Cross Site Scripting (XSS)</vt:lpstr>
      <vt:lpstr>Cross Site Scripting (XSS)</vt:lpstr>
      <vt:lpstr>Insecure Direct Object References (IDOR)</vt:lpstr>
      <vt:lpstr>Insecure Direct Object References (IDOR)</vt:lpstr>
      <vt:lpstr>Security Misconfigurations</vt:lpstr>
      <vt:lpstr>Security Misconfigurations</vt:lpstr>
      <vt:lpstr>Unvalidated Redirects and Forwards</vt:lpstr>
      <vt:lpstr>Unvalidated Redirects and Forwards</vt:lpstr>
      <vt:lpstr>Missing Function Level Access Control</vt:lpstr>
      <vt:lpstr>Missing Function Level Access Control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Layer: Delivery, Forwarding, and Routing</dc:title>
  <dc:creator>DDK</dc:creator>
  <cp:lastModifiedBy>Admin</cp:lastModifiedBy>
  <cp:revision>364</cp:revision>
  <dcterms:created xsi:type="dcterms:W3CDTF">2006-08-16T00:00:00Z</dcterms:created>
  <dcterms:modified xsi:type="dcterms:W3CDTF">2024-08-27T05:21:02Z</dcterms:modified>
</cp:coreProperties>
</file>