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60" r:id="rId4"/>
    <p:sldId id="261" r:id="rId5"/>
    <p:sldId id="262" r:id="rId6"/>
    <p:sldId id="266" r:id="rId7"/>
    <p:sldId id="263" r:id="rId8"/>
    <p:sldId id="267" r:id="rId9"/>
    <p:sldId id="265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4CCCB3-DE33-DD41-8322-B6181F9BF2AA}">
          <p14:sldIdLst>
            <p14:sldId id="256"/>
            <p14:sldId id="269"/>
            <p14:sldId id="260"/>
            <p14:sldId id="261"/>
            <p14:sldId id="262"/>
            <p14:sldId id="266"/>
            <p14:sldId id="263"/>
            <p14:sldId id="267"/>
            <p14:sldId id="265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4694"/>
  </p:normalViewPr>
  <p:slideViewPr>
    <p:cSldViewPr snapToGrid="0" snapToObjects="1">
      <p:cViewPr varScale="1">
        <p:scale>
          <a:sx n="82" d="100"/>
          <a:sy n="82" d="100"/>
        </p:scale>
        <p:origin x="7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4413D-EC04-41CE-A8EE-FFF82EDB5FCE}" type="doc">
      <dgm:prSet loTypeId="urn:microsoft.com/office/officeart/2008/layout/Lin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C45492B-752F-495D-940C-A62CCF8F1DAE}">
      <dgm:prSet/>
      <dgm:spPr/>
      <dgm:t>
        <a:bodyPr/>
        <a:lstStyle/>
        <a:p>
          <a:r>
            <a:rPr lang="en-US" dirty="0"/>
            <a:t>Flexible Node.js framework that provides robust set of features for web for web and mobile application</a:t>
          </a:r>
        </a:p>
      </dgm:t>
    </dgm:pt>
    <dgm:pt modelId="{A25B22B1-DD11-410A-AA49-90DB4F76F52F}" type="parTrans" cxnId="{B33D9876-35DB-4028-8656-4984CB21389D}">
      <dgm:prSet/>
      <dgm:spPr/>
      <dgm:t>
        <a:bodyPr/>
        <a:lstStyle/>
        <a:p>
          <a:endParaRPr lang="en-US"/>
        </a:p>
      </dgm:t>
    </dgm:pt>
    <dgm:pt modelId="{B0CFE579-C2F7-4A43-884E-8EC263CBD141}" type="sibTrans" cxnId="{B33D9876-35DB-4028-8656-4984CB21389D}">
      <dgm:prSet/>
      <dgm:spPr/>
      <dgm:t>
        <a:bodyPr/>
        <a:lstStyle/>
        <a:p>
          <a:endParaRPr lang="en-US"/>
        </a:p>
      </dgm:t>
    </dgm:pt>
    <dgm:pt modelId="{252ECC00-CDFA-4313-A90A-79A11A8F4C1D}">
      <dgm:prSet/>
      <dgm:spPr/>
      <dgm:t>
        <a:bodyPr/>
        <a:lstStyle/>
        <a:p>
          <a:r>
            <a:rPr lang="en-US"/>
            <a:t>Routing with URL binding</a:t>
          </a:r>
        </a:p>
      </dgm:t>
    </dgm:pt>
    <dgm:pt modelId="{E327DDEE-DC12-45AD-89ED-D9871A76E9A4}" type="parTrans" cxnId="{D6BC388C-64DE-44D0-84B2-8F8E123C578E}">
      <dgm:prSet/>
      <dgm:spPr/>
      <dgm:t>
        <a:bodyPr/>
        <a:lstStyle/>
        <a:p>
          <a:endParaRPr lang="en-US"/>
        </a:p>
      </dgm:t>
    </dgm:pt>
    <dgm:pt modelId="{CDBE83FE-F83B-4D8B-8D0A-CFAB04671DCA}" type="sibTrans" cxnId="{D6BC388C-64DE-44D0-84B2-8F8E123C578E}">
      <dgm:prSet/>
      <dgm:spPr/>
      <dgm:t>
        <a:bodyPr/>
        <a:lstStyle/>
        <a:p>
          <a:endParaRPr lang="en-US"/>
        </a:p>
      </dgm:t>
    </dgm:pt>
    <dgm:pt modelId="{5B164030-0A96-4D00-8D75-31D2D8BEBBEA}">
      <dgm:prSet/>
      <dgm:spPr/>
      <dgm:t>
        <a:bodyPr/>
        <a:lstStyle/>
        <a:p>
          <a:r>
            <a:rPr lang="en-US"/>
            <a:t>Static files</a:t>
          </a:r>
        </a:p>
      </dgm:t>
    </dgm:pt>
    <dgm:pt modelId="{48B111B9-6BCB-4321-A1C5-AFD982742086}" type="parTrans" cxnId="{529B7048-5A4E-4445-A900-C16AA577B5B4}">
      <dgm:prSet/>
      <dgm:spPr/>
      <dgm:t>
        <a:bodyPr/>
        <a:lstStyle/>
        <a:p>
          <a:endParaRPr lang="en-US"/>
        </a:p>
      </dgm:t>
    </dgm:pt>
    <dgm:pt modelId="{C84643FB-569E-41F3-BC1B-EEA071D1F4E6}" type="sibTrans" cxnId="{529B7048-5A4E-4445-A900-C16AA577B5B4}">
      <dgm:prSet/>
      <dgm:spPr/>
      <dgm:t>
        <a:bodyPr/>
        <a:lstStyle/>
        <a:p>
          <a:endParaRPr lang="en-US"/>
        </a:p>
      </dgm:t>
    </dgm:pt>
    <dgm:pt modelId="{AC78BC03-9620-4A9D-B143-263E88B5F7DC}">
      <dgm:prSet/>
      <dgm:spPr/>
      <dgm:t>
        <a:bodyPr/>
        <a:lstStyle/>
        <a:p>
          <a:r>
            <a:rPr lang="en-US"/>
            <a:t>Promise (async and await)</a:t>
          </a:r>
        </a:p>
      </dgm:t>
    </dgm:pt>
    <dgm:pt modelId="{AA62E176-44DC-46E3-9387-B5CBD2AA5E22}" type="parTrans" cxnId="{5D635CAF-BDC1-4171-B5EC-1E998D16E78E}">
      <dgm:prSet/>
      <dgm:spPr/>
      <dgm:t>
        <a:bodyPr/>
        <a:lstStyle/>
        <a:p>
          <a:endParaRPr lang="en-US"/>
        </a:p>
      </dgm:t>
    </dgm:pt>
    <dgm:pt modelId="{040BB869-4D35-4140-A51B-200DFFD91289}" type="sibTrans" cxnId="{5D635CAF-BDC1-4171-B5EC-1E998D16E78E}">
      <dgm:prSet/>
      <dgm:spPr/>
      <dgm:t>
        <a:bodyPr/>
        <a:lstStyle/>
        <a:p>
          <a:endParaRPr lang="en-US"/>
        </a:p>
      </dgm:t>
    </dgm:pt>
    <dgm:pt modelId="{5B9C9DC6-923C-4055-B9AC-03B024AF4AAD}">
      <dgm:prSet/>
      <dgm:spPr/>
      <dgm:t>
        <a:bodyPr/>
        <a:lstStyle/>
        <a:p>
          <a:r>
            <a:rPr lang="en-US"/>
            <a:t>Body-parser, Cookie-parser</a:t>
          </a:r>
        </a:p>
      </dgm:t>
    </dgm:pt>
    <dgm:pt modelId="{EDF40D95-2DE7-41E0-BCA1-635D96D927E5}" type="parTrans" cxnId="{5403C415-628D-4762-A4A0-8AE502397670}">
      <dgm:prSet/>
      <dgm:spPr/>
      <dgm:t>
        <a:bodyPr/>
        <a:lstStyle/>
        <a:p>
          <a:endParaRPr lang="en-US"/>
        </a:p>
      </dgm:t>
    </dgm:pt>
    <dgm:pt modelId="{17297CD0-4A1D-4DE3-BEB3-D3383A47C2F1}" type="sibTrans" cxnId="{5403C415-628D-4762-A4A0-8AE502397670}">
      <dgm:prSet/>
      <dgm:spPr/>
      <dgm:t>
        <a:bodyPr/>
        <a:lstStyle/>
        <a:p>
          <a:endParaRPr lang="en-US"/>
        </a:p>
      </dgm:t>
    </dgm:pt>
    <dgm:pt modelId="{F46D8AB8-A881-5847-9E61-46EB8C009428}" type="pres">
      <dgm:prSet presAssocID="{B804413D-EC04-41CE-A8EE-FFF82EDB5FCE}" presName="vert0" presStyleCnt="0">
        <dgm:presLayoutVars>
          <dgm:dir/>
          <dgm:animOne val="branch"/>
          <dgm:animLvl val="lvl"/>
        </dgm:presLayoutVars>
      </dgm:prSet>
      <dgm:spPr/>
    </dgm:pt>
    <dgm:pt modelId="{DF08B723-C77A-A54E-9E44-F1C788D0D55D}" type="pres">
      <dgm:prSet presAssocID="{0C45492B-752F-495D-940C-A62CCF8F1DAE}" presName="thickLine" presStyleLbl="alignNode1" presStyleIdx="0" presStyleCnt="5"/>
      <dgm:spPr/>
    </dgm:pt>
    <dgm:pt modelId="{9A917274-EEB8-9649-A8E4-2A3A8762573F}" type="pres">
      <dgm:prSet presAssocID="{0C45492B-752F-495D-940C-A62CCF8F1DAE}" presName="horz1" presStyleCnt="0"/>
      <dgm:spPr/>
    </dgm:pt>
    <dgm:pt modelId="{B6CEA702-3B63-EA41-8C5C-8FEE120BD315}" type="pres">
      <dgm:prSet presAssocID="{0C45492B-752F-495D-940C-A62CCF8F1DAE}" presName="tx1" presStyleLbl="revTx" presStyleIdx="0" presStyleCnt="5"/>
      <dgm:spPr/>
    </dgm:pt>
    <dgm:pt modelId="{C94C5817-1FE8-2045-A359-C07D1E0E29AD}" type="pres">
      <dgm:prSet presAssocID="{0C45492B-752F-495D-940C-A62CCF8F1DAE}" presName="vert1" presStyleCnt="0"/>
      <dgm:spPr/>
    </dgm:pt>
    <dgm:pt modelId="{B087CA3B-CBAB-1D40-9E9F-EC7C66D04E33}" type="pres">
      <dgm:prSet presAssocID="{252ECC00-CDFA-4313-A90A-79A11A8F4C1D}" presName="thickLine" presStyleLbl="alignNode1" presStyleIdx="1" presStyleCnt="5"/>
      <dgm:spPr/>
    </dgm:pt>
    <dgm:pt modelId="{B5DB25A6-3F05-B54D-A02D-33C46F051AF9}" type="pres">
      <dgm:prSet presAssocID="{252ECC00-CDFA-4313-A90A-79A11A8F4C1D}" presName="horz1" presStyleCnt="0"/>
      <dgm:spPr/>
    </dgm:pt>
    <dgm:pt modelId="{48D81368-C807-2F45-B607-F655842BF0B0}" type="pres">
      <dgm:prSet presAssocID="{252ECC00-CDFA-4313-A90A-79A11A8F4C1D}" presName="tx1" presStyleLbl="revTx" presStyleIdx="1" presStyleCnt="5"/>
      <dgm:spPr/>
    </dgm:pt>
    <dgm:pt modelId="{9247A474-87BA-9648-B689-86582D7BCDA0}" type="pres">
      <dgm:prSet presAssocID="{252ECC00-CDFA-4313-A90A-79A11A8F4C1D}" presName="vert1" presStyleCnt="0"/>
      <dgm:spPr/>
    </dgm:pt>
    <dgm:pt modelId="{55DE4716-34F3-D144-92B1-C7B91FD428E4}" type="pres">
      <dgm:prSet presAssocID="{5B164030-0A96-4D00-8D75-31D2D8BEBBEA}" presName="thickLine" presStyleLbl="alignNode1" presStyleIdx="2" presStyleCnt="5"/>
      <dgm:spPr/>
    </dgm:pt>
    <dgm:pt modelId="{A24446D6-9893-E74F-B8AC-9911DC9AD36F}" type="pres">
      <dgm:prSet presAssocID="{5B164030-0A96-4D00-8D75-31D2D8BEBBEA}" presName="horz1" presStyleCnt="0"/>
      <dgm:spPr/>
    </dgm:pt>
    <dgm:pt modelId="{B6F50268-8167-E448-A6DD-CB5B4BAFAB7A}" type="pres">
      <dgm:prSet presAssocID="{5B164030-0A96-4D00-8D75-31D2D8BEBBEA}" presName="tx1" presStyleLbl="revTx" presStyleIdx="2" presStyleCnt="5"/>
      <dgm:spPr/>
    </dgm:pt>
    <dgm:pt modelId="{13FD63BB-6EF3-ED4C-90A6-E7548B3D171E}" type="pres">
      <dgm:prSet presAssocID="{5B164030-0A96-4D00-8D75-31D2D8BEBBEA}" presName="vert1" presStyleCnt="0"/>
      <dgm:spPr/>
    </dgm:pt>
    <dgm:pt modelId="{78A282B3-C555-2E4F-BF9F-B7FA775C3ED1}" type="pres">
      <dgm:prSet presAssocID="{AC78BC03-9620-4A9D-B143-263E88B5F7DC}" presName="thickLine" presStyleLbl="alignNode1" presStyleIdx="3" presStyleCnt="5"/>
      <dgm:spPr/>
    </dgm:pt>
    <dgm:pt modelId="{E97F414E-A333-FD4F-8059-B3EA4F432AE9}" type="pres">
      <dgm:prSet presAssocID="{AC78BC03-9620-4A9D-B143-263E88B5F7DC}" presName="horz1" presStyleCnt="0"/>
      <dgm:spPr/>
    </dgm:pt>
    <dgm:pt modelId="{CC316B40-6464-7842-A723-55AE7796C9BD}" type="pres">
      <dgm:prSet presAssocID="{AC78BC03-9620-4A9D-B143-263E88B5F7DC}" presName="tx1" presStyleLbl="revTx" presStyleIdx="3" presStyleCnt="5"/>
      <dgm:spPr/>
    </dgm:pt>
    <dgm:pt modelId="{C2A254DC-D195-B04A-B03C-ECF0A163EF8D}" type="pres">
      <dgm:prSet presAssocID="{AC78BC03-9620-4A9D-B143-263E88B5F7DC}" presName="vert1" presStyleCnt="0"/>
      <dgm:spPr/>
    </dgm:pt>
    <dgm:pt modelId="{2522826A-5983-2842-B4F5-EBECA58630DC}" type="pres">
      <dgm:prSet presAssocID="{5B9C9DC6-923C-4055-B9AC-03B024AF4AAD}" presName="thickLine" presStyleLbl="alignNode1" presStyleIdx="4" presStyleCnt="5"/>
      <dgm:spPr/>
    </dgm:pt>
    <dgm:pt modelId="{3F326159-B244-BE42-B57B-3ACF5E5D43E5}" type="pres">
      <dgm:prSet presAssocID="{5B9C9DC6-923C-4055-B9AC-03B024AF4AAD}" presName="horz1" presStyleCnt="0"/>
      <dgm:spPr/>
    </dgm:pt>
    <dgm:pt modelId="{E5BBB6B4-87FE-7941-B4F7-930C1758477C}" type="pres">
      <dgm:prSet presAssocID="{5B9C9DC6-923C-4055-B9AC-03B024AF4AAD}" presName="tx1" presStyleLbl="revTx" presStyleIdx="4" presStyleCnt="5"/>
      <dgm:spPr/>
    </dgm:pt>
    <dgm:pt modelId="{C3302995-034E-E446-A932-34DC5A1C971F}" type="pres">
      <dgm:prSet presAssocID="{5B9C9DC6-923C-4055-B9AC-03B024AF4AAD}" presName="vert1" presStyleCnt="0"/>
      <dgm:spPr/>
    </dgm:pt>
  </dgm:ptLst>
  <dgm:cxnLst>
    <dgm:cxn modelId="{5403C415-628D-4762-A4A0-8AE502397670}" srcId="{B804413D-EC04-41CE-A8EE-FFF82EDB5FCE}" destId="{5B9C9DC6-923C-4055-B9AC-03B024AF4AAD}" srcOrd="4" destOrd="0" parTransId="{EDF40D95-2DE7-41E0-BCA1-635D96D927E5}" sibTransId="{17297CD0-4A1D-4DE3-BEB3-D3383A47C2F1}"/>
    <dgm:cxn modelId="{33E1AE2D-A6A4-7D44-93AB-8D28181B5231}" type="presOf" srcId="{5B164030-0A96-4D00-8D75-31D2D8BEBBEA}" destId="{B6F50268-8167-E448-A6DD-CB5B4BAFAB7A}" srcOrd="0" destOrd="0" presId="urn:microsoft.com/office/officeart/2008/layout/LinedList"/>
    <dgm:cxn modelId="{7287A85E-BD63-5D4F-B7D7-89F83966261A}" type="presOf" srcId="{0C45492B-752F-495D-940C-A62CCF8F1DAE}" destId="{B6CEA702-3B63-EA41-8C5C-8FEE120BD315}" srcOrd="0" destOrd="0" presId="urn:microsoft.com/office/officeart/2008/layout/LinedList"/>
    <dgm:cxn modelId="{529B7048-5A4E-4445-A900-C16AA577B5B4}" srcId="{B804413D-EC04-41CE-A8EE-FFF82EDB5FCE}" destId="{5B164030-0A96-4D00-8D75-31D2D8BEBBEA}" srcOrd="2" destOrd="0" parTransId="{48B111B9-6BCB-4321-A1C5-AFD982742086}" sibTransId="{C84643FB-569E-41F3-BC1B-EEA071D1F4E6}"/>
    <dgm:cxn modelId="{2B6BEE4D-01C8-9748-9DC5-2C3087F2CAE5}" type="presOf" srcId="{252ECC00-CDFA-4313-A90A-79A11A8F4C1D}" destId="{48D81368-C807-2F45-B607-F655842BF0B0}" srcOrd="0" destOrd="0" presId="urn:microsoft.com/office/officeart/2008/layout/LinedList"/>
    <dgm:cxn modelId="{AFB16271-67C4-284D-A224-8672716F0E11}" type="presOf" srcId="{B804413D-EC04-41CE-A8EE-FFF82EDB5FCE}" destId="{F46D8AB8-A881-5847-9E61-46EB8C009428}" srcOrd="0" destOrd="0" presId="urn:microsoft.com/office/officeart/2008/layout/LinedList"/>
    <dgm:cxn modelId="{B33D9876-35DB-4028-8656-4984CB21389D}" srcId="{B804413D-EC04-41CE-A8EE-FFF82EDB5FCE}" destId="{0C45492B-752F-495D-940C-A62CCF8F1DAE}" srcOrd="0" destOrd="0" parTransId="{A25B22B1-DD11-410A-AA49-90DB4F76F52F}" sibTransId="{B0CFE579-C2F7-4A43-884E-8EC263CBD141}"/>
    <dgm:cxn modelId="{13CE2959-1131-D44E-9F3E-6886E4140687}" type="presOf" srcId="{AC78BC03-9620-4A9D-B143-263E88B5F7DC}" destId="{CC316B40-6464-7842-A723-55AE7796C9BD}" srcOrd="0" destOrd="0" presId="urn:microsoft.com/office/officeart/2008/layout/LinedList"/>
    <dgm:cxn modelId="{D6BC388C-64DE-44D0-84B2-8F8E123C578E}" srcId="{B804413D-EC04-41CE-A8EE-FFF82EDB5FCE}" destId="{252ECC00-CDFA-4313-A90A-79A11A8F4C1D}" srcOrd="1" destOrd="0" parTransId="{E327DDEE-DC12-45AD-89ED-D9871A76E9A4}" sibTransId="{CDBE83FE-F83B-4D8B-8D0A-CFAB04671DCA}"/>
    <dgm:cxn modelId="{5D635CAF-BDC1-4171-B5EC-1E998D16E78E}" srcId="{B804413D-EC04-41CE-A8EE-FFF82EDB5FCE}" destId="{AC78BC03-9620-4A9D-B143-263E88B5F7DC}" srcOrd="3" destOrd="0" parTransId="{AA62E176-44DC-46E3-9387-B5CBD2AA5E22}" sibTransId="{040BB869-4D35-4140-A51B-200DFFD91289}"/>
    <dgm:cxn modelId="{9AC714EF-9395-574D-9533-9E9AD9CBF641}" type="presOf" srcId="{5B9C9DC6-923C-4055-B9AC-03B024AF4AAD}" destId="{E5BBB6B4-87FE-7941-B4F7-930C1758477C}" srcOrd="0" destOrd="0" presId="urn:microsoft.com/office/officeart/2008/layout/LinedList"/>
    <dgm:cxn modelId="{95E0553E-DD9A-334D-A7F2-FB35265658F9}" type="presParOf" srcId="{F46D8AB8-A881-5847-9E61-46EB8C009428}" destId="{DF08B723-C77A-A54E-9E44-F1C788D0D55D}" srcOrd="0" destOrd="0" presId="urn:microsoft.com/office/officeart/2008/layout/LinedList"/>
    <dgm:cxn modelId="{59ABA294-6BE5-E345-8A3E-E63FB3888E49}" type="presParOf" srcId="{F46D8AB8-A881-5847-9E61-46EB8C009428}" destId="{9A917274-EEB8-9649-A8E4-2A3A8762573F}" srcOrd="1" destOrd="0" presId="urn:microsoft.com/office/officeart/2008/layout/LinedList"/>
    <dgm:cxn modelId="{7CD6589A-176A-AD47-B714-4C75259C5B85}" type="presParOf" srcId="{9A917274-EEB8-9649-A8E4-2A3A8762573F}" destId="{B6CEA702-3B63-EA41-8C5C-8FEE120BD315}" srcOrd="0" destOrd="0" presId="urn:microsoft.com/office/officeart/2008/layout/LinedList"/>
    <dgm:cxn modelId="{65A6A445-6110-E34D-8F58-B699C1F50D58}" type="presParOf" srcId="{9A917274-EEB8-9649-A8E4-2A3A8762573F}" destId="{C94C5817-1FE8-2045-A359-C07D1E0E29AD}" srcOrd="1" destOrd="0" presId="urn:microsoft.com/office/officeart/2008/layout/LinedList"/>
    <dgm:cxn modelId="{2A9C27C0-55E3-DC43-B3C5-5AFC87674F2F}" type="presParOf" srcId="{F46D8AB8-A881-5847-9E61-46EB8C009428}" destId="{B087CA3B-CBAB-1D40-9E9F-EC7C66D04E33}" srcOrd="2" destOrd="0" presId="urn:microsoft.com/office/officeart/2008/layout/LinedList"/>
    <dgm:cxn modelId="{25CFAB3D-3478-A148-B35B-2471005EB6EF}" type="presParOf" srcId="{F46D8AB8-A881-5847-9E61-46EB8C009428}" destId="{B5DB25A6-3F05-B54D-A02D-33C46F051AF9}" srcOrd="3" destOrd="0" presId="urn:microsoft.com/office/officeart/2008/layout/LinedList"/>
    <dgm:cxn modelId="{8EFAD79D-2350-7F42-84A4-5E59F4FEBC48}" type="presParOf" srcId="{B5DB25A6-3F05-B54D-A02D-33C46F051AF9}" destId="{48D81368-C807-2F45-B607-F655842BF0B0}" srcOrd="0" destOrd="0" presId="urn:microsoft.com/office/officeart/2008/layout/LinedList"/>
    <dgm:cxn modelId="{D4D7D422-3957-1E43-B18A-643F5A236362}" type="presParOf" srcId="{B5DB25A6-3F05-B54D-A02D-33C46F051AF9}" destId="{9247A474-87BA-9648-B689-86582D7BCDA0}" srcOrd="1" destOrd="0" presId="urn:microsoft.com/office/officeart/2008/layout/LinedList"/>
    <dgm:cxn modelId="{A446E807-F7FE-BF42-8999-2E75B2CA3FEC}" type="presParOf" srcId="{F46D8AB8-A881-5847-9E61-46EB8C009428}" destId="{55DE4716-34F3-D144-92B1-C7B91FD428E4}" srcOrd="4" destOrd="0" presId="urn:microsoft.com/office/officeart/2008/layout/LinedList"/>
    <dgm:cxn modelId="{B7DF2DDC-9C3B-3D41-BB7A-757D594C1BE9}" type="presParOf" srcId="{F46D8AB8-A881-5847-9E61-46EB8C009428}" destId="{A24446D6-9893-E74F-B8AC-9911DC9AD36F}" srcOrd="5" destOrd="0" presId="urn:microsoft.com/office/officeart/2008/layout/LinedList"/>
    <dgm:cxn modelId="{D71F1AD6-F2EB-2944-8C69-E33DA9538A44}" type="presParOf" srcId="{A24446D6-9893-E74F-B8AC-9911DC9AD36F}" destId="{B6F50268-8167-E448-A6DD-CB5B4BAFAB7A}" srcOrd="0" destOrd="0" presId="urn:microsoft.com/office/officeart/2008/layout/LinedList"/>
    <dgm:cxn modelId="{1F567D65-3AF1-8346-B0BC-017088EEC958}" type="presParOf" srcId="{A24446D6-9893-E74F-B8AC-9911DC9AD36F}" destId="{13FD63BB-6EF3-ED4C-90A6-E7548B3D171E}" srcOrd="1" destOrd="0" presId="urn:microsoft.com/office/officeart/2008/layout/LinedList"/>
    <dgm:cxn modelId="{9D3E682E-0116-3340-BF69-23C1DB5C5A24}" type="presParOf" srcId="{F46D8AB8-A881-5847-9E61-46EB8C009428}" destId="{78A282B3-C555-2E4F-BF9F-B7FA775C3ED1}" srcOrd="6" destOrd="0" presId="urn:microsoft.com/office/officeart/2008/layout/LinedList"/>
    <dgm:cxn modelId="{F305E587-B78B-FA4E-918A-450809B57583}" type="presParOf" srcId="{F46D8AB8-A881-5847-9E61-46EB8C009428}" destId="{E97F414E-A333-FD4F-8059-B3EA4F432AE9}" srcOrd="7" destOrd="0" presId="urn:microsoft.com/office/officeart/2008/layout/LinedList"/>
    <dgm:cxn modelId="{B7B58C55-45DB-2E47-956E-4E08F145579F}" type="presParOf" srcId="{E97F414E-A333-FD4F-8059-B3EA4F432AE9}" destId="{CC316B40-6464-7842-A723-55AE7796C9BD}" srcOrd="0" destOrd="0" presId="urn:microsoft.com/office/officeart/2008/layout/LinedList"/>
    <dgm:cxn modelId="{03025C25-35FF-9147-A389-A66009A89468}" type="presParOf" srcId="{E97F414E-A333-FD4F-8059-B3EA4F432AE9}" destId="{C2A254DC-D195-B04A-B03C-ECF0A163EF8D}" srcOrd="1" destOrd="0" presId="urn:microsoft.com/office/officeart/2008/layout/LinedList"/>
    <dgm:cxn modelId="{D63A3D65-1E04-2C43-A874-34691C716145}" type="presParOf" srcId="{F46D8AB8-A881-5847-9E61-46EB8C009428}" destId="{2522826A-5983-2842-B4F5-EBECA58630DC}" srcOrd="8" destOrd="0" presId="urn:microsoft.com/office/officeart/2008/layout/LinedList"/>
    <dgm:cxn modelId="{98C1D098-3BE8-2448-9B20-CB3621DC136B}" type="presParOf" srcId="{F46D8AB8-A881-5847-9E61-46EB8C009428}" destId="{3F326159-B244-BE42-B57B-3ACF5E5D43E5}" srcOrd="9" destOrd="0" presId="urn:microsoft.com/office/officeart/2008/layout/LinedList"/>
    <dgm:cxn modelId="{BC3A0BEC-B257-D741-941B-3B851EA9277A}" type="presParOf" srcId="{3F326159-B244-BE42-B57B-3ACF5E5D43E5}" destId="{E5BBB6B4-87FE-7941-B4F7-930C1758477C}" srcOrd="0" destOrd="0" presId="urn:microsoft.com/office/officeart/2008/layout/LinedList"/>
    <dgm:cxn modelId="{C0A45B35-B975-E545-BA7D-FB40E6C5BB77}" type="presParOf" srcId="{3F326159-B244-BE42-B57B-3ACF5E5D43E5}" destId="{C3302995-034E-E446-A932-34DC5A1C971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8B723-C77A-A54E-9E44-F1C788D0D55D}">
      <dsp:nvSpPr>
        <dsp:cNvPr id="0" name=""/>
        <dsp:cNvSpPr/>
      </dsp:nvSpPr>
      <dsp:spPr>
        <a:xfrm>
          <a:off x="0" y="499"/>
          <a:ext cx="961813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EA702-3B63-EA41-8C5C-8FEE120BD315}">
      <dsp:nvSpPr>
        <dsp:cNvPr id="0" name=""/>
        <dsp:cNvSpPr/>
      </dsp:nvSpPr>
      <dsp:spPr>
        <a:xfrm>
          <a:off x="0" y="499"/>
          <a:ext cx="9618133" cy="81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Flexible Node.js framework that provides robust set of features for web for web and mobile application</a:t>
          </a:r>
        </a:p>
      </dsp:txBody>
      <dsp:txXfrm>
        <a:off x="0" y="499"/>
        <a:ext cx="9618133" cy="818496"/>
      </dsp:txXfrm>
    </dsp:sp>
    <dsp:sp modelId="{B087CA3B-CBAB-1D40-9E9F-EC7C66D04E33}">
      <dsp:nvSpPr>
        <dsp:cNvPr id="0" name=""/>
        <dsp:cNvSpPr/>
      </dsp:nvSpPr>
      <dsp:spPr>
        <a:xfrm>
          <a:off x="0" y="818996"/>
          <a:ext cx="9618133" cy="0"/>
        </a:xfrm>
        <a:prstGeom prst="line">
          <a:avLst/>
        </a:prstGeom>
        <a:solidFill>
          <a:schemeClr val="accent3">
            <a:hueOff val="-358351"/>
            <a:satOff val="295"/>
            <a:lumOff val="-245"/>
            <a:alphaOff val="0"/>
          </a:schemeClr>
        </a:solidFill>
        <a:ln w="19050" cap="rnd" cmpd="sng" algn="ctr">
          <a:solidFill>
            <a:schemeClr val="accent3">
              <a:hueOff val="-358351"/>
              <a:satOff val="295"/>
              <a:lumOff val="-2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81368-C807-2F45-B607-F655842BF0B0}">
      <dsp:nvSpPr>
        <dsp:cNvPr id="0" name=""/>
        <dsp:cNvSpPr/>
      </dsp:nvSpPr>
      <dsp:spPr>
        <a:xfrm>
          <a:off x="0" y="818996"/>
          <a:ext cx="9618133" cy="81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Routing with URL binding</a:t>
          </a:r>
        </a:p>
      </dsp:txBody>
      <dsp:txXfrm>
        <a:off x="0" y="818996"/>
        <a:ext cx="9618133" cy="818496"/>
      </dsp:txXfrm>
    </dsp:sp>
    <dsp:sp modelId="{55DE4716-34F3-D144-92B1-C7B91FD428E4}">
      <dsp:nvSpPr>
        <dsp:cNvPr id="0" name=""/>
        <dsp:cNvSpPr/>
      </dsp:nvSpPr>
      <dsp:spPr>
        <a:xfrm>
          <a:off x="0" y="1637492"/>
          <a:ext cx="9618133" cy="0"/>
        </a:xfrm>
        <a:prstGeom prst="line">
          <a:avLst/>
        </a:prstGeom>
        <a:solidFill>
          <a:schemeClr val="accent3">
            <a:hueOff val="-716701"/>
            <a:satOff val="590"/>
            <a:lumOff val="-491"/>
            <a:alphaOff val="0"/>
          </a:schemeClr>
        </a:solidFill>
        <a:ln w="19050" cap="rnd" cmpd="sng" algn="ctr">
          <a:solidFill>
            <a:schemeClr val="accent3">
              <a:hueOff val="-716701"/>
              <a:satOff val="590"/>
              <a:lumOff val="-4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50268-8167-E448-A6DD-CB5B4BAFAB7A}">
      <dsp:nvSpPr>
        <dsp:cNvPr id="0" name=""/>
        <dsp:cNvSpPr/>
      </dsp:nvSpPr>
      <dsp:spPr>
        <a:xfrm>
          <a:off x="0" y="1637492"/>
          <a:ext cx="9618133" cy="81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Static files</a:t>
          </a:r>
        </a:p>
      </dsp:txBody>
      <dsp:txXfrm>
        <a:off x="0" y="1637492"/>
        <a:ext cx="9618133" cy="818496"/>
      </dsp:txXfrm>
    </dsp:sp>
    <dsp:sp modelId="{78A282B3-C555-2E4F-BF9F-B7FA775C3ED1}">
      <dsp:nvSpPr>
        <dsp:cNvPr id="0" name=""/>
        <dsp:cNvSpPr/>
      </dsp:nvSpPr>
      <dsp:spPr>
        <a:xfrm>
          <a:off x="0" y="2455989"/>
          <a:ext cx="9618133" cy="0"/>
        </a:xfrm>
        <a:prstGeom prst="line">
          <a:avLst/>
        </a:prstGeom>
        <a:solidFill>
          <a:schemeClr val="accent3">
            <a:hueOff val="-1075052"/>
            <a:satOff val="885"/>
            <a:lumOff val="-736"/>
            <a:alphaOff val="0"/>
          </a:schemeClr>
        </a:solidFill>
        <a:ln w="19050" cap="rnd" cmpd="sng" algn="ctr">
          <a:solidFill>
            <a:schemeClr val="accent3">
              <a:hueOff val="-1075052"/>
              <a:satOff val="885"/>
              <a:lumOff val="-7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16B40-6464-7842-A723-55AE7796C9BD}">
      <dsp:nvSpPr>
        <dsp:cNvPr id="0" name=""/>
        <dsp:cNvSpPr/>
      </dsp:nvSpPr>
      <dsp:spPr>
        <a:xfrm>
          <a:off x="0" y="2455989"/>
          <a:ext cx="9618133" cy="81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Promise (async and await)</a:t>
          </a:r>
        </a:p>
      </dsp:txBody>
      <dsp:txXfrm>
        <a:off x="0" y="2455989"/>
        <a:ext cx="9618133" cy="818496"/>
      </dsp:txXfrm>
    </dsp:sp>
    <dsp:sp modelId="{2522826A-5983-2842-B4F5-EBECA58630DC}">
      <dsp:nvSpPr>
        <dsp:cNvPr id="0" name=""/>
        <dsp:cNvSpPr/>
      </dsp:nvSpPr>
      <dsp:spPr>
        <a:xfrm>
          <a:off x="0" y="3274485"/>
          <a:ext cx="9618133" cy="0"/>
        </a:xfrm>
        <a:prstGeom prst="line">
          <a:avLst/>
        </a:prstGeom>
        <a:solidFill>
          <a:schemeClr val="accent3">
            <a:hueOff val="-1433403"/>
            <a:satOff val="1180"/>
            <a:lumOff val="-981"/>
            <a:alphaOff val="0"/>
          </a:schemeClr>
        </a:solidFill>
        <a:ln w="19050" cap="rnd" cmpd="sng" algn="ctr">
          <a:solidFill>
            <a:schemeClr val="accent3">
              <a:hueOff val="-1433403"/>
              <a:satOff val="1180"/>
              <a:lumOff val="-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BB6B4-87FE-7941-B4F7-930C1758477C}">
      <dsp:nvSpPr>
        <dsp:cNvPr id="0" name=""/>
        <dsp:cNvSpPr/>
      </dsp:nvSpPr>
      <dsp:spPr>
        <a:xfrm>
          <a:off x="0" y="3274485"/>
          <a:ext cx="9618133" cy="81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Body-parser, Cookie-parser</a:t>
          </a:r>
        </a:p>
      </dsp:txBody>
      <dsp:txXfrm>
        <a:off x="0" y="3274485"/>
        <a:ext cx="9618133" cy="818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5765991-F3C8-394F-BC29-F3BE89ADF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4610" y="2070894"/>
            <a:ext cx="6895323" cy="200141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oper Black" panose="0208090404030B020404" pitchFamily="18" charset="0"/>
              </a:rPr>
              <a:t>FREEDOM FRIDAY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en-US" dirty="0">
                <a:solidFill>
                  <a:srgbClr val="00B0F0"/>
                </a:solidFill>
              </a:rPr>
              <a:t>R</a:t>
            </a:r>
            <a:r>
              <a:rPr lang="en-US" dirty="0"/>
              <a:t>N </a:t>
            </a:r>
            <a:r>
              <a:rPr lang="en-US" dirty="0">
                <a:solidFill>
                  <a:srgbClr val="C00000"/>
                </a:solidFill>
              </a:rPr>
              <a:t>Stack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42B610B2-8C6D-1C42-91DB-C5CE176F4151}"/>
              </a:ext>
            </a:extLst>
          </p:cNvPr>
          <p:cNvSpPr txBox="1">
            <a:spLocks/>
          </p:cNvSpPr>
          <p:nvPr/>
        </p:nvSpPr>
        <p:spPr>
          <a:xfrm>
            <a:off x="1502744" y="1292257"/>
            <a:ext cx="7766936" cy="6164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 dirty="0"/>
          </a:p>
        </p:txBody>
      </p:sp>
      <p:pic>
        <p:nvPicPr>
          <p:cNvPr id="1026" name="Picture 2" descr="COEP's Free Software Users Group | LinkedIn">
            <a:extLst>
              <a:ext uri="{FF2B5EF4-FFF2-40B4-BE49-F238E27FC236}">
                <a16:creationId xmlns:a16="http://schemas.microsoft.com/office/drawing/2014/main" id="{39BF3FCA-77BC-EF5D-77AD-F44FDC5205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15" b="20357"/>
          <a:stretch/>
        </p:blipFill>
        <p:spPr bwMode="auto">
          <a:xfrm>
            <a:off x="4257350" y="923730"/>
            <a:ext cx="2236756" cy="123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tting Started With MERN Stack (Part I) | Gurzu">
            <a:extLst>
              <a:ext uri="{FF2B5EF4-FFF2-40B4-BE49-F238E27FC236}">
                <a16:creationId xmlns:a16="http://schemas.microsoft.com/office/drawing/2014/main" id="{58772C27-143C-E205-9F4D-02921D824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669" y="4072309"/>
            <a:ext cx="3909204" cy="170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41476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82B52C-285F-47E7-9798-57C7887FB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738" y="803891"/>
            <a:ext cx="5036587" cy="453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3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DA71-38B2-FD2B-CB4F-95CCA536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MERN Stack and what is MERN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E3B2F-B833-ED7C-A351-0F3DE8C1B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66875"/>
            <a:ext cx="9333441" cy="4581525"/>
          </a:xfrm>
        </p:spPr>
        <p:txBody>
          <a:bodyPr/>
          <a:lstStyle/>
          <a:p>
            <a:r>
              <a:rPr lang="en-GB" dirty="0"/>
              <a:t>MongoDb,Express.js,React,Node.js</a:t>
            </a:r>
          </a:p>
          <a:p>
            <a:r>
              <a:rPr lang="en-GB" b="0" i="0" dirty="0">
                <a:solidFill>
                  <a:srgbClr val="42494F"/>
                </a:solidFill>
                <a:effectLst/>
                <a:latin typeface="Akzidenz Grotesk BQ Light"/>
              </a:rPr>
              <a:t>The MERN architecture allows you to easily construct a three-tier architecture (front end, back end, database) entirely using JavaScript and JSON.</a:t>
            </a:r>
            <a:endParaRPr lang="en-IN" b="1" dirty="0"/>
          </a:p>
        </p:txBody>
      </p:sp>
      <p:pic>
        <p:nvPicPr>
          <p:cNvPr id="1026" name="Picture 2" descr="Mern Stack">
            <a:extLst>
              <a:ext uri="{FF2B5EF4-FFF2-40B4-BE49-F238E27FC236}">
                <a16:creationId xmlns:a16="http://schemas.microsoft.com/office/drawing/2014/main" id="{34C46974-6C71-3F69-3F14-18B30F58E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6" y="2864499"/>
            <a:ext cx="5685611" cy="306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27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63999-8760-BB41-8A20-A6479088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30D60-CAEB-014B-9392-B37BAF6F9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MongoDB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NoSQL database.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Document-oriented like JSON.</a:t>
            </a:r>
          </a:p>
          <a:p>
            <a:r>
              <a:rPr lang="en-US" dirty="0">
                <a:solidFill>
                  <a:schemeClr val="bg1"/>
                </a:solidFill>
              </a:rPr>
              <a:t>Mongoose API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28C991-B6AC-2642-9FB9-10E306B6F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931959"/>
              </p:ext>
            </p:extLst>
          </p:nvPr>
        </p:nvGraphicFramePr>
        <p:xfrm>
          <a:off x="5729302" y="1212422"/>
          <a:ext cx="6026393" cy="442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563">
                  <a:extLst>
                    <a:ext uri="{9D8B030D-6E8A-4147-A177-3AD203B41FA5}">
                      <a16:colId xmlns:a16="http://schemas.microsoft.com/office/drawing/2014/main" val="1718536028"/>
                    </a:ext>
                  </a:extLst>
                </a:gridCol>
                <a:gridCol w="2549764">
                  <a:extLst>
                    <a:ext uri="{9D8B030D-6E8A-4147-A177-3AD203B41FA5}">
                      <a16:colId xmlns:a16="http://schemas.microsoft.com/office/drawing/2014/main" val="1472581354"/>
                    </a:ext>
                  </a:extLst>
                </a:gridCol>
                <a:gridCol w="2339066">
                  <a:extLst>
                    <a:ext uri="{9D8B030D-6E8A-4147-A177-3AD203B41FA5}">
                      <a16:colId xmlns:a16="http://schemas.microsoft.com/office/drawing/2014/main" val="3136660605"/>
                    </a:ext>
                  </a:extLst>
                </a:gridCol>
              </a:tblGrid>
              <a:tr h="28502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4" marR="8234" marT="82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MySQL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4" marR="8234" marT="82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MongoDB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4" marR="8234" marT="8234" marB="0" anchor="ctr"/>
                </a:tc>
                <a:extLst>
                  <a:ext uri="{0D108BD9-81ED-4DB2-BD59-A6C34878D82A}">
                    <a16:rowId xmlns:a16="http://schemas.microsoft.com/office/drawing/2014/main" val="1989719593"/>
                  </a:ext>
                </a:extLst>
              </a:tr>
              <a:tr h="5275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Written in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4" marR="8234" marT="8234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C++, 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4" marR="8234" marT="823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C++, C and Javascript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4" marR="8234" marT="8234" marB="0"/>
                </a:tc>
                <a:extLst>
                  <a:ext uri="{0D108BD9-81ED-4DB2-BD59-A6C34878D82A}">
                    <a16:rowId xmlns:a16="http://schemas.microsoft.com/office/drawing/2014/main" val="4173081370"/>
                  </a:ext>
                </a:extLst>
              </a:tr>
              <a:tr h="285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Type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4" marR="8234" marT="8234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RDBMS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4" marR="8234" marT="823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Document-Oriented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4" marR="8234" marT="8234" marB="0"/>
                </a:tc>
                <a:extLst>
                  <a:ext uri="{0D108BD9-81ED-4DB2-BD59-A6C34878D82A}">
                    <a16:rowId xmlns:a16="http://schemas.microsoft.com/office/drawing/2014/main" val="1077533197"/>
                  </a:ext>
                </a:extLst>
              </a:tr>
              <a:tr h="770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Main points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4" marR="8234" marT="823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- Table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- Row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- Column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4" marR="8234" marT="823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- Collection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- Document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- Field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4" marR="8234" marT="8234" marB="0"/>
                </a:tc>
                <a:extLst>
                  <a:ext uri="{0D108BD9-81ED-4DB2-BD59-A6C34878D82A}">
                    <a16:rowId xmlns:a16="http://schemas.microsoft.com/office/drawing/2014/main" val="1815257549"/>
                  </a:ext>
                </a:extLst>
              </a:tr>
              <a:tr h="285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Schemas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4" marR="8234" marT="8234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Strict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4" marR="8234" marT="823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Dynamic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4" marR="8234" marT="8234" marB="0"/>
                </a:tc>
                <a:extLst>
                  <a:ext uri="{0D108BD9-81ED-4DB2-BD59-A6C34878D82A}">
                    <a16:rowId xmlns:a16="http://schemas.microsoft.com/office/drawing/2014/main" val="2992295235"/>
                  </a:ext>
                </a:extLst>
              </a:tr>
              <a:tr h="285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Scaling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4" marR="8234" marT="8234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Vertically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4" marR="8234" marT="823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Horizontally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4" marR="8234" marT="8234" marB="0"/>
                </a:tc>
                <a:extLst>
                  <a:ext uri="{0D108BD9-81ED-4DB2-BD59-A6C34878D82A}">
                    <a16:rowId xmlns:a16="http://schemas.microsoft.com/office/drawing/2014/main" val="948466372"/>
                  </a:ext>
                </a:extLst>
              </a:tr>
              <a:tr h="19828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Key features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4" marR="8234" marT="823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- Full text searching and Indexing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- Triggers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- </a:t>
                      </a:r>
                      <a:r>
                        <a:rPr lang="en-US" sz="1600" u="none" strike="noStrike" dirty="0" err="1">
                          <a:effectLst/>
                        </a:rPr>
                        <a:t>SubSELECTs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- Query caching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- SSL support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4" marR="8234" marT="823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- Auto-</a:t>
                      </a:r>
                      <a:r>
                        <a:rPr lang="en-US" sz="1600" u="none" strike="noStrike" dirty="0" err="1">
                          <a:effectLst/>
                        </a:rPr>
                        <a:t>sharding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- Native replication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- Embedded data model support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- Comprehensive secondary indexes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- Rich query language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4" marR="8234" marT="8234" marB="0"/>
                </a:tc>
                <a:extLst>
                  <a:ext uri="{0D108BD9-81ED-4DB2-BD59-A6C34878D82A}">
                    <a16:rowId xmlns:a16="http://schemas.microsoft.com/office/drawing/2014/main" val="2989756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8745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17DF7-C572-9E43-B3E7-42ED8A7F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Express.js</a:t>
            </a:r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0" name="Content Placeholder 2">
            <a:extLst>
              <a:ext uri="{FF2B5EF4-FFF2-40B4-BE49-F238E27FC236}">
                <a16:creationId xmlns:a16="http://schemas.microsoft.com/office/drawing/2014/main" id="{A51356D9-0CC3-41A4-BEF4-440710364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31254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453929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176A0-B4A1-F44A-BA3C-BBF8C483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45665-3B06-764C-9CCF-F84195136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Front-end library developed by Facebook. It handles the view layer for web and mobile apps.</a:t>
            </a:r>
          </a:p>
          <a:p>
            <a:r>
              <a:rPr lang="en-US" dirty="0">
                <a:solidFill>
                  <a:schemeClr val="bg1"/>
                </a:solidFill>
              </a:rPr>
              <a:t>React is all about components.</a:t>
            </a:r>
          </a:p>
          <a:p>
            <a:r>
              <a:rPr lang="en-US" dirty="0">
                <a:solidFill>
                  <a:schemeClr val="bg1"/>
                </a:solidFill>
              </a:rPr>
              <a:t>React-router to handle the front-end routing.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6C761B-1410-F945-B7A2-CCBBB305B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067447"/>
              </p:ext>
            </p:extLst>
          </p:nvPr>
        </p:nvGraphicFramePr>
        <p:xfrm>
          <a:off x="6096001" y="1404675"/>
          <a:ext cx="5143502" cy="36507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45939">
                  <a:extLst>
                    <a:ext uri="{9D8B030D-6E8A-4147-A177-3AD203B41FA5}">
                      <a16:colId xmlns:a16="http://schemas.microsoft.com/office/drawing/2014/main" val="78581521"/>
                    </a:ext>
                  </a:extLst>
                </a:gridCol>
                <a:gridCol w="1677315">
                  <a:extLst>
                    <a:ext uri="{9D8B030D-6E8A-4147-A177-3AD203B41FA5}">
                      <a16:colId xmlns:a16="http://schemas.microsoft.com/office/drawing/2014/main" val="2313665300"/>
                    </a:ext>
                  </a:extLst>
                </a:gridCol>
                <a:gridCol w="1820248">
                  <a:extLst>
                    <a:ext uri="{9D8B030D-6E8A-4147-A177-3AD203B41FA5}">
                      <a16:colId xmlns:a16="http://schemas.microsoft.com/office/drawing/2014/main" val="3153366646"/>
                    </a:ext>
                  </a:extLst>
                </a:gridCol>
              </a:tblGrid>
              <a:tr h="385349"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15" marR="10515" marT="1051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React JS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15" marR="10515" marT="105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Angular JS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15" marR="10515" marT="10515" marB="0" anchor="ctr"/>
                </a:tc>
                <a:extLst>
                  <a:ext uri="{0D108BD9-81ED-4DB2-BD59-A6C34878D82A}">
                    <a16:rowId xmlns:a16="http://schemas.microsoft.com/office/drawing/2014/main" val="2575787732"/>
                  </a:ext>
                </a:extLst>
              </a:tr>
              <a:tr h="385349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u="none" strike="noStrike">
                          <a:effectLst/>
                        </a:rPr>
                        <a:t>Author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15" marR="10515" marT="105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u="none" strike="noStrike">
                          <a:effectLst/>
                        </a:rPr>
                        <a:t>Facebook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15" marR="10515" marT="105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u="none" strike="noStrike">
                          <a:effectLst/>
                        </a:rPr>
                        <a:t>Google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15" marR="10515" marT="10515" marB="0"/>
                </a:tc>
                <a:extLst>
                  <a:ext uri="{0D108BD9-81ED-4DB2-BD59-A6C34878D82A}">
                    <a16:rowId xmlns:a16="http://schemas.microsoft.com/office/drawing/2014/main" val="2687970388"/>
                  </a:ext>
                </a:extLst>
              </a:tr>
              <a:tr h="1054696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u="none" strike="noStrike">
                          <a:effectLst/>
                        </a:rPr>
                        <a:t>Type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15" marR="10515" marT="105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u="none" strike="noStrike">
                          <a:effectLst/>
                        </a:rPr>
                        <a:t>Open Source JS library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15" marR="10515" marT="105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u="none" strike="noStrike">
                          <a:effectLst/>
                        </a:rPr>
                        <a:t>Fully-featured MVC framework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15" marR="10515" marT="10515" marB="0"/>
                </a:tc>
                <a:extLst>
                  <a:ext uri="{0D108BD9-81ED-4DB2-BD59-A6C34878D82A}">
                    <a16:rowId xmlns:a16="http://schemas.microsoft.com/office/drawing/2014/main" val="4108241638"/>
                  </a:ext>
                </a:extLst>
              </a:tr>
              <a:tr h="720023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u="none" strike="noStrike" dirty="0">
                          <a:effectLst/>
                        </a:rPr>
                        <a:t>App Architecture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15" marR="10515" marT="105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u="none" strike="noStrike">
                          <a:effectLst/>
                        </a:rPr>
                        <a:t>Node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15" marR="10515" marT="105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u="none" strike="noStrike" dirty="0">
                          <a:effectLst/>
                        </a:rPr>
                        <a:t>MVC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15" marR="10515" marT="10515" marB="0"/>
                </a:tc>
                <a:extLst>
                  <a:ext uri="{0D108BD9-81ED-4DB2-BD59-A6C34878D82A}">
                    <a16:rowId xmlns:a16="http://schemas.microsoft.com/office/drawing/2014/main" val="2035839547"/>
                  </a:ext>
                </a:extLst>
              </a:tr>
              <a:tr h="720023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u="none" strike="noStrike">
                          <a:effectLst/>
                        </a:rPr>
                        <a:t>Data Binding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15" marR="10515" marT="105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u="none" strike="noStrike">
                          <a:effectLst/>
                        </a:rPr>
                        <a:t>Uni-Directional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15" marR="10515" marT="105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u="none" strike="noStrike">
                          <a:effectLst/>
                        </a:rPr>
                        <a:t>Bi-Directional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15" marR="10515" marT="10515" marB="0"/>
                </a:tc>
                <a:extLst>
                  <a:ext uri="{0D108BD9-81ED-4DB2-BD59-A6C34878D82A}">
                    <a16:rowId xmlns:a16="http://schemas.microsoft.com/office/drawing/2014/main" val="2509317886"/>
                  </a:ext>
                </a:extLst>
              </a:tr>
              <a:tr h="385349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u="none" strike="noStrike">
                          <a:effectLst/>
                        </a:rPr>
                        <a:t>DOM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15" marR="10515" marT="105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u="none" strike="noStrike">
                          <a:effectLst/>
                        </a:rPr>
                        <a:t>Virtual DOM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15" marR="10515" marT="105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u="none" strike="noStrike" dirty="0">
                          <a:effectLst/>
                        </a:rPr>
                        <a:t>Regular DOM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15" marR="10515" marT="10515" marB="0"/>
                </a:tc>
                <a:extLst>
                  <a:ext uri="{0D108BD9-81ED-4DB2-BD59-A6C34878D82A}">
                    <a16:rowId xmlns:a16="http://schemas.microsoft.com/office/drawing/2014/main" val="1820917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6229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B9D38-4F93-CD48-ADB6-9BBE342D5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A0115-7E85-4244-BC76-787C1660A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Actions are payloads of information that send data from your application to your store. </a:t>
            </a:r>
          </a:p>
          <a:p>
            <a:r>
              <a:rPr lang="en-US" dirty="0">
                <a:solidFill>
                  <a:schemeClr val="bg1"/>
                </a:solidFill>
              </a:rPr>
              <a:t>Reducers specify how the application's state changes in response to actions sent to the store. </a:t>
            </a:r>
          </a:p>
          <a:p>
            <a:r>
              <a:rPr lang="en-US" dirty="0">
                <a:solidFill>
                  <a:schemeClr val="bg1"/>
                </a:solidFill>
              </a:rPr>
              <a:t>The Store is the object that brings Actions and Reducers.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40DEB-0681-CB48-A9E4-D09722BBA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301" y="2574525"/>
            <a:ext cx="6013966" cy="1446150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972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C8AEF-F6F4-264B-B5B9-73619CA6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/>
              <a:t>Node.js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0D667-B958-6E49-85CD-164D71272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Very powerful JavaScript-based platform built on Google Chrome's JavaScript V8 Engine.</a:t>
            </a:r>
          </a:p>
          <a:p>
            <a:r>
              <a:rPr lang="en-US" dirty="0"/>
              <a:t>Single Threaded but Highly Scalable.</a:t>
            </a:r>
          </a:p>
          <a:p>
            <a:r>
              <a:rPr lang="en-US" dirty="0"/>
              <a:t>Callbacks and Event Driven.</a:t>
            </a:r>
          </a:p>
          <a:p>
            <a:r>
              <a:rPr lang="en-US" dirty="0"/>
              <a:t>Node Package Module (NPM).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115AC1-097A-2E4C-BD71-047B36DAD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2164130"/>
            <a:ext cx="5061929" cy="222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8242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F1C16-2E35-4247-9427-E586874C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Hosting Services</a:t>
            </a:r>
          </a:p>
        </p:txBody>
      </p:sp>
      <p:pic>
        <p:nvPicPr>
          <p:cNvPr id="7" name="Graphic 6" descr="Syncing Cloud">
            <a:extLst>
              <a:ext uri="{FF2B5EF4-FFF2-40B4-BE49-F238E27FC236}">
                <a16:creationId xmlns:a16="http://schemas.microsoft.com/office/drawing/2014/main" id="{75A1FD52-F8B5-4AE3-829F-0359935B8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327E1-DE8C-914A-910C-91B1E0286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GitHub : Store the source-code </a:t>
            </a:r>
          </a:p>
          <a:p>
            <a:r>
              <a:rPr lang="en-US">
                <a:solidFill>
                  <a:srgbClr val="FFFFFF"/>
                </a:solidFill>
              </a:rPr>
              <a:t>Heroku/AWS : Deploy the application</a:t>
            </a:r>
          </a:p>
          <a:p>
            <a:r>
              <a:rPr lang="en-US">
                <a:solidFill>
                  <a:srgbClr val="FFFFFF"/>
                </a:solidFill>
              </a:rPr>
              <a:t>mLab : Deploy MongoDB </a:t>
            </a:r>
          </a:p>
        </p:txBody>
      </p:sp>
    </p:spTree>
    <p:extLst>
      <p:ext uri="{BB962C8B-B14F-4D97-AF65-F5344CB8AC3E}">
        <p14:creationId xmlns:p14="http://schemas.microsoft.com/office/powerpoint/2010/main" val="82552793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3453B8-ECA9-BE4D-8785-472E6D8D7C37}"/>
              </a:ext>
            </a:extLst>
          </p:cNvPr>
          <p:cNvSpPr/>
          <p:nvPr/>
        </p:nvSpPr>
        <p:spPr>
          <a:xfrm>
            <a:off x="2488270" y="2767280"/>
            <a:ext cx="5581976" cy="243143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Thank You</a:t>
            </a:r>
            <a:r>
              <a:rPr lang="en-US" sz="8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…</a:t>
            </a:r>
            <a:endParaRPr lang="en-US" sz="8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ctr"/>
            <a:endParaRPr lang="en-US" sz="3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pPr algn="ctr"/>
            <a:r>
              <a:rPr lang="en-US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70064773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337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Akzidenz Grotesk BQ Light</vt:lpstr>
      <vt:lpstr>Arial</vt:lpstr>
      <vt:lpstr>Calibri</vt:lpstr>
      <vt:lpstr>Cooper Black</vt:lpstr>
      <vt:lpstr>Trebuchet MS</vt:lpstr>
      <vt:lpstr>Wingdings 3</vt:lpstr>
      <vt:lpstr>Facet</vt:lpstr>
      <vt:lpstr>FREEDOM FRIDAY MERN Stack</vt:lpstr>
      <vt:lpstr>Why MERN Stack and what is MERN Stack</vt:lpstr>
      <vt:lpstr>Technology</vt:lpstr>
      <vt:lpstr>Express.js</vt:lpstr>
      <vt:lpstr>React</vt:lpstr>
      <vt:lpstr>Redux</vt:lpstr>
      <vt:lpstr>Node.js</vt:lpstr>
      <vt:lpstr>Hosting Services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Website using the MERN stack</dc:title>
  <dc:creator>Pavan N.S</dc:creator>
  <cp:lastModifiedBy>SARVESH KULKARNI</cp:lastModifiedBy>
  <cp:revision>7</cp:revision>
  <dcterms:created xsi:type="dcterms:W3CDTF">2019-03-21T18:41:27Z</dcterms:created>
  <dcterms:modified xsi:type="dcterms:W3CDTF">2023-03-10T14:42:28Z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2023-03-09T08:54:54Z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afc26181-9f2d-4be7-a50f-04a5ed595844</vt:lpwstr>
  </property>
  <property fmtid="{D5CDD505-2E9C-101B-9397-08002B2CF9AE}" pid="7" name="MSIP_Label_defa4170-0d19-0005-0004-bc88714345d2_ActionId">
    <vt:lpwstr>7eba26a5-d60f-48af-a9a8-b7e2a9063b63</vt:lpwstr>
  </property>
  <property fmtid="{D5CDD505-2E9C-101B-9397-08002B2CF9AE}" pid="8" name="MSIP_Label_defa4170-0d19-0005-0004-bc88714345d2_ContentBits">
    <vt:lpwstr>0</vt:lpwstr>
  </property>
</Properties>
</file>