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handoutMasterIdLst>
    <p:handoutMasterId r:id="rId70"/>
  </p:handoutMasterIdLst>
  <p:sldIdLst>
    <p:sldId id="295" r:id="rId2"/>
    <p:sldId id="297" r:id="rId3"/>
    <p:sldId id="331" r:id="rId4"/>
    <p:sldId id="287" r:id="rId5"/>
    <p:sldId id="311" r:id="rId6"/>
    <p:sldId id="257" r:id="rId7"/>
    <p:sldId id="359" r:id="rId8"/>
    <p:sldId id="306" r:id="rId9"/>
    <p:sldId id="334" r:id="rId10"/>
    <p:sldId id="260" r:id="rId11"/>
    <p:sldId id="261" r:id="rId12"/>
    <p:sldId id="307" r:id="rId13"/>
    <p:sldId id="324" r:id="rId14"/>
    <p:sldId id="325" r:id="rId15"/>
    <p:sldId id="326" r:id="rId16"/>
    <p:sldId id="293" r:id="rId17"/>
    <p:sldId id="294" r:id="rId18"/>
    <p:sldId id="335" r:id="rId19"/>
    <p:sldId id="338" r:id="rId20"/>
    <p:sldId id="336" r:id="rId21"/>
    <p:sldId id="339" r:id="rId22"/>
    <p:sldId id="337" r:id="rId23"/>
    <p:sldId id="340" r:id="rId24"/>
    <p:sldId id="308" r:id="rId25"/>
    <p:sldId id="309" r:id="rId26"/>
    <p:sldId id="302" r:id="rId27"/>
    <p:sldId id="291" r:id="rId28"/>
    <p:sldId id="341" r:id="rId29"/>
    <p:sldId id="268" r:id="rId30"/>
    <p:sldId id="330" r:id="rId31"/>
    <p:sldId id="270" r:id="rId32"/>
    <p:sldId id="269" r:id="rId33"/>
    <p:sldId id="271" r:id="rId34"/>
    <p:sldId id="272" r:id="rId35"/>
    <p:sldId id="358" r:id="rId36"/>
    <p:sldId id="274" r:id="rId37"/>
    <p:sldId id="355" r:id="rId38"/>
    <p:sldId id="356" r:id="rId39"/>
    <p:sldId id="273" r:id="rId40"/>
    <p:sldId id="278" r:id="rId41"/>
    <p:sldId id="312" r:id="rId42"/>
    <p:sldId id="265" r:id="rId43"/>
    <p:sldId id="342" r:id="rId44"/>
    <p:sldId id="313" r:id="rId45"/>
    <p:sldId id="310" r:id="rId46"/>
    <p:sldId id="343" r:id="rId47"/>
    <p:sldId id="290" r:id="rId48"/>
    <p:sldId id="344" r:id="rId49"/>
    <p:sldId id="267" r:id="rId50"/>
    <p:sldId id="345" r:id="rId51"/>
    <p:sldId id="327" r:id="rId52"/>
    <p:sldId id="357" r:id="rId53"/>
    <p:sldId id="346" r:id="rId54"/>
    <p:sldId id="332" r:id="rId55"/>
    <p:sldId id="348" r:id="rId56"/>
    <p:sldId id="347" r:id="rId57"/>
    <p:sldId id="333" r:id="rId58"/>
    <p:sldId id="349" r:id="rId59"/>
    <p:sldId id="277" r:id="rId60"/>
    <p:sldId id="350" r:id="rId61"/>
    <p:sldId id="321" r:id="rId62"/>
    <p:sldId id="351" r:id="rId63"/>
    <p:sldId id="320" r:id="rId64"/>
    <p:sldId id="352" r:id="rId65"/>
    <p:sldId id="353" r:id="rId66"/>
    <p:sldId id="319" r:id="rId67"/>
    <p:sldId id="354" r:id="rId68"/>
  </p:sldIdLst>
  <p:sldSz cx="10801350" cy="6858000"/>
  <p:notesSz cx="7010400" cy="9296400"/>
  <p:defaultTextStyle>
    <a:defPPr>
      <a:defRPr lang="en-US"/>
    </a:defPPr>
    <a:lvl1pPr marL="0" algn="l" defTabSz="780399" rtl="0" eaLnBrk="1" latinLnBrk="0" hangingPunct="1">
      <a:defRPr sz="1500" kern="1200">
        <a:solidFill>
          <a:schemeClr val="tx1"/>
        </a:solidFill>
        <a:latin typeface="+mn-lt"/>
        <a:ea typeface="+mn-ea"/>
        <a:cs typeface="+mn-cs"/>
      </a:defRPr>
    </a:lvl1pPr>
    <a:lvl2pPr marL="390199" algn="l" defTabSz="780399" rtl="0" eaLnBrk="1" latinLnBrk="0" hangingPunct="1">
      <a:defRPr sz="1500" kern="1200">
        <a:solidFill>
          <a:schemeClr val="tx1"/>
        </a:solidFill>
        <a:latin typeface="+mn-lt"/>
        <a:ea typeface="+mn-ea"/>
        <a:cs typeface="+mn-cs"/>
      </a:defRPr>
    </a:lvl2pPr>
    <a:lvl3pPr marL="780399" algn="l" defTabSz="780399" rtl="0" eaLnBrk="1" latinLnBrk="0" hangingPunct="1">
      <a:defRPr sz="1500" kern="1200">
        <a:solidFill>
          <a:schemeClr val="tx1"/>
        </a:solidFill>
        <a:latin typeface="+mn-lt"/>
        <a:ea typeface="+mn-ea"/>
        <a:cs typeface="+mn-cs"/>
      </a:defRPr>
    </a:lvl3pPr>
    <a:lvl4pPr marL="1170599" algn="l" defTabSz="780399" rtl="0" eaLnBrk="1" latinLnBrk="0" hangingPunct="1">
      <a:defRPr sz="1500" kern="1200">
        <a:solidFill>
          <a:schemeClr val="tx1"/>
        </a:solidFill>
        <a:latin typeface="+mn-lt"/>
        <a:ea typeface="+mn-ea"/>
        <a:cs typeface="+mn-cs"/>
      </a:defRPr>
    </a:lvl4pPr>
    <a:lvl5pPr marL="1560799" algn="l" defTabSz="780399" rtl="0" eaLnBrk="1" latinLnBrk="0" hangingPunct="1">
      <a:defRPr sz="1500" kern="1200">
        <a:solidFill>
          <a:schemeClr val="tx1"/>
        </a:solidFill>
        <a:latin typeface="+mn-lt"/>
        <a:ea typeface="+mn-ea"/>
        <a:cs typeface="+mn-cs"/>
      </a:defRPr>
    </a:lvl5pPr>
    <a:lvl6pPr marL="1950999" algn="l" defTabSz="780399" rtl="0" eaLnBrk="1" latinLnBrk="0" hangingPunct="1">
      <a:defRPr sz="1500" kern="1200">
        <a:solidFill>
          <a:schemeClr val="tx1"/>
        </a:solidFill>
        <a:latin typeface="+mn-lt"/>
        <a:ea typeface="+mn-ea"/>
        <a:cs typeface="+mn-cs"/>
      </a:defRPr>
    </a:lvl6pPr>
    <a:lvl7pPr marL="2341198" algn="l" defTabSz="780399" rtl="0" eaLnBrk="1" latinLnBrk="0" hangingPunct="1">
      <a:defRPr sz="1500" kern="1200">
        <a:solidFill>
          <a:schemeClr val="tx1"/>
        </a:solidFill>
        <a:latin typeface="+mn-lt"/>
        <a:ea typeface="+mn-ea"/>
        <a:cs typeface="+mn-cs"/>
      </a:defRPr>
    </a:lvl7pPr>
    <a:lvl8pPr marL="2731398" algn="l" defTabSz="780399" rtl="0" eaLnBrk="1" latinLnBrk="0" hangingPunct="1">
      <a:defRPr sz="1500" kern="1200">
        <a:solidFill>
          <a:schemeClr val="tx1"/>
        </a:solidFill>
        <a:latin typeface="+mn-lt"/>
        <a:ea typeface="+mn-ea"/>
        <a:cs typeface="+mn-cs"/>
      </a:defRPr>
    </a:lvl8pPr>
    <a:lvl9pPr marL="3121598" algn="l" defTabSz="780399"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3">
          <p15:clr>
            <a:srgbClr val="A4A3A4"/>
          </p15:clr>
        </p15:guide>
        <p15:guide id="2" pos="30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5" autoAdjust="0"/>
    <p:restoredTop sz="85470" autoAdjust="0"/>
  </p:normalViewPr>
  <p:slideViewPr>
    <p:cSldViewPr>
      <p:cViewPr varScale="1">
        <p:scale>
          <a:sx n="70" d="100"/>
          <a:sy n="70" d="100"/>
        </p:scale>
        <p:origin x="1450" y="77"/>
      </p:cViewPr>
      <p:guideLst>
        <p:guide orient="horz" pos="1963"/>
        <p:guide pos="30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13" cy="465114"/>
          </a:xfrm>
          <a:prstGeom prst="rect">
            <a:avLst/>
          </a:prstGeom>
        </p:spPr>
        <p:txBody>
          <a:bodyPr vert="horz" lIns="83622" tIns="41811" rIns="83622" bIns="41811" rtlCol="0"/>
          <a:lstStyle>
            <a:lvl1pPr algn="l">
              <a:defRPr sz="1100"/>
            </a:lvl1pPr>
          </a:lstStyle>
          <a:p>
            <a:endParaRPr lang="en-US"/>
          </a:p>
        </p:txBody>
      </p:sp>
      <p:sp>
        <p:nvSpPr>
          <p:cNvPr id="3" name="Date Placeholder 2"/>
          <p:cNvSpPr>
            <a:spLocks noGrp="1"/>
          </p:cNvSpPr>
          <p:nvPr>
            <p:ph type="dt" sz="quarter" idx="1"/>
          </p:nvPr>
        </p:nvSpPr>
        <p:spPr>
          <a:xfrm>
            <a:off x="3970557" y="0"/>
            <a:ext cx="3038413" cy="465114"/>
          </a:xfrm>
          <a:prstGeom prst="rect">
            <a:avLst/>
          </a:prstGeom>
        </p:spPr>
        <p:txBody>
          <a:bodyPr vert="horz" lIns="83622" tIns="41811" rIns="83622" bIns="41811" rtlCol="0"/>
          <a:lstStyle>
            <a:lvl1pPr algn="r">
              <a:defRPr sz="1100"/>
            </a:lvl1pPr>
          </a:lstStyle>
          <a:p>
            <a:fld id="{437D75D4-5826-49B0-964C-F69C8872E2A9}" type="datetimeFigureOut">
              <a:rPr lang="en-US" smtClean="0"/>
              <a:pPr/>
              <a:t>6/5/2023</a:t>
            </a:fld>
            <a:endParaRPr lang="en-US"/>
          </a:p>
        </p:txBody>
      </p:sp>
      <p:sp>
        <p:nvSpPr>
          <p:cNvPr id="4" name="Footer Placeholder 3"/>
          <p:cNvSpPr>
            <a:spLocks noGrp="1"/>
          </p:cNvSpPr>
          <p:nvPr>
            <p:ph type="ftr" sz="quarter" idx="2"/>
          </p:nvPr>
        </p:nvSpPr>
        <p:spPr>
          <a:xfrm>
            <a:off x="1" y="8829819"/>
            <a:ext cx="3038413" cy="465114"/>
          </a:xfrm>
          <a:prstGeom prst="rect">
            <a:avLst/>
          </a:prstGeom>
        </p:spPr>
        <p:txBody>
          <a:bodyPr vert="horz" lIns="83622" tIns="41811" rIns="83622" bIns="41811" rtlCol="0" anchor="b"/>
          <a:lstStyle>
            <a:lvl1pPr algn="l">
              <a:defRPr sz="1100"/>
            </a:lvl1pPr>
          </a:lstStyle>
          <a:p>
            <a:endParaRPr lang="en-US"/>
          </a:p>
        </p:txBody>
      </p:sp>
      <p:sp>
        <p:nvSpPr>
          <p:cNvPr id="5" name="Slide Number Placeholder 4"/>
          <p:cNvSpPr>
            <a:spLocks noGrp="1"/>
          </p:cNvSpPr>
          <p:nvPr>
            <p:ph type="sldNum" sz="quarter" idx="3"/>
          </p:nvPr>
        </p:nvSpPr>
        <p:spPr>
          <a:xfrm>
            <a:off x="3970557" y="8829819"/>
            <a:ext cx="3038413" cy="465114"/>
          </a:xfrm>
          <a:prstGeom prst="rect">
            <a:avLst/>
          </a:prstGeom>
        </p:spPr>
        <p:txBody>
          <a:bodyPr vert="horz" lIns="83622" tIns="41811" rIns="83622" bIns="41811" rtlCol="0" anchor="b"/>
          <a:lstStyle>
            <a:lvl1pPr algn="r">
              <a:defRPr sz="1100"/>
            </a:lvl1pPr>
          </a:lstStyle>
          <a:p>
            <a:fld id="{D05B3CB3-08D9-4100-B9D3-A34A6530DAB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DDAC9AAD-574F-4272-B90B-41FD3446AB4B}" type="datetimeFigureOut">
              <a:rPr lang="en-IN" smtClean="0"/>
              <a:t>05-06-2023</a:t>
            </a:fld>
            <a:endParaRPr lang="en-IN"/>
          </a:p>
        </p:txBody>
      </p:sp>
      <p:sp>
        <p:nvSpPr>
          <p:cNvPr id="4" name="Slide Image Placeholder 3"/>
          <p:cNvSpPr>
            <a:spLocks noGrp="1" noRot="1" noChangeAspect="1"/>
          </p:cNvSpPr>
          <p:nvPr>
            <p:ph type="sldImg" idx="2"/>
          </p:nvPr>
        </p:nvSpPr>
        <p:spPr>
          <a:xfrm>
            <a:off x="1035050" y="1162050"/>
            <a:ext cx="4940300" cy="31369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B5F5A926-ABC6-4997-9C0A-770D1D29B2EF}" type="slidenum">
              <a:rPr lang="en-IN" smtClean="0"/>
              <a:t>‹#›</a:t>
            </a:fld>
            <a:endParaRPr lang="en-IN"/>
          </a:p>
        </p:txBody>
      </p:sp>
    </p:spTree>
    <p:extLst>
      <p:ext uri="{BB962C8B-B14F-4D97-AF65-F5344CB8AC3E}">
        <p14:creationId xmlns:p14="http://schemas.microsoft.com/office/powerpoint/2010/main" val="4187547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F5A926-ABC6-4997-9C0A-770D1D29B2EF}" type="slidenum">
              <a:rPr lang="en-IN" smtClean="0"/>
              <a:t>37</a:t>
            </a:fld>
            <a:endParaRPr lang="en-IN"/>
          </a:p>
        </p:txBody>
      </p:sp>
    </p:spTree>
    <p:extLst>
      <p:ext uri="{BB962C8B-B14F-4D97-AF65-F5344CB8AC3E}">
        <p14:creationId xmlns:p14="http://schemas.microsoft.com/office/powerpoint/2010/main" val="3465842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F5A926-ABC6-4997-9C0A-770D1D29B2EF}" type="slidenum">
              <a:rPr lang="en-IN" smtClean="0"/>
              <a:t>51</a:t>
            </a:fld>
            <a:endParaRPr lang="en-IN"/>
          </a:p>
        </p:txBody>
      </p:sp>
    </p:spTree>
    <p:extLst>
      <p:ext uri="{BB962C8B-B14F-4D97-AF65-F5344CB8AC3E}">
        <p14:creationId xmlns:p14="http://schemas.microsoft.com/office/powerpoint/2010/main" val="2149079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10101" y="2125981"/>
            <a:ext cx="9181148" cy="33855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20203" y="3840485"/>
            <a:ext cx="756094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6/5/2023</a:t>
            </a:fld>
            <a:endParaRPr lang="en-US"/>
          </a:p>
        </p:txBody>
      </p:sp>
      <p:sp>
        <p:nvSpPr>
          <p:cNvPr id="6" name="Holder 6"/>
          <p:cNvSpPr>
            <a:spLocks noGrp="1"/>
          </p:cNvSpPr>
          <p:nvPr>
            <p:ph type="sldNum" sz="quarter" idx="7"/>
          </p:nvPr>
        </p:nvSpPr>
        <p:spPr/>
        <p:txBody>
          <a:bodyPr lIns="0" tIns="0" rIns="0" bIns="0"/>
          <a:lstStyle>
            <a:lvl1pPr marL="32517">
              <a:lnSpc>
                <a:spcPts val="1314"/>
              </a:lnSpc>
              <a:defRPr sz="1100" b="0" i="0">
                <a:solidFill>
                  <a:schemeClr val="tx1"/>
                </a:solidFill>
                <a:latin typeface="Arial MT"/>
                <a:cs typeface="Arial MT"/>
              </a:defRPr>
            </a:lvl1pPr>
          </a:lstStyle>
          <a:p>
            <a:fld id="{81D60167-4931-47E6-BA6A-407CBD079E4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746588" y="855869"/>
            <a:ext cx="3308179" cy="276999"/>
          </a:xfrm>
        </p:spPr>
        <p:txBody>
          <a:bodyPr lIns="0" tIns="0" rIns="0" bIns="0"/>
          <a:lstStyle>
            <a:lvl1pPr>
              <a:defRPr sz="18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6/5/2023</a:t>
            </a:fld>
            <a:endParaRPr lang="en-US"/>
          </a:p>
        </p:txBody>
      </p:sp>
      <p:sp>
        <p:nvSpPr>
          <p:cNvPr id="6" name="Holder 6"/>
          <p:cNvSpPr>
            <a:spLocks noGrp="1"/>
          </p:cNvSpPr>
          <p:nvPr>
            <p:ph type="sldNum" sz="quarter" idx="7"/>
          </p:nvPr>
        </p:nvSpPr>
        <p:spPr/>
        <p:txBody>
          <a:bodyPr lIns="0" tIns="0" rIns="0" bIns="0"/>
          <a:lstStyle>
            <a:lvl1pPr marL="32517">
              <a:lnSpc>
                <a:spcPts val="1314"/>
              </a:lnSpc>
              <a:defRPr sz="1100" b="0" i="0">
                <a:solidFill>
                  <a:schemeClr val="tx1"/>
                </a:solidFill>
                <a:latin typeface="Arial MT"/>
                <a:cs typeface="Arial MT"/>
              </a:defRPr>
            </a:lvl1pPr>
          </a:lstStyle>
          <a:p>
            <a:fld id="{81D60167-4931-47E6-BA6A-407CBD079E4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746588" y="855869"/>
            <a:ext cx="3308179" cy="276999"/>
          </a:xfrm>
        </p:spPr>
        <p:txBody>
          <a:bodyPr lIns="0" tIns="0" rIns="0" bIns="0"/>
          <a:lstStyle>
            <a:lvl1pPr>
              <a:defRPr sz="1800" b="0" i="0">
                <a:solidFill>
                  <a:schemeClr val="tx1"/>
                </a:solidFill>
                <a:latin typeface="Calibri"/>
                <a:cs typeface="Calibri"/>
              </a:defRPr>
            </a:lvl1pPr>
          </a:lstStyle>
          <a:p>
            <a:endParaRPr/>
          </a:p>
        </p:txBody>
      </p:sp>
      <p:sp>
        <p:nvSpPr>
          <p:cNvPr id="3" name="Holder 3"/>
          <p:cNvSpPr>
            <a:spLocks noGrp="1"/>
          </p:cNvSpPr>
          <p:nvPr>
            <p:ph sz="half" idx="2"/>
          </p:nvPr>
        </p:nvSpPr>
        <p:spPr>
          <a:xfrm>
            <a:off x="540070" y="1577345"/>
            <a:ext cx="4698587"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62696" y="1577345"/>
            <a:ext cx="4698587"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6/5/2023</a:t>
            </a:fld>
            <a:endParaRPr lang="en-US"/>
          </a:p>
        </p:txBody>
      </p:sp>
      <p:sp>
        <p:nvSpPr>
          <p:cNvPr id="7" name="Holder 7"/>
          <p:cNvSpPr>
            <a:spLocks noGrp="1"/>
          </p:cNvSpPr>
          <p:nvPr>
            <p:ph type="sldNum" sz="quarter" idx="7"/>
          </p:nvPr>
        </p:nvSpPr>
        <p:spPr/>
        <p:txBody>
          <a:bodyPr lIns="0" tIns="0" rIns="0" bIns="0"/>
          <a:lstStyle>
            <a:lvl1pPr marL="32517">
              <a:lnSpc>
                <a:spcPts val="1314"/>
              </a:lnSpc>
              <a:defRPr sz="1100" b="0" i="0">
                <a:solidFill>
                  <a:schemeClr val="tx1"/>
                </a:solidFill>
                <a:latin typeface="Arial MT"/>
                <a:cs typeface="Arial MT"/>
              </a:defRPr>
            </a:lvl1pPr>
          </a:lstStyle>
          <a:p>
            <a:fld id="{81D60167-4931-47E6-BA6A-407CBD079E4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746588" y="855869"/>
            <a:ext cx="3308179" cy="276999"/>
          </a:xfrm>
        </p:spPr>
        <p:txBody>
          <a:bodyPr lIns="0" tIns="0" rIns="0" bIns="0"/>
          <a:lstStyle>
            <a:lvl1pPr>
              <a:defRPr sz="18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6/5/2023</a:t>
            </a:fld>
            <a:endParaRPr lang="en-US"/>
          </a:p>
        </p:txBody>
      </p:sp>
      <p:sp>
        <p:nvSpPr>
          <p:cNvPr id="5" name="Holder 5"/>
          <p:cNvSpPr>
            <a:spLocks noGrp="1"/>
          </p:cNvSpPr>
          <p:nvPr>
            <p:ph type="sldNum" sz="quarter" idx="7"/>
          </p:nvPr>
        </p:nvSpPr>
        <p:spPr/>
        <p:txBody>
          <a:bodyPr lIns="0" tIns="0" rIns="0" bIns="0"/>
          <a:lstStyle>
            <a:lvl1pPr marL="32517">
              <a:lnSpc>
                <a:spcPts val="1314"/>
              </a:lnSpc>
              <a:defRPr sz="1100" b="0" i="0">
                <a:solidFill>
                  <a:schemeClr val="tx1"/>
                </a:solidFill>
                <a:latin typeface="Arial MT"/>
                <a:cs typeface="Arial MT"/>
              </a:defRPr>
            </a:lvl1pPr>
          </a:lstStyle>
          <a:p>
            <a:fld id="{81D60167-4931-47E6-BA6A-407CBD079E4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6/5/2023</a:t>
            </a:fld>
            <a:endParaRPr lang="en-US"/>
          </a:p>
        </p:txBody>
      </p:sp>
      <p:sp>
        <p:nvSpPr>
          <p:cNvPr id="4" name="Holder 4"/>
          <p:cNvSpPr>
            <a:spLocks noGrp="1"/>
          </p:cNvSpPr>
          <p:nvPr>
            <p:ph type="sldNum" sz="quarter" idx="7"/>
          </p:nvPr>
        </p:nvSpPr>
        <p:spPr/>
        <p:txBody>
          <a:bodyPr lIns="0" tIns="0" rIns="0" bIns="0"/>
          <a:lstStyle>
            <a:lvl1pPr marL="32517">
              <a:lnSpc>
                <a:spcPts val="1314"/>
              </a:lnSpc>
              <a:defRPr sz="1100" b="0" i="0">
                <a:solidFill>
                  <a:schemeClr val="tx1"/>
                </a:solidFill>
                <a:latin typeface="Arial MT"/>
                <a:cs typeface="Arial MT"/>
              </a:defRPr>
            </a:lvl1pPr>
          </a:lstStyle>
          <a:p>
            <a:fld id="{81D60167-4931-47E6-BA6A-407CBD079E4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46588" y="855865"/>
            <a:ext cx="3308179" cy="338554"/>
          </a:xfrm>
          <a:prstGeom prst="rect">
            <a:avLst/>
          </a:prstGeom>
        </p:spPr>
        <p:txBody>
          <a:bodyPr wrap="square" lIns="0" tIns="0" rIns="0" bIns="0">
            <a:spAutoFit/>
          </a:bodyPr>
          <a:lstStyle>
            <a:lvl1pPr>
              <a:defRPr sz="2200" b="0" i="0">
                <a:solidFill>
                  <a:schemeClr val="tx1"/>
                </a:solidFill>
                <a:latin typeface="Calibri"/>
                <a:cs typeface="Calibri"/>
              </a:defRPr>
            </a:lvl1pPr>
          </a:lstStyle>
          <a:p>
            <a:endParaRPr/>
          </a:p>
        </p:txBody>
      </p:sp>
      <p:sp>
        <p:nvSpPr>
          <p:cNvPr id="3" name="Holder 3"/>
          <p:cNvSpPr>
            <a:spLocks noGrp="1"/>
          </p:cNvSpPr>
          <p:nvPr>
            <p:ph type="body" idx="1"/>
          </p:nvPr>
        </p:nvSpPr>
        <p:spPr>
          <a:xfrm>
            <a:off x="540069" y="1577345"/>
            <a:ext cx="972121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72459" y="6377940"/>
            <a:ext cx="3456432" cy="23083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40068" y="6377940"/>
            <a:ext cx="2484311" cy="23083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6/5/2023</a:t>
            </a:fld>
            <a:endParaRPr lang="en-US"/>
          </a:p>
        </p:txBody>
      </p:sp>
      <p:sp>
        <p:nvSpPr>
          <p:cNvPr id="6" name="Holder 6"/>
          <p:cNvSpPr>
            <a:spLocks noGrp="1"/>
          </p:cNvSpPr>
          <p:nvPr>
            <p:ph type="sldNum" sz="quarter" idx="7"/>
          </p:nvPr>
        </p:nvSpPr>
        <p:spPr>
          <a:xfrm>
            <a:off x="10038902" y="6531667"/>
            <a:ext cx="362690" cy="166712"/>
          </a:xfrm>
          <a:prstGeom prst="rect">
            <a:avLst/>
          </a:prstGeom>
        </p:spPr>
        <p:txBody>
          <a:bodyPr wrap="square" lIns="0" tIns="0" rIns="0" bIns="0">
            <a:spAutoFit/>
          </a:bodyPr>
          <a:lstStyle>
            <a:lvl1pPr marL="32517">
              <a:lnSpc>
                <a:spcPts val="1314"/>
              </a:lnSpc>
              <a:defRPr sz="1100" b="0" i="0">
                <a:solidFill>
                  <a:schemeClr val="tx1"/>
                </a:solidFill>
                <a:latin typeface="Arial MT"/>
                <a:cs typeface="Arial MT"/>
              </a:defRPr>
            </a:lvl1pPr>
          </a:lstStyle>
          <a:p>
            <a:fld id="{81D60167-4931-47E6-BA6A-407CBD079E4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390199">
        <a:defRPr>
          <a:latin typeface="+mn-lt"/>
          <a:ea typeface="+mn-ea"/>
          <a:cs typeface="+mn-cs"/>
        </a:defRPr>
      </a:lvl2pPr>
      <a:lvl3pPr marL="780399">
        <a:defRPr>
          <a:latin typeface="+mn-lt"/>
          <a:ea typeface="+mn-ea"/>
          <a:cs typeface="+mn-cs"/>
        </a:defRPr>
      </a:lvl3pPr>
      <a:lvl4pPr marL="1170599">
        <a:defRPr>
          <a:latin typeface="+mn-lt"/>
          <a:ea typeface="+mn-ea"/>
          <a:cs typeface="+mn-cs"/>
        </a:defRPr>
      </a:lvl4pPr>
      <a:lvl5pPr marL="1560799">
        <a:defRPr>
          <a:latin typeface="+mn-lt"/>
          <a:ea typeface="+mn-ea"/>
          <a:cs typeface="+mn-cs"/>
        </a:defRPr>
      </a:lvl5pPr>
      <a:lvl6pPr marL="1950999">
        <a:defRPr>
          <a:latin typeface="+mn-lt"/>
          <a:ea typeface="+mn-ea"/>
          <a:cs typeface="+mn-cs"/>
        </a:defRPr>
      </a:lvl6pPr>
      <a:lvl7pPr marL="2341198">
        <a:defRPr>
          <a:latin typeface="+mn-lt"/>
          <a:ea typeface="+mn-ea"/>
          <a:cs typeface="+mn-cs"/>
        </a:defRPr>
      </a:lvl7pPr>
      <a:lvl8pPr marL="2731398">
        <a:defRPr>
          <a:latin typeface="+mn-lt"/>
          <a:ea typeface="+mn-ea"/>
          <a:cs typeface="+mn-cs"/>
        </a:defRPr>
      </a:lvl8pPr>
      <a:lvl9pPr marL="3121598">
        <a:defRPr>
          <a:latin typeface="+mn-lt"/>
          <a:ea typeface="+mn-ea"/>
          <a:cs typeface="+mn-cs"/>
        </a:defRPr>
      </a:lvl9pPr>
    </p:bodyStyle>
    <p:otherStyle>
      <a:lvl1pPr marL="0">
        <a:defRPr>
          <a:latin typeface="+mn-lt"/>
          <a:ea typeface="+mn-ea"/>
          <a:cs typeface="+mn-cs"/>
        </a:defRPr>
      </a:lvl1pPr>
      <a:lvl2pPr marL="390199">
        <a:defRPr>
          <a:latin typeface="+mn-lt"/>
          <a:ea typeface="+mn-ea"/>
          <a:cs typeface="+mn-cs"/>
        </a:defRPr>
      </a:lvl2pPr>
      <a:lvl3pPr marL="780399">
        <a:defRPr>
          <a:latin typeface="+mn-lt"/>
          <a:ea typeface="+mn-ea"/>
          <a:cs typeface="+mn-cs"/>
        </a:defRPr>
      </a:lvl3pPr>
      <a:lvl4pPr marL="1170599">
        <a:defRPr>
          <a:latin typeface="+mn-lt"/>
          <a:ea typeface="+mn-ea"/>
          <a:cs typeface="+mn-cs"/>
        </a:defRPr>
      </a:lvl4pPr>
      <a:lvl5pPr marL="1560799">
        <a:defRPr>
          <a:latin typeface="+mn-lt"/>
          <a:ea typeface="+mn-ea"/>
          <a:cs typeface="+mn-cs"/>
        </a:defRPr>
      </a:lvl5pPr>
      <a:lvl6pPr marL="1950999">
        <a:defRPr>
          <a:latin typeface="+mn-lt"/>
          <a:ea typeface="+mn-ea"/>
          <a:cs typeface="+mn-cs"/>
        </a:defRPr>
      </a:lvl6pPr>
      <a:lvl7pPr marL="2341198">
        <a:defRPr>
          <a:latin typeface="+mn-lt"/>
          <a:ea typeface="+mn-ea"/>
          <a:cs typeface="+mn-cs"/>
        </a:defRPr>
      </a:lvl7pPr>
      <a:lvl8pPr marL="2731398">
        <a:defRPr>
          <a:latin typeface="+mn-lt"/>
          <a:ea typeface="+mn-ea"/>
          <a:cs typeface="+mn-cs"/>
        </a:defRPr>
      </a:lvl8pPr>
      <a:lvl9pPr marL="312159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1.wmf"/><Relationship Id="rId2" Type="http://schemas.openxmlformats.org/officeDocument/2006/relationships/oleObject" Target="../embeddings/oleObject1.bin"/><Relationship Id="rId1" Type="http://schemas.openxmlformats.org/officeDocument/2006/relationships/slideLayout" Target="../slideLayouts/slideLayout5.xml"/><Relationship Id="rId6" Type="http://schemas.openxmlformats.org/officeDocument/2006/relationships/oleObject" Target="../embeddings/oleObject3.bin"/><Relationship Id="rId5" Type="http://schemas.openxmlformats.org/officeDocument/2006/relationships/image" Target="../media/image40.wmf"/><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101" y="391886"/>
            <a:ext cx="9181148" cy="1470025"/>
          </a:xfrm>
        </p:spPr>
        <p:txBody>
          <a:bodyPr>
            <a:normAutofit/>
          </a:bodyPr>
          <a:lstStyle/>
          <a:p>
            <a:pPr algn="ctr"/>
            <a:r>
              <a:rPr lang="en-US" dirty="0">
                <a:solidFill>
                  <a:srgbClr val="FF0000"/>
                </a:solidFill>
                <a:latin typeface="Arial Rounded MT Bold" pitchFamily="34" charset="0"/>
              </a:rPr>
              <a:t>Sensors and Automation</a:t>
            </a:r>
            <a:br>
              <a:rPr lang="en-US" dirty="0">
                <a:solidFill>
                  <a:srgbClr val="FF0000"/>
                </a:solidFill>
                <a:latin typeface="Arial Rounded MT Bold" pitchFamily="34" charset="0"/>
              </a:rPr>
            </a:br>
            <a:r>
              <a:rPr lang="en-US" sz="2200" b="1" i="1" dirty="0">
                <a:solidFill>
                  <a:srgbClr val="FF0000"/>
                </a:solidFill>
                <a:latin typeface="Aparajita" pitchFamily="34" charset="0"/>
                <a:cs typeface="Aparajita" pitchFamily="34" charset="0"/>
              </a:rPr>
              <a:t>(Interdisciplinary Foundation Course–II)</a:t>
            </a:r>
            <a:br>
              <a:rPr lang="en-US" sz="2200" b="1" i="1" dirty="0">
                <a:solidFill>
                  <a:srgbClr val="FF0000"/>
                </a:solidFill>
                <a:latin typeface="Aparajita" pitchFamily="34" charset="0"/>
                <a:cs typeface="Aparajita" pitchFamily="34" charset="0"/>
              </a:rPr>
            </a:br>
            <a:r>
              <a:rPr lang="en-US" sz="2700" b="1" i="1" dirty="0">
                <a:solidFill>
                  <a:srgbClr val="FF0000"/>
                </a:solidFill>
                <a:latin typeface="Aparajita" pitchFamily="34" charset="0"/>
                <a:cs typeface="Aparajita" pitchFamily="34" charset="0"/>
              </a:rPr>
              <a:t>Theory Session</a:t>
            </a:r>
            <a:br>
              <a:rPr lang="en-US" dirty="0"/>
            </a:br>
            <a:endParaRPr lang="en-US" dirty="0">
              <a:latin typeface="Arial Rounded MT Bold" pitchFamily="34" charset="0"/>
            </a:endParaRPr>
          </a:p>
        </p:txBody>
      </p:sp>
      <p:sp>
        <p:nvSpPr>
          <p:cNvPr id="5" name="TextBox 4"/>
          <p:cNvSpPr txBox="1"/>
          <p:nvPr/>
        </p:nvSpPr>
        <p:spPr>
          <a:xfrm>
            <a:off x="1260158" y="5562602"/>
            <a:ext cx="8821103" cy="692497"/>
          </a:xfrm>
          <a:prstGeom prst="rect">
            <a:avLst/>
          </a:prstGeom>
          <a:noFill/>
        </p:spPr>
        <p:txBody>
          <a:bodyPr wrap="square" rtlCol="0">
            <a:spAutoFit/>
          </a:bodyPr>
          <a:lstStyle/>
          <a:p>
            <a:pPr algn="ctr"/>
            <a:r>
              <a:rPr lang="en-US" sz="2400" dirty="0">
                <a:latin typeface="Arial Rounded MT Bold" pitchFamily="34" charset="0"/>
              </a:rPr>
              <a:t>COEP Tech., Pune</a:t>
            </a:r>
          </a:p>
          <a:p>
            <a:pPr algn="ctr"/>
            <a:endParaRPr lang="en-US" dirty="0"/>
          </a:p>
        </p:txBody>
      </p:sp>
      <p:pic>
        <p:nvPicPr>
          <p:cNvPr id="4" name="Picture 2" descr="C:\Users\Girish\Desktop\CoEP_Academics\CoEP_Logo.jpg"/>
          <p:cNvPicPr>
            <a:picLocks noChangeAspect="1" noChangeArrowheads="1"/>
          </p:cNvPicPr>
          <p:nvPr/>
        </p:nvPicPr>
        <p:blipFill>
          <a:blip r:embed="rId2" cstate="print"/>
          <a:srcRect/>
          <a:stretch>
            <a:fillRect/>
          </a:stretch>
        </p:blipFill>
        <p:spPr bwMode="auto">
          <a:xfrm>
            <a:off x="3960497" y="1524003"/>
            <a:ext cx="2970370" cy="253637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981075" y="1730828"/>
            <a:ext cx="9220200" cy="472440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pPr/>
              <a:t>10</a:t>
            </a:fld>
            <a:endParaRPr dirty="0"/>
          </a:p>
        </p:txBody>
      </p:sp>
      <p:sp>
        <p:nvSpPr>
          <p:cNvPr id="7" name="TextBox 6"/>
          <p:cNvSpPr txBox="1"/>
          <p:nvPr/>
        </p:nvSpPr>
        <p:spPr>
          <a:xfrm>
            <a:off x="597582" y="241012"/>
            <a:ext cx="9853851" cy="584775"/>
          </a:xfrm>
          <a:prstGeom prst="rect">
            <a:avLst/>
          </a:prstGeom>
          <a:noFill/>
        </p:spPr>
        <p:txBody>
          <a:bodyPr wrap="none" rtlCol="0">
            <a:spAutoFit/>
          </a:bodyPr>
          <a:lstStyle/>
          <a:p>
            <a:r>
              <a:rPr lang="en-US" sz="3200" dirty="0">
                <a:solidFill>
                  <a:srgbClr val="FF0000"/>
                </a:solidFill>
              </a:rPr>
              <a:t>Example of Measurement System: Mechanical Application</a:t>
            </a:r>
            <a:endParaRPr lang="en-US" sz="2000"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00075" y="35704"/>
            <a:ext cx="9438827" cy="450587"/>
          </a:xfrm>
          <a:prstGeom prst="rect">
            <a:avLst/>
          </a:prstGeom>
          <a:ln w="12953">
            <a:solidFill>
              <a:srgbClr val="000000"/>
            </a:solidFill>
          </a:ln>
        </p:spPr>
        <p:txBody>
          <a:bodyPr vert="horz" wrap="square" lIns="0" tIns="19509" rIns="0" bIns="0" rtlCol="0">
            <a:spAutoFit/>
          </a:bodyPr>
          <a:lstStyle/>
          <a:p>
            <a:pPr algn="ctr">
              <a:spcBef>
                <a:spcPts val="154"/>
              </a:spcBef>
            </a:pPr>
            <a:r>
              <a:rPr lang="en-US" sz="2800" spc="-9" dirty="0">
                <a:solidFill>
                  <a:srgbClr val="FF0000"/>
                </a:solidFill>
                <a:latin typeface="Calibri"/>
                <a:cs typeface="Calibri"/>
              </a:rPr>
              <a:t>Electrodynamic type Application: Displacement Measurement</a:t>
            </a:r>
            <a:endParaRPr sz="2800" dirty="0">
              <a:solidFill>
                <a:srgbClr val="FF0000"/>
              </a:solidFill>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pPr/>
              <a:t>11</a:t>
            </a:fld>
            <a:endParaRPr dirty="0"/>
          </a:p>
        </p:txBody>
      </p:sp>
      <p:pic>
        <p:nvPicPr>
          <p:cNvPr id="5" name="Picture 4">
            <a:extLst>
              <a:ext uri="{FF2B5EF4-FFF2-40B4-BE49-F238E27FC236}">
                <a16:creationId xmlns:a16="http://schemas.microsoft.com/office/drawing/2014/main" id="{6C4177C3-A1E8-AF37-DB81-9396B60E5674}"/>
              </a:ext>
            </a:extLst>
          </p:cNvPr>
          <p:cNvPicPr>
            <a:picLocks noChangeAspect="1"/>
          </p:cNvPicPr>
          <p:nvPr/>
        </p:nvPicPr>
        <p:blipFill>
          <a:blip r:embed="rId2"/>
          <a:stretch>
            <a:fillRect/>
          </a:stretch>
        </p:blipFill>
        <p:spPr>
          <a:xfrm>
            <a:off x="399758" y="848562"/>
            <a:ext cx="10334917" cy="59151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223810" y="1614750"/>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a:endParaRPr/>
          </a:p>
        </p:txBody>
      </p:sp>
      <p:pic>
        <p:nvPicPr>
          <p:cNvPr id="6" name="object 6"/>
          <p:cNvPicPr/>
          <p:nvPr/>
        </p:nvPicPr>
        <p:blipFill>
          <a:blip r:embed="rId2" cstate="print"/>
          <a:stretch>
            <a:fillRect/>
          </a:stretch>
        </p:blipFill>
        <p:spPr>
          <a:xfrm>
            <a:off x="600075" y="1614750"/>
            <a:ext cx="9677400" cy="4546766"/>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pPr/>
              <a:t>12</a:t>
            </a:fld>
            <a:endParaRPr dirty="0"/>
          </a:p>
        </p:txBody>
      </p:sp>
      <p:sp>
        <p:nvSpPr>
          <p:cNvPr id="8" name="Rectangle 7"/>
          <p:cNvSpPr/>
          <p:nvPr/>
        </p:nvSpPr>
        <p:spPr>
          <a:xfrm>
            <a:off x="830874" y="391885"/>
            <a:ext cx="9305778" cy="1159292"/>
          </a:xfrm>
          <a:prstGeom prst="rect">
            <a:avLst/>
          </a:prstGeom>
        </p:spPr>
        <p:txBody>
          <a:bodyPr wrap="square">
            <a:spAutoFit/>
          </a:bodyPr>
          <a:lstStyle/>
          <a:p>
            <a:pPr algn="ctr">
              <a:spcBef>
                <a:spcPts val="1554"/>
              </a:spcBef>
            </a:pPr>
            <a:r>
              <a:rPr lang="en-US" sz="2800" spc="-17" dirty="0">
                <a:solidFill>
                  <a:srgbClr val="FF0000"/>
                </a:solidFill>
                <a:cs typeface="Calibri"/>
              </a:rPr>
              <a:t>Automation: Automatic Control system:</a:t>
            </a:r>
          </a:p>
          <a:p>
            <a:pPr algn="just">
              <a:spcBef>
                <a:spcPts val="1554"/>
              </a:spcBef>
            </a:pPr>
            <a:endParaRPr lang="en-US" sz="2800" dirty="0">
              <a:solidFill>
                <a:srgbClr val="FF0000"/>
              </a:solidFill>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270034" y="457200"/>
            <a:ext cx="6137643" cy="2877451"/>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3780473" y="3341914"/>
            <a:ext cx="6506319" cy="3257550"/>
          </a:xfrm>
          <a:prstGeom prst="rect">
            <a:avLst/>
          </a:prstGeom>
          <a:noFill/>
          <a:ln w="9525">
            <a:noFill/>
            <a:miter lim="800000"/>
            <a:headEnd/>
            <a:tailEnd/>
          </a:ln>
        </p:spPr>
      </p:pic>
      <p:sp>
        <p:nvSpPr>
          <p:cNvPr id="4" name="TextBox 3"/>
          <p:cNvSpPr txBox="1"/>
          <p:nvPr/>
        </p:nvSpPr>
        <p:spPr>
          <a:xfrm>
            <a:off x="6570821" y="3048000"/>
            <a:ext cx="2762359" cy="323165"/>
          </a:xfrm>
          <a:prstGeom prst="rect">
            <a:avLst/>
          </a:prstGeom>
          <a:noFill/>
        </p:spPr>
        <p:txBody>
          <a:bodyPr wrap="none" rtlCol="0">
            <a:spAutoFit/>
          </a:bodyPr>
          <a:lstStyle/>
          <a:p>
            <a:r>
              <a:rPr lang="en-US" dirty="0">
                <a:solidFill>
                  <a:srgbClr val="FF0000"/>
                </a:solidFill>
              </a:rPr>
              <a:t>Example: 1  Manual Level control</a:t>
            </a:r>
          </a:p>
        </p:txBody>
      </p:sp>
      <p:sp>
        <p:nvSpPr>
          <p:cNvPr id="5" name="TextBox 4"/>
          <p:cNvSpPr txBox="1"/>
          <p:nvPr/>
        </p:nvSpPr>
        <p:spPr>
          <a:xfrm>
            <a:off x="948897" y="0"/>
            <a:ext cx="8384283" cy="523220"/>
          </a:xfrm>
          <a:prstGeom prst="rect">
            <a:avLst/>
          </a:prstGeom>
          <a:noFill/>
        </p:spPr>
        <p:txBody>
          <a:bodyPr wrap="none" rtlCol="0">
            <a:spAutoFit/>
          </a:bodyPr>
          <a:lstStyle/>
          <a:p>
            <a:r>
              <a:rPr lang="en-US" sz="2800" dirty="0">
                <a:solidFill>
                  <a:srgbClr val="FF0000"/>
                </a:solidFill>
              </a:rPr>
              <a:t>Why Automation ?: Example Level Measurement system</a:t>
            </a:r>
            <a:endParaRPr lang="en-US"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270034" y="981075"/>
            <a:ext cx="10261283" cy="4895850"/>
          </a:xfrm>
          <a:prstGeom prst="rect">
            <a:avLst/>
          </a:prstGeom>
          <a:noFill/>
          <a:ln w="9525">
            <a:noFill/>
            <a:miter lim="800000"/>
            <a:headEnd/>
            <a:tailEnd/>
          </a:ln>
        </p:spPr>
      </p:pic>
      <p:sp>
        <p:nvSpPr>
          <p:cNvPr id="5" name="TextBox 4"/>
          <p:cNvSpPr txBox="1"/>
          <p:nvPr/>
        </p:nvSpPr>
        <p:spPr>
          <a:xfrm>
            <a:off x="2340292" y="152401"/>
            <a:ext cx="4577792" cy="461665"/>
          </a:xfrm>
          <a:prstGeom prst="rect">
            <a:avLst/>
          </a:prstGeom>
          <a:noFill/>
        </p:spPr>
        <p:txBody>
          <a:bodyPr wrap="none" rtlCol="0">
            <a:spAutoFit/>
          </a:bodyPr>
          <a:lstStyle/>
          <a:p>
            <a:r>
              <a:rPr lang="en-US" sz="2400" dirty="0">
                <a:solidFill>
                  <a:srgbClr val="FF0000"/>
                </a:solidFill>
              </a:rPr>
              <a:t>Example: 1 Automatic Level control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295275" y="969224"/>
            <a:ext cx="10058400" cy="5997633"/>
          </a:xfrm>
          <a:prstGeom prst="rect">
            <a:avLst/>
          </a:prstGeom>
          <a:noFill/>
          <a:ln w="9525">
            <a:noFill/>
            <a:miter lim="800000"/>
            <a:headEnd/>
            <a:tailEnd/>
          </a:ln>
        </p:spPr>
      </p:pic>
      <p:sp>
        <p:nvSpPr>
          <p:cNvPr id="3" name="TextBox 2"/>
          <p:cNvSpPr txBox="1"/>
          <p:nvPr/>
        </p:nvSpPr>
        <p:spPr>
          <a:xfrm>
            <a:off x="2340293" y="152400"/>
            <a:ext cx="4549002" cy="461665"/>
          </a:xfrm>
          <a:prstGeom prst="rect">
            <a:avLst/>
          </a:prstGeom>
          <a:noFill/>
        </p:spPr>
        <p:txBody>
          <a:bodyPr wrap="none" rtlCol="0">
            <a:spAutoFit/>
          </a:bodyPr>
          <a:lstStyle/>
          <a:p>
            <a:r>
              <a:rPr lang="en-US" sz="2400" dirty="0">
                <a:solidFill>
                  <a:srgbClr val="FF0000"/>
                </a:solidFill>
              </a:rPr>
              <a:t>Example: 2 Automatic  flow control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Sensors and Transducers Classification"/>
          <p:cNvPicPr>
            <a:picLocks noChangeAspect="1" noChangeArrowheads="1"/>
          </p:cNvPicPr>
          <p:nvPr/>
        </p:nvPicPr>
        <p:blipFill>
          <a:blip r:embed="rId2" cstate="print"/>
          <a:srcRect/>
          <a:stretch>
            <a:fillRect/>
          </a:stretch>
        </p:blipFill>
        <p:spPr bwMode="auto">
          <a:xfrm>
            <a:off x="415436" y="675620"/>
            <a:ext cx="9970477" cy="5182973"/>
          </a:xfrm>
          <a:prstGeom prst="rect">
            <a:avLst/>
          </a:prstGeom>
          <a:noFill/>
        </p:spPr>
      </p:pic>
      <p:sp>
        <p:nvSpPr>
          <p:cNvPr id="2" name="TextBox 1">
            <a:extLst>
              <a:ext uri="{FF2B5EF4-FFF2-40B4-BE49-F238E27FC236}">
                <a16:creationId xmlns:a16="http://schemas.microsoft.com/office/drawing/2014/main" id="{CEC3CFA8-1799-DD96-F8FF-3ABE8E4A46E3}"/>
              </a:ext>
            </a:extLst>
          </p:cNvPr>
          <p:cNvSpPr txBox="1"/>
          <p:nvPr/>
        </p:nvSpPr>
        <p:spPr>
          <a:xfrm>
            <a:off x="2340293" y="152400"/>
            <a:ext cx="6730240" cy="523220"/>
          </a:xfrm>
          <a:prstGeom prst="rect">
            <a:avLst/>
          </a:prstGeom>
          <a:noFill/>
        </p:spPr>
        <p:txBody>
          <a:bodyPr wrap="none" rtlCol="0">
            <a:spAutoFit/>
          </a:bodyPr>
          <a:lstStyle/>
          <a:p>
            <a:r>
              <a:rPr lang="en-US" sz="2800" dirty="0">
                <a:solidFill>
                  <a:srgbClr val="FF0000"/>
                </a:solidFill>
              </a:rPr>
              <a:t>General classification of Transducers/Sensors</a:t>
            </a:r>
            <a:endParaRPr lang="en-US" sz="2400"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Classification of Electrical Transducers"/>
          <p:cNvPicPr>
            <a:picLocks noChangeAspect="1" noChangeArrowheads="1"/>
          </p:cNvPicPr>
          <p:nvPr/>
        </p:nvPicPr>
        <p:blipFill>
          <a:blip r:embed="rId2" cstate="print"/>
          <a:srcRect/>
          <a:stretch>
            <a:fillRect/>
          </a:stretch>
        </p:blipFill>
        <p:spPr bwMode="auto">
          <a:xfrm>
            <a:off x="371475" y="838200"/>
            <a:ext cx="9835947" cy="56388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9DAF53-F25B-3F5F-E2ED-9268540A7114}"/>
              </a:ext>
            </a:extLst>
          </p:cNvPr>
          <p:cNvSpPr txBox="1"/>
          <p:nvPr/>
        </p:nvSpPr>
        <p:spPr>
          <a:xfrm>
            <a:off x="142875" y="740229"/>
            <a:ext cx="10363200" cy="5196166"/>
          </a:xfrm>
          <a:prstGeom prst="rect">
            <a:avLst/>
          </a:prstGeom>
          <a:noFill/>
        </p:spPr>
        <p:txBody>
          <a:bodyPr wrap="square">
            <a:spAutoFit/>
          </a:bodyPr>
          <a:lstStyle/>
          <a:p>
            <a:pPr algn="just">
              <a:lnSpc>
                <a:spcPct val="150000"/>
              </a:lnSpc>
            </a:pPr>
            <a:r>
              <a:rPr lang="en-US" sz="2800" b="0" i="0" dirty="0">
                <a:solidFill>
                  <a:srgbClr val="C00000"/>
                </a:solidFill>
                <a:effectLst/>
                <a:latin typeface="Söhne"/>
              </a:rPr>
              <a:t>There are many different types of transducers, including</a:t>
            </a:r>
            <a:r>
              <a:rPr lang="en-US" sz="2800" b="0" i="0" dirty="0">
                <a:solidFill>
                  <a:srgbClr val="374151"/>
                </a:solidFill>
                <a:effectLst/>
                <a:latin typeface="Söhne"/>
              </a:rPr>
              <a:t>:</a:t>
            </a:r>
          </a:p>
          <a:p>
            <a:pPr algn="just">
              <a:lnSpc>
                <a:spcPct val="150000"/>
              </a:lnSpc>
            </a:pPr>
            <a:r>
              <a:rPr lang="en-US" sz="2800" b="0" i="0" dirty="0">
                <a:solidFill>
                  <a:srgbClr val="C00000"/>
                </a:solidFill>
                <a:effectLst/>
                <a:latin typeface="Söhne"/>
              </a:rPr>
              <a:t>Pressure transducers </a:t>
            </a:r>
            <a:r>
              <a:rPr lang="en-US" sz="2800" b="0" i="0" dirty="0">
                <a:solidFill>
                  <a:srgbClr val="374151"/>
                </a:solidFill>
                <a:effectLst/>
                <a:latin typeface="Söhne"/>
              </a:rPr>
              <a:t>- These transducers convert pressure into an electrical signal, typically used in applications such as </a:t>
            </a:r>
            <a:r>
              <a:rPr lang="en-US" sz="2800" b="0" i="0" dirty="0">
                <a:solidFill>
                  <a:srgbClr val="0070C0"/>
                </a:solidFill>
                <a:effectLst/>
                <a:latin typeface="Söhne"/>
              </a:rPr>
              <a:t>fluid measurement, automotive systems, and industrial control systems.</a:t>
            </a:r>
          </a:p>
          <a:p>
            <a:pPr algn="just">
              <a:lnSpc>
                <a:spcPct val="150000"/>
              </a:lnSpc>
              <a:buFont typeface="+mj-lt"/>
              <a:buAutoNum type="arabicPeriod"/>
            </a:pPr>
            <a:endParaRPr lang="en-US" sz="2800" b="0" i="0" dirty="0">
              <a:solidFill>
                <a:srgbClr val="0070C0"/>
              </a:solidFill>
              <a:effectLst/>
              <a:latin typeface="Söhne"/>
            </a:endParaRPr>
          </a:p>
          <a:p>
            <a:pPr algn="just">
              <a:lnSpc>
                <a:spcPct val="150000"/>
              </a:lnSpc>
            </a:pPr>
            <a:r>
              <a:rPr lang="en-US" sz="2800" b="0" i="0" dirty="0">
                <a:solidFill>
                  <a:srgbClr val="C00000"/>
                </a:solidFill>
                <a:effectLst/>
                <a:latin typeface="Söhne"/>
              </a:rPr>
              <a:t>Temperature transducers - </a:t>
            </a:r>
            <a:r>
              <a:rPr lang="en-US" sz="2800" b="0" i="0" dirty="0">
                <a:solidFill>
                  <a:srgbClr val="374151"/>
                </a:solidFill>
                <a:effectLst/>
                <a:latin typeface="Söhne"/>
              </a:rPr>
              <a:t>These transducers convert temperature into an electrical signal, and are used in applications such as </a:t>
            </a:r>
            <a:r>
              <a:rPr lang="en-US" sz="2800" b="0" i="0" dirty="0">
                <a:solidFill>
                  <a:srgbClr val="0070C0"/>
                </a:solidFill>
                <a:effectLst/>
                <a:latin typeface="Söhne"/>
              </a:rPr>
              <a:t>HVAC systems, industrial process control, and food processing.</a:t>
            </a:r>
          </a:p>
        </p:txBody>
      </p:sp>
      <p:sp>
        <p:nvSpPr>
          <p:cNvPr id="2" name="TextBox 1">
            <a:extLst>
              <a:ext uri="{FF2B5EF4-FFF2-40B4-BE49-F238E27FC236}">
                <a16:creationId xmlns:a16="http://schemas.microsoft.com/office/drawing/2014/main" id="{70B7EF10-EE92-1A58-D1A5-F0DE432FDBF9}"/>
              </a:ext>
            </a:extLst>
          </p:cNvPr>
          <p:cNvSpPr txBox="1"/>
          <p:nvPr/>
        </p:nvSpPr>
        <p:spPr>
          <a:xfrm flipH="1">
            <a:off x="2581274" y="206123"/>
            <a:ext cx="6477000" cy="523220"/>
          </a:xfrm>
          <a:prstGeom prst="rect">
            <a:avLst/>
          </a:prstGeom>
          <a:noFill/>
        </p:spPr>
        <p:txBody>
          <a:bodyPr wrap="square" rtlCol="0">
            <a:spAutoFit/>
          </a:bodyPr>
          <a:lstStyle/>
          <a:p>
            <a:r>
              <a:rPr lang="en-US" sz="2800" dirty="0">
                <a:solidFill>
                  <a:srgbClr val="FF0000"/>
                </a:solidFill>
              </a:rPr>
              <a:t>Types of Sensors and Applications</a:t>
            </a:r>
            <a:endParaRPr lang="en-IN" sz="2800" dirty="0">
              <a:solidFill>
                <a:srgbClr val="FF0000"/>
              </a:solidFill>
            </a:endParaRPr>
          </a:p>
        </p:txBody>
      </p:sp>
    </p:spTree>
    <p:extLst>
      <p:ext uri="{BB962C8B-B14F-4D97-AF65-F5344CB8AC3E}">
        <p14:creationId xmlns:p14="http://schemas.microsoft.com/office/powerpoint/2010/main" val="3523375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EC0EE3-8504-CBCA-604F-1D7F8959BD1D}"/>
              </a:ext>
            </a:extLst>
          </p:cNvPr>
          <p:cNvSpPr txBox="1"/>
          <p:nvPr/>
        </p:nvSpPr>
        <p:spPr>
          <a:xfrm>
            <a:off x="142875" y="838200"/>
            <a:ext cx="10515600" cy="4549835"/>
          </a:xfrm>
          <a:prstGeom prst="rect">
            <a:avLst/>
          </a:prstGeom>
          <a:noFill/>
        </p:spPr>
        <p:txBody>
          <a:bodyPr wrap="square">
            <a:spAutoFit/>
          </a:bodyPr>
          <a:lstStyle/>
          <a:p>
            <a:pPr algn="just">
              <a:lnSpc>
                <a:spcPct val="150000"/>
              </a:lnSpc>
            </a:pPr>
            <a:r>
              <a:rPr lang="en-US" sz="2800" b="0" i="0" dirty="0">
                <a:solidFill>
                  <a:srgbClr val="C00000"/>
                </a:solidFill>
                <a:effectLst/>
                <a:latin typeface="Söhne"/>
              </a:rPr>
              <a:t>Accelerometer transducers </a:t>
            </a:r>
            <a:r>
              <a:rPr lang="en-US" sz="2800" b="0" i="0" dirty="0">
                <a:solidFill>
                  <a:srgbClr val="374151"/>
                </a:solidFill>
                <a:effectLst/>
                <a:latin typeface="Söhne"/>
              </a:rPr>
              <a:t>- These transducers measure acceleration or vibration and are used in applications such as </a:t>
            </a:r>
            <a:r>
              <a:rPr lang="en-US" sz="2800" b="0" i="0" dirty="0">
                <a:solidFill>
                  <a:srgbClr val="0070C0"/>
                </a:solidFill>
                <a:effectLst/>
                <a:latin typeface="Söhne"/>
              </a:rPr>
              <a:t>structural health monitoring, aerospace, and automotive systems.</a:t>
            </a:r>
          </a:p>
          <a:p>
            <a:pPr algn="just">
              <a:lnSpc>
                <a:spcPct val="150000"/>
              </a:lnSpc>
            </a:pPr>
            <a:endParaRPr lang="en-US" sz="2800" b="0" i="0" dirty="0">
              <a:solidFill>
                <a:srgbClr val="0070C0"/>
              </a:solidFill>
              <a:effectLst/>
              <a:latin typeface="Söhne"/>
            </a:endParaRPr>
          </a:p>
          <a:p>
            <a:pPr algn="just">
              <a:lnSpc>
                <a:spcPct val="150000"/>
              </a:lnSpc>
            </a:pPr>
            <a:r>
              <a:rPr lang="en-US" sz="2800" b="0" i="0" dirty="0">
                <a:solidFill>
                  <a:srgbClr val="C00000"/>
                </a:solidFill>
                <a:effectLst/>
                <a:latin typeface="Söhne"/>
              </a:rPr>
              <a:t>Strain gauge transducers </a:t>
            </a:r>
            <a:r>
              <a:rPr lang="en-US" sz="2800" b="0" i="0" dirty="0">
                <a:solidFill>
                  <a:srgbClr val="374151"/>
                </a:solidFill>
                <a:effectLst/>
                <a:latin typeface="Söhne"/>
              </a:rPr>
              <a:t>- These transducers measure changes in the strain of a material and are used in applications such </a:t>
            </a:r>
            <a:r>
              <a:rPr lang="en-US" sz="2800" b="0" i="0" dirty="0">
                <a:solidFill>
                  <a:srgbClr val="0070C0"/>
                </a:solidFill>
                <a:effectLst/>
                <a:latin typeface="Söhne"/>
              </a:rPr>
              <a:t>as load cells, torque sensors, and pressure sensors.</a:t>
            </a:r>
          </a:p>
        </p:txBody>
      </p:sp>
    </p:spTree>
    <p:extLst>
      <p:ext uri="{BB962C8B-B14F-4D97-AF65-F5344CB8AC3E}">
        <p14:creationId xmlns:p14="http://schemas.microsoft.com/office/powerpoint/2010/main" val="3984475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60046" y="3101051"/>
          <a:ext cx="9901236" cy="3375951"/>
        </p:xfrm>
        <a:graphic>
          <a:graphicData uri="http://schemas.openxmlformats.org/drawingml/2006/table">
            <a:tbl>
              <a:tblPr/>
              <a:tblGrid>
                <a:gridCol w="961284">
                  <a:extLst>
                    <a:ext uri="{9D8B030D-6E8A-4147-A177-3AD203B41FA5}">
                      <a16:colId xmlns:a16="http://schemas.microsoft.com/office/drawing/2014/main" val="20000"/>
                    </a:ext>
                  </a:extLst>
                </a:gridCol>
                <a:gridCol w="8939952">
                  <a:extLst>
                    <a:ext uri="{9D8B030D-6E8A-4147-A177-3AD203B41FA5}">
                      <a16:colId xmlns:a16="http://schemas.microsoft.com/office/drawing/2014/main" val="20001"/>
                    </a:ext>
                  </a:extLst>
                </a:gridCol>
              </a:tblGrid>
              <a:tr h="239485">
                <a:tc>
                  <a:txBody>
                    <a:bodyPr/>
                    <a:lstStyle/>
                    <a:p>
                      <a:pPr marL="0" marR="0" algn="ctr">
                        <a:lnSpc>
                          <a:spcPct val="115000"/>
                        </a:lnSpc>
                        <a:spcBef>
                          <a:spcPts val="0"/>
                        </a:spcBef>
                        <a:spcAft>
                          <a:spcPts val="0"/>
                        </a:spcAft>
                      </a:pPr>
                      <a:r>
                        <a:rPr lang="en-US" sz="1600" b="1" dirty="0">
                          <a:latin typeface="Times New Roman"/>
                          <a:ea typeface="Calibri"/>
                          <a:cs typeface="Times New Roman"/>
                        </a:rPr>
                        <a:t>Unit No</a:t>
                      </a:r>
                      <a:endParaRPr lang="en-US" sz="1600" dirty="0">
                        <a:latin typeface="Calibri"/>
                        <a:ea typeface="Calibri"/>
                        <a:cs typeface="Times New Roman"/>
                      </a:endParaRPr>
                    </a:p>
                  </a:txBody>
                  <a:tcPr marL="81010" marR="810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a:ea typeface="Calibri"/>
                          <a:cs typeface="Times New Roman"/>
                        </a:rPr>
                        <a:t>Contents</a:t>
                      </a:r>
                      <a:endParaRPr lang="en-US" sz="1600" dirty="0">
                        <a:latin typeface="Calibri"/>
                        <a:ea typeface="Calibri"/>
                        <a:cs typeface="Times New Roman"/>
                      </a:endParaRPr>
                    </a:p>
                  </a:txBody>
                  <a:tcPr marL="81010" marR="810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76400">
                <a:tc>
                  <a:txBody>
                    <a:bodyPr/>
                    <a:lstStyle/>
                    <a:p>
                      <a:pPr marL="0" marR="0" algn="ctr">
                        <a:lnSpc>
                          <a:spcPct val="115000"/>
                        </a:lnSpc>
                        <a:spcBef>
                          <a:spcPts val="0"/>
                        </a:spcBef>
                        <a:spcAft>
                          <a:spcPts val="0"/>
                        </a:spcAft>
                      </a:pPr>
                      <a:r>
                        <a:rPr lang="en-US" sz="1600" b="1" dirty="0">
                          <a:solidFill>
                            <a:srgbClr val="000000"/>
                          </a:solidFill>
                          <a:latin typeface="Times New Roman"/>
                          <a:ea typeface="Calibri"/>
                          <a:cs typeface="Times New Roman"/>
                        </a:rPr>
                        <a:t>1</a:t>
                      </a:r>
                      <a:endParaRPr lang="en-US" sz="1600" dirty="0">
                        <a:latin typeface="Calibri"/>
                        <a:ea typeface="Calibri"/>
                        <a:cs typeface="Times New Roman"/>
                      </a:endParaRPr>
                    </a:p>
                  </a:txBody>
                  <a:tcPr marL="81010" marR="810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dirty="0">
                          <a:latin typeface="Times New Roman"/>
                          <a:ea typeface="Calibri"/>
                          <a:cs typeface="Times New Roman"/>
                        </a:rPr>
                        <a:t>Basics of Sensors: </a:t>
                      </a:r>
                      <a:r>
                        <a:rPr lang="en-US" sz="1600" dirty="0">
                          <a:latin typeface="Times New Roman"/>
                          <a:ea typeface="Calibri"/>
                          <a:cs typeface="Times New Roman"/>
                        </a:rPr>
                        <a:t>Concepts and terminology of transducer, sensor, sensor classifications and characteristics (Static and dynamic), Working principle, characterization and applications of: strain gauges, LVDT, capacitive, RTD, thermocouple, </a:t>
                      </a:r>
                      <a:r>
                        <a:rPr lang="en-US" sz="1600" dirty="0" err="1">
                          <a:latin typeface="Times New Roman"/>
                          <a:ea typeface="Calibri"/>
                          <a:cs typeface="Times New Roman"/>
                        </a:rPr>
                        <a:t>thermistor</a:t>
                      </a:r>
                      <a:r>
                        <a:rPr lang="en-US" sz="1600" dirty="0">
                          <a:latin typeface="Times New Roman"/>
                          <a:ea typeface="Calibri"/>
                          <a:cs typeface="Times New Roman"/>
                        </a:rPr>
                        <a:t>, Solid-State, pressure, optical, chemical sensors, integration of sensors for IOT and Industry 4.0 applications.</a:t>
                      </a:r>
                    </a:p>
                    <a:p>
                      <a:pPr marL="0" marR="0" algn="just">
                        <a:lnSpc>
                          <a:spcPct val="115000"/>
                        </a:lnSpc>
                        <a:spcBef>
                          <a:spcPts val="0"/>
                        </a:spcBef>
                        <a:spcAft>
                          <a:spcPts val="0"/>
                        </a:spcAft>
                      </a:pPr>
                      <a:endParaRPr lang="en-US" sz="1600" dirty="0">
                        <a:latin typeface="Calibri"/>
                        <a:ea typeface="Calibri"/>
                        <a:cs typeface="Times New Roman"/>
                      </a:endParaRPr>
                    </a:p>
                  </a:txBody>
                  <a:tcPr marL="81010" marR="810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36915">
                <a:tc>
                  <a:txBody>
                    <a:bodyPr/>
                    <a:lstStyle/>
                    <a:p>
                      <a:pPr marL="0" marR="0" algn="ctr">
                        <a:lnSpc>
                          <a:spcPct val="115000"/>
                        </a:lnSpc>
                        <a:spcBef>
                          <a:spcPts val="0"/>
                        </a:spcBef>
                        <a:spcAft>
                          <a:spcPts val="0"/>
                        </a:spcAft>
                      </a:pPr>
                      <a:r>
                        <a:rPr lang="en-US" sz="1600" b="1">
                          <a:latin typeface="Times New Roman"/>
                          <a:ea typeface="Calibri"/>
                          <a:cs typeface="Times New Roman"/>
                        </a:rPr>
                        <a:t>2</a:t>
                      </a:r>
                      <a:endParaRPr lang="en-US" sz="1600">
                        <a:latin typeface="Calibri"/>
                        <a:ea typeface="Calibri"/>
                        <a:cs typeface="Times New Roman"/>
                      </a:endParaRPr>
                    </a:p>
                  </a:txBody>
                  <a:tcPr marL="81010" marR="810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dirty="0">
                          <a:latin typeface="Times New Roman"/>
                          <a:ea typeface="Calibri"/>
                          <a:cs typeface="Times New Roman"/>
                        </a:rPr>
                        <a:t>Industrial Automation </a:t>
                      </a:r>
                      <a:r>
                        <a:rPr lang="en-US" sz="1600" dirty="0">
                          <a:latin typeface="Times New Roman"/>
                          <a:ea typeface="Calibri"/>
                          <a:cs typeface="Times New Roman"/>
                        </a:rPr>
                        <a:t>Industrial Automation: concept, automation components, necessity and working principle, block schematic of Programmable Logic Controller (PLC). Input &amp; Output modules (AI, DI, AO, DO), Introduction to Ladder Programming, introduction to Distributed Control Systems (DCS). Industrial automation leads to Industrial IOT and Industry 4.0.</a:t>
                      </a:r>
                      <a:endParaRPr lang="en-US" sz="1600" dirty="0">
                        <a:latin typeface="Calibri"/>
                        <a:ea typeface="Calibri"/>
                        <a:cs typeface="Times New Roman"/>
                      </a:endParaRPr>
                    </a:p>
                  </a:txBody>
                  <a:tcPr marL="81010" marR="810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Title 1"/>
          <p:cNvSpPr txBox="1">
            <a:spLocks/>
          </p:cNvSpPr>
          <p:nvPr/>
        </p:nvSpPr>
        <p:spPr>
          <a:xfrm>
            <a:off x="2700337" y="381000"/>
            <a:ext cx="4860608" cy="4572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solidFill>
                  <a:srgbClr val="FF0000"/>
                </a:solidFill>
                <a:latin typeface="Arial Black" pitchFamily="34" charset="0"/>
                <a:ea typeface="+mj-ea"/>
                <a:cs typeface="+mj-cs"/>
              </a:rPr>
              <a:t>Course Contents: S&amp;A </a:t>
            </a:r>
            <a:endParaRPr kumimoji="0" lang="en-US" sz="3200" b="1" i="0" u="none" strike="noStrike" kern="1200" cap="none" spc="0" normalizeH="0" baseline="0" noProof="0" dirty="0">
              <a:ln>
                <a:noFill/>
              </a:ln>
              <a:solidFill>
                <a:srgbClr val="FF0000"/>
              </a:solidFill>
              <a:effectLst/>
              <a:uLnTx/>
              <a:uFillTx/>
              <a:latin typeface="Arial Black" pitchFamily="34" charset="0"/>
              <a:ea typeface="+mj-ea"/>
              <a:cs typeface="+mj-cs"/>
            </a:endParaRPr>
          </a:p>
        </p:txBody>
      </p:sp>
      <p:sp>
        <p:nvSpPr>
          <p:cNvPr id="4" name="TextBox 3"/>
          <p:cNvSpPr txBox="1"/>
          <p:nvPr/>
        </p:nvSpPr>
        <p:spPr>
          <a:xfrm>
            <a:off x="747785" y="914401"/>
            <a:ext cx="8973430" cy="2539157"/>
          </a:xfrm>
          <a:prstGeom prst="rect">
            <a:avLst/>
          </a:prstGeom>
          <a:noFill/>
        </p:spPr>
        <p:txBody>
          <a:bodyPr wrap="square" rtlCol="0">
            <a:spAutoFit/>
          </a:bodyPr>
          <a:lstStyle/>
          <a:p>
            <a:pPr algn="ctr"/>
            <a:r>
              <a:rPr lang="en-US" sz="1800" b="1" dirty="0"/>
              <a:t>Course Name: Sensors and Automation</a:t>
            </a:r>
            <a:endParaRPr lang="en-US" sz="1800" dirty="0"/>
          </a:p>
          <a:p>
            <a:pPr algn="ctr"/>
            <a:r>
              <a:rPr lang="en-US" sz="1800" b="1" dirty="0"/>
              <a:t>(Interdisciplinary Foundation Course–II)</a:t>
            </a:r>
            <a:endParaRPr lang="en-US" sz="1800" dirty="0"/>
          </a:p>
          <a:p>
            <a:r>
              <a:rPr lang="en-US" sz="1800" dirty="0"/>
              <a:t>                                           </a:t>
            </a:r>
          </a:p>
          <a:p>
            <a:r>
              <a:rPr lang="en-US" sz="1800" b="1" dirty="0"/>
              <a:t>    Teaching Scheme                                                               Examination Scheme</a:t>
            </a:r>
            <a:endParaRPr lang="en-US" sz="1800" dirty="0"/>
          </a:p>
          <a:p>
            <a:r>
              <a:rPr lang="en-US" sz="1800" dirty="0"/>
              <a:t> Lectures: 1 Hr / Week                                                                   </a:t>
            </a:r>
            <a:r>
              <a:rPr lang="en-IN" sz="1800" dirty="0"/>
              <a:t>Assignment/Quizzes : 40 marks</a:t>
            </a:r>
            <a:r>
              <a:rPr lang="en-US" sz="1800" dirty="0"/>
              <a:t>                                   </a:t>
            </a:r>
            <a:endParaRPr lang="en-US" sz="2400" dirty="0">
              <a:solidFill>
                <a:srgbClr val="FF0000"/>
              </a:solidFill>
            </a:endParaRPr>
          </a:p>
          <a:p>
            <a:r>
              <a:rPr lang="en-US" sz="2400" dirty="0">
                <a:solidFill>
                  <a:srgbClr val="FF0000"/>
                </a:solidFill>
              </a:rPr>
              <a:t>  </a:t>
            </a:r>
            <a:r>
              <a:rPr lang="en-US" sz="1800" dirty="0"/>
              <a:t> </a:t>
            </a:r>
            <a:r>
              <a:rPr lang="en-US" sz="1800" dirty="0" err="1"/>
              <a:t>Practicals</a:t>
            </a:r>
            <a:r>
              <a:rPr lang="en-US" sz="1800" dirty="0"/>
              <a:t>: 2 Hrs / Week                                                               End Semester Exam : 60 marks</a:t>
            </a:r>
          </a:p>
          <a:p>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519383-6DD5-7093-ECA6-AA6427F8CD9A}"/>
              </a:ext>
            </a:extLst>
          </p:cNvPr>
          <p:cNvSpPr txBox="1"/>
          <p:nvPr/>
        </p:nvSpPr>
        <p:spPr>
          <a:xfrm>
            <a:off x="142875" y="58846"/>
            <a:ext cx="10134600" cy="6488828"/>
          </a:xfrm>
          <a:prstGeom prst="rect">
            <a:avLst/>
          </a:prstGeom>
          <a:noFill/>
        </p:spPr>
        <p:txBody>
          <a:bodyPr wrap="square">
            <a:spAutoFit/>
          </a:bodyPr>
          <a:lstStyle/>
          <a:p>
            <a:pPr algn="just">
              <a:lnSpc>
                <a:spcPct val="150000"/>
              </a:lnSpc>
            </a:pPr>
            <a:r>
              <a:rPr lang="en-US" sz="2800" b="0" i="0" dirty="0">
                <a:solidFill>
                  <a:srgbClr val="C00000"/>
                </a:solidFill>
                <a:effectLst/>
                <a:latin typeface="Söhne"/>
              </a:rPr>
              <a:t>Flow transducers - </a:t>
            </a:r>
            <a:r>
              <a:rPr lang="en-US" sz="2800" b="0" i="0" dirty="0">
                <a:solidFill>
                  <a:srgbClr val="374151"/>
                </a:solidFill>
                <a:effectLst/>
                <a:latin typeface="Söhne"/>
              </a:rPr>
              <a:t>These transducers measure fluid flow and are used in applications such as chemical processing</a:t>
            </a:r>
            <a:r>
              <a:rPr lang="en-US" sz="2800" b="0" i="0" dirty="0">
                <a:solidFill>
                  <a:srgbClr val="0070C0"/>
                </a:solidFill>
                <a:effectLst/>
                <a:latin typeface="Söhne"/>
              </a:rPr>
              <a:t>, water treatment, and food and beverage production.</a:t>
            </a:r>
          </a:p>
          <a:p>
            <a:pPr algn="just">
              <a:lnSpc>
                <a:spcPct val="150000"/>
              </a:lnSpc>
            </a:pPr>
            <a:r>
              <a:rPr lang="en-US" sz="2800" b="0" i="0" dirty="0">
                <a:solidFill>
                  <a:srgbClr val="C00000"/>
                </a:solidFill>
                <a:effectLst/>
                <a:latin typeface="Söhne"/>
              </a:rPr>
              <a:t>Magnetic transducers </a:t>
            </a:r>
            <a:r>
              <a:rPr lang="en-US" sz="2800" b="0" i="0" dirty="0">
                <a:solidFill>
                  <a:srgbClr val="374151"/>
                </a:solidFill>
                <a:effectLst/>
                <a:latin typeface="Söhne"/>
              </a:rPr>
              <a:t>- These transducers use magnetic fields to measure position, velocity, or distance, and are used in applications </a:t>
            </a:r>
            <a:r>
              <a:rPr lang="en-US" sz="2800" b="0" i="0" dirty="0">
                <a:solidFill>
                  <a:srgbClr val="0070C0"/>
                </a:solidFill>
                <a:effectLst/>
                <a:latin typeface="Söhne"/>
              </a:rPr>
              <a:t>such as robotics, automotive systems, and industrial control systems.</a:t>
            </a:r>
          </a:p>
          <a:p>
            <a:pPr algn="just">
              <a:lnSpc>
                <a:spcPct val="150000"/>
              </a:lnSpc>
            </a:pPr>
            <a:endParaRPr lang="en-US" sz="2800" b="0" i="0" dirty="0">
              <a:solidFill>
                <a:srgbClr val="0070C0"/>
              </a:solidFill>
              <a:effectLst/>
              <a:latin typeface="Söhne"/>
            </a:endParaRPr>
          </a:p>
          <a:p>
            <a:pPr algn="just">
              <a:lnSpc>
                <a:spcPct val="150000"/>
              </a:lnSpc>
            </a:pPr>
            <a:r>
              <a:rPr lang="en-US" sz="2800" b="0" i="0" dirty="0">
                <a:solidFill>
                  <a:srgbClr val="FF0000"/>
                </a:solidFill>
                <a:effectLst/>
                <a:latin typeface="Söhne"/>
              </a:rPr>
              <a:t>Optical transducers </a:t>
            </a:r>
            <a:r>
              <a:rPr lang="en-US" sz="2800" b="0" i="0" dirty="0">
                <a:solidFill>
                  <a:srgbClr val="374151"/>
                </a:solidFill>
                <a:effectLst/>
                <a:latin typeface="Söhne"/>
              </a:rPr>
              <a:t>- These transducers use light to measure position, velocity, or distance, and are used in applications such as laser measurement, spectroscopy, and imaging</a:t>
            </a:r>
            <a:r>
              <a:rPr lang="en-US" sz="2400" b="0" i="0" dirty="0">
                <a:solidFill>
                  <a:srgbClr val="374151"/>
                </a:solidFill>
                <a:effectLst/>
                <a:latin typeface="Söhne"/>
              </a:rPr>
              <a:t>.</a:t>
            </a:r>
          </a:p>
        </p:txBody>
      </p:sp>
    </p:spTree>
    <p:extLst>
      <p:ext uri="{BB962C8B-B14F-4D97-AF65-F5344CB8AC3E}">
        <p14:creationId xmlns:p14="http://schemas.microsoft.com/office/powerpoint/2010/main" val="4020969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CEA8FC-73D6-57C4-B9D1-C0C5C962AA1B}"/>
              </a:ext>
            </a:extLst>
          </p:cNvPr>
          <p:cNvSpPr txBox="1"/>
          <p:nvPr/>
        </p:nvSpPr>
        <p:spPr>
          <a:xfrm>
            <a:off x="219076" y="0"/>
            <a:ext cx="10582274" cy="6488828"/>
          </a:xfrm>
          <a:prstGeom prst="rect">
            <a:avLst/>
          </a:prstGeom>
          <a:noFill/>
        </p:spPr>
        <p:txBody>
          <a:bodyPr wrap="square">
            <a:spAutoFit/>
          </a:bodyPr>
          <a:lstStyle/>
          <a:p>
            <a:pPr algn="just">
              <a:lnSpc>
                <a:spcPct val="150000"/>
              </a:lnSpc>
            </a:pPr>
            <a:r>
              <a:rPr lang="en-US" sz="2800" b="0" i="0" dirty="0">
                <a:solidFill>
                  <a:srgbClr val="C00000"/>
                </a:solidFill>
                <a:effectLst/>
                <a:latin typeface="Söhne"/>
              </a:rPr>
              <a:t>Ultrasonic transducers </a:t>
            </a:r>
            <a:r>
              <a:rPr lang="en-US" sz="2800" b="0" i="0" dirty="0">
                <a:solidFill>
                  <a:srgbClr val="374151"/>
                </a:solidFill>
                <a:effectLst/>
                <a:latin typeface="Söhne"/>
              </a:rPr>
              <a:t>- These transducers use sound waves to measure distance, </a:t>
            </a:r>
            <a:r>
              <a:rPr lang="en-US" sz="2800" b="0" i="0" dirty="0">
                <a:solidFill>
                  <a:srgbClr val="0070C0"/>
                </a:solidFill>
                <a:effectLst/>
                <a:latin typeface="Söhne"/>
              </a:rPr>
              <a:t>level, or flow, and are used in applications such as medical </a:t>
            </a:r>
            <a:r>
              <a:rPr lang="en-US" sz="2800" b="0" i="0" dirty="0">
                <a:solidFill>
                  <a:srgbClr val="374151"/>
                </a:solidFill>
                <a:effectLst/>
                <a:latin typeface="Söhne"/>
              </a:rPr>
              <a:t>imaging, industrial testing, and underwater navigation.</a:t>
            </a:r>
          </a:p>
          <a:p>
            <a:pPr algn="just">
              <a:lnSpc>
                <a:spcPct val="150000"/>
              </a:lnSpc>
            </a:pPr>
            <a:endParaRPr lang="en-US" sz="2800" b="0" i="0" dirty="0">
              <a:solidFill>
                <a:srgbClr val="374151"/>
              </a:solidFill>
              <a:effectLst/>
              <a:latin typeface="Söhne"/>
            </a:endParaRPr>
          </a:p>
          <a:p>
            <a:pPr algn="just">
              <a:lnSpc>
                <a:spcPct val="150000"/>
              </a:lnSpc>
            </a:pPr>
            <a:r>
              <a:rPr lang="en-US" sz="2800" b="0" i="0" dirty="0">
                <a:solidFill>
                  <a:srgbClr val="C00000"/>
                </a:solidFill>
                <a:effectLst/>
                <a:latin typeface="Söhne"/>
              </a:rPr>
              <a:t>Capacitive transducers - </a:t>
            </a:r>
            <a:r>
              <a:rPr lang="en-US" sz="2800" b="0" i="0" dirty="0">
                <a:solidFill>
                  <a:srgbClr val="374151"/>
                </a:solidFill>
                <a:effectLst/>
                <a:latin typeface="Söhne"/>
              </a:rPr>
              <a:t>These transducers measure changes in capacitance and are used in applications </a:t>
            </a:r>
            <a:r>
              <a:rPr lang="en-US" sz="2800" b="0" i="0" dirty="0">
                <a:solidFill>
                  <a:srgbClr val="0070C0"/>
                </a:solidFill>
                <a:effectLst/>
                <a:latin typeface="Söhne"/>
              </a:rPr>
              <a:t>such as touch screens, proximity sensors, and level sensors.</a:t>
            </a:r>
          </a:p>
          <a:p>
            <a:pPr algn="just">
              <a:lnSpc>
                <a:spcPct val="150000"/>
              </a:lnSpc>
            </a:pPr>
            <a:r>
              <a:rPr lang="en-US" sz="2800" b="0" i="0" dirty="0">
                <a:solidFill>
                  <a:srgbClr val="C00000"/>
                </a:solidFill>
                <a:effectLst/>
                <a:latin typeface="Söhne"/>
              </a:rPr>
              <a:t>Piezoelectric transducers </a:t>
            </a:r>
            <a:r>
              <a:rPr lang="en-US" sz="2800" b="0" i="0" dirty="0">
                <a:solidFill>
                  <a:srgbClr val="374151"/>
                </a:solidFill>
                <a:effectLst/>
                <a:latin typeface="Söhne"/>
              </a:rPr>
              <a:t>- These transducers convert mechanical energy into electrical energy and are used in applications such </a:t>
            </a:r>
            <a:r>
              <a:rPr lang="en-US" sz="2800" b="0" i="0" dirty="0">
                <a:solidFill>
                  <a:srgbClr val="0070C0"/>
                </a:solidFill>
                <a:effectLst/>
                <a:latin typeface="Söhne"/>
              </a:rPr>
              <a:t>as medical imaging, sonar, and vibration sensing</a:t>
            </a:r>
            <a:r>
              <a:rPr lang="en-US" sz="2400" b="0" i="0" dirty="0">
                <a:solidFill>
                  <a:srgbClr val="0070C0"/>
                </a:solidFill>
                <a:effectLst/>
                <a:latin typeface="Söhne"/>
              </a:rPr>
              <a:t>.</a:t>
            </a:r>
          </a:p>
        </p:txBody>
      </p:sp>
    </p:spTree>
    <p:extLst>
      <p:ext uri="{BB962C8B-B14F-4D97-AF65-F5344CB8AC3E}">
        <p14:creationId xmlns:p14="http://schemas.microsoft.com/office/powerpoint/2010/main" val="918022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475A0C-1B10-9A92-416D-24B4288A8430}"/>
              </a:ext>
            </a:extLst>
          </p:cNvPr>
          <p:cNvSpPr txBox="1"/>
          <p:nvPr/>
        </p:nvSpPr>
        <p:spPr>
          <a:xfrm>
            <a:off x="219075" y="228600"/>
            <a:ext cx="10439400" cy="7478970"/>
          </a:xfrm>
          <a:prstGeom prst="rect">
            <a:avLst/>
          </a:prstGeom>
          <a:noFill/>
        </p:spPr>
        <p:txBody>
          <a:bodyPr wrap="square">
            <a:spAutoFit/>
          </a:bodyPr>
          <a:lstStyle/>
          <a:p>
            <a:pPr algn="just">
              <a:lnSpc>
                <a:spcPct val="150000"/>
              </a:lnSpc>
            </a:pPr>
            <a:r>
              <a:rPr lang="en-US" sz="3200" b="0" i="0" dirty="0">
                <a:solidFill>
                  <a:srgbClr val="FF0000"/>
                </a:solidFill>
                <a:effectLst/>
                <a:latin typeface="Söhne"/>
              </a:rPr>
              <a:t>Light sensors </a:t>
            </a:r>
            <a:r>
              <a:rPr lang="en-US" sz="2800" b="0" i="0" dirty="0">
                <a:solidFill>
                  <a:srgbClr val="374151"/>
                </a:solidFill>
                <a:effectLst/>
                <a:latin typeface="Söhne"/>
              </a:rPr>
              <a:t>- used to detect light levels in an environment.</a:t>
            </a:r>
          </a:p>
          <a:p>
            <a:pPr algn="just">
              <a:lnSpc>
                <a:spcPct val="150000"/>
              </a:lnSpc>
            </a:pPr>
            <a:r>
              <a:rPr lang="en-US" sz="3200" b="0" i="0" dirty="0">
                <a:solidFill>
                  <a:srgbClr val="C00000"/>
                </a:solidFill>
                <a:effectLst/>
                <a:latin typeface="Söhne"/>
              </a:rPr>
              <a:t>Humidity</a:t>
            </a:r>
            <a:r>
              <a:rPr lang="en-US" sz="3200" b="0" i="0" dirty="0">
                <a:solidFill>
                  <a:srgbClr val="FF0000"/>
                </a:solidFill>
                <a:effectLst/>
                <a:latin typeface="Söhne"/>
              </a:rPr>
              <a:t> </a:t>
            </a:r>
            <a:r>
              <a:rPr lang="en-US" sz="3200" b="0" i="0" dirty="0">
                <a:solidFill>
                  <a:srgbClr val="374151"/>
                </a:solidFill>
                <a:effectLst/>
                <a:latin typeface="Söhne"/>
              </a:rPr>
              <a:t>sensors - used to measure the amount of moisture in the air or in a material.</a:t>
            </a:r>
          </a:p>
          <a:p>
            <a:pPr algn="just">
              <a:lnSpc>
                <a:spcPct val="150000"/>
              </a:lnSpc>
            </a:pPr>
            <a:r>
              <a:rPr lang="en-US" sz="3200" b="0" i="0" dirty="0">
                <a:solidFill>
                  <a:srgbClr val="C00000"/>
                </a:solidFill>
                <a:effectLst/>
                <a:latin typeface="Söhne"/>
              </a:rPr>
              <a:t>Magnetic sensors </a:t>
            </a:r>
            <a:r>
              <a:rPr lang="en-US" sz="3200" b="0" i="0" dirty="0">
                <a:solidFill>
                  <a:srgbClr val="374151"/>
                </a:solidFill>
                <a:effectLst/>
                <a:latin typeface="Söhne"/>
              </a:rPr>
              <a:t>- used to detect magnetic fields.</a:t>
            </a:r>
          </a:p>
          <a:p>
            <a:pPr algn="just">
              <a:lnSpc>
                <a:spcPct val="150000"/>
              </a:lnSpc>
            </a:pPr>
            <a:r>
              <a:rPr lang="en-US" sz="3200" b="0" i="0" dirty="0">
                <a:solidFill>
                  <a:srgbClr val="C00000"/>
                </a:solidFill>
                <a:effectLst/>
                <a:latin typeface="Söhne"/>
              </a:rPr>
              <a:t>Flow sensors </a:t>
            </a:r>
            <a:r>
              <a:rPr lang="en-US" sz="3200" b="0" i="0" dirty="0">
                <a:solidFill>
                  <a:srgbClr val="374151"/>
                </a:solidFill>
                <a:effectLst/>
                <a:latin typeface="Söhne"/>
              </a:rPr>
              <a:t>- used to measure the flow rate of fluids or gases.</a:t>
            </a:r>
          </a:p>
          <a:p>
            <a:pPr algn="just">
              <a:lnSpc>
                <a:spcPct val="150000"/>
              </a:lnSpc>
            </a:pPr>
            <a:r>
              <a:rPr lang="en-US" sz="3200" b="0" i="0" dirty="0">
                <a:solidFill>
                  <a:srgbClr val="C00000"/>
                </a:solidFill>
                <a:effectLst/>
                <a:latin typeface="Söhne"/>
              </a:rPr>
              <a:t>Gas sensors </a:t>
            </a:r>
            <a:r>
              <a:rPr lang="en-US" sz="3200" b="0" i="0" dirty="0">
                <a:solidFill>
                  <a:srgbClr val="374151"/>
                </a:solidFill>
                <a:effectLst/>
                <a:latin typeface="Söhne"/>
              </a:rPr>
              <a:t>- used to detect the presence of gases in the air.</a:t>
            </a:r>
          </a:p>
          <a:p>
            <a:pPr algn="just">
              <a:lnSpc>
                <a:spcPct val="150000"/>
              </a:lnSpc>
            </a:pPr>
            <a:r>
              <a:rPr lang="en-US" sz="3200" b="0" i="0" dirty="0">
                <a:solidFill>
                  <a:srgbClr val="C00000"/>
                </a:solidFill>
                <a:effectLst/>
                <a:latin typeface="Söhne"/>
              </a:rPr>
              <a:t>pH sensors </a:t>
            </a:r>
            <a:r>
              <a:rPr lang="en-US" sz="3200" b="0" i="0" dirty="0">
                <a:solidFill>
                  <a:srgbClr val="374151"/>
                </a:solidFill>
                <a:effectLst/>
                <a:latin typeface="Söhne"/>
              </a:rPr>
              <a:t>- used to measure the acidity or alkalinity of a substance.</a:t>
            </a:r>
          </a:p>
          <a:p>
            <a:pPr algn="just"/>
            <a:br>
              <a:rPr lang="en-US" sz="2400" dirty="0"/>
            </a:br>
            <a:endParaRPr lang="en-IN" sz="2400" dirty="0"/>
          </a:p>
        </p:txBody>
      </p:sp>
    </p:spTree>
    <p:extLst>
      <p:ext uri="{BB962C8B-B14F-4D97-AF65-F5344CB8AC3E}">
        <p14:creationId xmlns:p14="http://schemas.microsoft.com/office/powerpoint/2010/main" val="2807369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1E7198-7140-AB24-499A-F9E5F4041B8B}"/>
              </a:ext>
            </a:extLst>
          </p:cNvPr>
          <p:cNvSpPr txBox="1"/>
          <p:nvPr/>
        </p:nvSpPr>
        <p:spPr>
          <a:xfrm>
            <a:off x="371475" y="381000"/>
            <a:ext cx="9896475" cy="6396495"/>
          </a:xfrm>
          <a:prstGeom prst="rect">
            <a:avLst/>
          </a:prstGeom>
          <a:noFill/>
        </p:spPr>
        <p:txBody>
          <a:bodyPr wrap="square">
            <a:spAutoFit/>
          </a:bodyPr>
          <a:lstStyle/>
          <a:p>
            <a:pPr algn="just">
              <a:lnSpc>
                <a:spcPct val="150000"/>
              </a:lnSpc>
            </a:pPr>
            <a:r>
              <a:rPr lang="en-US" sz="3200" b="0" i="0" dirty="0">
                <a:solidFill>
                  <a:srgbClr val="C00000"/>
                </a:solidFill>
                <a:effectLst/>
                <a:latin typeface="Söhne"/>
              </a:rPr>
              <a:t>Sound sensors </a:t>
            </a:r>
            <a:r>
              <a:rPr lang="en-US" sz="2800" b="0" i="0" dirty="0">
                <a:solidFill>
                  <a:srgbClr val="374151"/>
                </a:solidFill>
                <a:effectLst/>
                <a:latin typeface="Söhne"/>
              </a:rPr>
              <a:t>- used to detect sound levels in an environment.</a:t>
            </a:r>
          </a:p>
          <a:p>
            <a:pPr algn="just">
              <a:lnSpc>
                <a:spcPct val="150000"/>
              </a:lnSpc>
            </a:pPr>
            <a:r>
              <a:rPr lang="en-US" sz="3200" b="0" i="0" dirty="0">
                <a:solidFill>
                  <a:srgbClr val="C00000"/>
                </a:solidFill>
                <a:effectLst/>
                <a:latin typeface="Söhne"/>
              </a:rPr>
              <a:t>Image sensors </a:t>
            </a:r>
            <a:r>
              <a:rPr lang="en-US" sz="2800" b="0" i="0" dirty="0">
                <a:solidFill>
                  <a:srgbClr val="374151"/>
                </a:solidFill>
                <a:effectLst/>
                <a:latin typeface="Söhne"/>
              </a:rPr>
              <a:t>- used to capture images or video.</a:t>
            </a:r>
          </a:p>
          <a:p>
            <a:pPr algn="just">
              <a:lnSpc>
                <a:spcPct val="150000"/>
              </a:lnSpc>
            </a:pPr>
            <a:endParaRPr lang="en-US" sz="2800" b="0" i="0" dirty="0">
              <a:solidFill>
                <a:srgbClr val="374151"/>
              </a:solidFill>
              <a:effectLst/>
              <a:latin typeface="Söhne"/>
            </a:endParaRPr>
          </a:p>
          <a:p>
            <a:pPr algn="just">
              <a:lnSpc>
                <a:spcPct val="150000"/>
              </a:lnSpc>
            </a:pPr>
            <a:r>
              <a:rPr lang="en-US" sz="3200" b="0" i="0" dirty="0">
                <a:solidFill>
                  <a:srgbClr val="C00000"/>
                </a:solidFill>
                <a:effectLst/>
                <a:latin typeface="Söhne"/>
              </a:rPr>
              <a:t>Position sensors </a:t>
            </a:r>
            <a:r>
              <a:rPr lang="en-US" sz="2800" b="0" i="0" dirty="0">
                <a:solidFill>
                  <a:srgbClr val="374151"/>
                </a:solidFill>
                <a:effectLst/>
                <a:latin typeface="Söhne"/>
              </a:rPr>
              <a:t>- used to measure the position or movement of an object.</a:t>
            </a:r>
          </a:p>
          <a:p>
            <a:pPr algn="just">
              <a:lnSpc>
                <a:spcPct val="150000"/>
              </a:lnSpc>
            </a:pPr>
            <a:r>
              <a:rPr lang="en-US" sz="3200" b="0" i="0" dirty="0">
                <a:solidFill>
                  <a:srgbClr val="C00000"/>
                </a:solidFill>
                <a:effectLst/>
                <a:latin typeface="Söhne"/>
              </a:rPr>
              <a:t>Motion sensors </a:t>
            </a:r>
            <a:r>
              <a:rPr lang="en-US" sz="2800" b="0" i="0" dirty="0">
                <a:solidFill>
                  <a:srgbClr val="374151"/>
                </a:solidFill>
                <a:effectLst/>
                <a:latin typeface="Söhne"/>
              </a:rPr>
              <a:t>- used to detect motion or movement.</a:t>
            </a:r>
          </a:p>
          <a:p>
            <a:pPr algn="just">
              <a:lnSpc>
                <a:spcPct val="150000"/>
              </a:lnSpc>
            </a:pPr>
            <a:endParaRPr lang="en-US" sz="2800" b="0" i="0" dirty="0">
              <a:solidFill>
                <a:srgbClr val="374151"/>
              </a:solidFill>
              <a:effectLst/>
              <a:latin typeface="Söhne"/>
            </a:endParaRPr>
          </a:p>
          <a:p>
            <a:pPr algn="just">
              <a:lnSpc>
                <a:spcPct val="150000"/>
              </a:lnSpc>
            </a:pPr>
            <a:r>
              <a:rPr lang="en-US" sz="3600" b="0" i="0" dirty="0">
                <a:solidFill>
                  <a:srgbClr val="C00000"/>
                </a:solidFill>
                <a:effectLst/>
                <a:latin typeface="Söhne"/>
              </a:rPr>
              <a:t>Proximity sensors </a:t>
            </a:r>
            <a:r>
              <a:rPr lang="en-US" sz="2800" b="0" i="0" dirty="0">
                <a:solidFill>
                  <a:srgbClr val="374151"/>
                </a:solidFill>
                <a:effectLst/>
                <a:latin typeface="Söhne"/>
              </a:rPr>
              <a:t>- used to detect the presence of an object without physical contact.</a:t>
            </a:r>
          </a:p>
        </p:txBody>
      </p:sp>
    </p:spTree>
    <p:extLst>
      <p:ext uri="{BB962C8B-B14F-4D97-AF65-F5344CB8AC3E}">
        <p14:creationId xmlns:p14="http://schemas.microsoft.com/office/powerpoint/2010/main" val="901555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800225" y="544286"/>
            <a:ext cx="7334250" cy="2201979"/>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260158" y="2819400"/>
            <a:ext cx="7874317" cy="17526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1260157" y="4789714"/>
            <a:ext cx="8102917" cy="1857374"/>
          </a:xfrm>
          <a:prstGeom prst="rect">
            <a:avLst/>
          </a:prstGeom>
          <a:noFill/>
          <a:ln w="9525">
            <a:noFill/>
            <a:miter lim="800000"/>
            <a:headEnd/>
            <a:tailEnd/>
          </a:ln>
        </p:spPr>
      </p:pic>
      <p:sp>
        <p:nvSpPr>
          <p:cNvPr id="7" name="TextBox 6"/>
          <p:cNvSpPr txBox="1"/>
          <p:nvPr/>
        </p:nvSpPr>
        <p:spPr>
          <a:xfrm>
            <a:off x="295275" y="20914"/>
            <a:ext cx="9684126" cy="584775"/>
          </a:xfrm>
          <a:prstGeom prst="rect">
            <a:avLst/>
          </a:prstGeom>
          <a:noFill/>
        </p:spPr>
        <p:txBody>
          <a:bodyPr wrap="none" rtlCol="0">
            <a:spAutoFit/>
          </a:bodyPr>
          <a:lstStyle/>
          <a:p>
            <a:r>
              <a:rPr lang="en-US" sz="3200" dirty="0">
                <a:solidFill>
                  <a:srgbClr val="FF0000"/>
                </a:solidFill>
              </a:rPr>
              <a:t>Transducers  Classification: According to Application Area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666875" y="182327"/>
            <a:ext cx="6781800" cy="1882287"/>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666875" y="2481943"/>
            <a:ext cx="6858000" cy="20949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1362075" y="4800600"/>
            <a:ext cx="6781800" cy="1744444"/>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5875" y="0"/>
            <a:ext cx="7391400" cy="954107"/>
          </a:xfrm>
          <a:prstGeom prst="rect">
            <a:avLst/>
          </a:prstGeom>
        </p:spPr>
        <p:txBody>
          <a:bodyPr wrap="square">
            <a:spAutoFit/>
          </a:bodyPr>
          <a:lstStyle/>
          <a:p>
            <a:pPr algn="ctr"/>
            <a:r>
              <a:rPr lang="en-US" sz="2800" b="1" spc="-17" dirty="0">
                <a:solidFill>
                  <a:srgbClr val="FF0000"/>
                </a:solidFill>
                <a:cs typeface="Calibri"/>
              </a:rPr>
              <a:t>Transducer</a:t>
            </a:r>
            <a:r>
              <a:rPr lang="en-US" sz="2800" b="1" spc="-30" dirty="0">
                <a:solidFill>
                  <a:srgbClr val="FF0000"/>
                </a:solidFill>
                <a:cs typeface="Calibri"/>
              </a:rPr>
              <a:t> </a:t>
            </a:r>
            <a:r>
              <a:rPr lang="en-US" sz="2800" b="1" spc="-9" dirty="0">
                <a:solidFill>
                  <a:srgbClr val="FF0000"/>
                </a:solidFill>
                <a:cs typeface="Calibri"/>
              </a:rPr>
              <a:t>Characteristics :</a:t>
            </a:r>
          </a:p>
          <a:p>
            <a:pPr algn="ctr"/>
            <a:r>
              <a:rPr lang="en-US" sz="2800" b="1" dirty="0">
                <a:solidFill>
                  <a:srgbClr val="FF0000"/>
                </a:solidFill>
              </a:rPr>
              <a:t>1.Static         2.Dynamic</a:t>
            </a:r>
            <a:endParaRPr lang="en-US" sz="2400" b="1" dirty="0"/>
          </a:p>
        </p:txBody>
      </p:sp>
      <p:pic>
        <p:nvPicPr>
          <p:cNvPr id="19458" name="Picture 2"/>
          <p:cNvPicPr>
            <a:picLocks noChangeAspect="1" noChangeArrowheads="1"/>
          </p:cNvPicPr>
          <p:nvPr/>
        </p:nvPicPr>
        <p:blipFill>
          <a:blip r:embed="rId2" cstate="print"/>
          <a:srcRect/>
          <a:stretch>
            <a:fillRect/>
          </a:stretch>
        </p:blipFill>
        <p:spPr bwMode="auto">
          <a:xfrm>
            <a:off x="564201" y="2057400"/>
            <a:ext cx="6400800" cy="4495800"/>
          </a:xfrm>
          <a:prstGeom prst="rect">
            <a:avLst/>
          </a:prstGeom>
          <a:noFill/>
          <a:ln w="9525">
            <a:noFill/>
            <a:miter lim="800000"/>
            <a:headEnd/>
            <a:tailEnd/>
          </a:ln>
        </p:spPr>
      </p:pic>
      <p:sp>
        <p:nvSpPr>
          <p:cNvPr id="6" name="Rectangle 5"/>
          <p:cNvSpPr/>
          <p:nvPr/>
        </p:nvSpPr>
        <p:spPr>
          <a:xfrm>
            <a:off x="541069" y="1272055"/>
            <a:ext cx="3603166" cy="523220"/>
          </a:xfrm>
          <a:prstGeom prst="rect">
            <a:avLst/>
          </a:prstGeom>
        </p:spPr>
        <p:txBody>
          <a:bodyPr wrap="none">
            <a:spAutoFit/>
          </a:bodyPr>
          <a:lstStyle/>
          <a:p>
            <a:pPr algn="ctr"/>
            <a:r>
              <a:rPr lang="en-US" sz="2400" b="1" dirty="0">
                <a:solidFill>
                  <a:srgbClr val="FF0000"/>
                </a:solidFill>
              </a:rPr>
              <a:t>1</a:t>
            </a:r>
            <a:r>
              <a:rPr lang="en-US" sz="2800" b="1" dirty="0">
                <a:solidFill>
                  <a:srgbClr val="FF0000"/>
                </a:solidFill>
              </a:rPr>
              <a:t>.Static  Characteristics</a:t>
            </a:r>
            <a:endParaRPr lang="en-US" sz="2400" b="1"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p:cNvSpPr txBox="1"/>
          <p:nvPr/>
        </p:nvSpPr>
        <p:spPr>
          <a:xfrm>
            <a:off x="295275" y="228600"/>
            <a:ext cx="9753600" cy="5500133"/>
          </a:xfrm>
          <a:prstGeom prst="rect">
            <a:avLst/>
          </a:prstGeom>
          <a:ln w="12953">
            <a:solidFill>
              <a:srgbClr val="000000"/>
            </a:solidFill>
          </a:ln>
        </p:spPr>
        <p:txBody>
          <a:bodyPr vert="horz" wrap="square" lIns="0" tIns="197268" rIns="0" bIns="0" rtlCol="0">
            <a:spAutoFit/>
          </a:bodyPr>
          <a:lstStyle/>
          <a:p>
            <a:pPr marL="228159" algn="just">
              <a:lnSpc>
                <a:spcPct val="150000"/>
              </a:lnSpc>
              <a:spcBef>
                <a:spcPts val="1434"/>
              </a:spcBef>
              <a:tabLst>
                <a:tab pos="375567" algn="l"/>
              </a:tabLst>
            </a:pPr>
            <a:r>
              <a:rPr lang="en-US" sz="3200" b="1" i="1" u="heavy" spc="-4" dirty="0">
                <a:solidFill>
                  <a:srgbClr val="FF0000"/>
                </a:solidFill>
                <a:uFill>
                  <a:solidFill>
                    <a:srgbClr val="000000"/>
                  </a:solidFill>
                </a:uFill>
                <a:latin typeface="Calibri"/>
                <a:cs typeface="Calibri"/>
              </a:rPr>
              <a:t>1.</a:t>
            </a:r>
            <a:r>
              <a:rPr sz="3200" b="1" i="1" u="heavy" spc="-4" dirty="0">
                <a:solidFill>
                  <a:srgbClr val="FF0000"/>
                </a:solidFill>
                <a:uFill>
                  <a:solidFill>
                    <a:srgbClr val="000000"/>
                  </a:solidFill>
                </a:uFill>
                <a:latin typeface="Calibri"/>
                <a:cs typeface="Calibri"/>
              </a:rPr>
              <a:t>Accuracy</a:t>
            </a:r>
            <a:endParaRPr sz="3200" dirty="0">
              <a:solidFill>
                <a:srgbClr val="FF0000"/>
              </a:solidFill>
              <a:latin typeface="Calibri"/>
              <a:cs typeface="Calibri"/>
            </a:endParaRPr>
          </a:p>
          <a:p>
            <a:pPr marL="375026" marR="231410" indent="10297" algn="just">
              <a:lnSpc>
                <a:spcPct val="150000"/>
              </a:lnSpc>
              <a:spcBef>
                <a:spcPts val="346"/>
              </a:spcBef>
            </a:pPr>
            <a:r>
              <a:rPr sz="2800" spc="-4" dirty="0">
                <a:cs typeface="Times New Roman" panose="02020603050405020304" pitchFamily="18" charset="0"/>
              </a:rPr>
              <a:t>Accuracy</a:t>
            </a:r>
            <a:r>
              <a:rPr sz="2800" spc="-4" dirty="0">
                <a:solidFill>
                  <a:srgbClr val="FF0000"/>
                </a:solidFill>
                <a:cs typeface="Times New Roman" panose="02020603050405020304" pitchFamily="18" charset="0"/>
              </a:rPr>
              <a:t> </a:t>
            </a:r>
            <a:r>
              <a:rPr sz="2800" spc="-4" dirty="0">
                <a:cs typeface="Times New Roman" panose="02020603050405020304" pitchFamily="18" charset="0"/>
              </a:rPr>
              <a:t>is defined </a:t>
            </a:r>
            <a:r>
              <a:rPr sz="2800" dirty="0">
                <a:cs typeface="Times New Roman" panose="02020603050405020304" pitchFamily="18" charset="0"/>
              </a:rPr>
              <a:t>as </a:t>
            </a:r>
            <a:r>
              <a:rPr sz="2800" spc="-4" dirty="0">
                <a:cs typeface="Times New Roman" panose="02020603050405020304" pitchFamily="18" charset="0"/>
              </a:rPr>
              <a:t>the closeness </a:t>
            </a:r>
            <a:r>
              <a:rPr sz="2800" dirty="0">
                <a:cs typeface="Times New Roman" panose="02020603050405020304" pitchFamily="18" charset="0"/>
              </a:rPr>
              <a:t>of </a:t>
            </a:r>
            <a:r>
              <a:rPr sz="2800" spc="-4" dirty="0">
                <a:cs typeface="Times New Roman" panose="02020603050405020304" pitchFamily="18" charset="0"/>
              </a:rPr>
              <a:t>the </a:t>
            </a:r>
            <a:r>
              <a:rPr sz="2800" dirty="0">
                <a:cs typeface="Times New Roman" panose="02020603050405020304" pitchFamily="18" charset="0"/>
              </a:rPr>
              <a:t> </a:t>
            </a:r>
            <a:r>
              <a:rPr sz="2800" spc="-9" dirty="0">
                <a:cs typeface="Times New Roman" panose="02020603050405020304" pitchFamily="18" charset="0"/>
              </a:rPr>
              <a:t>transducer </a:t>
            </a:r>
            <a:r>
              <a:rPr sz="2800" spc="-4" dirty="0">
                <a:cs typeface="Times New Roman" panose="02020603050405020304" pitchFamily="18" charset="0"/>
              </a:rPr>
              <a:t>output</a:t>
            </a:r>
            <a:r>
              <a:rPr sz="2800" spc="13" dirty="0">
                <a:cs typeface="Times New Roman" panose="02020603050405020304" pitchFamily="18" charset="0"/>
              </a:rPr>
              <a:t> </a:t>
            </a:r>
            <a:r>
              <a:rPr sz="2800" spc="-13" dirty="0">
                <a:cs typeface="Times New Roman" panose="02020603050405020304" pitchFamily="18" charset="0"/>
              </a:rPr>
              <a:t>to</a:t>
            </a:r>
            <a:r>
              <a:rPr sz="2800" spc="4" dirty="0">
                <a:cs typeface="Times New Roman" panose="02020603050405020304" pitchFamily="18" charset="0"/>
              </a:rPr>
              <a:t> </a:t>
            </a:r>
            <a:r>
              <a:rPr sz="2800" spc="-4" dirty="0">
                <a:cs typeface="Times New Roman" panose="02020603050405020304" pitchFamily="18" charset="0"/>
              </a:rPr>
              <a:t>the</a:t>
            </a:r>
            <a:r>
              <a:rPr sz="2800" spc="4" dirty="0">
                <a:cs typeface="Times New Roman" panose="02020603050405020304" pitchFamily="18" charset="0"/>
              </a:rPr>
              <a:t> </a:t>
            </a:r>
            <a:r>
              <a:rPr sz="2800" spc="-4" dirty="0">
                <a:cs typeface="Times New Roman" panose="02020603050405020304" pitchFamily="18" charset="0"/>
              </a:rPr>
              <a:t>true</a:t>
            </a:r>
            <a:r>
              <a:rPr sz="2800" spc="4" dirty="0">
                <a:cs typeface="Times New Roman" panose="02020603050405020304" pitchFamily="18" charset="0"/>
              </a:rPr>
              <a:t> </a:t>
            </a:r>
            <a:r>
              <a:rPr sz="2800" spc="-9" dirty="0">
                <a:cs typeface="Times New Roman" panose="02020603050405020304" pitchFamily="18" charset="0"/>
              </a:rPr>
              <a:t>value</a:t>
            </a:r>
            <a:r>
              <a:rPr sz="2800" dirty="0">
                <a:cs typeface="Times New Roman" panose="02020603050405020304" pitchFamily="18" charset="0"/>
              </a:rPr>
              <a:t> of </a:t>
            </a:r>
            <a:r>
              <a:rPr sz="2800" spc="-4" dirty="0">
                <a:cs typeface="Times New Roman" panose="02020603050405020304" pitchFamily="18" charset="0"/>
              </a:rPr>
              <a:t>the </a:t>
            </a:r>
            <a:r>
              <a:rPr sz="2800" dirty="0">
                <a:cs typeface="Times New Roman" panose="02020603050405020304" pitchFamily="18" charset="0"/>
              </a:rPr>
              <a:t> </a:t>
            </a:r>
            <a:r>
              <a:rPr sz="2800" spc="-4" dirty="0">
                <a:cs typeface="Times New Roman" panose="02020603050405020304" pitchFamily="18" charset="0"/>
              </a:rPr>
              <a:t>measured </a:t>
            </a:r>
            <a:r>
              <a:rPr sz="2800" spc="-17" dirty="0">
                <a:cs typeface="Times New Roman" panose="02020603050405020304" pitchFamily="18" charset="0"/>
              </a:rPr>
              <a:t>quantity.</a:t>
            </a:r>
            <a:endParaRPr lang="en-US" sz="2800" spc="-17" dirty="0">
              <a:cs typeface="Times New Roman" panose="02020603050405020304" pitchFamily="18" charset="0"/>
            </a:endParaRPr>
          </a:p>
          <a:p>
            <a:pPr marL="375026" marR="231410" indent="10297" algn="just">
              <a:lnSpc>
                <a:spcPct val="150000"/>
              </a:lnSpc>
              <a:spcBef>
                <a:spcPts val="346"/>
              </a:spcBef>
            </a:pPr>
            <a:r>
              <a:rPr sz="2800" spc="273" dirty="0">
                <a:cs typeface="Times New Roman" panose="02020603050405020304" pitchFamily="18" charset="0"/>
              </a:rPr>
              <a:t> </a:t>
            </a:r>
            <a:r>
              <a:rPr sz="2800" spc="-21" dirty="0">
                <a:cs typeface="Times New Roman" panose="02020603050405020304" pitchFamily="18" charset="0"/>
              </a:rPr>
              <a:t>However,</a:t>
            </a:r>
            <a:r>
              <a:rPr sz="2800" spc="264" dirty="0">
                <a:cs typeface="Times New Roman" panose="02020603050405020304" pitchFamily="18" charset="0"/>
              </a:rPr>
              <a:t> </a:t>
            </a:r>
            <a:r>
              <a:rPr sz="2800" spc="-4" dirty="0">
                <a:cs typeface="Times New Roman" panose="02020603050405020304" pitchFamily="18" charset="0"/>
              </a:rPr>
              <a:t>in usual </a:t>
            </a:r>
            <a:r>
              <a:rPr sz="2800" dirty="0">
                <a:cs typeface="Times New Roman" panose="02020603050405020304" pitchFamily="18" charset="0"/>
              </a:rPr>
              <a:t> </a:t>
            </a:r>
            <a:r>
              <a:rPr sz="2800" spc="-9" dirty="0">
                <a:cs typeface="Times New Roman" panose="02020603050405020304" pitchFamily="18" charset="0"/>
              </a:rPr>
              <a:t>practice,</a:t>
            </a:r>
            <a:r>
              <a:rPr sz="2800" spc="-17" dirty="0">
                <a:cs typeface="Times New Roman" panose="02020603050405020304" pitchFamily="18" charset="0"/>
              </a:rPr>
              <a:t> </a:t>
            </a:r>
            <a:r>
              <a:rPr sz="2800" spc="-4" dirty="0">
                <a:cs typeface="Times New Roman" panose="02020603050405020304" pitchFamily="18" charset="0"/>
              </a:rPr>
              <a:t>it</a:t>
            </a:r>
            <a:r>
              <a:rPr sz="2800" spc="4" dirty="0">
                <a:cs typeface="Times New Roman" panose="02020603050405020304" pitchFamily="18" charset="0"/>
              </a:rPr>
              <a:t> </a:t>
            </a:r>
            <a:r>
              <a:rPr sz="2800" spc="-4" dirty="0">
                <a:cs typeface="Times New Roman" panose="02020603050405020304" pitchFamily="18" charset="0"/>
              </a:rPr>
              <a:t>is</a:t>
            </a:r>
            <a:r>
              <a:rPr sz="2800" dirty="0">
                <a:cs typeface="Times New Roman" panose="02020603050405020304" pitchFamily="18" charset="0"/>
              </a:rPr>
              <a:t> </a:t>
            </a:r>
            <a:r>
              <a:rPr sz="2800" spc="-4" dirty="0">
                <a:cs typeface="Times New Roman" panose="02020603050405020304" pitchFamily="18" charset="0"/>
              </a:rPr>
              <a:t>specified</a:t>
            </a:r>
            <a:r>
              <a:rPr sz="2800" dirty="0">
                <a:cs typeface="Times New Roman" panose="02020603050405020304" pitchFamily="18" charset="0"/>
              </a:rPr>
              <a:t> as </a:t>
            </a:r>
            <a:r>
              <a:rPr sz="2800" spc="-4" dirty="0">
                <a:cs typeface="Times New Roman" panose="02020603050405020304" pitchFamily="18" charset="0"/>
              </a:rPr>
              <a:t>the</a:t>
            </a:r>
            <a:r>
              <a:rPr sz="2800" spc="4" dirty="0">
                <a:cs typeface="Times New Roman" panose="02020603050405020304" pitchFamily="18" charset="0"/>
              </a:rPr>
              <a:t> </a:t>
            </a:r>
            <a:r>
              <a:rPr sz="2800" spc="-9" dirty="0">
                <a:cs typeface="Times New Roman" panose="02020603050405020304" pitchFamily="18" charset="0"/>
              </a:rPr>
              <a:t>inaccuracy</a:t>
            </a:r>
            <a:r>
              <a:rPr sz="2800" dirty="0">
                <a:cs typeface="Times New Roman" panose="02020603050405020304" pitchFamily="18" charset="0"/>
              </a:rPr>
              <a:t> of </a:t>
            </a:r>
            <a:r>
              <a:rPr sz="2800" spc="4" dirty="0">
                <a:cs typeface="Times New Roman" panose="02020603050405020304" pitchFamily="18" charset="0"/>
              </a:rPr>
              <a:t> </a:t>
            </a:r>
            <a:r>
              <a:rPr sz="2800" spc="-4" dirty="0">
                <a:cs typeface="Times New Roman" panose="02020603050405020304" pitchFamily="18" charset="0"/>
              </a:rPr>
              <a:t>measurement</a:t>
            </a:r>
            <a:r>
              <a:rPr sz="2800" spc="-21" dirty="0">
                <a:cs typeface="Times New Roman" panose="02020603050405020304" pitchFamily="18" charset="0"/>
              </a:rPr>
              <a:t> </a:t>
            </a:r>
            <a:r>
              <a:rPr sz="2800" spc="-9" dirty="0">
                <a:cs typeface="Times New Roman" panose="02020603050405020304" pitchFamily="18" charset="0"/>
              </a:rPr>
              <a:t>from</a:t>
            </a:r>
            <a:r>
              <a:rPr sz="2800" dirty="0">
                <a:cs typeface="Times New Roman" panose="02020603050405020304" pitchFamily="18" charset="0"/>
              </a:rPr>
              <a:t> </a:t>
            </a:r>
            <a:r>
              <a:rPr sz="2800" spc="-4" dirty="0">
                <a:cs typeface="Times New Roman" panose="02020603050405020304" pitchFamily="18" charset="0"/>
              </a:rPr>
              <a:t>the</a:t>
            </a:r>
            <a:r>
              <a:rPr sz="2800" spc="-9" dirty="0">
                <a:cs typeface="Times New Roman" panose="02020603050405020304" pitchFamily="18" charset="0"/>
              </a:rPr>
              <a:t> </a:t>
            </a:r>
            <a:r>
              <a:rPr sz="2800" spc="-4" dirty="0">
                <a:cs typeface="Times New Roman" panose="02020603050405020304" pitchFamily="18" charset="0"/>
              </a:rPr>
              <a:t>true</a:t>
            </a:r>
            <a:r>
              <a:rPr sz="2800" spc="4" dirty="0">
                <a:cs typeface="Times New Roman" panose="02020603050405020304" pitchFamily="18" charset="0"/>
              </a:rPr>
              <a:t> </a:t>
            </a:r>
            <a:r>
              <a:rPr sz="2800" spc="-9" dirty="0">
                <a:cs typeface="Times New Roman" panose="02020603050405020304" pitchFamily="18" charset="0"/>
              </a:rPr>
              <a:t>value</a:t>
            </a:r>
            <a:r>
              <a:rPr sz="2800" dirty="0">
                <a:cs typeface="Times New Roman" panose="02020603050405020304" pitchFamily="18" charset="0"/>
              </a:rPr>
              <a:t> </a:t>
            </a:r>
            <a:r>
              <a:rPr sz="2800" spc="-9" dirty="0">
                <a:cs typeface="Times New Roman" panose="02020603050405020304" pitchFamily="18" charset="0"/>
              </a:rPr>
              <a:t>by </a:t>
            </a:r>
            <a:r>
              <a:rPr sz="2800" spc="-4" dirty="0">
                <a:cs typeface="Times New Roman" panose="02020603050405020304" pitchFamily="18" charset="0"/>
              </a:rPr>
              <a:t> </a:t>
            </a:r>
            <a:r>
              <a:rPr sz="2800" spc="-9" dirty="0">
                <a:cs typeface="Times New Roman" panose="02020603050405020304" pitchFamily="18" charset="0"/>
              </a:rPr>
              <a:t>calculating</a:t>
            </a:r>
            <a:r>
              <a:rPr sz="2800" spc="9" dirty="0">
                <a:cs typeface="Times New Roman" panose="02020603050405020304" pitchFamily="18" charset="0"/>
              </a:rPr>
              <a:t> </a:t>
            </a:r>
            <a:r>
              <a:rPr sz="2800" spc="-4" dirty="0">
                <a:cs typeface="Times New Roman" panose="02020603050405020304" pitchFamily="18" charset="0"/>
              </a:rPr>
              <a:t>the</a:t>
            </a:r>
            <a:r>
              <a:rPr sz="2800" spc="9" dirty="0">
                <a:cs typeface="Times New Roman" panose="02020603050405020304" pitchFamily="18" charset="0"/>
              </a:rPr>
              <a:t> </a:t>
            </a:r>
            <a:r>
              <a:rPr sz="2800" spc="-9" dirty="0">
                <a:cs typeface="Times New Roman" panose="02020603050405020304" pitchFamily="18" charset="0"/>
              </a:rPr>
              <a:t>absolute</a:t>
            </a:r>
            <a:r>
              <a:rPr sz="2800" spc="13" dirty="0">
                <a:cs typeface="Times New Roman" panose="02020603050405020304" pitchFamily="18" charset="0"/>
              </a:rPr>
              <a:t> </a:t>
            </a:r>
            <a:r>
              <a:rPr sz="2800" spc="-4" dirty="0">
                <a:cs typeface="Times New Roman" panose="02020603050405020304" pitchFamily="18" charset="0"/>
              </a:rPr>
              <a:t>and</a:t>
            </a:r>
            <a:r>
              <a:rPr sz="2800" spc="13" dirty="0">
                <a:cs typeface="Times New Roman" panose="02020603050405020304" pitchFamily="18" charset="0"/>
              </a:rPr>
              <a:t> </a:t>
            </a:r>
            <a:r>
              <a:rPr sz="2800" spc="-9" dirty="0">
                <a:cs typeface="Times New Roman" panose="02020603050405020304" pitchFamily="18" charset="0"/>
              </a:rPr>
              <a:t>percent </a:t>
            </a:r>
            <a:r>
              <a:rPr sz="2800" spc="-30" dirty="0">
                <a:cs typeface="Times New Roman" panose="02020603050405020304" pitchFamily="18" charset="0"/>
              </a:rPr>
              <a:t>error.</a:t>
            </a:r>
            <a:r>
              <a:rPr sz="2800" spc="-4" dirty="0">
                <a:cs typeface="Times New Roman" panose="02020603050405020304" pitchFamily="18" charset="0"/>
              </a:rPr>
              <a:t> </a:t>
            </a:r>
            <a:endParaRPr lang="en-US" sz="2800" spc="-4" dirty="0">
              <a:cs typeface="Times New Roman" panose="02020603050405020304" pitchFamily="18" charset="0"/>
            </a:endParaRPr>
          </a:p>
          <a:p>
            <a:pPr marL="375026" marR="231410" indent="10297" algn="just">
              <a:lnSpc>
                <a:spcPct val="150000"/>
              </a:lnSpc>
              <a:spcBef>
                <a:spcPts val="346"/>
              </a:spcBef>
            </a:pPr>
            <a:r>
              <a:rPr sz="2800" i="1" spc="-4" dirty="0">
                <a:cs typeface="Times New Roman" panose="02020603050405020304" pitchFamily="18" charset="0"/>
              </a:rPr>
              <a:t>The </a:t>
            </a:r>
            <a:r>
              <a:rPr sz="2800" i="1" spc="-294" dirty="0">
                <a:cs typeface="Times New Roman" panose="02020603050405020304" pitchFamily="18" charset="0"/>
              </a:rPr>
              <a:t> </a:t>
            </a:r>
            <a:r>
              <a:rPr sz="2800" i="1" spc="-4" dirty="0">
                <a:cs typeface="Times New Roman" panose="02020603050405020304" pitchFamily="18" charset="0"/>
              </a:rPr>
              <a:t>accuracy</a:t>
            </a:r>
            <a:r>
              <a:rPr sz="2800" i="1" dirty="0">
                <a:cs typeface="Times New Roman" panose="02020603050405020304" pitchFamily="18" charset="0"/>
              </a:rPr>
              <a:t> </a:t>
            </a:r>
            <a:r>
              <a:rPr sz="2800" i="1" spc="-4" dirty="0">
                <a:cs typeface="Times New Roman" panose="02020603050405020304" pitchFamily="18" charset="0"/>
              </a:rPr>
              <a:t>of an instrument</a:t>
            </a:r>
            <a:r>
              <a:rPr sz="2800" i="1" spc="4" dirty="0">
                <a:cs typeface="Times New Roman" panose="02020603050405020304" pitchFamily="18" charset="0"/>
              </a:rPr>
              <a:t> </a:t>
            </a:r>
            <a:r>
              <a:rPr sz="2800" i="1" spc="-4" dirty="0">
                <a:cs typeface="Times New Roman" panose="02020603050405020304" pitchFamily="18" charset="0"/>
              </a:rPr>
              <a:t>depends</a:t>
            </a:r>
            <a:r>
              <a:rPr sz="2800" i="1" spc="4" dirty="0">
                <a:cs typeface="Times New Roman" panose="02020603050405020304" pitchFamily="18" charset="0"/>
              </a:rPr>
              <a:t> </a:t>
            </a:r>
            <a:r>
              <a:rPr sz="2800" i="1" spc="-4" dirty="0">
                <a:cs typeface="Times New Roman" panose="02020603050405020304" pitchFamily="18" charset="0"/>
              </a:rPr>
              <a:t>on</a:t>
            </a:r>
            <a:r>
              <a:rPr sz="2800" i="1" spc="-9" dirty="0">
                <a:cs typeface="Times New Roman" panose="02020603050405020304" pitchFamily="18" charset="0"/>
              </a:rPr>
              <a:t> </a:t>
            </a:r>
            <a:r>
              <a:rPr sz="2800" i="1" spc="-4" dirty="0">
                <a:cs typeface="Times New Roman" panose="02020603050405020304" pitchFamily="18" charset="0"/>
              </a:rPr>
              <a:t>the </a:t>
            </a:r>
            <a:r>
              <a:rPr sz="2800" i="1" dirty="0">
                <a:cs typeface="Times New Roman" panose="02020603050405020304" pitchFamily="18" charset="0"/>
              </a:rPr>
              <a:t> </a:t>
            </a:r>
            <a:r>
              <a:rPr sz="2800" i="1" spc="-4" dirty="0">
                <a:cs typeface="Times New Roman" panose="02020603050405020304" pitchFamily="18" charset="0"/>
              </a:rPr>
              <a:t>various</a:t>
            </a:r>
            <a:r>
              <a:rPr sz="2800" i="1" spc="-9" dirty="0">
                <a:cs typeface="Times New Roman" panose="02020603050405020304" pitchFamily="18" charset="0"/>
              </a:rPr>
              <a:t> systematic</a:t>
            </a:r>
            <a:r>
              <a:rPr sz="2800" i="1" spc="17" dirty="0">
                <a:cs typeface="Times New Roman" panose="02020603050405020304" pitchFamily="18" charset="0"/>
              </a:rPr>
              <a:t> </a:t>
            </a:r>
            <a:r>
              <a:rPr sz="2800" i="1" dirty="0">
                <a:cs typeface="Times New Roman" panose="02020603050405020304" pitchFamily="18" charset="0"/>
              </a:rPr>
              <a:t>errors.</a:t>
            </a:r>
            <a:endParaRPr sz="2800" dirty="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B5C43A-B126-060F-2183-CA176C92CC6A}"/>
              </a:ext>
            </a:extLst>
          </p:cNvPr>
          <p:cNvPicPr>
            <a:picLocks noChangeAspect="1"/>
          </p:cNvPicPr>
          <p:nvPr/>
        </p:nvPicPr>
        <p:blipFill>
          <a:blip r:embed="rId2">
            <a:clrChange>
              <a:clrFrom>
                <a:srgbClr val="FFFFFF"/>
              </a:clrFrom>
              <a:clrTo>
                <a:srgbClr val="FFFFFF">
                  <a:alpha val="0"/>
                </a:srgbClr>
              </a:clrTo>
            </a:clrChange>
            <a:biLevel thresh="75000"/>
          </a:blip>
          <a:stretch>
            <a:fillRect/>
          </a:stretch>
        </p:blipFill>
        <p:spPr>
          <a:xfrm>
            <a:off x="142875" y="1790700"/>
            <a:ext cx="4495800" cy="2247900"/>
          </a:xfrm>
          <a:prstGeom prst="rect">
            <a:avLst/>
          </a:prstGeom>
        </p:spPr>
      </p:pic>
      <p:pic>
        <p:nvPicPr>
          <p:cNvPr id="3" name="Picture 2">
            <a:extLst>
              <a:ext uri="{FF2B5EF4-FFF2-40B4-BE49-F238E27FC236}">
                <a16:creationId xmlns:a16="http://schemas.microsoft.com/office/drawing/2014/main" id="{A792B9F6-17A4-68F6-119B-76698EBFD5F7}"/>
              </a:ext>
            </a:extLst>
          </p:cNvPr>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4439858" y="685800"/>
            <a:ext cx="5761417" cy="4876800"/>
          </a:xfrm>
          <a:prstGeom prst="rect">
            <a:avLst/>
          </a:prstGeom>
          <a:noFill/>
          <a:ln w="9525">
            <a:noFill/>
            <a:miter lim="800000"/>
            <a:headEnd/>
            <a:tailEnd/>
          </a:ln>
        </p:spPr>
      </p:pic>
    </p:spTree>
    <p:extLst>
      <p:ext uri="{BB962C8B-B14F-4D97-AF65-F5344CB8AC3E}">
        <p14:creationId xmlns:p14="http://schemas.microsoft.com/office/powerpoint/2010/main" val="3222990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pPr/>
              <a:t>29</a:t>
            </a:fld>
            <a:endParaRPr dirty="0"/>
          </a:p>
        </p:txBody>
      </p:sp>
      <p:pic>
        <p:nvPicPr>
          <p:cNvPr id="2050" name="Picture 2"/>
          <p:cNvPicPr>
            <a:picLocks noChangeAspect="1" noChangeArrowheads="1"/>
          </p:cNvPicPr>
          <p:nvPr/>
        </p:nvPicPr>
        <p:blipFill>
          <a:blip r:embed="rId2" cstate="print"/>
          <a:srcRect/>
          <a:stretch>
            <a:fillRect/>
          </a:stretch>
        </p:blipFill>
        <p:spPr bwMode="auto">
          <a:xfrm>
            <a:off x="1514475" y="1987671"/>
            <a:ext cx="6096000" cy="1623500"/>
          </a:xfrm>
          <a:prstGeom prst="rect">
            <a:avLst/>
          </a:prstGeom>
          <a:noFill/>
          <a:ln w="9525">
            <a:noFill/>
            <a:miter lim="800000"/>
            <a:headEnd/>
            <a:tailEnd/>
          </a:ln>
        </p:spPr>
      </p:pic>
      <p:sp>
        <p:nvSpPr>
          <p:cNvPr id="3" name="TextBox 2">
            <a:extLst>
              <a:ext uri="{FF2B5EF4-FFF2-40B4-BE49-F238E27FC236}">
                <a16:creationId xmlns:a16="http://schemas.microsoft.com/office/drawing/2014/main" id="{8D8EEBDA-AA30-6C8B-DEEC-6B263ADFF85B}"/>
              </a:ext>
            </a:extLst>
          </p:cNvPr>
          <p:cNvSpPr txBox="1"/>
          <p:nvPr/>
        </p:nvSpPr>
        <p:spPr>
          <a:xfrm>
            <a:off x="257175" y="3757603"/>
            <a:ext cx="10287000" cy="2703176"/>
          </a:xfrm>
          <a:prstGeom prst="rect">
            <a:avLst/>
          </a:prstGeom>
          <a:noFill/>
        </p:spPr>
        <p:txBody>
          <a:bodyPr wrap="square">
            <a:spAutoFit/>
          </a:bodyPr>
          <a:lstStyle/>
          <a:p>
            <a:pPr algn="just">
              <a:lnSpc>
                <a:spcPct val="150000"/>
              </a:lnSpc>
            </a:pPr>
            <a:r>
              <a:rPr lang="en-US" sz="3200" b="1" spc="-9" dirty="0">
                <a:solidFill>
                  <a:srgbClr val="FF0000"/>
                </a:solidFill>
                <a:cs typeface="Calibri"/>
              </a:rPr>
              <a:t>3.Repeatability: </a:t>
            </a:r>
            <a:r>
              <a:rPr lang="en-US" sz="2800" b="1" spc="-9" dirty="0">
                <a:cs typeface="Calibri"/>
              </a:rPr>
              <a:t>It</a:t>
            </a:r>
            <a:r>
              <a:rPr lang="en-US" sz="2800" b="1" spc="-9" dirty="0">
                <a:solidFill>
                  <a:srgbClr val="FF0000"/>
                </a:solidFill>
                <a:cs typeface="Calibri"/>
              </a:rPr>
              <a:t> </a:t>
            </a:r>
            <a:r>
              <a:rPr lang="en-US" sz="2800" spc="-4" dirty="0">
                <a:cs typeface="Calibri"/>
              </a:rPr>
              <a:t>is </a:t>
            </a:r>
            <a:r>
              <a:rPr lang="en-US" sz="2800" spc="-9" dirty="0">
                <a:cs typeface="Calibri"/>
              </a:rPr>
              <a:t>defined </a:t>
            </a:r>
            <a:r>
              <a:rPr lang="en-US" sz="2800" dirty="0">
                <a:cs typeface="Calibri"/>
              </a:rPr>
              <a:t>as </a:t>
            </a:r>
            <a:r>
              <a:rPr lang="en-US" sz="2800" spc="-4" dirty="0">
                <a:cs typeface="Calibri"/>
              </a:rPr>
              <a:t>the ability </a:t>
            </a:r>
            <a:r>
              <a:rPr lang="en-US" sz="2800" dirty="0">
                <a:cs typeface="Calibri"/>
              </a:rPr>
              <a:t>of </a:t>
            </a:r>
            <a:r>
              <a:rPr lang="en-US" sz="2800" spc="-4" dirty="0">
                <a:cs typeface="Calibri"/>
              </a:rPr>
              <a:t>the </a:t>
            </a:r>
            <a:r>
              <a:rPr lang="en-US" sz="2800" dirty="0">
                <a:cs typeface="Calibri"/>
              </a:rPr>
              <a:t> </a:t>
            </a:r>
            <a:r>
              <a:rPr lang="en-US" sz="2800" spc="-9" dirty="0">
                <a:cs typeface="Calibri"/>
              </a:rPr>
              <a:t>instrument to reproduce </a:t>
            </a:r>
            <a:r>
              <a:rPr lang="en-US" sz="2800" dirty="0">
                <a:cs typeface="Calibri"/>
              </a:rPr>
              <a:t>a </a:t>
            </a:r>
            <a:r>
              <a:rPr lang="en-US" sz="2800" spc="-4" dirty="0">
                <a:cs typeface="Calibri"/>
              </a:rPr>
              <a:t>group </a:t>
            </a:r>
            <a:r>
              <a:rPr lang="en-US" sz="2800" dirty="0">
                <a:cs typeface="Calibri"/>
              </a:rPr>
              <a:t>of </a:t>
            </a:r>
            <a:r>
              <a:rPr lang="en-US" sz="2800" spc="-4" dirty="0">
                <a:cs typeface="Calibri"/>
              </a:rPr>
              <a:t>measurements </a:t>
            </a:r>
            <a:r>
              <a:rPr lang="en-US" sz="2800" spc="-277" dirty="0">
                <a:cs typeface="Calibri"/>
              </a:rPr>
              <a:t> </a:t>
            </a:r>
            <a:r>
              <a:rPr lang="en-US" sz="2800" dirty="0">
                <a:cs typeface="Calibri"/>
              </a:rPr>
              <a:t>of </a:t>
            </a:r>
            <a:r>
              <a:rPr lang="en-US" sz="2800" spc="-4" dirty="0">
                <a:cs typeface="Calibri"/>
              </a:rPr>
              <a:t>the </a:t>
            </a:r>
            <a:r>
              <a:rPr lang="en-US" sz="2800" dirty="0">
                <a:cs typeface="Calibri"/>
              </a:rPr>
              <a:t>same </a:t>
            </a:r>
            <a:r>
              <a:rPr lang="en-US" sz="2800" spc="-9" dirty="0">
                <a:cs typeface="Calibri"/>
              </a:rPr>
              <a:t>measured </a:t>
            </a:r>
            <a:r>
              <a:rPr lang="en-US" sz="2800" spc="-17" dirty="0">
                <a:cs typeface="Calibri"/>
              </a:rPr>
              <a:t>quantity, </a:t>
            </a:r>
            <a:r>
              <a:rPr lang="en-US" sz="2800" dirty="0">
                <a:cs typeface="Calibri"/>
              </a:rPr>
              <a:t>made </a:t>
            </a:r>
            <a:r>
              <a:rPr lang="en-US" sz="2800" spc="-4" dirty="0">
                <a:cs typeface="Calibri"/>
              </a:rPr>
              <a:t>by the </a:t>
            </a:r>
            <a:r>
              <a:rPr lang="en-US" sz="2800" dirty="0">
                <a:cs typeface="Calibri"/>
              </a:rPr>
              <a:t>same </a:t>
            </a:r>
            <a:r>
              <a:rPr lang="en-US" sz="2800" spc="-277" dirty="0">
                <a:cs typeface="Calibri"/>
              </a:rPr>
              <a:t> </a:t>
            </a:r>
            <a:r>
              <a:rPr lang="en-US" sz="2800" spc="-17" dirty="0">
                <a:cs typeface="Calibri"/>
              </a:rPr>
              <a:t>observer,</a:t>
            </a:r>
            <a:r>
              <a:rPr lang="en-US" sz="2800" spc="-13" dirty="0">
                <a:cs typeface="Calibri"/>
              </a:rPr>
              <a:t> </a:t>
            </a:r>
            <a:r>
              <a:rPr lang="en-US" sz="2800" spc="-4" dirty="0">
                <a:cs typeface="Calibri"/>
              </a:rPr>
              <a:t>using</a:t>
            </a:r>
            <a:r>
              <a:rPr lang="en-US" sz="2800" dirty="0">
                <a:cs typeface="Calibri"/>
              </a:rPr>
              <a:t> </a:t>
            </a:r>
            <a:r>
              <a:rPr lang="en-US" sz="2800" spc="-4" dirty="0">
                <a:cs typeface="Calibri"/>
              </a:rPr>
              <a:t>the</a:t>
            </a:r>
            <a:r>
              <a:rPr lang="en-US" sz="2800" spc="-9" dirty="0">
                <a:cs typeface="Calibri"/>
              </a:rPr>
              <a:t> </a:t>
            </a:r>
            <a:r>
              <a:rPr lang="en-US" sz="2800" dirty="0">
                <a:cs typeface="Calibri"/>
              </a:rPr>
              <a:t>same</a:t>
            </a:r>
            <a:r>
              <a:rPr lang="en-US" sz="2800" spc="-9" dirty="0">
                <a:cs typeface="Calibri"/>
              </a:rPr>
              <a:t> instrument,</a:t>
            </a:r>
            <a:r>
              <a:rPr lang="en-US" sz="2800" dirty="0">
                <a:cs typeface="Calibri"/>
              </a:rPr>
              <a:t> </a:t>
            </a:r>
            <a:r>
              <a:rPr lang="en-US" sz="2800" spc="-4" dirty="0">
                <a:cs typeface="Calibri"/>
              </a:rPr>
              <a:t>and</a:t>
            </a:r>
            <a:r>
              <a:rPr lang="en-US" sz="2800" spc="-9" dirty="0">
                <a:cs typeface="Calibri"/>
              </a:rPr>
              <a:t> </a:t>
            </a:r>
            <a:r>
              <a:rPr lang="en-US" sz="2800" spc="-4" dirty="0">
                <a:cs typeface="Calibri"/>
              </a:rPr>
              <a:t>under </a:t>
            </a:r>
            <a:r>
              <a:rPr lang="en-US" sz="2800" dirty="0">
                <a:cs typeface="Calibri"/>
              </a:rPr>
              <a:t> </a:t>
            </a:r>
            <a:r>
              <a:rPr lang="en-US" sz="2800" spc="-4" dirty="0">
                <a:cs typeface="Calibri"/>
              </a:rPr>
              <a:t>the </a:t>
            </a:r>
            <a:r>
              <a:rPr lang="en-US" sz="2800" dirty="0">
                <a:cs typeface="Calibri"/>
              </a:rPr>
              <a:t>same </a:t>
            </a:r>
            <a:r>
              <a:rPr lang="en-US" sz="2800" spc="-4" dirty="0">
                <a:cs typeface="Calibri"/>
              </a:rPr>
              <a:t>conditions</a:t>
            </a:r>
            <a:endParaRPr lang="en-IN" sz="2400" dirty="0"/>
          </a:p>
        </p:txBody>
      </p:sp>
      <p:sp>
        <p:nvSpPr>
          <p:cNvPr id="5" name="TextBox 4">
            <a:extLst>
              <a:ext uri="{FF2B5EF4-FFF2-40B4-BE49-F238E27FC236}">
                <a16:creationId xmlns:a16="http://schemas.microsoft.com/office/drawing/2014/main" id="{41AA6518-228F-717C-D514-7E9985B09CB5}"/>
              </a:ext>
            </a:extLst>
          </p:cNvPr>
          <p:cNvSpPr txBox="1"/>
          <p:nvPr/>
        </p:nvSpPr>
        <p:spPr>
          <a:xfrm>
            <a:off x="169720" y="82523"/>
            <a:ext cx="10030116" cy="1399870"/>
          </a:xfrm>
          <a:prstGeom prst="rect">
            <a:avLst/>
          </a:prstGeom>
          <a:noFill/>
        </p:spPr>
        <p:txBody>
          <a:bodyPr wrap="square">
            <a:spAutoFit/>
          </a:bodyPr>
          <a:lstStyle/>
          <a:p>
            <a:pPr marL="277475" marR="248752" algn="just">
              <a:lnSpc>
                <a:spcPct val="150000"/>
              </a:lnSpc>
              <a:spcBef>
                <a:spcPts val="328"/>
              </a:spcBef>
            </a:pPr>
            <a:r>
              <a:rPr lang="en-US" sz="3200" b="1" spc="-9" dirty="0">
                <a:solidFill>
                  <a:srgbClr val="FF0000"/>
                </a:solidFill>
                <a:latin typeface="Times New Roman" panose="02020603050405020304" pitchFamily="18" charset="0"/>
                <a:cs typeface="Times New Roman" panose="02020603050405020304" pitchFamily="18" charset="0"/>
              </a:rPr>
              <a:t>2.Precision</a:t>
            </a:r>
            <a:r>
              <a:rPr lang="en-US" sz="3200" b="1" dirty="0">
                <a:latin typeface="Times New Roman" panose="02020603050405020304" pitchFamily="18" charset="0"/>
                <a:cs typeface="Times New Roman" panose="02020603050405020304" pitchFamily="18" charset="0"/>
              </a:rPr>
              <a:t> </a:t>
            </a:r>
            <a:r>
              <a:rPr lang="en-US" sz="2800" spc="-4" dirty="0">
                <a:latin typeface="Times New Roman" panose="02020603050405020304" pitchFamily="18" charset="0"/>
                <a:cs typeface="Times New Roman" panose="02020603050405020304" pitchFamily="18" charset="0"/>
              </a:rPr>
              <a:t>is</a:t>
            </a:r>
            <a:r>
              <a:rPr lang="en-US" sz="2800" spc="4" dirty="0">
                <a:latin typeface="Times New Roman" panose="02020603050405020304" pitchFamily="18" charset="0"/>
                <a:cs typeface="Times New Roman" panose="02020603050405020304" pitchFamily="18" charset="0"/>
              </a:rPr>
              <a:t> </a:t>
            </a:r>
            <a:r>
              <a:rPr lang="en-US" sz="2800" spc="-9" dirty="0">
                <a:latin typeface="Times New Roman" panose="02020603050405020304" pitchFamily="18" charset="0"/>
                <a:cs typeface="Times New Roman" panose="02020603050405020304" pitchFamily="18" charset="0"/>
              </a:rPr>
              <a:t>defined</a:t>
            </a:r>
            <a:r>
              <a:rPr lang="en-US" sz="2800" spc="4"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as</a:t>
            </a:r>
            <a:r>
              <a:rPr lang="en-US" sz="2800" spc="-4" dirty="0">
                <a:latin typeface="Times New Roman" panose="02020603050405020304" pitchFamily="18" charset="0"/>
                <a:cs typeface="Times New Roman" panose="02020603050405020304" pitchFamily="18" charset="0"/>
              </a:rPr>
              <a:t> the</a:t>
            </a:r>
            <a:r>
              <a:rPr lang="en-US" sz="2800" spc="-9" dirty="0">
                <a:latin typeface="Times New Roman" panose="02020603050405020304" pitchFamily="18" charset="0"/>
                <a:cs typeface="Times New Roman" panose="02020603050405020304" pitchFamily="18" charset="0"/>
              </a:rPr>
              <a:t> </a:t>
            </a:r>
            <a:r>
              <a:rPr lang="en-US" sz="2800" spc="-4" dirty="0">
                <a:latin typeface="Times New Roman" panose="02020603050405020304" pitchFamily="18" charset="0"/>
                <a:cs typeface="Times New Roman" panose="02020603050405020304" pitchFamily="18" charset="0"/>
              </a:rPr>
              <a:t>ability</a:t>
            </a:r>
            <a:r>
              <a:rPr lang="en-US" sz="2800" spc="4"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of </a:t>
            </a:r>
            <a:r>
              <a:rPr lang="en-US" sz="2800" spc="-4" dirty="0">
                <a:latin typeface="Times New Roman" panose="02020603050405020304" pitchFamily="18" charset="0"/>
                <a:cs typeface="Times New Roman" panose="02020603050405020304" pitchFamily="18" charset="0"/>
              </a:rPr>
              <a:t>the</a:t>
            </a:r>
            <a:r>
              <a:rPr lang="en-US" sz="2800" spc="-9" dirty="0">
                <a:latin typeface="Times New Roman" panose="02020603050405020304" pitchFamily="18" charset="0"/>
                <a:cs typeface="Times New Roman" panose="02020603050405020304" pitchFamily="18" charset="0"/>
              </a:rPr>
              <a:t> instrument </a:t>
            </a:r>
            <a:r>
              <a:rPr lang="en-US" sz="2800" spc="-277" dirty="0">
                <a:latin typeface="Times New Roman" panose="02020603050405020304" pitchFamily="18" charset="0"/>
                <a:cs typeface="Times New Roman" panose="02020603050405020304" pitchFamily="18" charset="0"/>
              </a:rPr>
              <a:t> </a:t>
            </a:r>
            <a:r>
              <a:rPr lang="en-US" sz="2800" spc="-9" dirty="0">
                <a:latin typeface="Times New Roman" panose="02020603050405020304" pitchFamily="18" charset="0"/>
                <a:cs typeface="Times New Roman" panose="02020603050405020304" pitchFamily="18" charset="0"/>
              </a:rPr>
              <a:t>to reproduce </a:t>
            </a:r>
            <a:r>
              <a:rPr lang="en-US" sz="2800" dirty="0">
                <a:latin typeface="Times New Roman" panose="02020603050405020304" pitchFamily="18" charset="0"/>
                <a:cs typeface="Times New Roman" panose="02020603050405020304" pitchFamily="18" charset="0"/>
              </a:rPr>
              <a:t>a </a:t>
            </a:r>
            <a:r>
              <a:rPr lang="en-US" sz="2800" spc="-9" dirty="0">
                <a:latin typeface="Times New Roman" panose="02020603050405020304" pitchFamily="18" charset="0"/>
                <a:cs typeface="Times New Roman" panose="02020603050405020304" pitchFamily="18" charset="0"/>
              </a:rPr>
              <a:t>certain </a:t>
            </a:r>
            <a:r>
              <a:rPr lang="en-US" sz="2800" spc="-4" dirty="0">
                <a:latin typeface="Times New Roman" panose="02020603050405020304" pitchFamily="18" charset="0"/>
                <a:cs typeface="Times New Roman" panose="02020603050405020304" pitchFamily="18" charset="0"/>
              </a:rPr>
              <a:t>set </a:t>
            </a:r>
            <a:r>
              <a:rPr lang="en-US" sz="2800" dirty="0">
                <a:latin typeface="Times New Roman" panose="02020603050405020304" pitchFamily="18" charset="0"/>
                <a:cs typeface="Times New Roman" panose="02020603050405020304" pitchFamily="18" charset="0"/>
              </a:rPr>
              <a:t>of </a:t>
            </a:r>
            <a:r>
              <a:rPr lang="en-US" sz="2800" spc="-4" dirty="0">
                <a:latin typeface="Times New Roman" panose="02020603050405020304" pitchFamily="18" charset="0"/>
                <a:cs typeface="Times New Roman" panose="02020603050405020304" pitchFamily="18" charset="0"/>
              </a:rPr>
              <a:t>readings within </a:t>
            </a:r>
            <a:r>
              <a:rPr lang="en-US" sz="2800" dirty="0">
                <a:latin typeface="Times New Roman" panose="02020603050405020304" pitchFamily="18" charset="0"/>
                <a:cs typeface="Times New Roman" panose="02020603050405020304" pitchFamily="18" charset="0"/>
              </a:rPr>
              <a:t>a </a:t>
            </a:r>
            <a:r>
              <a:rPr lang="en-US" sz="2800" spc="4" dirty="0">
                <a:latin typeface="Times New Roman" panose="02020603050405020304" pitchFamily="18" charset="0"/>
                <a:cs typeface="Times New Roman" panose="02020603050405020304" pitchFamily="18" charset="0"/>
              </a:rPr>
              <a:t> </a:t>
            </a:r>
            <a:r>
              <a:rPr lang="en-US" sz="2800" spc="-4" dirty="0">
                <a:latin typeface="Times New Roman" panose="02020603050405020304" pitchFamily="18" charset="0"/>
                <a:cs typeface="Times New Roman" panose="02020603050405020304" pitchFamily="18" charset="0"/>
              </a:rPr>
              <a:t>given</a:t>
            </a:r>
            <a:r>
              <a:rPr lang="en-US" sz="2800" spc="-21" dirty="0">
                <a:latin typeface="Times New Roman" panose="02020603050405020304" pitchFamily="18" charset="0"/>
                <a:cs typeface="Times New Roman" panose="02020603050405020304" pitchFamily="18" charset="0"/>
              </a:rPr>
              <a:t> </a:t>
            </a:r>
            <a:r>
              <a:rPr lang="en-US" sz="2800" spc="-13" dirty="0">
                <a:latin typeface="Times New Roman" panose="02020603050405020304" pitchFamily="18" charset="0"/>
                <a:cs typeface="Times New Roman" panose="02020603050405020304" pitchFamily="18" charset="0"/>
              </a:rPr>
              <a:t>accuracy</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910D-F327-5488-CEA4-6FE768BB6C3C}"/>
              </a:ext>
            </a:extLst>
          </p:cNvPr>
          <p:cNvSpPr>
            <a:spLocks noGrp="1"/>
          </p:cNvSpPr>
          <p:nvPr>
            <p:ph type="title"/>
          </p:nvPr>
        </p:nvSpPr>
        <p:spPr>
          <a:xfrm>
            <a:off x="866775" y="228600"/>
            <a:ext cx="8686799" cy="1292662"/>
          </a:xfrm>
        </p:spPr>
        <p:txBody>
          <a:bodyPr/>
          <a:lstStyle/>
          <a:p>
            <a:r>
              <a:rPr lang="en-US" sz="2800" dirty="0">
                <a:solidFill>
                  <a:srgbClr val="FF0000"/>
                </a:solidFill>
              </a:rPr>
              <a:t>Applications of Sensors and Automation</a:t>
            </a:r>
            <a:endParaRPr lang="en-IN" dirty="0">
              <a:solidFill>
                <a:srgbClr val="FF0000"/>
              </a:solidFill>
            </a:endParaRPr>
          </a:p>
        </p:txBody>
      </p:sp>
      <p:pic>
        <p:nvPicPr>
          <p:cNvPr id="5" name="Picture 4">
            <a:extLst>
              <a:ext uri="{FF2B5EF4-FFF2-40B4-BE49-F238E27FC236}">
                <a16:creationId xmlns:a16="http://schemas.microsoft.com/office/drawing/2014/main" id="{34A84705-3948-A756-1EBE-FF1F2736F54B}"/>
              </a:ext>
            </a:extLst>
          </p:cNvPr>
          <p:cNvPicPr>
            <a:picLocks noChangeAspect="1"/>
          </p:cNvPicPr>
          <p:nvPr/>
        </p:nvPicPr>
        <p:blipFill>
          <a:blip r:embed="rId2"/>
          <a:stretch>
            <a:fillRect/>
          </a:stretch>
        </p:blipFill>
        <p:spPr>
          <a:xfrm>
            <a:off x="485773" y="762000"/>
            <a:ext cx="9867901" cy="5943600"/>
          </a:xfrm>
          <a:prstGeom prst="rect">
            <a:avLst/>
          </a:prstGeom>
        </p:spPr>
      </p:pic>
    </p:spTree>
    <p:extLst>
      <p:ext uri="{BB962C8B-B14F-4D97-AF65-F5344CB8AC3E}">
        <p14:creationId xmlns:p14="http://schemas.microsoft.com/office/powerpoint/2010/main" val="3961565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5">
            <a:extLst>
              <a:ext uri="{FF2B5EF4-FFF2-40B4-BE49-F238E27FC236}">
                <a16:creationId xmlns:a16="http://schemas.microsoft.com/office/drawing/2014/main" id="{BA4ADD1D-3BC2-AE0A-AC88-329C0F01B2F6}"/>
              </a:ext>
            </a:extLst>
          </p:cNvPr>
          <p:cNvPicPr/>
          <p:nvPr/>
        </p:nvPicPr>
        <p:blipFill>
          <a:blip r:embed="rId2" cstate="print"/>
          <a:stretch>
            <a:fillRect/>
          </a:stretch>
        </p:blipFill>
        <p:spPr>
          <a:xfrm>
            <a:off x="790575" y="1478420"/>
            <a:ext cx="9220200" cy="3626980"/>
          </a:xfrm>
          <a:prstGeom prst="rect">
            <a:avLst/>
          </a:prstGeom>
        </p:spPr>
      </p:pic>
      <p:sp>
        <p:nvSpPr>
          <p:cNvPr id="5" name="TextBox 4">
            <a:extLst>
              <a:ext uri="{FF2B5EF4-FFF2-40B4-BE49-F238E27FC236}">
                <a16:creationId xmlns:a16="http://schemas.microsoft.com/office/drawing/2014/main" id="{562D3E59-C9EE-3227-64AB-8D8F65C00971}"/>
              </a:ext>
            </a:extLst>
          </p:cNvPr>
          <p:cNvSpPr txBox="1"/>
          <p:nvPr/>
        </p:nvSpPr>
        <p:spPr>
          <a:xfrm>
            <a:off x="1895475" y="229811"/>
            <a:ext cx="4270721" cy="646331"/>
          </a:xfrm>
          <a:prstGeom prst="rect">
            <a:avLst/>
          </a:prstGeom>
          <a:noFill/>
        </p:spPr>
        <p:txBody>
          <a:bodyPr wrap="none" rtlCol="0">
            <a:spAutoFit/>
          </a:bodyPr>
          <a:lstStyle/>
          <a:p>
            <a:r>
              <a:rPr lang="en-US" sz="3600" dirty="0">
                <a:solidFill>
                  <a:srgbClr val="FF0000"/>
                </a:solidFill>
              </a:rPr>
              <a:t>Accuracy vs. Precision</a:t>
            </a:r>
            <a:endParaRPr lang="en-IN" sz="3600" dirty="0">
              <a:solidFill>
                <a:srgbClr val="FF0000"/>
              </a:solidFill>
            </a:endParaRPr>
          </a:p>
        </p:txBody>
      </p:sp>
      <p:sp>
        <p:nvSpPr>
          <p:cNvPr id="7" name="TextBox 6">
            <a:extLst>
              <a:ext uri="{FF2B5EF4-FFF2-40B4-BE49-F238E27FC236}">
                <a16:creationId xmlns:a16="http://schemas.microsoft.com/office/drawing/2014/main" id="{FD863F3B-B61E-FD9B-BF03-83E01D40279A}"/>
              </a:ext>
            </a:extLst>
          </p:cNvPr>
          <p:cNvSpPr txBox="1"/>
          <p:nvPr/>
        </p:nvSpPr>
        <p:spPr>
          <a:xfrm>
            <a:off x="823231" y="5663625"/>
            <a:ext cx="9606643" cy="830997"/>
          </a:xfrm>
          <a:prstGeom prst="rect">
            <a:avLst/>
          </a:prstGeom>
          <a:noFill/>
        </p:spPr>
        <p:txBody>
          <a:bodyPr wrap="square">
            <a:spAutoFit/>
          </a:bodyPr>
          <a:lstStyle/>
          <a:p>
            <a:pPr marL="620375" marR="251462" indent="-342900" algn="just">
              <a:spcBef>
                <a:spcPts val="306"/>
              </a:spcBef>
              <a:buFont typeface="Arial" panose="020B0604020202020204" pitchFamily="34" charset="0"/>
              <a:buChar char="•"/>
            </a:pPr>
            <a:r>
              <a:rPr lang="en-US" sz="2400" i="1" dirty="0">
                <a:cs typeface="Calibri"/>
              </a:rPr>
              <a:t>The </a:t>
            </a:r>
            <a:r>
              <a:rPr lang="en-US" sz="2400" i="1" spc="-4" dirty="0">
                <a:cs typeface="Calibri"/>
              </a:rPr>
              <a:t>precision of </a:t>
            </a:r>
            <a:r>
              <a:rPr lang="en-US" sz="2400" i="1" dirty="0">
                <a:cs typeface="Calibri"/>
              </a:rPr>
              <a:t>the </a:t>
            </a:r>
            <a:r>
              <a:rPr lang="en-US" sz="2400" i="1" spc="4" dirty="0">
                <a:cs typeface="Calibri"/>
              </a:rPr>
              <a:t> </a:t>
            </a:r>
            <a:r>
              <a:rPr lang="en-US" sz="2400" i="1" spc="-9" dirty="0">
                <a:cs typeface="Calibri"/>
              </a:rPr>
              <a:t>instrument </a:t>
            </a:r>
            <a:r>
              <a:rPr lang="en-US" sz="2400" i="1" dirty="0">
                <a:cs typeface="Calibri"/>
              </a:rPr>
              <a:t>depends </a:t>
            </a:r>
            <a:r>
              <a:rPr lang="en-US" sz="2400" i="1" spc="-4" dirty="0">
                <a:cs typeface="Calibri"/>
              </a:rPr>
              <a:t>on </a:t>
            </a:r>
            <a:r>
              <a:rPr lang="en-US" sz="2400" i="1" dirty="0">
                <a:cs typeface="Calibri"/>
              </a:rPr>
              <a:t>the </a:t>
            </a:r>
            <a:r>
              <a:rPr lang="en-US" sz="2400" i="1" spc="-9" dirty="0">
                <a:cs typeface="Calibri"/>
              </a:rPr>
              <a:t>factors </a:t>
            </a:r>
            <a:r>
              <a:rPr lang="en-US" sz="2400" i="1" dirty="0">
                <a:cs typeface="Calibri"/>
              </a:rPr>
              <a:t>that </a:t>
            </a:r>
            <a:r>
              <a:rPr lang="en-US" sz="2400" i="1" spc="-4" dirty="0">
                <a:cs typeface="Calibri"/>
              </a:rPr>
              <a:t>cause </a:t>
            </a:r>
            <a:r>
              <a:rPr lang="en-US" sz="2400" i="1" dirty="0">
                <a:cs typeface="Calibri"/>
              </a:rPr>
              <a:t> random</a:t>
            </a:r>
            <a:r>
              <a:rPr lang="en-US" sz="2400" i="1" spc="-30" dirty="0">
                <a:cs typeface="Calibri"/>
              </a:rPr>
              <a:t> </a:t>
            </a:r>
            <a:r>
              <a:rPr lang="en-US" sz="2400" i="1" dirty="0">
                <a:cs typeface="Calibri"/>
              </a:rPr>
              <a:t>errors.</a:t>
            </a:r>
            <a:endParaRPr lang="en-US" sz="1800" dirty="0">
              <a:cs typeface="Calibri"/>
            </a:endParaRPr>
          </a:p>
        </p:txBody>
      </p:sp>
      <p:pic>
        <p:nvPicPr>
          <p:cNvPr id="9" name="Picture 8">
            <a:extLst>
              <a:ext uri="{FF2B5EF4-FFF2-40B4-BE49-F238E27FC236}">
                <a16:creationId xmlns:a16="http://schemas.microsoft.com/office/drawing/2014/main" id="{FBFA8D21-F243-8549-4F4A-9949389BDB7F}"/>
              </a:ext>
            </a:extLst>
          </p:cNvPr>
          <p:cNvPicPr>
            <a:picLocks noChangeAspect="1"/>
          </p:cNvPicPr>
          <p:nvPr/>
        </p:nvPicPr>
        <p:blipFill>
          <a:blip r:embed="rId3">
            <a:duotone>
              <a:prstClr val="black"/>
              <a:schemeClr val="accent2">
                <a:tint val="45000"/>
                <a:satMod val="400000"/>
              </a:schemeClr>
            </a:duotone>
          </a:blip>
          <a:stretch>
            <a:fillRect/>
          </a:stretch>
        </p:blipFill>
        <p:spPr>
          <a:xfrm>
            <a:off x="600075" y="1012020"/>
            <a:ext cx="9440686" cy="422347"/>
          </a:xfrm>
          <a:prstGeom prst="rect">
            <a:avLst/>
          </a:prstGeom>
        </p:spPr>
      </p:pic>
    </p:spTree>
    <p:extLst>
      <p:ext uri="{BB962C8B-B14F-4D97-AF65-F5344CB8AC3E}">
        <p14:creationId xmlns:p14="http://schemas.microsoft.com/office/powerpoint/2010/main" val="2956168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pPr/>
              <a:t>31</a:t>
            </a:fld>
            <a:endParaRPr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52AAAE2-04C7-EE71-B4B1-7F0549BA75D1}"/>
                  </a:ext>
                </a:extLst>
              </p:cNvPr>
              <p:cNvSpPr txBox="1"/>
              <p:nvPr/>
            </p:nvSpPr>
            <p:spPr>
              <a:xfrm>
                <a:off x="-1" y="202114"/>
                <a:ext cx="10506075" cy="6448240"/>
              </a:xfrm>
              <a:prstGeom prst="rect">
                <a:avLst/>
              </a:prstGeom>
              <a:noFill/>
            </p:spPr>
            <p:txBody>
              <a:bodyPr wrap="square" rtlCol="0">
                <a:spAutoFit/>
              </a:bodyPr>
              <a:lstStyle/>
              <a:p>
                <a:pPr algn="just">
                  <a:lnSpc>
                    <a:spcPct val="150000"/>
                  </a:lnSpc>
                </a:pPr>
                <a:r>
                  <a:rPr lang="en-US" sz="3200" dirty="0">
                    <a:solidFill>
                      <a:srgbClr val="FF0000"/>
                    </a:solidFill>
                  </a:rPr>
                  <a:t>4.Resolution or Discrimination: </a:t>
                </a:r>
                <a:r>
                  <a:rPr lang="en-US" sz="2800" dirty="0"/>
                  <a:t>It is defined as the smallest increment in the measured value that can be detected with certainty by the instrument.</a:t>
                </a:r>
              </a:p>
              <a:p>
                <a:pPr algn="just">
                  <a:lnSpc>
                    <a:spcPct val="150000"/>
                  </a:lnSpc>
                </a:pPr>
                <a:r>
                  <a:rPr lang="en-US" sz="2800" dirty="0"/>
                  <a:t>Resolution is also defined as the largest change in input that can occur without any corresponding change in output.</a:t>
                </a:r>
              </a:p>
              <a:p>
                <a:pPr algn="just">
                  <a:lnSpc>
                    <a:spcPct val="150000"/>
                  </a:lnSpc>
                </a:pPr>
                <a:r>
                  <a:rPr lang="en-US" sz="2800" b="0" dirty="0"/>
                  <a:t>                     </a:t>
                </a:r>
                <a14:m>
                  <m:oMath xmlns:m="http://schemas.openxmlformats.org/officeDocument/2006/math">
                    <m:r>
                      <a:rPr lang="en-US" sz="3200" b="0" i="1" smtClean="0">
                        <a:latin typeface="Cambria Math" panose="02040503050406030204" pitchFamily="18" charset="0"/>
                      </a:rPr>
                      <m:t>𝑅𝑒𝑠𝑜𝑙𝑢𝑡𝑎𝑡𝑖𝑜𝑛</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𝐼</m:t>
                        </m:r>
                      </m:num>
                      <m:den>
                        <m:r>
                          <a:rPr lang="en-US" sz="3200" b="0" i="1" smtClean="0">
                            <a:latin typeface="Cambria Math" panose="02040503050406030204" pitchFamily="18" charset="0"/>
                          </a:rPr>
                          <m:t>𝐹𝑢𝑙𝑙</m:t>
                        </m:r>
                        <m:r>
                          <a:rPr lang="en-US" sz="3200" b="0" i="1" smtClean="0">
                            <a:latin typeface="Cambria Math" panose="02040503050406030204" pitchFamily="18" charset="0"/>
                          </a:rPr>
                          <m:t> </m:t>
                        </m:r>
                        <m:r>
                          <a:rPr lang="en-US" sz="3200" b="0" i="1" smtClean="0">
                            <a:latin typeface="Cambria Math" panose="02040503050406030204" pitchFamily="18" charset="0"/>
                          </a:rPr>
                          <m:t>𝑠𝑐𝑎𝑙𝑒</m:t>
                        </m:r>
                      </m:den>
                    </m:f>
                  </m:oMath>
                </a14:m>
                <a:r>
                  <a:rPr lang="en-IN" sz="3200" dirty="0"/>
                  <a:t>*100</a:t>
                </a:r>
                <a:endParaRPr lang="en-IN" sz="2800" dirty="0"/>
              </a:p>
              <a:p>
                <a:pPr algn="just">
                  <a:lnSpc>
                    <a:spcPct val="150000"/>
                  </a:lnSpc>
                </a:pPr>
                <a:r>
                  <a:rPr lang="en-IN" sz="3200" dirty="0">
                    <a:solidFill>
                      <a:srgbClr val="FF0000"/>
                    </a:solidFill>
                  </a:rPr>
                  <a:t>5. Range or  Span: </a:t>
                </a:r>
                <a:r>
                  <a:rPr lang="en-IN" sz="2800" dirty="0"/>
                  <a:t>The range and span of an instrument defines the minimum and maximum values of a quantity that the instrument is designed to measure</a:t>
                </a:r>
              </a:p>
            </p:txBody>
          </p:sp>
        </mc:Choice>
        <mc:Fallback xmlns="">
          <p:sp>
            <p:nvSpPr>
              <p:cNvPr id="2" name="TextBox 1">
                <a:extLst>
                  <a:ext uri="{FF2B5EF4-FFF2-40B4-BE49-F238E27FC236}">
                    <a16:creationId xmlns:a16="http://schemas.microsoft.com/office/drawing/2014/main" id="{352AAAE2-04C7-EE71-B4B1-7F0549BA75D1}"/>
                  </a:ext>
                </a:extLst>
              </p:cNvPr>
              <p:cNvSpPr txBox="1">
                <a:spLocks noRot="1" noChangeAspect="1" noMove="1" noResize="1" noEditPoints="1" noAdjustHandles="1" noChangeArrowheads="1" noChangeShapeType="1" noTextEdit="1"/>
              </p:cNvSpPr>
              <p:nvPr/>
            </p:nvSpPr>
            <p:spPr>
              <a:xfrm>
                <a:off x="-1" y="202114"/>
                <a:ext cx="10506075" cy="6448240"/>
              </a:xfrm>
              <a:prstGeom prst="rect">
                <a:avLst/>
              </a:prstGeom>
              <a:blipFill>
                <a:blip r:embed="rId2"/>
                <a:stretch>
                  <a:fillRect l="-1451" r="-1161" b="-1701"/>
                </a:stretch>
              </a:blipFill>
            </p:spPr>
            <p:txBody>
              <a:bodyPr/>
              <a:lstStyle/>
              <a:p>
                <a:r>
                  <a:rPr lang="en-IN">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pPr/>
              <a:t>32</a:t>
            </a:fld>
            <a:endParaRPr dirty="0"/>
          </a:p>
        </p:txBody>
      </p:sp>
      <p:pic>
        <p:nvPicPr>
          <p:cNvPr id="4098"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654050" y="1219200"/>
            <a:ext cx="9725317" cy="44196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2243358" y="2590802"/>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pPr/>
              <a:t>33</a:t>
            </a:fld>
            <a:endParaRPr dirty="0"/>
          </a:p>
        </p:txBody>
      </p:sp>
      <p:pic>
        <p:nvPicPr>
          <p:cNvPr id="5122" name="Picture 2"/>
          <p:cNvPicPr>
            <a:picLocks noChangeAspect="1" noChangeArrowheads="1"/>
          </p:cNvPicPr>
          <p:nvPr/>
        </p:nvPicPr>
        <p:blipFill>
          <a:blip r:embed="rId2" cstate="print"/>
          <a:srcRect/>
          <a:stretch>
            <a:fillRect/>
          </a:stretch>
        </p:blipFill>
        <p:spPr bwMode="auto">
          <a:xfrm>
            <a:off x="371474" y="152400"/>
            <a:ext cx="10030117" cy="59436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2223810" y="5242217"/>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pPr/>
              <a:t>34</a:t>
            </a:fld>
            <a:endParaRPr dirty="0"/>
          </a:p>
        </p:txBody>
      </p:sp>
      <p:sp>
        <p:nvSpPr>
          <p:cNvPr id="4" name="TextBox 3">
            <a:extLst>
              <a:ext uri="{FF2B5EF4-FFF2-40B4-BE49-F238E27FC236}">
                <a16:creationId xmlns:a16="http://schemas.microsoft.com/office/drawing/2014/main" id="{63F1457E-FB54-D3FE-9276-62463DD6DA9A}"/>
              </a:ext>
            </a:extLst>
          </p:cNvPr>
          <p:cNvSpPr txBox="1"/>
          <p:nvPr/>
        </p:nvSpPr>
        <p:spPr>
          <a:xfrm>
            <a:off x="142875" y="15766"/>
            <a:ext cx="10658475" cy="1410514"/>
          </a:xfrm>
          <a:prstGeom prst="rect">
            <a:avLst/>
          </a:prstGeom>
          <a:noFill/>
        </p:spPr>
        <p:txBody>
          <a:bodyPr wrap="square">
            <a:spAutoFit/>
          </a:bodyPr>
          <a:lstStyle/>
          <a:p>
            <a:pPr>
              <a:lnSpc>
                <a:spcPct val="150000"/>
              </a:lnSpc>
            </a:pPr>
            <a:r>
              <a:rPr lang="en-US" sz="3200" dirty="0">
                <a:solidFill>
                  <a:srgbClr val="FF0000"/>
                </a:solidFill>
                <a:latin typeface="Söhne"/>
              </a:rPr>
              <a:t>7.L</a:t>
            </a:r>
            <a:r>
              <a:rPr lang="en-US" sz="3200" b="0" i="0" dirty="0">
                <a:solidFill>
                  <a:srgbClr val="FF0000"/>
                </a:solidFill>
                <a:effectLst/>
                <a:latin typeface="Söhne"/>
              </a:rPr>
              <a:t>inearity </a:t>
            </a:r>
            <a:r>
              <a:rPr lang="en-US" sz="2800" b="0" i="0" dirty="0">
                <a:solidFill>
                  <a:srgbClr val="374151"/>
                </a:solidFill>
                <a:effectLst/>
                <a:latin typeface="Söhne"/>
              </a:rPr>
              <a:t>refers to the property of a system or function that exhibits a proportional relationship between its inputs and outputs.</a:t>
            </a:r>
            <a:endParaRPr lang="en-IN" sz="2800" dirty="0"/>
          </a:p>
        </p:txBody>
      </p:sp>
      <p:pic>
        <p:nvPicPr>
          <p:cNvPr id="6" name="Picture 5">
            <a:extLst>
              <a:ext uri="{FF2B5EF4-FFF2-40B4-BE49-F238E27FC236}">
                <a16:creationId xmlns:a16="http://schemas.microsoft.com/office/drawing/2014/main" id="{DEA64414-59CD-A298-2486-5959EA836C06}"/>
              </a:ext>
            </a:extLst>
          </p:cNvPr>
          <p:cNvPicPr>
            <a:picLocks noChangeAspect="1"/>
          </p:cNvPicPr>
          <p:nvPr/>
        </p:nvPicPr>
        <p:blipFill>
          <a:blip r:embed="rId2"/>
          <a:stretch>
            <a:fillRect/>
          </a:stretch>
        </p:blipFill>
        <p:spPr>
          <a:xfrm>
            <a:off x="523875" y="1579938"/>
            <a:ext cx="9601200" cy="479807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C6D8F1-61D0-108E-566A-18DCEC52B334}"/>
              </a:ext>
            </a:extLst>
          </p:cNvPr>
          <p:cNvPicPr>
            <a:picLocks noChangeAspect="1"/>
          </p:cNvPicPr>
          <p:nvPr/>
        </p:nvPicPr>
        <p:blipFill>
          <a:blip r:embed="rId2"/>
          <a:stretch>
            <a:fillRect/>
          </a:stretch>
        </p:blipFill>
        <p:spPr>
          <a:xfrm>
            <a:off x="600075" y="152400"/>
            <a:ext cx="9753600" cy="6096000"/>
          </a:xfrm>
          <a:prstGeom prst="rect">
            <a:avLst/>
          </a:prstGeom>
        </p:spPr>
      </p:pic>
    </p:spTree>
    <p:extLst>
      <p:ext uri="{BB962C8B-B14F-4D97-AF65-F5344CB8AC3E}">
        <p14:creationId xmlns:p14="http://schemas.microsoft.com/office/powerpoint/2010/main" val="850300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pPr/>
              <a:t>36</a:t>
            </a:fld>
            <a:endParaRPr dirty="0"/>
          </a:p>
        </p:txBody>
      </p:sp>
      <p:sp>
        <p:nvSpPr>
          <p:cNvPr id="2" name="TextBox 1">
            <a:extLst>
              <a:ext uri="{FF2B5EF4-FFF2-40B4-BE49-F238E27FC236}">
                <a16:creationId xmlns:a16="http://schemas.microsoft.com/office/drawing/2014/main" id="{C88A5552-CCD6-D01B-7C73-28748EA4E65A}"/>
              </a:ext>
            </a:extLst>
          </p:cNvPr>
          <p:cNvSpPr txBox="1"/>
          <p:nvPr/>
        </p:nvSpPr>
        <p:spPr>
          <a:xfrm flipH="1">
            <a:off x="409203" y="159621"/>
            <a:ext cx="10173071" cy="2056845"/>
          </a:xfrm>
          <a:prstGeom prst="rect">
            <a:avLst/>
          </a:prstGeom>
          <a:noFill/>
        </p:spPr>
        <p:txBody>
          <a:bodyPr wrap="square" rtlCol="0">
            <a:spAutoFit/>
          </a:bodyPr>
          <a:lstStyle/>
          <a:p>
            <a:pPr>
              <a:lnSpc>
                <a:spcPct val="150000"/>
              </a:lnSpc>
            </a:pPr>
            <a:r>
              <a:rPr lang="en-US" sz="3200" dirty="0">
                <a:solidFill>
                  <a:srgbClr val="FF0000"/>
                </a:solidFill>
              </a:rPr>
              <a:t>8.Drift: </a:t>
            </a:r>
            <a:r>
              <a:rPr lang="en-US" sz="2800" dirty="0"/>
              <a:t>The variation of output for a given input caused due to change in the sensitivity of the instrument due to certain interfering inputs like </a:t>
            </a:r>
            <a:r>
              <a:rPr lang="en-US" sz="2800" dirty="0">
                <a:solidFill>
                  <a:srgbClr val="C00000"/>
                </a:solidFill>
              </a:rPr>
              <a:t>temperature changes.</a:t>
            </a:r>
            <a:endParaRPr lang="en-IN" sz="2800" dirty="0">
              <a:solidFill>
                <a:srgbClr val="C00000"/>
              </a:solidFill>
            </a:endParaRPr>
          </a:p>
        </p:txBody>
      </p:sp>
      <p:pic>
        <p:nvPicPr>
          <p:cNvPr id="5" name="Picture 4">
            <a:extLst>
              <a:ext uri="{FF2B5EF4-FFF2-40B4-BE49-F238E27FC236}">
                <a16:creationId xmlns:a16="http://schemas.microsoft.com/office/drawing/2014/main" id="{0B5EC566-8958-7168-ABAC-68EEA134F46A}"/>
              </a:ext>
            </a:extLst>
          </p:cNvPr>
          <p:cNvPicPr>
            <a:picLocks noChangeAspect="1"/>
          </p:cNvPicPr>
          <p:nvPr/>
        </p:nvPicPr>
        <p:blipFill>
          <a:blip r:embed="rId2"/>
          <a:stretch>
            <a:fillRect/>
          </a:stretch>
        </p:blipFill>
        <p:spPr>
          <a:xfrm>
            <a:off x="1133475" y="2362199"/>
            <a:ext cx="9220200" cy="396240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004264-2133-2A9F-595D-C8FD1F2D01A2}"/>
              </a:ext>
            </a:extLst>
          </p:cNvPr>
          <p:cNvSpPr txBox="1"/>
          <p:nvPr/>
        </p:nvSpPr>
        <p:spPr>
          <a:xfrm>
            <a:off x="295275" y="304800"/>
            <a:ext cx="10134600" cy="4832092"/>
          </a:xfrm>
          <a:prstGeom prst="rect">
            <a:avLst/>
          </a:prstGeom>
          <a:noFill/>
        </p:spPr>
        <p:txBody>
          <a:bodyPr wrap="square">
            <a:spAutoFit/>
          </a:bodyPr>
          <a:lstStyle/>
          <a:p>
            <a:pPr algn="just"/>
            <a:r>
              <a:rPr lang="en-US" sz="2800" b="0" i="0" dirty="0">
                <a:solidFill>
                  <a:srgbClr val="C00000"/>
                </a:solidFill>
                <a:effectLst/>
                <a:latin typeface="Söhne"/>
              </a:rPr>
              <a:t>9.</a:t>
            </a:r>
            <a:r>
              <a:rPr lang="en-US" sz="2800" b="0" i="0" dirty="0">
                <a:solidFill>
                  <a:srgbClr val="C00000"/>
                </a:solidFill>
                <a:effectLst/>
              </a:rPr>
              <a:t>Hysteresis</a:t>
            </a:r>
            <a:r>
              <a:rPr lang="en-US" sz="2800" b="0" i="0" dirty="0">
                <a:solidFill>
                  <a:srgbClr val="374151"/>
                </a:solidFill>
                <a:effectLst/>
              </a:rPr>
              <a:t> refers to a phenomenon in which the value of a physical property of a system depends on its history. </a:t>
            </a:r>
          </a:p>
          <a:p>
            <a:pPr algn="just"/>
            <a:endParaRPr lang="en-US" sz="2800" b="0" i="0" dirty="0">
              <a:solidFill>
                <a:srgbClr val="374151"/>
              </a:solidFill>
              <a:effectLst/>
            </a:endParaRPr>
          </a:p>
          <a:p>
            <a:pPr marL="457200" indent="-457200" algn="just">
              <a:buFont typeface="Arial" panose="020B0604020202020204" pitchFamily="34" charset="0"/>
              <a:buChar char="•"/>
            </a:pPr>
            <a:r>
              <a:rPr lang="en-US" sz="2800" b="0" i="0" dirty="0">
                <a:solidFill>
                  <a:srgbClr val="C00000"/>
                </a:solidFill>
                <a:effectLst/>
              </a:rPr>
              <a:t> </a:t>
            </a:r>
            <a:r>
              <a:rPr lang="en-US" sz="2800" b="0" i="0" dirty="0">
                <a:solidFill>
                  <a:srgbClr val="202124"/>
                </a:solidFill>
                <a:effectLst/>
              </a:rPr>
              <a:t>Hysteresis loss is caused by the </a:t>
            </a:r>
            <a:r>
              <a:rPr lang="en-US" sz="2800" b="1" i="0" dirty="0">
                <a:solidFill>
                  <a:srgbClr val="202124"/>
                </a:solidFill>
                <a:effectLst/>
              </a:rPr>
              <a:t>magnetization and demagnetization of the core as current flows in the forward and reverse directions</a:t>
            </a:r>
            <a:r>
              <a:rPr lang="en-US" sz="2800" b="0" i="0" dirty="0">
                <a:solidFill>
                  <a:srgbClr val="202124"/>
                </a:solidFill>
                <a:effectLst/>
              </a:rPr>
              <a:t>. As the magnetizing force (current) increases, the magnetic flux increases</a:t>
            </a:r>
            <a:r>
              <a:rPr lang="en-US" sz="2400" b="0" i="0" dirty="0">
                <a:solidFill>
                  <a:srgbClr val="202124"/>
                </a:solidFill>
                <a:effectLst/>
              </a:rPr>
              <a:t>.</a:t>
            </a:r>
          </a:p>
          <a:p>
            <a:pPr marL="457200" indent="-457200" algn="just">
              <a:buFont typeface="Arial" panose="020B0604020202020204" pitchFamily="34" charset="0"/>
              <a:buChar char="•"/>
            </a:pPr>
            <a:endParaRPr lang="en-US" sz="2800" b="0" i="0" dirty="0">
              <a:solidFill>
                <a:srgbClr val="202124"/>
              </a:solidFill>
              <a:effectLst/>
            </a:endParaRPr>
          </a:p>
          <a:p>
            <a:pPr marL="457200" indent="-457200" algn="just">
              <a:buFont typeface="Arial" panose="020B0604020202020204" pitchFamily="34" charset="0"/>
              <a:buChar char="•"/>
            </a:pPr>
            <a:r>
              <a:rPr lang="en-US" sz="2800" b="0" i="0" dirty="0">
                <a:solidFill>
                  <a:srgbClr val="202124"/>
                </a:solidFill>
                <a:effectLst/>
              </a:rPr>
              <a:t>Examples include </a:t>
            </a:r>
            <a:r>
              <a:rPr lang="en-US" sz="2800" b="1" i="0" dirty="0">
                <a:solidFill>
                  <a:srgbClr val="202124"/>
                </a:solidFill>
                <a:effectLst/>
              </a:rPr>
              <a:t>backlash in gears caused by excess play, forces exerted by elastic materials, Schmitt triggers from electronic circuits, and magnetization of ferrous materials</a:t>
            </a:r>
            <a:endParaRPr lang="en-US" sz="2400" b="0" i="0" dirty="0">
              <a:solidFill>
                <a:srgbClr val="374151"/>
              </a:solidFill>
              <a:effectLst/>
            </a:endParaRPr>
          </a:p>
        </p:txBody>
      </p:sp>
    </p:spTree>
    <p:extLst>
      <p:ext uri="{BB962C8B-B14F-4D97-AF65-F5344CB8AC3E}">
        <p14:creationId xmlns:p14="http://schemas.microsoft.com/office/powerpoint/2010/main" val="2741399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ysteresis Loop | Magnetization Curve | Electrical Academia">
            <a:extLst>
              <a:ext uri="{FF2B5EF4-FFF2-40B4-BE49-F238E27FC236}">
                <a16:creationId xmlns:a16="http://schemas.microsoft.com/office/drawing/2014/main" id="{152B1397-F5FA-9280-3D98-003A2C5941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152400"/>
            <a:ext cx="10029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716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pPr/>
              <a:t>39</a:t>
            </a:fld>
            <a:endParaRPr dirty="0"/>
          </a:p>
        </p:txBody>
      </p:sp>
      <p:sp>
        <p:nvSpPr>
          <p:cNvPr id="2" name="TextBox 1">
            <a:extLst>
              <a:ext uri="{FF2B5EF4-FFF2-40B4-BE49-F238E27FC236}">
                <a16:creationId xmlns:a16="http://schemas.microsoft.com/office/drawing/2014/main" id="{4C4E4AD3-E4EC-4202-F30C-C6AE2F18F5D9}"/>
              </a:ext>
            </a:extLst>
          </p:cNvPr>
          <p:cNvSpPr txBox="1"/>
          <p:nvPr/>
        </p:nvSpPr>
        <p:spPr>
          <a:xfrm flipH="1">
            <a:off x="219075" y="736443"/>
            <a:ext cx="10182516" cy="4734501"/>
          </a:xfrm>
          <a:prstGeom prst="rect">
            <a:avLst/>
          </a:prstGeom>
          <a:noFill/>
        </p:spPr>
        <p:txBody>
          <a:bodyPr wrap="square" rtlCol="0">
            <a:spAutoFit/>
          </a:bodyPr>
          <a:lstStyle/>
          <a:p>
            <a:pPr algn="just">
              <a:lnSpc>
                <a:spcPct val="150000"/>
              </a:lnSpc>
            </a:pPr>
            <a:r>
              <a:rPr lang="en-US" sz="3200" dirty="0">
                <a:solidFill>
                  <a:srgbClr val="FF0000"/>
                </a:solidFill>
              </a:rPr>
              <a:t>10.Dead Band: </a:t>
            </a:r>
            <a:r>
              <a:rPr lang="en-US" sz="2800" dirty="0"/>
              <a:t>It is defined as the largest change of the measured to which the instrument does not respond</a:t>
            </a:r>
          </a:p>
          <a:p>
            <a:pPr algn="just">
              <a:lnSpc>
                <a:spcPct val="150000"/>
              </a:lnSpc>
            </a:pPr>
            <a:endParaRPr lang="en-US" sz="2800" dirty="0"/>
          </a:p>
          <a:p>
            <a:pPr algn="just">
              <a:lnSpc>
                <a:spcPct val="150000"/>
              </a:lnSpc>
            </a:pPr>
            <a:r>
              <a:rPr lang="en-US" sz="3200" dirty="0">
                <a:solidFill>
                  <a:srgbClr val="FF0000"/>
                </a:solidFill>
              </a:rPr>
              <a:t>11.Backlash:  </a:t>
            </a:r>
            <a:r>
              <a:rPr lang="en-US" sz="2800" dirty="0"/>
              <a:t>It is defined as the maximum distance or angle through t which any part of the mechanical system may be moved in one direction causing motion of the next part.(It is similar  to hysteresis loop)</a:t>
            </a:r>
            <a:endParaRPr lang="en-IN" sz="2800" dirty="0"/>
          </a:p>
        </p:txBody>
      </p:sp>
    </p:spTree>
    <p:extLst>
      <p:ext uri="{BB962C8B-B14F-4D97-AF65-F5344CB8AC3E}">
        <p14:creationId xmlns:p14="http://schemas.microsoft.com/office/powerpoint/2010/main" val="274136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600075" y="1208313"/>
            <a:ext cx="9601200" cy="5388667"/>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pPr/>
              <a:t>4</a:t>
            </a:fld>
            <a:endParaRPr dirty="0"/>
          </a:p>
        </p:txBody>
      </p:sp>
      <p:sp>
        <p:nvSpPr>
          <p:cNvPr id="2" name="Rectangle 1">
            <a:extLst>
              <a:ext uri="{FF2B5EF4-FFF2-40B4-BE49-F238E27FC236}">
                <a16:creationId xmlns:a16="http://schemas.microsoft.com/office/drawing/2014/main" id="{78872B4B-9188-2CD3-C709-21564C953A09}"/>
              </a:ext>
            </a:extLst>
          </p:cNvPr>
          <p:cNvSpPr/>
          <p:nvPr/>
        </p:nvSpPr>
        <p:spPr>
          <a:xfrm>
            <a:off x="1994097" y="304800"/>
            <a:ext cx="6046399" cy="523220"/>
          </a:xfrm>
          <a:prstGeom prst="rect">
            <a:avLst/>
          </a:prstGeom>
        </p:spPr>
        <p:txBody>
          <a:bodyPr wrap="none">
            <a:spAutoFit/>
          </a:bodyPr>
          <a:lstStyle/>
          <a:p>
            <a:pPr marL="1663226" marR="382611" indent="-1274111">
              <a:spcBef>
                <a:spcPts val="857"/>
              </a:spcBef>
            </a:pPr>
            <a:r>
              <a:rPr lang="en-US" sz="2800" dirty="0">
                <a:solidFill>
                  <a:srgbClr val="FF0000"/>
                </a:solidFill>
                <a:cs typeface="Calibri"/>
              </a:rPr>
              <a:t>Generalized  </a:t>
            </a:r>
            <a:r>
              <a:rPr lang="en-US" sz="2800" spc="-4" dirty="0">
                <a:solidFill>
                  <a:srgbClr val="FF0000"/>
                </a:solidFill>
                <a:cs typeface="Calibri"/>
              </a:rPr>
              <a:t>Measurement </a:t>
            </a:r>
            <a:r>
              <a:rPr lang="en-US" sz="2800" spc="-341" dirty="0">
                <a:solidFill>
                  <a:srgbClr val="FF0000"/>
                </a:solidFill>
                <a:cs typeface="Calibri"/>
              </a:rPr>
              <a:t> </a:t>
            </a:r>
            <a:r>
              <a:rPr lang="en-US" sz="2800" spc="-17" dirty="0">
                <a:solidFill>
                  <a:srgbClr val="FF0000"/>
                </a:solidFill>
                <a:cs typeface="Calibri"/>
              </a:rPr>
              <a:t>System</a:t>
            </a:r>
            <a:endParaRPr lang="en-US" sz="2800" dirty="0">
              <a:solidFill>
                <a:srgbClr val="FF0000"/>
              </a:solidFill>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812241" y="2394068"/>
            <a:ext cx="2859180" cy="51954"/>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pPr/>
              <a:t>40</a:t>
            </a:fld>
            <a:endParaRPr dirty="0"/>
          </a:p>
        </p:txBody>
      </p:sp>
      <p:sp>
        <p:nvSpPr>
          <p:cNvPr id="2" name="TextBox 1">
            <a:extLst>
              <a:ext uri="{FF2B5EF4-FFF2-40B4-BE49-F238E27FC236}">
                <a16:creationId xmlns:a16="http://schemas.microsoft.com/office/drawing/2014/main" id="{5E265DEF-AD62-0A3B-942B-758E7E9A08BF}"/>
              </a:ext>
            </a:extLst>
          </p:cNvPr>
          <p:cNvSpPr txBox="1"/>
          <p:nvPr/>
        </p:nvSpPr>
        <p:spPr>
          <a:xfrm flipH="1">
            <a:off x="371475" y="533400"/>
            <a:ext cx="10286999" cy="5288499"/>
          </a:xfrm>
          <a:prstGeom prst="rect">
            <a:avLst/>
          </a:prstGeom>
          <a:noFill/>
        </p:spPr>
        <p:txBody>
          <a:bodyPr wrap="square" rtlCol="0">
            <a:spAutoFit/>
          </a:bodyPr>
          <a:lstStyle/>
          <a:p>
            <a:pPr>
              <a:lnSpc>
                <a:spcPct val="150000"/>
              </a:lnSpc>
            </a:pPr>
            <a:r>
              <a:rPr lang="en-US" sz="3200" dirty="0">
                <a:solidFill>
                  <a:srgbClr val="FF0000"/>
                </a:solidFill>
              </a:rPr>
              <a:t>12.Loading Effect(Impendence Load):</a:t>
            </a:r>
          </a:p>
          <a:p>
            <a:pPr algn="just">
              <a:lnSpc>
                <a:spcPct val="150000"/>
              </a:lnSpc>
            </a:pPr>
            <a:r>
              <a:rPr lang="en-IN" sz="2800" dirty="0"/>
              <a:t>Any measuring instrument with an input signal source would extract some energy, thereby changing the value of measured variable.</a:t>
            </a:r>
          </a:p>
          <a:p>
            <a:pPr algn="just">
              <a:lnSpc>
                <a:spcPct val="150000"/>
              </a:lnSpc>
            </a:pPr>
            <a:r>
              <a:rPr lang="en-IN" sz="2800" dirty="0"/>
              <a:t>This means that the input signal suffers a change by it is being measured </a:t>
            </a:r>
            <a:r>
              <a:rPr lang="en-IN" sz="2800" dirty="0">
                <a:solidFill>
                  <a:srgbClr val="FF0000"/>
                </a:solidFill>
              </a:rPr>
              <a:t>this is called as loading</a:t>
            </a:r>
          </a:p>
          <a:p>
            <a:pPr marL="457200" indent="-457200" algn="just">
              <a:lnSpc>
                <a:spcPct val="150000"/>
              </a:lnSpc>
              <a:buFont typeface="Arial" panose="020B0604020202020204" pitchFamily="34" charset="0"/>
              <a:buChar char="•"/>
            </a:pPr>
            <a:r>
              <a:rPr lang="en-IN" sz="2800" dirty="0"/>
              <a:t>Major problem in </a:t>
            </a:r>
            <a:r>
              <a:rPr lang="en-IN" sz="2800" dirty="0" err="1"/>
              <a:t>analog</a:t>
            </a:r>
            <a:r>
              <a:rPr lang="en-IN" sz="2800" dirty="0"/>
              <a:t>  signal conditioning is loading of one circuit by another. Circuit</a:t>
            </a:r>
          </a:p>
          <a:p>
            <a:pPr marL="457200" indent="-457200" algn="just">
              <a:lnSpc>
                <a:spcPct val="150000"/>
              </a:lnSpc>
              <a:buFont typeface="Arial" panose="020B0604020202020204" pitchFamily="34" charset="0"/>
              <a:buChar char="•"/>
            </a:pPr>
            <a:r>
              <a:rPr lang="en-IN" sz="2800" dirty="0"/>
              <a:t>The loading effect cannot  zero. But it can be minimized</a:t>
            </a:r>
            <a:r>
              <a:rPr lang="en-IN" sz="1600"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676275" y="914400"/>
            <a:ext cx="9220200" cy="4648200"/>
          </a:xfrm>
          <a:prstGeom prst="rect">
            <a:avLst/>
          </a:prstGeom>
          <a:noFill/>
          <a:ln w="9525">
            <a:noFill/>
            <a:miter lim="800000"/>
            <a:headEnd/>
            <a:tailEnd/>
          </a:ln>
        </p:spPr>
      </p:pic>
      <p:sp>
        <p:nvSpPr>
          <p:cNvPr id="4" name="TextBox 3"/>
          <p:cNvSpPr txBox="1"/>
          <p:nvPr/>
        </p:nvSpPr>
        <p:spPr>
          <a:xfrm>
            <a:off x="3190875" y="29737"/>
            <a:ext cx="2533066" cy="1154162"/>
          </a:xfrm>
          <a:prstGeom prst="rect">
            <a:avLst/>
          </a:prstGeom>
          <a:noFill/>
        </p:spPr>
        <p:txBody>
          <a:bodyPr wrap="none" rtlCol="0">
            <a:spAutoFit/>
          </a:bodyPr>
          <a:lstStyle/>
          <a:p>
            <a:r>
              <a:rPr lang="en-US" sz="5400" spc="-17" dirty="0">
                <a:solidFill>
                  <a:srgbClr val="FF0000"/>
                </a:solidFill>
                <a:cs typeface="Calibri"/>
              </a:rPr>
              <a:t>13.</a:t>
            </a:r>
            <a:r>
              <a:rPr lang="en-US" sz="4800" spc="-17" dirty="0">
                <a:solidFill>
                  <a:srgbClr val="FF0000"/>
                </a:solidFill>
                <a:cs typeface="Calibri"/>
              </a:rPr>
              <a:t>Errors</a:t>
            </a:r>
            <a:endParaRPr lang="en-US" sz="1600" dirty="0">
              <a:solidFill>
                <a:srgbClr val="FF0000"/>
              </a:solidFill>
              <a:cs typeface="Calibri"/>
            </a:endParaRPr>
          </a:p>
          <a:p>
            <a:endParaRPr lang="en-US" dirty="0"/>
          </a:p>
        </p:txBody>
      </p:sp>
    </p:spTree>
    <p:extLst>
      <p:ext uri="{BB962C8B-B14F-4D97-AF65-F5344CB8AC3E}">
        <p14:creationId xmlns:p14="http://schemas.microsoft.com/office/powerpoint/2010/main" val="1168670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2223810" y="4462899"/>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pPr/>
              <a:t>42</a:t>
            </a:fld>
            <a:endParaRPr dirty="0"/>
          </a:p>
        </p:txBody>
      </p:sp>
      <p:sp>
        <p:nvSpPr>
          <p:cNvPr id="8" name="Rectangle 7"/>
          <p:cNvSpPr/>
          <p:nvPr/>
        </p:nvSpPr>
        <p:spPr>
          <a:xfrm>
            <a:off x="0" y="-152702"/>
            <a:ext cx="10658475" cy="7010702"/>
          </a:xfrm>
          <a:prstGeom prst="rect">
            <a:avLst/>
          </a:prstGeom>
        </p:spPr>
        <p:txBody>
          <a:bodyPr wrap="square">
            <a:spAutoFit/>
          </a:bodyPr>
          <a:lstStyle/>
          <a:p>
            <a:pPr algn="just">
              <a:lnSpc>
                <a:spcPct val="150000"/>
              </a:lnSpc>
              <a:spcBef>
                <a:spcPts val="375"/>
              </a:spcBef>
            </a:pPr>
            <a:r>
              <a:rPr lang="en-US" sz="3600" spc="-26" dirty="0">
                <a:solidFill>
                  <a:srgbClr val="FF0000"/>
                </a:solidFill>
                <a:cs typeface="Calibri"/>
              </a:rPr>
              <a:t>Type </a:t>
            </a:r>
            <a:r>
              <a:rPr lang="en-US" sz="3600" dirty="0">
                <a:solidFill>
                  <a:srgbClr val="FF0000"/>
                </a:solidFill>
                <a:cs typeface="Calibri"/>
              </a:rPr>
              <a:t>of</a:t>
            </a:r>
            <a:r>
              <a:rPr lang="en-US" sz="3600" spc="-17" dirty="0">
                <a:solidFill>
                  <a:srgbClr val="FF0000"/>
                </a:solidFill>
                <a:cs typeface="Calibri"/>
              </a:rPr>
              <a:t> Errors</a:t>
            </a:r>
            <a:endParaRPr lang="en-US" sz="3600" dirty="0">
              <a:solidFill>
                <a:srgbClr val="FF0000"/>
              </a:solidFill>
              <a:cs typeface="Calibri"/>
            </a:endParaRPr>
          </a:p>
          <a:p>
            <a:pPr marL="309992" marR="269888" indent="-146325" algn="just">
              <a:lnSpc>
                <a:spcPct val="150000"/>
              </a:lnSpc>
              <a:spcBef>
                <a:spcPts val="487"/>
              </a:spcBef>
              <a:buFont typeface="Arial MT"/>
              <a:buChar char="•"/>
              <a:tabLst>
                <a:tab pos="310534" algn="l"/>
              </a:tabLst>
            </a:pPr>
            <a:r>
              <a:rPr lang="en-US" sz="2800" u="heavy" spc="-9" dirty="0">
                <a:solidFill>
                  <a:srgbClr val="FF0000"/>
                </a:solidFill>
                <a:uFill>
                  <a:solidFill>
                    <a:srgbClr val="000000"/>
                  </a:solidFill>
                </a:uFill>
                <a:cs typeface="Calibri"/>
              </a:rPr>
              <a:t>Systematic</a:t>
            </a:r>
            <a:r>
              <a:rPr lang="en-US" sz="2800" u="heavy" spc="-26" dirty="0">
                <a:solidFill>
                  <a:srgbClr val="FF0000"/>
                </a:solidFill>
                <a:uFill>
                  <a:solidFill>
                    <a:srgbClr val="000000"/>
                  </a:solidFill>
                </a:uFill>
                <a:cs typeface="Calibri"/>
              </a:rPr>
              <a:t> </a:t>
            </a:r>
            <a:r>
              <a:rPr lang="en-US" sz="2800" u="heavy" spc="-9" dirty="0">
                <a:solidFill>
                  <a:srgbClr val="FF0000"/>
                </a:solidFill>
                <a:uFill>
                  <a:solidFill>
                    <a:srgbClr val="000000"/>
                  </a:solidFill>
                </a:uFill>
                <a:cs typeface="Calibri"/>
              </a:rPr>
              <a:t>errors</a:t>
            </a:r>
            <a:r>
              <a:rPr lang="en-US" sz="2800" spc="-9" dirty="0">
                <a:solidFill>
                  <a:srgbClr val="FF0000"/>
                </a:solidFill>
                <a:cs typeface="Calibri"/>
              </a:rPr>
              <a:t>:</a:t>
            </a:r>
            <a:r>
              <a:rPr lang="en-US" sz="2800" spc="-4" dirty="0">
                <a:solidFill>
                  <a:srgbClr val="FF0000"/>
                </a:solidFill>
                <a:cs typeface="Calibri"/>
              </a:rPr>
              <a:t> </a:t>
            </a:r>
            <a:r>
              <a:rPr lang="en-US" sz="2800" spc="-9" dirty="0">
                <a:solidFill>
                  <a:srgbClr val="0070C0"/>
                </a:solidFill>
                <a:cs typeface="Calibri"/>
              </a:rPr>
              <a:t>Errors</a:t>
            </a:r>
            <a:r>
              <a:rPr lang="en-US" sz="2800" dirty="0">
                <a:solidFill>
                  <a:srgbClr val="0070C0"/>
                </a:solidFill>
                <a:cs typeface="Calibri"/>
              </a:rPr>
              <a:t> </a:t>
            </a:r>
            <a:r>
              <a:rPr lang="en-US" sz="2800" spc="-9" dirty="0">
                <a:solidFill>
                  <a:srgbClr val="0070C0"/>
                </a:solidFill>
                <a:cs typeface="Calibri"/>
              </a:rPr>
              <a:t>that</a:t>
            </a:r>
            <a:r>
              <a:rPr lang="en-US" sz="2800" dirty="0">
                <a:solidFill>
                  <a:srgbClr val="0070C0"/>
                </a:solidFill>
                <a:cs typeface="Calibri"/>
              </a:rPr>
              <a:t> </a:t>
            </a:r>
            <a:r>
              <a:rPr lang="en-US" sz="2800" spc="-9" dirty="0">
                <a:solidFill>
                  <a:srgbClr val="0070C0"/>
                </a:solidFill>
                <a:cs typeface="Calibri"/>
              </a:rPr>
              <a:t>tend</a:t>
            </a:r>
            <a:r>
              <a:rPr lang="en-US" sz="2800" spc="4" dirty="0">
                <a:solidFill>
                  <a:srgbClr val="0070C0"/>
                </a:solidFill>
                <a:cs typeface="Calibri"/>
              </a:rPr>
              <a:t> </a:t>
            </a:r>
            <a:r>
              <a:rPr lang="en-US" sz="2800" spc="-13" dirty="0">
                <a:solidFill>
                  <a:srgbClr val="0070C0"/>
                </a:solidFill>
                <a:cs typeface="Calibri"/>
              </a:rPr>
              <a:t>to</a:t>
            </a:r>
            <a:r>
              <a:rPr lang="en-US" sz="2800" spc="9" dirty="0">
                <a:solidFill>
                  <a:srgbClr val="0070C0"/>
                </a:solidFill>
                <a:cs typeface="Calibri"/>
              </a:rPr>
              <a:t> </a:t>
            </a:r>
            <a:r>
              <a:rPr lang="en-US" sz="2800" spc="-13" dirty="0">
                <a:solidFill>
                  <a:srgbClr val="0070C0"/>
                </a:solidFill>
                <a:cs typeface="Calibri"/>
              </a:rPr>
              <a:t>have</a:t>
            </a:r>
            <a:r>
              <a:rPr lang="en-US" sz="2800" spc="-4" dirty="0">
                <a:solidFill>
                  <a:srgbClr val="0070C0"/>
                </a:solidFill>
                <a:cs typeface="Calibri"/>
              </a:rPr>
              <a:t> the </a:t>
            </a:r>
            <a:r>
              <a:rPr lang="en-US" sz="2800" spc="-294" dirty="0">
                <a:solidFill>
                  <a:srgbClr val="0070C0"/>
                </a:solidFill>
                <a:cs typeface="Calibri"/>
              </a:rPr>
              <a:t> </a:t>
            </a:r>
            <a:r>
              <a:rPr lang="en-US" sz="2800" spc="-4" dirty="0">
                <a:solidFill>
                  <a:srgbClr val="0070C0"/>
                </a:solidFill>
                <a:cs typeface="Calibri"/>
              </a:rPr>
              <a:t>same magnitude</a:t>
            </a:r>
            <a:r>
              <a:rPr lang="en-US" sz="2800" spc="13" dirty="0">
                <a:solidFill>
                  <a:srgbClr val="0070C0"/>
                </a:solidFill>
                <a:cs typeface="Calibri"/>
              </a:rPr>
              <a:t> </a:t>
            </a:r>
            <a:r>
              <a:rPr lang="en-US" sz="2800" spc="-4" dirty="0">
                <a:solidFill>
                  <a:srgbClr val="0070C0"/>
                </a:solidFill>
                <a:cs typeface="Calibri"/>
              </a:rPr>
              <a:t>and</a:t>
            </a:r>
            <a:r>
              <a:rPr lang="en-US" sz="2800" dirty="0">
                <a:solidFill>
                  <a:srgbClr val="0070C0"/>
                </a:solidFill>
                <a:cs typeface="Calibri"/>
              </a:rPr>
              <a:t> </a:t>
            </a:r>
            <a:r>
              <a:rPr lang="en-US" sz="2800" spc="-4" dirty="0">
                <a:solidFill>
                  <a:srgbClr val="0070C0"/>
                </a:solidFill>
                <a:cs typeface="Calibri"/>
              </a:rPr>
              <a:t>sign</a:t>
            </a:r>
            <a:r>
              <a:rPr lang="en-US" sz="2800" dirty="0">
                <a:cs typeface="Calibri"/>
              </a:rPr>
              <a:t> </a:t>
            </a:r>
            <a:r>
              <a:rPr lang="en-US" sz="2800" spc="-13" dirty="0">
                <a:cs typeface="Calibri"/>
              </a:rPr>
              <a:t>for</a:t>
            </a:r>
            <a:r>
              <a:rPr lang="en-US" sz="2800" spc="-4" dirty="0">
                <a:cs typeface="Calibri"/>
              </a:rPr>
              <a:t> the</a:t>
            </a:r>
            <a:r>
              <a:rPr lang="en-US" sz="2800" spc="4" dirty="0">
                <a:cs typeface="Calibri"/>
              </a:rPr>
              <a:t> </a:t>
            </a:r>
            <a:r>
              <a:rPr lang="en-US" sz="2800" spc="-4" dirty="0">
                <a:cs typeface="Calibri"/>
              </a:rPr>
              <a:t>given set </a:t>
            </a:r>
            <a:r>
              <a:rPr lang="en-US" sz="2800" dirty="0">
                <a:cs typeface="Calibri"/>
              </a:rPr>
              <a:t>of </a:t>
            </a:r>
            <a:r>
              <a:rPr lang="en-US" sz="2800" spc="4" dirty="0">
                <a:cs typeface="Calibri"/>
              </a:rPr>
              <a:t> </a:t>
            </a:r>
            <a:r>
              <a:rPr lang="en-US" sz="2800" spc="-4" dirty="0">
                <a:cs typeface="Calibri"/>
              </a:rPr>
              <a:t>conditions,</a:t>
            </a:r>
            <a:r>
              <a:rPr lang="en-US" sz="2800" spc="4" dirty="0">
                <a:cs typeface="Calibri"/>
              </a:rPr>
              <a:t> </a:t>
            </a:r>
            <a:r>
              <a:rPr lang="en-US" sz="2800" spc="-4" dirty="0">
                <a:cs typeface="Calibri"/>
              </a:rPr>
              <a:t>such</a:t>
            </a:r>
            <a:r>
              <a:rPr lang="en-US" sz="2800" spc="4" dirty="0">
                <a:cs typeface="Calibri"/>
              </a:rPr>
              <a:t> </a:t>
            </a:r>
            <a:r>
              <a:rPr lang="en-US" sz="2800" dirty="0">
                <a:cs typeface="Calibri"/>
              </a:rPr>
              <a:t>as</a:t>
            </a:r>
            <a:r>
              <a:rPr lang="en-US" sz="2800" spc="-4" dirty="0">
                <a:cs typeface="Calibri"/>
              </a:rPr>
              <a:t> </a:t>
            </a:r>
            <a:r>
              <a:rPr lang="en-US" sz="2800" spc="-9" dirty="0">
                <a:cs typeface="Calibri"/>
              </a:rPr>
              <a:t>instrument,</a:t>
            </a:r>
            <a:r>
              <a:rPr lang="en-US" sz="2800" spc="13" dirty="0">
                <a:cs typeface="Calibri"/>
              </a:rPr>
              <a:t> </a:t>
            </a:r>
            <a:r>
              <a:rPr lang="en-US" sz="2800" spc="-9" dirty="0">
                <a:cs typeface="Calibri"/>
              </a:rPr>
              <a:t>environmental, </a:t>
            </a:r>
            <a:r>
              <a:rPr lang="en-US" sz="2800" spc="-294" dirty="0">
                <a:cs typeface="Calibri"/>
              </a:rPr>
              <a:t> </a:t>
            </a:r>
            <a:r>
              <a:rPr lang="en-US" sz="2800" spc="-4" dirty="0">
                <a:cs typeface="Calibri"/>
              </a:rPr>
              <a:t>and loading</a:t>
            </a:r>
            <a:r>
              <a:rPr lang="en-US" sz="2800" spc="9" dirty="0">
                <a:cs typeface="Calibri"/>
              </a:rPr>
              <a:t> </a:t>
            </a:r>
            <a:r>
              <a:rPr lang="en-US" sz="2800" spc="-9" dirty="0">
                <a:cs typeface="Calibri"/>
              </a:rPr>
              <a:t>errors.</a:t>
            </a:r>
            <a:r>
              <a:rPr lang="en-US" sz="2800" spc="-4" dirty="0">
                <a:cs typeface="Calibri"/>
              </a:rPr>
              <a:t> This</a:t>
            </a:r>
            <a:r>
              <a:rPr lang="en-US" sz="2800" dirty="0">
                <a:cs typeface="Calibri"/>
              </a:rPr>
              <a:t> </a:t>
            </a:r>
            <a:r>
              <a:rPr lang="en-US" sz="2800" spc="-4" dirty="0">
                <a:cs typeface="Calibri"/>
              </a:rPr>
              <a:t>type </a:t>
            </a:r>
            <a:r>
              <a:rPr lang="en-US" sz="2800" dirty="0">
                <a:cs typeface="Calibri"/>
              </a:rPr>
              <a:t>of</a:t>
            </a:r>
            <a:r>
              <a:rPr lang="en-US" sz="2800" spc="-4" dirty="0">
                <a:cs typeface="Calibri"/>
              </a:rPr>
              <a:t> error</a:t>
            </a:r>
            <a:r>
              <a:rPr lang="en-US" sz="2800" spc="-17" dirty="0">
                <a:cs typeface="Calibri"/>
              </a:rPr>
              <a:t> </a:t>
            </a:r>
            <a:r>
              <a:rPr lang="en-US" sz="2800" spc="-4" dirty="0">
                <a:cs typeface="Calibri"/>
              </a:rPr>
              <a:t>can</a:t>
            </a:r>
            <a:r>
              <a:rPr lang="en-US" sz="2800" spc="-9" dirty="0">
                <a:cs typeface="Calibri"/>
              </a:rPr>
              <a:t> </a:t>
            </a:r>
            <a:r>
              <a:rPr lang="en-US" sz="2800" spc="-4" dirty="0">
                <a:cs typeface="Calibri"/>
              </a:rPr>
              <a:t>be </a:t>
            </a:r>
            <a:r>
              <a:rPr lang="en-US" sz="2800" dirty="0">
                <a:cs typeface="Calibri"/>
              </a:rPr>
              <a:t> </a:t>
            </a:r>
            <a:r>
              <a:rPr lang="en-US" sz="2800" spc="-9" dirty="0">
                <a:solidFill>
                  <a:srgbClr val="FF0000"/>
                </a:solidFill>
                <a:cs typeface="Calibri"/>
              </a:rPr>
              <a:t>eliminated</a:t>
            </a:r>
            <a:r>
              <a:rPr lang="en-US" sz="2800" dirty="0">
                <a:solidFill>
                  <a:srgbClr val="FF0000"/>
                </a:solidFill>
                <a:cs typeface="Calibri"/>
              </a:rPr>
              <a:t> </a:t>
            </a:r>
            <a:r>
              <a:rPr lang="en-US" sz="2800" spc="-4" dirty="0">
                <a:solidFill>
                  <a:srgbClr val="FF0000"/>
                </a:solidFill>
                <a:cs typeface="Calibri"/>
              </a:rPr>
              <a:t>by applying</a:t>
            </a:r>
            <a:r>
              <a:rPr lang="en-US" sz="2800" spc="13" dirty="0">
                <a:solidFill>
                  <a:srgbClr val="FF0000"/>
                </a:solidFill>
                <a:cs typeface="Calibri"/>
              </a:rPr>
              <a:t> </a:t>
            </a:r>
            <a:r>
              <a:rPr lang="en-US" sz="2800" spc="-4" dirty="0">
                <a:solidFill>
                  <a:srgbClr val="FF0000"/>
                </a:solidFill>
                <a:cs typeface="Calibri"/>
              </a:rPr>
              <a:t>the</a:t>
            </a:r>
            <a:r>
              <a:rPr lang="en-US" sz="2800" spc="4" dirty="0">
                <a:solidFill>
                  <a:srgbClr val="FF0000"/>
                </a:solidFill>
                <a:cs typeface="Calibri"/>
              </a:rPr>
              <a:t> </a:t>
            </a:r>
            <a:r>
              <a:rPr lang="en-US" sz="2800" spc="-9" dirty="0">
                <a:solidFill>
                  <a:srgbClr val="FF0000"/>
                </a:solidFill>
                <a:cs typeface="Calibri"/>
              </a:rPr>
              <a:t>proper</a:t>
            </a:r>
            <a:r>
              <a:rPr lang="en-US" sz="2800" dirty="0">
                <a:solidFill>
                  <a:srgbClr val="FF0000"/>
                </a:solidFill>
                <a:cs typeface="Calibri"/>
              </a:rPr>
              <a:t> </a:t>
            </a:r>
            <a:r>
              <a:rPr lang="en-US" sz="2800" spc="-9" dirty="0">
                <a:solidFill>
                  <a:srgbClr val="FF0000"/>
                </a:solidFill>
                <a:cs typeface="Calibri"/>
              </a:rPr>
              <a:t>calibration</a:t>
            </a:r>
            <a:r>
              <a:rPr lang="en-US" sz="2800" spc="-9" dirty="0">
                <a:cs typeface="Calibri"/>
              </a:rPr>
              <a:t>.</a:t>
            </a:r>
            <a:endParaRPr lang="en-US" sz="2800" dirty="0">
              <a:cs typeface="Calibri"/>
            </a:endParaRPr>
          </a:p>
          <a:p>
            <a:pPr marL="309992" marR="283979" indent="-146325" algn="just">
              <a:lnSpc>
                <a:spcPct val="150000"/>
              </a:lnSpc>
              <a:buFont typeface="Arial MT"/>
              <a:buChar char="•"/>
              <a:tabLst>
                <a:tab pos="310534" algn="l"/>
              </a:tabLst>
            </a:pPr>
            <a:r>
              <a:rPr lang="en-US" sz="2800" u="heavy" spc="-4" dirty="0">
                <a:solidFill>
                  <a:srgbClr val="FF0000"/>
                </a:solidFill>
                <a:uFill>
                  <a:solidFill>
                    <a:srgbClr val="000000"/>
                  </a:solidFill>
                </a:uFill>
                <a:cs typeface="Calibri"/>
              </a:rPr>
              <a:t>Random </a:t>
            </a:r>
            <a:r>
              <a:rPr lang="en-US" sz="2800" u="heavy" dirty="0">
                <a:solidFill>
                  <a:srgbClr val="FF0000"/>
                </a:solidFill>
                <a:uFill>
                  <a:solidFill>
                    <a:srgbClr val="000000"/>
                  </a:solidFill>
                </a:uFill>
                <a:cs typeface="Calibri"/>
              </a:rPr>
              <a:t>(or </a:t>
            </a:r>
            <a:r>
              <a:rPr lang="en-US" sz="2800" u="heavy" spc="-4" dirty="0">
                <a:solidFill>
                  <a:srgbClr val="FF0000"/>
                </a:solidFill>
                <a:uFill>
                  <a:solidFill>
                    <a:srgbClr val="000000"/>
                  </a:solidFill>
                </a:uFill>
                <a:cs typeface="Calibri"/>
              </a:rPr>
              <a:t>Accidental) </a:t>
            </a:r>
            <a:r>
              <a:rPr lang="en-US" sz="2800" u="heavy" spc="-9" dirty="0">
                <a:solidFill>
                  <a:srgbClr val="FF0000"/>
                </a:solidFill>
                <a:uFill>
                  <a:solidFill>
                    <a:srgbClr val="000000"/>
                  </a:solidFill>
                </a:uFill>
                <a:cs typeface="Calibri"/>
              </a:rPr>
              <a:t>errors):</a:t>
            </a:r>
            <a:r>
              <a:rPr lang="en-US" sz="2800" spc="-9" dirty="0">
                <a:solidFill>
                  <a:srgbClr val="FF0000"/>
                </a:solidFill>
                <a:cs typeface="Calibri"/>
              </a:rPr>
              <a:t> </a:t>
            </a:r>
            <a:r>
              <a:rPr lang="en-US" sz="2800" spc="-4" dirty="0">
                <a:solidFill>
                  <a:srgbClr val="0070C0"/>
                </a:solidFill>
                <a:cs typeface="Calibri"/>
              </a:rPr>
              <a:t>These </a:t>
            </a:r>
            <a:r>
              <a:rPr lang="en-US" sz="2800" spc="-9" dirty="0">
                <a:solidFill>
                  <a:srgbClr val="0070C0"/>
                </a:solidFill>
                <a:cs typeface="Calibri"/>
              </a:rPr>
              <a:t>errors </a:t>
            </a:r>
            <a:r>
              <a:rPr lang="en-US" sz="2800" spc="-4" dirty="0">
                <a:solidFill>
                  <a:srgbClr val="0070C0"/>
                </a:solidFill>
                <a:cs typeface="Calibri"/>
              </a:rPr>
              <a:t> </a:t>
            </a:r>
            <a:r>
              <a:rPr lang="en-US" sz="2800" spc="-9" dirty="0">
                <a:solidFill>
                  <a:srgbClr val="0070C0"/>
                </a:solidFill>
                <a:cs typeface="Calibri"/>
              </a:rPr>
              <a:t>are</a:t>
            </a:r>
            <a:r>
              <a:rPr lang="en-US" sz="2800" spc="-17" dirty="0">
                <a:solidFill>
                  <a:srgbClr val="0070C0"/>
                </a:solidFill>
                <a:cs typeface="Calibri"/>
              </a:rPr>
              <a:t> </a:t>
            </a:r>
            <a:r>
              <a:rPr lang="en-US" sz="2800" dirty="0">
                <a:solidFill>
                  <a:srgbClr val="0070C0"/>
                </a:solidFill>
                <a:cs typeface="Calibri"/>
              </a:rPr>
              <a:t>of</a:t>
            </a:r>
            <a:r>
              <a:rPr lang="en-US" sz="2800" spc="-4" dirty="0">
                <a:solidFill>
                  <a:srgbClr val="0070C0"/>
                </a:solidFill>
                <a:cs typeface="Calibri"/>
              </a:rPr>
              <a:t> </a:t>
            </a:r>
            <a:r>
              <a:rPr lang="en-US" sz="2800" spc="-9" dirty="0">
                <a:solidFill>
                  <a:srgbClr val="0070C0"/>
                </a:solidFill>
                <a:cs typeface="Calibri"/>
              </a:rPr>
              <a:t>variable</a:t>
            </a:r>
            <a:r>
              <a:rPr lang="en-US" sz="2800" dirty="0">
                <a:solidFill>
                  <a:srgbClr val="0070C0"/>
                </a:solidFill>
                <a:cs typeface="Calibri"/>
              </a:rPr>
              <a:t> </a:t>
            </a:r>
            <a:r>
              <a:rPr lang="en-US" sz="2800" spc="-4" dirty="0">
                <a:solidFill>
                  <a:srgbClr val="0070C0"/>
                </a:solidFill>
                <a:cs typeface="Calibri"/>
              </a:rPr>
              <a:t>magnitude</a:t>
            </a:r>
            <a:r>
              <a:rPr lang="en-US" sz="2800" spc="17" dirty="0">
                <a:solidFill>
                  <a:srgbClr val="0070C0"/>
                </a:solidFill>
                <a:cs typeface="Calibri"/>
              </a:rPr>
              <a:t> </a:t>
            </a:r>
            <a:r>
              <a:rPr lang="en-US" sz="2800" spc="-4" dirty="0">
                <a:solidFill>
                  <a:srgbClr val="0070C0"/>
                </a:solidFill>
                <a:cs typeface="Calibri"/>
              </a:rPr>
              <a:t>and</a:t>
            </a:r>
            <a:r>
              <a:rPr lang="en-US" sz="2800" spc="4" dirty="0">
                <a:solidFill>
                  <a:srgbClr val="0070C0"/>
                </a:solidFill>
                <a:cs typeface="Calibri"/>
              </a:rPr>
              <a:t> </a:t>
            </a:r>
            <a:r>
              <a:rPr lang="en-US" sz="2800" spc="-4" dirty="0">
                <a:solidFill>
                  <a:srgbClr val="0070C0"/>
                </a:solidFill>
                <a:cs typeface="Calibri"/>
              </a:rPr>
              <a:t>sign</a:t>
            </a:r>
            <a:r>
              <a:rPr lang="en-US" sz="2800" dirty="0">
                <a:solidFill>
                  <a:srgbClr val="0070C0"/>
                </a:solidFill>
                <a:cs typeface="Calibri"/>
              </a:rPr>
              <a:t> </a:t>
            </a:r>
            <a:r>
              <a:rPr lang="en-US" sz="2800" spc="-4" dirty="0">
                <a:cs typeface="Calibri"/>
              </a:rPr>
              <a:t>and</a:t>
            </a:r>
            <a:r>
              <a:rPr lang="en-US" sz="2800" spc="4" dirty="0">
                <a:cs typeface="Calibri"/>
              </a:rPr>
              <a:t> </a:t>
            </a:r>
            <a:r>
              <a:rPr lang="en-US" sz="2800" spc="-4" dirty="0">
                <a:cs typeface="Calibri"/>
              </a:rPr>
              <a:t>do</a:t>
            </a:r>
            <a:r>
              <a:rPr lang="en-US" sz="2800" spc="4" dirty="0">
                <a:cs typeface="Calibri"/>
              </a:rPr>
              <a:t> </a:t>
            </a:r>
            <a:r>
              <a:rPr lang="en-US" sz="2800" spc="-4" dirty="0">
                <a:cs typeface="Calibri"/>
              </a:rPr>
              <a:t>not </a:t>
            </a:r>
            <a:r>
              <a:rPr lang="en-US" sz="2800" dirty="0">
                <a:cs typeface="Calibri"/>
              </a:rPr>
              <a:t> </a:t>
            </a:r>
            <a:r>
              <a:rPr lang="en-US" sz="2800" spc="-9" dirty="0">
                <a:cs typeface="Calibri"/>
              </a:rPr>
              <a:t>obey </a:t>
            </a:r>
            <a:r>
              <a:rPr lang="en-US" sz="2800" spc="-13" dirty="0">
                <a:cs typeface="Calibri"/>
              </a:rPr>
              <a:t>any</a:t>
            </a:r>
            <a:r>
              <a:rPr lang="en-US" sz="2800" spc="4" dirty="0">
                <a:cs typeface="Calibri"/>
              </a:rPr>
              <a:t> </a:t>
            </a:r>
            <a:r>
              <a:rPr lang="en-US" sz="2800" spc="-4" dirty="0">
                <a:cs typeface="Calibri"/>
              </a:rPr>
              <a:t>known</a:t>
            </a:r>
            <a:r>
              <a:rPr lang="en-US" sz="2800" dirty="0">
                <a:cs typeface="Calibri"/>
              </a:rPr>
              <a:t> </a:t>
            </a:r>
            <a:r>
              <a:rPr lang="en-US" sz="2800" spc="-30" dirty="0">
                <a:cs typeface="Calibri"/>
              </a:rPr>
              <a:t>law.</a:t>
            </a:r>
            <a:r>
              <a:rPr lang="en-US" sz="2800" dirty="0">
                <a:cs typeface="Calibri"/>
              </a:rPr>
              <a:t> </a:t>
            </a:r>
            <a:r>
              <a:rPr lang="en-US" sz="2800" spc="-4" dirty="0">
                <a:cs typeface="Calibri"/>
              </a:rPr>
              <a:t>Theses</a:t>
            </a:r>
            <a:r>
              <a:rPr lang="en-US" sz="2800" spc="-9" dirty="0">
                <a:cs typeface="Calibri"/>
              </a:rPr>
              <a:t> errors</a:t>
            </a:r>
            <a:r>
              <a:rPr lang="en-US" sz="2800" spc="-13" dirty="0">
                <a:cs typeface="Calibri"/>
              </a:rPr>
              <a:t> </a:t>
            </a:r>
            <a:r>
              <a:rPr lang="en-US" sz="2800" spc="-4" dirty="0">
                <a:cs typeface="Calibri"/>
              </a:rPr>
              <a:t>caused</a:t>
            </a:r>
            <a:r>
              <a:rPr lang="en-US" sz="2800" dirty="0">
                <a:cs typeface="Calibri"/>
              </a:rPr>
              <a:t> </a:t>
            </a:r>
            <a:r>
              <a:rPr lang="en-US" sz="2800" spc="-4" dirty="0">
                <a:cs typeface="Calibri"/>
              </a:rPr>
              <a:t>due </a:t>
            </a:r>
            <a:r>
              <a:rPr lang="en-US" sz="2800" spc="-294" dirty="0">
                <a:cs typeface="Calibri"/>
              </a:rPr>
              <a:t> </a:t>
            </a:r>
            <a:r>
              <a:rPr lang="en-US" sz="2800" spc="-13" dirty="0">
                <a:cs typeface="Calibri"/>
              </a:rPr>
              <a:t>to</a:t>
            </a:r>
            <a:r>
              <a:rPr lang="en-US" sz="2800" spc="-4" dirty="0">
                <a:cs typeface="Calibri"/>
              </a:rPr>
              <a:t> </a:t>
            </a:r>
            <a:r>
              <a:rPr lang="en-US" sz="2800" spc="-9" dirty="0">
                <a:cs typeface="Calibri"/>
              </a:rPr>
              <a:t>random</a:t>
            </a:r>
            <a:r>
              <a:rPr lang="en-US" sz="2800" dirty="0">
                <a:cs typeface="Calibri"/>
              </a:rPr>
              <a:t> </a:t>
            </a:r>
            <a:r>
              <a:rPr lang="en-US" sz="2800" spc="-9" dirty="0">
                <a:cs typeface="Calibri"/>
              </a:rPr>
              <a:t>variation</a:t>
            </a:r>
            <a:r>
              <a:rPr lang="en-US" sz="2800" spc="4" dirty="0">
                <a:cs typeface="Calibri"/>
              </a:rPr>
              <a:t> </a:t>
            </a:r>
            <a:r>
              <a:rPr lang="en-US" sz="2800" spc="-4" dirty="0">
                <a:cs typeface="Calibri"/>
              </a:rPr>
              <a:t>in</a:t>
            </a:r>
            <a:r>
              <a:rPr lang="en-US" sz="2800" dirty="0">
                <a:cs typeface="Calibri"/>
              </a:rPr>
              <a:t> </a:t>
            </a:r>
            <a:r>
              <a:rPr lang="en-US" sz="2800" spc="-4" dirty="0">
                <a:cs typeface="Calibri"/>
              </a:rPr>
              <a:t>the</a:t>
            </a:r>
            <a:r>
              <a:rPr lang="en-US" sz="2800" spc="4" dirty="0">
                <a:cs typeface="Calibri"/>
              </a:rPr>
              <a:t> </a:t>
            </a:r>
            <a:r>
              <a:rPr lang="en-US" sz="2800" spc="-9" dirty="0">
                <a:cs typeface="Calibri"/>
              </a:rPr>
              <a:t>parameter</a:t>
            </a:r>
            <a:r>
              <a:rPr lang="en-US" sz="2800" spc="-4" dirty="0">
                <a:cs typeface="Calibri"/>
              </a:rPr>
              <a:t> </a:t>
            </a:r>
            <a:r>
              <a:rPr lang="en-US" sz="2800" dirty="0">
                <a:cs typeface="Calibri"/>
              </a:rPr>
              <a:t>or</a:t>
            </a:r>
            <a:r>
              <a:rPr lang="en-US" sz="2800" spc="-4" dirty="0">
                <a:cs typeface="Calibri"/>
              </a:rPr>
              <a:t> the </a:t>
            </a:r>
            <a:r>
              <a:rPr lang="en-US" sz="2800" dirty="0">
                <a:cs typeface="Calibri"/>
              </a:rPr>
              <a:t> </a:t>
            </a:r>
            <a:r>
              <a:rPr lang="en-US" sz="2800" spc="-17" dirty="0">
                <a:cs typeface="Calibri"/>
              </a:rPr>
              <a:t>system</a:t>
            </a:r>
            <a:r>
              <a:rPr lang="en-US" sz="2800" spc="-4" dirty="0">
                <a:cs typeface="Calibri"/>
              </a:rPr>
              <a:t> </a:t>
            </a:r>
            <a:r>
              <a:rPr lang="en-US" sz="2800" dirty="0">
                <a:cs typeface="Calibri"/>
              </a:rPr>
              <a:t>of</a:t>
            </a:r>
            <a:r>
              <a:rPr lang="en-US" sz="2800" spc="-4" dirty="0">
                <a:cs typeface="Calibri"/>
              </a:rPr>
              <a:t> </a:t>
            </a:r>
            <a:r>
              <a:rPr lang="en-US" sz="2800" spc="-9" dirty="0">
                <a:cs typeface="Calibri"/>
              </a:rPr>
              <a:t>measurement,</a:t>
            </a:r>
            <a:r>
              <a:rPr lang="en-US" sz="2800" spc="-4" dirty="0">
                <a:cs typeface="Calibri"/>
              </a:rPr>
              <a:t> such</a:t>
            </a:r>
            <a:r>
              <a:rPr lang="en-US" sz="2800" dirty="0">
                <a:cs typeface="Calibri"/>
              </a:rPr>
              <a:t> as</a:t>
            </a:r>
            <a:r>
              <a:rPr lang="en-US" sz="2800" spc="4" dirty="0">
                <a:cs typeface="Calibri"/>
              </a:rPr>
              <a:t> </a:t>
            </a:r>
            <a:r>
              <a:rPr lang="en-US" sz="2800" spc="-4" dirty="0">
                <a:cs typeface="Calibri"/>
              </a:rPr>
              <a:t>the</a:t>
            </a:r>
            <a:r>
              <a:rPr lang="en-US" sz="2800" spc="4" dirty="0">
                <a:cs typeface="Calibri"/>
              </a:rPr>
              <a:t> </a:t>
            </a:r>
            <a:r>
              <a:rPr lang="en-US" sz="2800" spc="-4" dirty="0">
                <a:cs typeface="Calibri"/>
              </a:rPr>
              <a:t>accuracy </a:t>
            </a:r>
            <a:r>
              <a:rPr lang="en-US" sz="2800" dirty="0">
                <a:cs typeface="Calibri"/>
              </a:rPr>
              <a:t> of</a:t>
            </a:r>
            <a:r>
              <a:rPr lang="en-US" sz="2800" spc="-13" dirty="0">
                <a:cs typeface="Calibri"/>
              </a:rPr>
              <a:t> </a:t>
            </a:r>
            <a:r>
              <a:rPr lang="en-US" sz="2800" spc="-4" dirty="0">
                <a:cs typeface="Calibri"/>
              </a:rPr>
              <a:t>measuring</a:t>
            </a:r>
            <a:r>
              <a:rPr lang="en-US" sz="2800" spc="4" dirty="0">
                <a:cs typeface="Calibri"/>
              </a:rPr>
              <a:t> </a:t>
            </a:r>
            <a:r>
              <a:rPr lang="en-US" sz="2800" spc="-4" dirty="0">
                <a:cs typeface="Calibri"/>
              </a:rPr>
              <a:t>small</a:t>
            </a:r>
            <a:r>
              <a:rPr lang="en-US" sz="2800" dirty="0">
                <a:cs typeface="Calibri"/>
              </a:rPr>
              <a:t> </a:t>
            </a:r>
            <a:r>
              <a:rPr lang="en-US" sz="2800" spc="-4" dirty="0">
                <a:cs typeface="Calibri"/>
              </a:rPr>
              <a:t>quantities.</a:t>
            </a:r>
            <a:r>
              <a:rPr lang="en-US" sz="2800" spc="21" dirty="0">
                <a:cs typeface="Calibri"/>
              </a:rPr>
              <a:t> </a:t>
            </a:r>
            <a:r>
              <a:rPr lang="en-US" sz="2800" spc="-4" dirty="0">
                <a:cs typeface="Calibri"/>
              </a:rPr>
              <a:t>This</a:t>
            </a:r>
            <a:r>
              <a:rPr lang="en-US" sz="2800" spc="4" dirty="0">
                <a:cs typeface="Calibri"/>
              </a:rPr>
              <a:t> </a:t>
            </a:r>
            <a:r>
              <a:rPr lang="en-US" sz="2800" spc="-4" dirty="0">
                <a:cs typeface="Calibri"/>
              </a:rPr>
              <a:t>type</a:t>
            </a:r>
            <a:r>
              <a:rPr lang="en-US" sz="2800" spc="-9" dirty="0">
                <a:cs typeface="Calibri"/>
              </a:rPr>
              <a:t> </a:t>
            </a:r>
            <a:r>
              <a:rPr lang="en-US" sz="2800" dirty="0">
                <a:cs typeface="Calibri"/>
              </a:rPr>
              <a:t>of </a:t>
            </a:r>
            <a:r>
              <a:rPr lang="en-US" sz="2800" spc="4" dirty="0">
                <a:cs typeface="Calibri"/>
              </a:rPr>
              <a:t> </a:t>
            </a:r>
            <a:r>
              <a:rPr lang="en-US" sz="2800" spc="-4" dirty="0">
                <a:cs typeface="Calibri"/>
              </a:rPr>
              <a:t>error</a:t>
            </a:r>
            <a:r>
              <a:rPr lang="en-US" sz="2800" spc="-21" dirty="0">
                <a:cs typeface="Calibri"/>
              </a:rPr>
              <a:t> </a:t>
            </a:r>
            <a:r>
              <a:rPr lang="en-US" sz="2800" spc="-4" dirty="0">
                <a:cs typeface="Calibri"/>
              </a:rPr>
              <a:t>can</a:t>
            </a:r>
            <a:r>
              <a:rPr lang="en-US" sz="2800" dirty="0">
                <a:cs typeface="Calibri"/>
              </a:rPr>
              <a:t> </a:t>
            </a:r>
            <a:r>
              <a:rPr lang="en-US" sz="2800" spc="-4" dirty="0">
                <a:cs typeface="Calibri"/>
              </a:rPr>
              <a:t>be </a:t>
            </a:r>
            <a:r>
              <a:rPr lang="en-US" sz="2800" spc="-9" dirty="0">
                <a:cs typeface="Calibri"/>
              </a:rPr>
              <a:t>calculated</a:t>
            </a:r>
            <a:r>
              <a:rPr lang="en-US" sz="2800" spc="4" dirty="0">
                <a:cs typeface="Calibri"/>
              </a:rPr>
              <a:t> </a:t>
            </a:r>
            <a:r>
              <a:rPr lang="en-US" sz="2800" spc="-4" dirty="0">
                <a:solidFill>
                  <a:srgbClr val="FF0000"/>
                </a:solidFill>
                <a:cs typeface="Calibri"/>
              </a:rPr>
              <a:t>by</a:t>
            </a:r>
            <a:r>
              <a:rPr lang="en-US" sz="2800" spc="4" dirty="0">
                <a:solidFill>
                  <a:srgbClr val="FF0000"/>
                </a:solidFill>
                <a:cs typeface="Calibri"/>
              </a:rPr>
              <a:t> </a:t>
            </a:r>
            <a:r>
              <a:rPr lang="en-US" sz="2800" spc="-4" dirty="0">
                <a:solidFill>
                  <a:srgbClr val="FF0000"/>
                </a:solidFill>
                <a:cs typeface="Calibri"/>
              </a:rPr>
              <a:t>using</a:t>
            </a:r>
            <a:r>
              <a:rPr lang="en-US" sz="2800" spc="9" dirty="0">
                <a:solidFill>
                  <a:srgbClr val="FF0000"/>
                </a:solidFill>
                <a:cs typeface="Calibri"/>
              </a:rPr>
              <a:t> </a:t>
            </a:r>
            <a:r>
              <a:rPr lang="en-US" sz="2800" spc="-13" dirty="0">
                <a:solidFill>
                  <a:srgbClr val="FF0000"/>
                </a:solidFill>
                <a:cs typeface="Calibri"/>
              </a:rPr>
              <a:t>statistical </a:t>
            </a:r>
            <a:r>
              <a:rPr lang="en-US" sz="2800" spc="-9" dirty="0">
                <a:solidFill>
                  <a:srgbClr val="FF0000"/>
                </a:solidFill>
                <a:cs typeface="Calibri"/>
              </a:rPr>
              <a:t> analysis.</a:t>
            </a:r>
            <a:endParaRPr lang="en-US" sz="3200" spc="-9" dirty="0">
              <a:solidFill>
                <a:srgbClr val="FF0000"/>
              </a:solidFill>
              <a:cs typeface="Calibri"/>
            </a:endParaRPr>
          </a:p>
          <a:p>
            <a:pPr marL="309992" marR="283979" indent="-146325" algn="just">
              <a:lnSpc>
                <a:spcPts val="1314"/>
              </a:lnSpc>
              <a:buFont typeface="Arial MT"/>
              <a:buChar char="•"/>
              <a:tabLst>
                <a:tab pos="310534" algn="l"/>
              </a:tabLst>
            </a:pPr>
            <a:endParaRPr lang="en-US" sz="2400" dirty="0">
              <a:cs typeface="Calibri"/>
            </a:endParaRPr>
          </a:p>
        </p:txBody>
      </p:sp>
    </p:spTree>
    <p:extLst>
      <p:ext uri="{BB962C8B-B14F-4D97-AF65-F5344CB8AC3E}">
        <p14:creationId xmlns:p14="http://schemas.microsoft.com/office/powerpoint/2010/main" val="20530963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B26CA3-F120-A413-3AA2-2C421B0CFF13}"/>
              </a:ext>
            </a:extLst>
          </p:cNvPr>
          <p:cNvSpPr txBox="1"/>
          <p:nvPr/>
        </p:nvSpPr>
        <p:spPr>
          <a:xfrm>
            <a:off x="371474" y="-25400"/>
            <a:ext cx="10429875" cy="5493683"/>
          </a:xfrm>
          <a:prstGeom prst="rect">
            <a:avLst/>
          </a:prstGeom>
          <a:noFill/>
        </p:spPr>
        <p:txBody>
          <a:bodyPr wrap="square">
            <a:spAutoFit/>
          </a:bodyPr>
          <a:lstStyle/>
          <a:p>
            <a:pPr marL="309992" marR="317038" indent="-146325">
              <a:lnSpc>
                <a:spcPct val="150000"/>
              </a:lnSpc>
              <a:spcBef>
                <a:spcPts val="1106"/>
              </a:spcBef>
              <a:buFont typeface="Arial MT"/>
              <a:buChar char="•"/>
              <a:tabLst>
                <a:tab pos="310534" algn="l"/>
              </a:tabLst>
            </a:pPr>
            <a:r>
              <a:rPr lang="en-US" sz="3200" b="1" u="heavy" spc="-4" dirty="0">
                <a:solidFill>
                  <a:srgbClr val="FF0000"/>
                </a:solidFill>
                <a:uFill>
                  <a:solidFill>
                    <a:srgbClr val="000000"/>
                  </a:solidFill>
                </a:uFill>
                <a:cs typeface="Calibri"/>
              </a:rPr>
              <a:t>Gross</a:t>
            </a:r>
            <a:r>
              <a:rPr lang="en-US" sz="3200" b="1" u="heavy" spc="-17" dirty="0">
                <a:solidFill>
                  <a:srgbClr val="FF0000"/>
                </a:solidFill>
                <a:uFill>
                  <a:solidFill>
                    <a:srgbClr val="000000"/>
                  </a:solidFill>
                </a:uFill>
                <a:cs typeface="Calibri"/>
              </a:rPr>
              <a:t> </a:t>
            </a:r>
            <a:r>
              <a:rPr lang="en-US" sz="3200" b="1" u="heavy" spc="-9" dirty="0">
                <a:solidFill>
                  <a:srgbClr val="FF0000"/>
                </a:solidFill>
                <a:uFill>
                  <a:solidFill>
                    <a:srgbClr val="000000"/>
                  </a:solidFill>
                </a:uFill>
                <a:cs typeface="Calibri"/>
              </a:rPr>
              <a:t>errors</a:t>
            </a:r>
            <a:r>
              <a:rPr lang="en-US" sz="2800" spc="-9" dirty="0">
                <a:solidFill>
                  <a:srgbClr val="FF0000"/>
                </a:solidFill>
                <a:cs typeface="Calibri"/>
              </a:rPr>
              <a:t>:</a:t>
            </a:r>
            <a:r>
              <a:rPr lang="en-US" sz="2800" spc="-4" dirty="0">
                <a:solidFill>
                  <a:srgbClr val="FF0000"/>
                </a:solidFill>
                <a:cs typeface="Calibri"/>
              </a:rPr>
              <a:t> </a:t>
            </a:r>
          </a:p>
          <a:p>
            <a:pPr marL="309992" marR="317038" indent="-146325">
              <a:lnSpc>
                <a:spcPct val="150000"/>
              </a:lnSpc>
              <a:spcBef>
                <a:spcPts val="1106"/>
              </a:spcBef>
              <a:buFont typeface="Arial MT"/>
              <a:buChar char="•"/>
              <a:tabLst>
                <a:tab pos="310534" algn="l"/>
              </a:tabLst>
            </a:pPr>
            <a:r>
              <a:rPr lang="en-US" sz="2800" spc="-4" dirty="0">
                <a:cs typeface="Calibri"/>
              </a:rPr>
              <a:t>These</a:t>
            </a:r>
            <a:r>
              <a:rPr lang="en-US" sz="2800" dirty="0">
                <a:cs typeface="Calibri"/>
              </a:rPr>
              <a:t> </a:t>
            </a:r>
            <a:r>
              <a:rPr lang="en-US" sz="2800" spc="-9" dirty="0">
                <a:cs typeface="Calibri"/>
              </a:rPr>
              <a:t>are</a:t>
            </a:r>
            <a:r>
              <a:rPr lang="en-US" sz="2800" spc="-4" dirty="0">
                <a:cs typeface="Calibri"/>
              </a:rPr>
              <a:t> </a:t>
            </a:r>
            <a:r>
              <a:rPr lang="en-US" sz="2800" spc="-9" dirty="0">
                <a:cs typeface="Calibri"/>
              </a:rPr>
              <a:t>generally</a:t>
            </a:r>
            <a:r>
              <a:rPr lang="en-US" sz="2800" spc="-4" dirty="0">
                <a:cs typeface="Calibri"/>
              </a:rPr>
              <a:t> the</a:t>
            </a:r>
            <a:r>
              <a:rPr lang="en-US" sz="2800" spc="4" dirty="0">
                <a:cs typeface="Calibri"/>
              </a:rPr>
              <a:t> </a:t>
            </a:r>
            <a:r>
              <a:rPr lang="en-US" sz="2800" spc="-9" dirty="0">
                <a:solidFill>
                  <a:srgbClr val="FF0000"/>
                </a:solidFill>
                <a:cs typeface="Calibri"/>
              </a:rPr>
              <a:t>fault</a:t>
            </a:r>
            <a:r>
              <a:rPr lang="en-US" sz="2800" spc="4" dirty="0">
                <a:solidFill>
                  <a:srgbClr val="FF0000"/>
                </a:solidFill>
                <a:cs typeface="Calibri"/>
              </a:rPr>
              <a:t> </a:t>
            </a:r>
            <a:r>
              <a:rPr lang="en-US" sz="2800" dirty="0">
                <a:solidFill>
                  <a:srgbClr val="FF0000"/>
                </a:solidFill>
                <a:cs typeface="Calibri"/>
              </a:rPr>
              <a:t>of </a:t>
            </a:r>
            <a:r>
              <a:rPr lang="en-US" sz="2800" spc="4" dirty="0">
                <a:solidFill>
                  <a:srgbClr val="FF0000"/>
                </a:solidFill>
                <a:cs typeface="Calibri"/>
              </a:rPr>
              <a:t> </a:t>
            </a:r>
            <a:r>
              <a:rPr lang="en-US" sz="2800" spc="-4" dirty="0">
                <a:solidFill>
                  <a:srgbClr val="FF0000"/>
                </a:solidFill>
                <a:cs typeface="Calibri"/>
              </a:rPr>
              <a:t>the</a:t>
            </a:r>
            <a:r>
              <a:rPr lang="en-US" sz="2800" spc="-9" dirty="0">
                <a:solidFill>
                  <a:srgbClr val="FF0000"/>
                </a:solidFill>
                <a:cs typeface="Calibri"/>
              </a:rPr>
              <a:t> </a:t>
            </a:r>
            <a:r>
              <a:rPr lang="en-US" sz="2800" spc="-4" dirty="0">
                <a:solidFill>
                  <a:srgbClr val="FF0000"/>
                </a:solidFill>
                <a:cs typeface="Calibri"/>
              </a:rPr>
              <a:t>person</a:t>
            </a:r>
            <a:r>
              <a:rPr lang="en-US" sz="2800" dirty="0">
                <a:solidFill>
                  <a:srgbClr val="FF0000"/>
                </a:solidFill>
                <a:cs typeface="Calibri"/>
              </a:rPr>
              <a:t> </a:t>
            </a:r>
            <a:r>
              <a:rPr lang="en-US" sz="2800" spc="-4" dirty="0">
                <a:cs typeface="Calibri"/>
              </a:rPr>
              <a:t>using</a:t>
            </a:r>
            <a:r>
              <a:rPr lang="en-US" sz="2800" spc="9" dirty="0">
                <a:cs typeface="Calibri"/>
              </a:rPr>
              <a:t> </a:t>
            </a:r>
            <a:r>
              <a:rPr lang="en-US" sz="2800" spc="-4" dirty="0">
                <a:cs typeface="Calibri"/>
              </a:rPr>
              <a:t>the</a:t>
            </a:r>
            <a:r>
              <a:rPr lang="en-US" sz="2800" spc="4" dirty="0">
                <a:cs typeface="Calibri"/>
              </a:rPr>
              <a:t> </a:t>
            </a:r>
            <a:r>
              <a:rPr lang="en-US" sz="2800" spc="-9" dirty="0">
                <a:cs typeface="Calibri"/>
              </a:rPr>
              <a:t>instruments,</a:t>
            </a:r>
            <a:r>
              <a:rPr lang="en-US" sz="2800" spc="13" dirty="0">
                <a:cs typeface="Calibri"/>
              </a:rPr>
              <a:t> </a:t>
            </a:r>
            <a:r>
              <a:rPr lang="en-US" sz="2800" spc="-4" dirty="0">
                <a:cs typeface="Calibri"/>
              </a:rPr>
              <a:t>and</a:t>
            </a:r>
            <a:r>
              <a:rPr lang="en-US" sz="2800" spc="4" dirty="0">
                <a:cs typeface="Calibri"/>
              </a:rPr>
              <a:t> </a:t>
            </a:r>
            <a:r>
              <a:rPr lang="en-US" sz="2800" spc="-9" dirty="0">
                <a:cs typeface="Calibri"/>
              </a:rPr>
              <a:t>are </a:t>
            </a:r>
            <a:r>
              <a:rPr lang="en-US" sz="2800" spc="-4" dirty="0">
                <a:cs typeface="Calibri"/>
              </a:rPr>
              <a:t>due </a:t>
            </a:r>
            <a:r>
              <a:rPr lang="en-US" sz="2800" spc="-294" dirty="0">
                <a:cs typeface="Calibri"/>
              </a:rPr>
              <a:t> </a:t>
            </a:r>
            <a:r>
              <a:rPr lang="en-US" sz="2800" spc="-9" dirty="0">
                <a:cs typeface="Calibri"/>
              </a:rPr>
              <a:t>to:</a:t>
            </a:r>
            <a:endParaRPr lang="en-US" sz="2800" dirty="0">
              <a:cs typeface="Calibri"/>
            </a:endParaRPr>
          </a:p>
          <a:p>
            <a:pPr marL="481246" lvl="1" indent="-122479">
              <a:lnSpc>
                <a:spcPct val="150000"/>
              </a:lnSpc>
              <a:spcBef>
                <a:spcPts val="137"/>
              </a:spcBef>
              <a:buFont typeface="Arial MT"/>
              <a:buChar char="–"/>
              <a:tabLst>
                <a:tab pos="481246" algn="l"/>
              </a:tabLst>
            </a:pPr>
            <a:r>
              <a:rPr lang="en-US" sz="2800" spc="-9" dirty="0">
                <a:cs typeface="Calibri"/>
              </a:rPr>
              <a:t>Incorrect</a:t>
            </a:r>
            <a:r>
              <a:rPr lang="en-US" sz="2800" spc="-21" dirty="0">
                <a:cs typeface="Calibri"/>
              </a:rPr>
              <a:t> </a:t>
            </a:r>
            <a:r>
              <a:rPr lang="en-US" sz="2800" spc="-4" dirty="0">
                <a:cs typeface="Calibri"/>
              </a:rPr>
              <a:t>reading</a:t>
            </a:r>
            <a:r>
              <a:rPr lang="en-US" sz="2800" dirty="0">
                <a:cs typeface="Calibri"/>
              </a:rPr>
              <a:t> of</a:t>
            </a:r>
            <a:r>
              <a:rPr lang="en-US" sz="2800" spc="-9" dirty="0">
                <a:cs typeface="Calibri"/>
              </a:rPr>
              <a:t> instruments</a:t>
            </a:r>
            <a:r>
              <a:rPr lang="en-US" sz="2800" spc="9" dirty="0">
                <a:cs typeface="Calibri"/>
              </a:rPr>
              <a:t> </a:t>
            </a:r>
            <a:r>
              <a:rPr lang="en-US" sz="2800" dirty="0">
                <a:cs typeface="Calibri"/>
              </a:rPr>
              <a:t>.</a:t>
            </a:r>
          </a:p>
          <a:p>
            <a:pPr marL="481246" lvl="1" indent="-123021">
              <a:lnSpc>
                <a:spcPct val="150000"/>
              </a:lnSpc>
              <a:spcBef>
                <a:spcPts val="166"/>
              </a:spcBef>
              <a:buFont typeface="Arial MT"/>
              <a:buChar char="–"/>
              <a:tabLst>
                <a:tab pos="481789" algn="l"/>
              </a:tabLst>
            </a:pPr>
            <a:r>
              <a:rPr lang="en-US" sz="2800" spc="-9" dirty="0">
                <a:cs typeface="Calibri"/>
              </a:rPr>
              <a:t>Incorrect</a:t>
            </a:r>
            <a:r>
              <a:rPr lang="en-US" sz="2800" spc="-21" dirty="0">
                <a:cs typeface="Calibri"/>
              </a:rPr>
              <a:t> </a:t>
            </a:r>
            <a:r>
              <a:rPr lang="en-US" sz="2800" spc="-9" dirty="0">
                <a:cs typeface="Calibri"/>
              </a:rPr>
              <a:t>recording</a:t>
            </a:r>
            <a:r>
              <a:rPr lang="en-US" sz="2800" spc="-4" dirty="0">
                <a:cs typeface="Calibri"/>
              </a:rPr>
              <a:t> </a:t>
            </a:r>
            <a:r>
              <a:rPr lang="en-US" sz="2800" dirty="0">
                <a:cs typeface="Calibri"/>
              </a:rPr>
              <a:t>of</a:t>
            </a:r>
            <a:r>
              <a:rPr lang="en-US" sz="2800" spc="-9" dirty="0">
                <a:cs typeface="Calibri"/>
              </a:rPr>
              <a:t> </a:t>
            </a:r>
            <a:r>
              <a:rPr lang="en-US" sz="2800" spc="-4" dirty="0">
                <a:cs typeface="Calibri"/>
              </a:rPr>
              <a:t>experiment</a:t>
            </a:r>
            <a:r>
              <a:rPr lang="en-US" sz="2800" spc="-13" dirty="0">
                <a:cs typeface="Calibri"/>
              </a:rPr>
              <a:t> </a:t>
            </a:r>
            <a:r>
              <a:rPr lang="en-US" sz="2800" spc="-9" dirty="0">
                <a:cs typeface="Calibri"/>
              </a:rPr>
              <a:t>data..</a:t>
            </a:r>
          </a:p>
          <a:p>
            <a:pPr marL="481246" lvl="1" indent="-122479">
              <a:lnSpc>
                <a:spcPct val="150000"/>
              </a:lnSpc>
              <a:spcBef>
                <a:spcPts val="163"/>
              </a:spcBef>
              <a:buFont typeface="Arial MT"/>
              <a:buChar char="–"/>
              <a:tabLst>
                <a:tab pos="481246" algn="l"/>
              </a:tabLst>
            </a:pPr>
            <a:r>
              <a:rPr lang="en-US" sz="2800" spc="-9" dirty="0">
                <a:cs typeface="Calibri"/>
              </a:rPr>
              <a:t>Incorrect</a:t>
            </a:r>
            <a:r>
              <a:rPr lang="en-US" sz="2800" spc="-21" dirty="0">
                <a:cs typeface="Calibri"/>
              </a:rPr>
              <a:t> </a:t>
            </a:r>
            <a:r>
              <a:rPr lang="en-US" sz="2800" spc="-4" dirty="0">
                <a:cs typeface="Calibri"/>
              </a:rPr>
              <a:t>use </a:t>
            </a:r>
            <a:r>
              <a:rPr lang="en-US" sz="2800" dirty="0">
                <a:cs typeface="Calibri"/>
              </a:rPr>
              <a:t>of </a:t>
            </a:r>
            <a:r>
              <a:rPr lang="en-US" sz="2800" spc="-9" dirty="0">
                <a:cs typeface="Calibri"/>
              </a:rPr>
              <a:t>instruments.</a:t>
            </a:r>
          </a:p>
          <a:p>
            <a:pPr marL="481246" marR="516473" indent="-122479">
              <a:lnSpc>
                <a:spcPct val="150000"/>
              </a:lnSpc>
              <a:spcBef>
                <a:spcPts val="4"/>
              </a:spcBef>
            </a:pPr>
            <a:r>
              <a:rPr lang="en-US" sz="2800" spc="-4" dirty="0">
                <a:cs typeface="Calibri"/>
              </a:rPr>
              <a:t>These</a:t>
            </a:r>
            <a:r>
              <a:rPr lang="en-US" sz="2800" spc="-9" dirty="0">
                <a:cs typeface="Calibri"/>
              </a:rPr>
              <a:t> errors</a:t>
            </a:r>
            <a:r>
              <a:rPr lang="en-US" sz="2800" spc="-17" dirty="0">
                <a:cs typeface="Calibri"/>
              </a:rPr>
              <a:t> </a:t>
            </a:r>
            <a:r>
              <a:rPr lang="en-US" sz="2800" spc="-13" dirty="0">
                <a:cs typeface="Calibri"/>
              </a:rPr>
              <a:t>may</a:t>
            </a:r>
            <a:r>
              <a:rPr lang="en-US" sz="2800" spc="-4" dirty="0">
                <a:cs typeface="Calibri"/>
              </a:rPr>
              <a:t> be</a:t>
            </a:r>
            <a:r>
              <a:rPr lang="en-US" sz="2800" spc="-9" dirty="0">
                <a:cs typeface="Calibri"/>
              </a:rPr>
              <a:t> </a:t>
            </a:r>
            <a:r>
              <a:rPr lang="en-US" sz="2800" dirty="0">
                <a:cs typeface="Calibri"/>
              </a:rPr>
              <a:t>of</a:t>
            </a:r>
            <a:r>
              <a:rPr lang="en-US" sz="2800" spc="-4" dirty="0">
                <a:cs typeface="Calibri"/>
              </a:rPr>
              <a:t> </a:t>
            </a:r>
            <a:r>
              <a:rPr lang="en-US" sz="2800" spc="-13" dirty="0">
                <a:cs typeface="Calibri"/>
              </a:rPr>
              <a:t>any</a:t>
            </a:r>
            <a:r>
              <a:rPr lang="en-US" sz="2800" dirty="0">
                <a:cs typeface="Calibri"/>
              </a:rPr>
              <a:t> </a:t>
            </a:r>
            <a:r>
              <a:rPr lang="en-US" sz="2800" spc="-4" dirty="0">
                <a:cs typeface="Calibri"/>
              </a:rPr>
              <a:t>magnitude</a:t>
            </a:r>
            <a:r>
              <a:rPr lang="en-US" sz="2800" spc="13" dirty="0">
                <a:cs typeface="Calibri"/>
              </a:rPr>
              <a:t> </a:t>
            </a:r>
            <a:r>
              <a:rPr lang="en-US" sz="2800" spc="-4" dirty="0">
                <a:cs typeface="Calibri"/>
              </a:rPr>
              <a:t>and </a:t>
            </a:r>
            <a:r>
              <a:rPr lang="en-US" sz="2800" spc="-294" dirty="0">
                <a:cs typeface="Calibri"/>
              </a:rPr>
              <a:t> </a:t>
            </a:r>
            <a:r>
              <a:rPr lang="en-US" sz="2800" spc="-4" dirty="0">
                <a:cs typeface="Calibri"/>
              </a:rPr>
              <a:t>cannot be</a:t>
            </a:r>
            <a:r>
              <a:rPr lang="en-US" sz="2800" spc="4" dirty="0">
                <a:cs typeface="Calibri"/>
              </a:rPr>
              <a:t> </a:t>
            </a:r>
            <a:r>
              <a:rPr lang="en-US" sz="2800" spc="-9" dirty="0">
                <a:cs typeface="Calibri"/>
              </a:rPr>
              <a:t>subjected</a:t>
            </a:r>
            <a:r>
              <a:rPr lang="en-US" sz="2800" spc="-4" dirty="0">
                <a:cs typeface="Calibri"/>
              </a:rPr>
              <a:t> </a:t>
            </a:r>
            <a:r>
              <a:rPr lang="en-US" sz="2800" spc="-13" dirty="0">
                <a:cs typeface="Calibri"/>
              </a:rPr>
              <a:t>to</a:t>
            </a:r>
            <a:r>
              <a:rPr lang="en-US" sz="2800" spc="4" dirty="0">
                <a:cs typeface="Calibri"/>
              </a:rPr>
              <a:t> </a:t>
            </a:r>
            <a:r>
              <a:rPr lang="en-US" sz="2800" spc="-9" dirty="0">
                <a:cs typeface="Calibri"/>
              </a:rPr>
              <a:t>mathematical </a:t>
            </a:r>
            <a:r>
              <a:rPr lang="en-US" sz="2800" spc="-4" dirty="0">
                <a:cs typeface="Calibri"/>
              </a:rPr>
              <a:t> </a:t>
            </a:r>
            <a:r>
              <a:rPr lang="en-US" sz="2800" spc="-9" dirty="0">
                <a:cs typeface="Calibri"/>
              </a:rPr>
              <a:t>treatment.</a:t>
            </a:r>
            <a:endParaRPr lang="en-US" sz="2800" dirty="0">
              <a:cs typeface="Calibri"/>
            </a:endParaRPr>
          </a:p>
        </p:txBody>
      </p:sp>
    </p:spTree>
    <p:extLst>
      <p:ext uri="{BB962C8B-B14F-4D97-AF65-F5344CB8AC3E}">
        <p14:creationId xmlns:p14="http://schemas.microsoft.com/office/powerpoint/2010/main" val="2308823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916305" y="2095500"/>
            <a:ext cx="8968739" cy="2667000"/>
          </a:xfrm>
          <a:prstGeom prst="rect">
            <a:avLst/>
          </a:prstGeom>
          <a:noFill/>
          <a:ln w="9525">
            <a:noFill/>
            <a:miter lim="800000"/>
            <a:headEnd/>
            <a:tailEnd/>
          </a:ln>
        </p:spPr>
      </p:pic>
      <p:sp>
        <p:nvSpPr>
          <p:cNvPr id="4" name="TextBox 3"/>
          <p:cNvSpPr txBox="1"/>
          <p:nvPr/>
        </p:nvSpPr>
        <p:spPr>
          <a:xfrm>
            <a:off x="2428875" y="685800"/>
            <a:ext cx="4885633" cy="815608"/>
          </a:xfrm>
          <a:prstGeom prst="rect">
            <a:avLst/>
          </a:prstGeom>
          <a:noFill/>
        </p:spPr>
        <p:txBody>
          <a:bodyPr wrap="none" rtlCol="0">
            <a:spAutoFit/>
          </a:bodyPr>
          <a:lstStyle/>
          <a:p>
            <a:r>
              <a:rPr lang="en-US" sz="3200" spc="-26" dirty="0">
                <a:solidFill>
                  <a:srgbClr val="FF0000"/>
                </a:solidFill>
                <a:cs typeface="Calibri"/>
              </a:rPr>
              <a:t>Remedies to Minimize</a:t>
            </a:r>
            <a:r>
              <a:rPr lang="en-US" sz="3200" spc="-17" dirty="0">
                <a:solidFill>
                  <a:srgbClr val="FF0000"/>
                </a:solidFill>
                <a:cs typeface="Calibri"/>
              </a:rPr>
              <a:t> Errors</a:t>
            </a:r>
            <a:endParaRPr lang="en-US" sz="3200" dirty="0">
              <a:solidFill>
                <a:srgbClr val="FF0000"/>
              </a:solidFill>
              <a:cs typeface="Calibri"/>
            </a:endParaRPr>
          </a:p>
          <a:p>
            <a:endParaRPr lang="en-US" dirty="0"/>
          </a:p>
        </p:txBody>
      </p:sp>
    </p:spTree>
    <p:extLst>
      <p:ext uri="{BB962C8B-B14F-4D97-AF65-F5344CB8AC3E}">
        <p14:creationId xmlns:p14="http://schemas.microsoft.com/office/powerpoint/2010/main" val="3808199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00075" y="0"/>
            <a:ext cx="9525000" cy="6629400"/>
          </a:xfrm>
          <a:prstGeom prst="rect">
            <a:avLst/>
          </a:prstGeom>
          <a:noFill/>
          <a:ln w="9525">
            <a:noFill/>
            <a:miter lim="800000"/>
            <a:headEnd/>
            <a:tailEnd/>
          </a:ln>
        </p:spPr>
      </p:pic>
    </p:spTree>
    <p:extLst>
      <p:ext uri="{BB962C8B-B14F-4D97-AF65-F5344CB8AC3E}">
        <p14:creationId xmlns:p14="http://schemas.microsoft.com/office/powerpoint/2010/main" val="2416561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7D866E87-CDDD-0163-6487-A8A714175BF4}"/>
              </a:ext>
            </a:extLst>
          </p:cNvPr>
          <p:cNvGraphicFramePr>
            <a:graphicFrameLocks noChangeAspect="1"/>
          </p:cNvGraphicFramePr>
          <p:nvPr>
            <p:extLst>
              <p:ext uri="{D42A27DB-BD31-4B8C-83A1-F6EECF244321}">
                <p14:modId xmlns:p14="http://schemas.microsoft.com/office/powerpoint/2010/main" val="2125808624"/>
              </p:ext>
            </p:extLst>
          </p:nvPr>
        </p:nvGraphicFramePr>
        <p:xfrm>
          <a:off x="1016000" y="3886201"/>
          <a:ext cx="7059083" cy="762000"/>
        </p:xfrm>
        <a:graphic>
          <a:graphicData uri="http://schemas.openxmlformats.org/presentationml/2006/ole">
            <mc:AlternateContent xmlns:mc="http://schemas.openxmlformats.org/markup-compatibility/2006">
              <mc:Choice xmlns:v="urn:schemas-microsoft-com:vml" Requires="v">
                <p:oleObj name="Equation" r:id="rId2" imgW="2234880" imgH="241200" progId="Equation.DSMT4">
                  <p:embed/>
                </p:oleObj>
              </mc:Choice>
              <mc:Fallback>
                <p:oleObj name="Equation" r:id="rId2" imgW="2234880" imgH="241200" progId="Equation.DSMT4">
                  <p:embed/>
                  <p:pic>
                    <p:nvPicPr>
                      <p:cNvPr id="2050" name="Object 2"/>
                      <p:cNvPicPr>
                        <a:picLocks noChangeAspect="1" noChangeArrowheads="1"/>
                      </p:cNvPicPr>
                      <p:nvPr/>
                    </p:nvPicPr>
                    <p:blipFill>
                      <a:blip r:embed="rId3"/>
                      <a:srcRect/>
                      <a:stretch>
                        <a:fillRect/>
                      </a:stretch>
                    </p:blipFill>
                    <p:spPr bwMode="auto">
                      <a:xfrm>
                        <a:off x="1016000" y="3886201"/>
                        <a:ext cx="7059083" cy="762000"/>
                      </a:xfrm>
                      <a:prstGeom prst="rect">
                        <a:avLst/>
                      </a:prstGeom>
                      <a:noFill/>
                      <a:ln>
                        <a:noFill/>
                      </a:ln>
                      <a:effectLst/>
                    </p:spPr>
                  </p:pic>
                </p:oleObj>
              </mc:Fallback>
            </mc:AlternateContent>
          </a:graphicData>
        </a:graphic>
      </p:graphicFrame>
      <p:graphicFrame>
        <p:nvGraphicFramePr>
          <p:cNvPr id="3" name="Object 3">
            <a:extLst>
              <a:ext uri="{FF2B5EF4-FFF2-40B4-BE49-F238E27FC236}">
                <a16:creationId xmlns:a16="http://schemas.microsoft.com/office/drawing/2014/main" id="{8DEFCEA6-34C7-E5ED-5B2A-5CD77DA03827}"/>
              </a:ext>
            </a:extLst>
          </p:cNvPr>
          <p:cNvGraphicFramePr>
            <a:graphicFrameLocks noChangeAspect="1"/>
          </p:cNvGraphicFramePr>
          <p:nvPr>
            <p:extLst>
              <p:ext uri="{D42A27DB-BD31-4B8C-83A1-F6EECF244321}">
                <p14:modId xmlns:p14="http://schemas.microsoft.com/office/powerpoint/2010/main" val="3936157899"/>
              </p:ext>
            </p:extLst>
          </p:nvPr>
        </p:nvGraphicFramePr>
        <p:xfrm>
          <a:off x="811741" y="990600"/>
          <a:ext cx="7467600" cy="762000"/>
        </p:xfrm>
        <a:graphic>
          <a:graphicData uri="http://schemas.openxmlformats.org/presentationml/2006/ole">
            <mc:AlternateContent xmlns:mc="http://schemas.openxmlformats.org/markup-compatibility/2006">
              <mc:Choice xmlns:v="urn:schemas-microsoft-com:vml" Requires="v">
                <p:oleObj name="Equation" r:id="rId4" imgW="2489040" imgH="253800" progId="Equation.DSMT4">
                  <p:embed/>
                </p:oleObj>
              </mc:Choice>
              <mc:Fallback>
                <p:oleObj name="Equation" r:id="rId4" imgW="2489040" imgH="253800" progId="Equation.DSMT4">
                  <p:embed/>
                  <p:pic>
                    <p:nvPicPr>
                      <p:cNvPr id="2051" name="Object 3"/>
                      <p:cNvPicPr>
                        <a:picLocks noChangeAspect="1" noChangeArrowheads="1"/>
                      </p:cNvPicPr>
                      <p:nvPr/>
                    </p:nvPicPr>
                    <p:blipFill>
                      <a:blip r:embed="rId5"/>
                      <a:srcRect/>
                      <a:stretch>
                        <a:fillRect/>
                      </a:stretch>
                    </p:blipFill>
                    <p:spPr bwMode="auto">
                      <a:xfrm>
                        <a:off x="811741" y="990600"/>
                        <a:ext cx="7467600" cy="762000"/>
                      </a:xfrm>
                      <a:prstGeom prst="rect">
                        <a:avLst/>
                      </a:prstGeom>
                      <a:noFill/>
                      <a:ln>
                        <a:noFill/>
                      </a:ln>
                      <a:effectLst/>
                    </p:spPr>
                  </p:pic>
                </p:oleObj>
              </mc:Fallback>
            </mc:AlternateContent>
          </a:graphicData>
        </a:graphic>
      </p:graphicFrame>
      <p:graphicFrame>
        <p:nvGraphicFramePr>
          <p:cNvPr id="5" name="Object 3">
            <a:extLst>
              <a:ext uri="{FF2B5EF4-FFF2-40B4-BE49-F238E27FC236}">
                <a16:creationId xmlns:a16="http://schemas.microsoft.com/office/drawing/2014/main" id="{BEDA6077-EAF2-CF8B-B221-3B08A39182DC}"/>
              </a:ext>
            </a:extLst>
          </p:cNvPr>
          <p:cNvGraphicFramePr>
            <a:graphicFrameLocks noChangeAspect="1"/>
          </p:cNvGraphicFramePr>
          <p:nvPr>
            <p:extLst>
              <p:ext uri="{D42A27DB-BD31-4B8C-83A1-F6EECF244321}">
                <p14:modId xmlns:p14="http://schemas.microsoft.com/office/powerpoint/2010/main" val="671768814"/>
              </p:ext>
            </p:extLst>
          </p:nvPr>
        </p:nvGraphicFramePr>
        <p:xfrm>
          <a:off x="1016000" y="2133600"/>
          <a:ext cx="2590800" cy="685800"/>
        </p:xfrm>
        <a:graphic>
          <a:graphicData uri="http://schemas.openxmlformats.org/presentationml/2006/ole">
            <mc:AlternateContent xmlns:mc="http://schemas.openxmlformats.org/markup-compatibility/2006">
              <mc:Choice xmlns:v="urn:schemas-microsoft-com:vml" Requires="v">
                <p:oleObj name="Equation" r:id="rId6" imgW="863280" imgH="228600" progId="Equation.DSMT4">
                  <p:embed/>
                </p:oleObj>
              </mc:Choice>
              <mc:Fallback>
                <p:oleObj name="Equation" r:id="rId6" imgW="863280" imgH="228600" progId="Equation.DSMT4">
                  <p:embed/>
                  <p:pic>
                    <p:nvPicPr>
                      <p:cNvPr id="3" name="Object 3">
                        <a:extLst>
                          <a:ext uri="{FF2B5EF4-FFF2-40B4-BE49-F238E27FC236}">
                            <a16:creationId xmlns:a16="http://schemas.microsoft.com/office/drawing/2014/main" id="{8DEFCEA6-34C7-E5ED-5B2A-5CD77DA03827}"/>
                          </a:ext>
                        </a:extLst>
                      </p:cNvPr>
                      <p:cNvPicPr>
                        <a:picLocks noChangeAspect="1" noChangeArrowheads="1"/>
                      </p:cNvPicPr>
                      <p:nvPr/>
                    </p:nvPicPr>
                    <p:blipFill>
                      <a:blip r:embed="rId7"/>
                      <a:srcRect/>
                      <a:stretch>
                        <a:fillRect/>
                      </a:stretch>
                    </p:blipFill>
                    <p:spPr bwMode="auto">
                      <a:xfrm>
                        <a:off x="1016000" y="2133600"/>
                        <a:ext cx="2590800" cy="6858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748172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5275" y="762000"/>
            <a:ext cx="10134600" cy="5311582"/>
          </a:xfrm>
          <a:prstGeom prst="rect">
            <a:avLst/>
          </a:prstGeom>
        </p:spPr>
        <p:txBody>
          <a:bodyPr wrap="square">
            <a:spAutoFit/>
          </a:bodyPr>
          <a:lstStyle/>
          <a:p>
            <a:pPr marL="98634">
              <a:lnSpc>
                <a:spcPct val="150000"/>
              </a:lnSpc>
            </a:pPr>
            <a:r>
              <a:rPr lang="en-US" sz="2800" b="1" spc="-9" dirty="0">
                <a:cs typeface="Calibri"/>
              </a:rPr>
              <a:t>Interpretation</a:t>
            </a:r>
            <a:r>
              <a:rPr lang="en-US" sz="2800" b="1" spc="-17" dirty="0">
                <a:cs typeface="Calibri"/>
              </a:rPr>
              <a:t> </a:t>
            </a:r>
            <a:r>
              <a:rPr lang="en-US" sz="2800" b="1" dirty="0">
                <a:cs typeface="Calibri"/>
              </a:rPr>
              <a:t>of</a:t>
            </a:r>
            <a:r>
              <a:rPr lang="en-US" sz="2800" b="1" spc="-30" dirty="0">
                <a:cs typeface="Calibri"/>
              </a:rPr>
              <a:t> </a:t>
            </a:r>
            <a:r>
              <a:rPr lang="en-US" sz="2800" b="1" spc="-4" dirty="0">
                <a:cs typeface="Calibri"/>
              </a:rPr>
              <a:t>Standard</a:t>
            </a:r>
            <a:r>
              <a:rPr lang="en-US" sz="2800" b="1" spc="-21" dirty="0">
                <a:cs typeface="Calibri"/>
              </a:rPr>
              <a:t> </a:t>
            </a:r>
            <a:r>
              <a:rPr lang="en-US" sz="2800" b="1" spc="-4" dirty="0">
                <a:cs typeface="Calibri"/>
              </a:rPr>
              <a:t>deviation</a:t>
            </a:r>
          </a:p>
          <a:p>
            <a:pPr marL="244959" marR="399955" indent="-146867" algn="just">
              <a:lnSpc>
                <a:spcPct val="150000"/>
              </a:lnSpc>
              <a:spcBef>
                <a:spcPts val="346"/>
              </a:spcBef>
              <a:buFont typeface="Arial MT"/>
              <a:buChar char="•"/>
              <a:tabLst>
                <a:tab pos="245501" algn="l"/>
              </a:tabLst>
            </a:pPr>
            <a:r>
              <a:rPr lang="en-US" sz="2800" spc="-4" dirty="0">
                <a:cs typeface="Calibri"/>
              </a:rPr>
              <a:t>If</a:t>
            </a:r>
            <a:r>
              <a:rPr lang="en-US" sz="2800" spc="-9" dirty="0">
                <a:cs typeface="Calibri"/>
              </a:rPr>
              <a:t> </a:t>
            </a:r>
            <a:r>
              <a:rPr lang="en-US" sz="2800" spc="-4" dirty="0">
                <a:cs typeface="Calibri"/>
              </a:rPr>
              <a:t>the</a:t>
            </a:r>
            <a:r>
              <a:rPr lang="en-US" sz="2800" spc="4" dirty="0">
                <a:cs typeface="Calibri"/>
              </a:rPr>
              <a:t> </a:t>
            </a:r>
            <a:r>
              <a:rPr lang="en-US" sz="2800" spc="-4" dirty="0">
                <a:cs typeface="Calibri"/>
              </a:rPr>
              <a:t>error</a:t>
            </a:r>
            <a:r>
              <a:rPr lang="en-US" sz="2800" spc="-17" dirty="0">
                <a:cs typeface="Calibri"/>
              </a:rPr>
              <a:t> </a:t>
            </a:r>
            <a:r>
              <a:rPr lang="en-US" sz="2800" spc="-4" dirty="0">
                <a:cs typeface="Calibri"/>
              </a:rPr>
              <a:t>is</a:t>
            </a:r>
            <a:r>
              <a:rPr lang="en-US" sz="2800" spc="4" dirty="0">
                <a:cs typeface="Calibri"/>
              </a:rPr>
              <a:t> </a:t>
            </a:r>
            <a:r>
              <a:rPr lang="en-US" sz="2800" spc="-4" dirty="0">
                <a:cs typeface="Calibri"/>
              </a:rPr>
              <a:t>truly</a:t>
            </a:r>
            <a:r>
              <a:rPr lang="en-US" sz="2800" dirty="0">
                <a:cs typeface="Calibri"/>
              </a:rPr>
              <a:t> </a:t>
            </a:r>
            <a:r>
              <a:rPr lang="en-US" sz="2800" spc="-9" dirty="0">
                <a:cs typeface="Calibri"/>
              </a:rPr>
              <a:t>random</a:t>
            </a:r>
            <a:r>
              <a:rPr lang="en-US" sz="2800" dirty="0">
                <a:cs typeface="Calibri"/>
              </a:rPr>
              <a:t> </a:t>
            </a:r>
            <a:r>
              <a:rPr lang="en-US" sz="2800" spc="-4" dirty="0">
                <a:cs typeface="Calibri"/>
              </a:rPr>
              <a:t>and</a:t>
            </a:r>
            <a:r>
              <a:rPr lang="en-US" sz="2800" spc="4" dirty="0">
                <a:cs typeface="Calibri"/>
              </a:rPr>
              <a:t> </a:t>
            </a:r>
            <a:r>
              <a:rPr lang="en-US" sz="2800" spc="-9" dirty="0">
                <a:cs typeface="Calibri"/>
              </a:rPr>
              <a:t>we</a:t>
            </a:r>
            <a:r>
              <a:rPr lang="en-US" sz="2800" spc="-13" dirty="0">
                <a:cs typeface="Calibri"/>
              </a:rPr>
              <a:t> have</a:t>
            </a:r>
            <a:r>
              <a:rPr lang="en-US" sz="2800" spc="-4" dirty="0">
                <a:cs typeface="Calibri"/>
              </a:rPr>
              <a:t> </a:t>
            </a:r>
            <a:r>
              <a:rPr lang="en-US" sz="2800" spc="-9" dirty="0">
                <a:cs typeface="Calibri"/>
              </a:rPr>
              <a:t>large </a:t>
            </a:r>
            <a:r>
              <a:rPr lang="en-US" sz="2800" spc="-4" dirty="0">
                <a:cs typeface="Calibri"/>
              </a:rPr>
              <a:t> sample</a:t>
            </a:r>
            <a:r>
              <a:rPr lang="en-US" sz="2800" dirty="0">
                <a:cs typeface="Calibri"/>
              </a:rPr>
              <a:t> of</a:t>
            </a:r>
            <a:r>
              <a:rPr lang="en-US" sz="2800" spc="-4" dirty="0">
                <a:cs typeface="Calibri"/>
              </a:rPr>
              <a:t> readings,</a:t>
            </a:r>
            <a:r>
              <a:rPr lang="en-US" sz="2800" spc="4" dirty="0">
                <a:cs typeface="Calibri"/>
              </a:rPr>
              <a:t> </a:t>
            </a:r>
            <a:r>
              <a:rPr lang="en-US" sz="2800" spc="-4" dirty="0">
                <a:cs typeface="Calibri"/>
              </a:rPr>
              <a:t>the</a:t>
            </a:r>
            <a:r>
              <a:rPr lang="en-US" sz="2800" spc="-9" dirty="0">
                <a:cs typeface="Calibri"/>
              </a:rPr>
              <a:t> </a:t>
            </a:r>
            <a:r>
              <a:rPr lang="en-US" sz="2800" spc="-13" dirty="0">
                <a:cs typeface="Calibri"/>
              </a:rPr>
              <a:t>data</a:t>
            </a:r>
            <a:r>
              <a:rPr lang="en-US" sz="2800" spc="9" dirty="0">
                <a:cs typeface="Calibri"/>
              </a:rPr>
              <a:t> </a:t>
            </a:r>
            <a:r>
              <a:rPr lang="en-US" sz="2800" spc="-4" dirty="0">
                <a:cs typeface="Calibri"/>
              </a:rPr>
              <a:t>and</a:t>
            </a:r>
            <a:r>
              <a:rPr lang="en-US" sz="2800" dirty="0">
                <a:cs typeface="Calibri"/>
              </a:rPr>
              <a:t> </a:t>
            </a:r>
            <a:r>
              <a:rPr lang="en-US" sz="2800" spc="-4" dirty="0">
                <a:cs typeface="Calibri"/>
              </a:rPr>
              <a:t>the</a:t>
            </a:r>
            <a:r>
              <a:rPr lang="en-US" sz="2800" dirty="0">
                <a:cs typeface="Calibri"/>
              </a:rPr>
              <a:t> </a:t>
            </a:r>
            <a:r>
              <a:rPr lang="en-US" sz="2800" spc="-13" dirty="0">
                <a:cs typeface="Calibri"/>
              </a:rPr>
              <a:t>standard </a:t>
            </a:r>
            <a:r>
              <a:rPr lang="en-US" sz="2800" spc="-294" dirty="0">
                <a:cs typeface="Calibri"/>
              </a:rPr>
              <a:t> </a:t>
            </a:r>
            <a:r>
              <a:rPr lang="en-US" sz="2800" spc="-4" dirty="0">
                <a:cs typeface="Calibri"/>
              </a:rPr>
              <a:t>deviation is</a:t>
            </a:r>
            <a:r>
              <a:rPr lang="en-US" sz="2800" dirty="0">
                <a:cs typeface="Calibri"/>
              </a:rPr>
              <a:t> </a:t>
            </a:r>
            <a:r>
              <a:rPr lang="en-US" sz="2800" spc="-9" dirty="0">
                <a:cs typeface="Calibri"/>
              </a:rPr>
              <a:t>related</a:t>
            </a:r>
            <a:r>
              <a:rPr lang="en-US" sz="2800" spc="-4" dirty="0">
                <a:cs typeface="Calibri"/>
              </a:rPr>
              <a:t> </a:t>
            </a:r>
            <a:r>
              <a:rPr lang="en-US" sz="2800" spc="-13" dirty="0">
                <a:cs typeface="Calibri"/>
              </a:rPr>
              <a:t>to</a:t>
            </a:r>
            <a:r>
              <a:rPr lang="en-US" sz="2800" dirty="0">
                <a:cs typeface="Calibri"/>
              </a:rPr>
              <a:t> </a:t>
            </a:r>
            <a:r>
              <a:rPr lang="en-US" sz="2800" spc="-4" dirty="0">
                <a:cs typeface="Calibri"/>
              </a:rPr>
              <a:t>the</a:t>
            </a:r>
            <a:r>
              <a:rPr lang="en-US" sz="2800" spc="4" dirty="0">
                <a:cs typeface="Calibri"/>
              </a:rPr>
              <a:t> </a:t>
            </a:r>
            <a:r>
              <a:rPr lang="en-US" sz="2800" spc="-4" dirty="0">
                <a:solidFill>
                  <a:srgbClr val="FF0000"/>
                </a:solidFill>
                <a:cs typeface="Calibri"/>
              </a:rPr>
              <a:t>normal</a:t>
            </a:r>
            <a:r>
              <a:rPr lang="en-US" sz="2800" spc="4" dirty="0">
                <a:solidFill>
                  <a:srgbClr val="FF0000"/>
                </a:solidFill>
                <a:cs typeface="Calibri"/>
              </a:rPr>
              <a:t> </a:t>
            </a:r>
            <a:r>
              <a:rPr lang="en-US" sz="2800" spc="-9" dirty="0">
                <a:solidFill>
                  <a:srgbClr val="FF0000"/>
                </a:solidFill>
                <a:cs typeface="Calibri"/>
              </a:rPr>
              <a:t>probability </a:t>
            </a:r>
            <a:r>
              <a:rPr lang="en-US" sz="2800" spc="-4" dirty="0">
                <a:solidFill>
                  <a:srgbClr val="FF0000"/>
                </a:solidFill>
                <a:cs typeface="Calibri"/>
              </a:rPr>
              <a:t> </a:t>
            </a:r>
            <a:r>
              <a:rPr lang="en-US" sz="2800" dirty="0">
                <a:solidFill>
                  <a:srgbClr val="FF0000"/>
                </a:solidFill>
                <a:cs typeface="Calibri"/>
              </a:rPr>
              <a:t>curve.</a:t>
            </a:r>
          </a:p>
          <a:p>
            <a:pPr marL="244959" marR="358224" indent="-146325">
              <a:lnSpc>
                <a:spcPct val="150000"/>
              </a:lnSpc>
              <a:spcBef>
                <a:spcPts val="320"/>
              </a:spcBef>
              <a:buFont typeface="Arial MT"/>
              <a:buChar char="•"/>
              <a:tabLst>
                <a:tab pos="245501" algn="l"/>
              </a:tabLst>
            </a:pPr>
            <a:r>
              <a:rPr lang="en-US" sz="2800" spc="-4" dirty="0">
                <a:cs typeface="Calibri"/>
              </a:rPr>
              <a:t>The</a:t>
            </a:r>
            <a:r>
              <a:rPr lang="en-US" sz="2800" dirty="0">
                <a:cs typeface="Calibri"/>
              </a:rPr>
              <a:t> </a:t>
            </a:r>
            <a:r>
              <a:rPr lang="en-US" sz="2800" spc="-4" dirty="0">
                <a:cs typeface="Calibri"/>
              </a:rPr>
              <a:t>normal</a:t>
            </a:r>
            <a:r>
              <a:rPr lang="en-US" sz="2800" spc="4" dirty="0">
                <a:cs typeface="Calibri"/>
              </a:rPr>
              <a:t> </a:t>
            </a:r>
            <a:r>
              <a:rPr lang="en-US" sz="2800" spc="-9" dirty="0">
                <a:cs typeface="Calibri"/>
              </a:rPr>
              <a:t>probability</a:t>
            </a:r>
            <a:r>
              <a:rPr lang="en-US" sz="2800" spc="21" dirty="0">
                <a:cs typeface="Calibri"/>
              </a:rPr>
              <a:t> </a:t>
            </a:r>
            <a:r>
              <a:rPr lang="en-US" sz="2800" spc="-4" dirty="0">
                <a:cs typeface="Calibri"/>
              </a:rPr>
              <a:t>curve</a:t>
            </a:r>
            <a:r>
              <a:rPr lang="en-US" sz="2800" dirty="0">
                <a:cs typeface="Calibri"/>
              </a:rPr>
              <a:t> </a:t>
            </a:r>
            <a:r>
              <a:rPr lang="en-US" sz="2800" spc="-4" dirty="0">
                <a:cs typeface="Calibri"/>
              </a:rPr>
              <a:t>has</a:t>
            </a:r>
            <a:r>
              <a:rPr lang="en-US" sz="2800" spc="4" dirty="0">
                <a:cs typeface="Calibri"/>
              </a:rPr>
              <a:t> </a:t>
            </a:r>
            <a:r>
              <a:rPr lang="en-US" sz="2800" spc="-4" dirty="0">
                <a:cs typeface="Calibri"/>
              </a:rPr>
              <a:t>the</a:t>
            </a:r>
            <a:r>
              <a:rPr lang="en-US" sz="2800" spc="4" dirty="0">
                <a:cs typeface="Calibri"/>
              </a:rPr>
              <a:t> </a:t>
            </a:r>
            <a:r>
              <a:rPr lang="en-US" sz="2800" spc="-9" dirty="0">
                <a:cs typeface="Calibri"/>
              </a:rPr>
              <a:t>following </a:t>
            </a:r>
            <a:r>
              <a:rPr lang="en-US" sz="2800" spc="-294" dirty="0">
                <a:cs typeface="Calibri"/>
              </a:rPr>
              <a:t> </a:t>
            </a:r>
            <a:r>
              <a:rPr lang="en-US" sz="2800" spc="-9" dirty="0">
                <a:cs typeface="Calibri"/>
              </a:rPr>
              <a:t>characteristics:</a:t>
            </a:r>
            <a:endParaRPr lang="en-US" sz="2800" dirty="0">
              <a:cs typeface="Calibri"/>
            </a:endParaRPr>
          </a:p>
          <a:p>
            <a:pPr marL="416213" lvl="1" indent="-122479">
              <a:lnSpc>
                <a:spcPct val="150000"/>
              </a:lnSpc>
              <a:spcBef>
                <a:spcPts val="128"/>
              </a:spcBef>
              <a:buFont typeface="Arial MT"/>
              <a:buChar char="–"/>
              <a:tabLst>
                <a:tab pos="416213" algn="l"/>
              </a:tabLst>
            </a:pPr>
            <a:r>
              <a:rPr lang="en-US" sz="2800" spc="-4" dirty="0">
                <a:cs typeface="Calibri"/>
              </a:rPr>
              <a:t>68% of</a:t>
            </a:r>
            <a:r>
              <a:rPr lang="en-US" sz="2800" dirty="0">
                <a:cs typeface="Calibri"/>
              </a:rPr>
              <a:t> </a:t>
            </a:r>
            <a:r>
              <a:rPr lang="en-US" sz="2800" spc="-9" dirty="0">
                <a:cs typeface="Calibri"/>
              </a:rPr>
              <a:t>readings</a:t>
            </a:r>
            <a:r>
              <a:rPr lang="en-US" sz="2800" spc="4" dirty="0">
                <a:cs typeface="Calibri"/>
              </a:rPr>
              <a:t> </a:t>
            </a:r>
            <a:r>
              <a:rPr lang="en-US" sz="2800" spc="-4" dirty="0">
                <a:cs typeface="Calibri"/>
              </a:rPr>
              <a:t>lie</a:t>
            </a:r>
            <a:r>
              <a:rPr lang="en-US" sz="2800" dirty="0">
                <a:cs typeface="Calibri"/>
              </a:rPr>
              <a:t> </a:t>
            </a:r>
            <a:r>
              <a:rPr lang="en-US" sz="2800" spc="-4" dirty="0">
                <a:cs typeface="Calibri"/>
              </a:rPr>
              <a:t>within</a:t>
            </a:r>
            <a:r>
              <a:rPr lang="en-US" sz="2800" spc="4" dirty="0">
                <a:cs typeface="Calibri"/>
              </a:rPr>
              <a:t> </a:t>
            </a:r>
            <a:r>
              <a:rPr lang="en-US" sz="2800" spc="-4" dirty="0">
                <a:cs typeface="Calibri"/>
              </a:rPr>
              <a:t>±1σ</a:t>
            </a:r>
            <a:r>
              <a:rPr lang="en-US" sz="2800" spc="4" dirty="0">
                <a:cs typeface="Calibri"/>
              </a:rPr>
              <a:t> </a:t>
            </a:r>
            <a:r>
              <a:rPr lang="en-US" sz="2800" spc="-4" dirty="0">
                <a:cs typeface="Calibri"/>
              </a:rPr>
              <a:t>of the</a:t>
            </a:r>
            <a:r>
              <a:rPr lang="en-US" sz="2800" spc="4" dirty="0">
                <a:cs typeface="Calibri"/>
              </a:rPr>
              <a:t> </a:t>
            </a:r>
            <a:r>
              <a:rPr lang="en-US" sz="2800" spc="-4" dirty="0">
                <a:cs typeface="Calibri"/>
              </a:rPr>
              <a:t>mean</a:t>
            </a:r>
            <a:endParaRPr lang="en-US" sz="2800" dirty="0">
              <a:cs typeface="Calibri"/>
            </a:endParaRPr>
          </a:p>
          <a:p>
            <a:pPr marL="415672" lvl="1" indent="-122479">
              <a:lnSpc>
                <a:spcPct val="150000"/>
              </a:lnSpc>
              <a:spcBef>
                <a:spcPts val="145"/>
              </a:spcBef>
              <a:buFont typeface="Arial MT"/>
              <a:buChar char="–"/>
              <a:tabLst>
                <a:tab pos="416213" algn="l"/>
              </a:tabLst>
            </a:pPr>
            <a:r>
              <a:rPr lang="en-US" sz="2800" spc="-4" dirty="0">
                <a:cs typeface="Calibri"/>
              </a:rPr>
              <a:t>95.5%</a:t>
            </a:r>
            <a:r>
              <a:rPr lang="en-US" sz="2800" dirty="0">
                <a:cs typeface="Calibri"/>
              </a:rPr>
              <a:t> </a:t>
            </a:r>
            <a:r>
              <a:rPr lang="en-US" sz="2800" spc="-4" dirty="0">
                <a:cs typeface="Calibri"/>
              </a:rPr>
              <a:t>of </a:t>
            </a:r>
            <a:r>
              <a:rPr lang="en-US" sz="2800" spc="-9" dirty="0">
                <a:cs typeface="Calibri"/>
              </a:rPr>
              <a:t>readings</a:t>
            </a:r>
            <a:r>
              <a:rPr lang="en-US" sz="2800" spc="9" dirty="0">
                <a:cs typeface="Calibri"/>
              </a:rPr>
              <a:t> </a:t>
            </a:r>
            <a:r>
              <a:rPr lang="en-US" sz="2800" spc="-4" dirty="0">
                <a:cs typeface="Calibri"/>
              </a:rPr>
              <a:t>lie within</a:t>
            </a:r>
            <a:r>
              <a:rPr lang="en-US" sz="2800" spc="9" dirty="0">
                <a:cs typeface="Calibri"/>
              </a:rPr>
              <a:t> </a:t>
            </a:r>
            <a:r>
              <a:rPr lang="en-US" sz="2800" spc="-4" dirty="0">
                <a:cs typeface="Calibri"/>
              </a:rPr>
              <a:t>±2σ</a:t>
            </a:r>
            <a:r>
              <a:rPr lang="en-US" sz="2800" dirty="0">
                <a:cs typeface="Calibri"/>
              </a:rPr>
              <a:t> </a:t>
            </a:r>
            <a:r>
              <a:rPr lang="en-US" sz="2800" spc="-4" dirty="0">
                <a:cs typeface="Calibri"/>
              </a:rPr>
              <a:t>of</a:t>
            </a:r>
            <a:r>
              <a:rPr lang="en-US" sz="2800" dirty="0">
                <a:cs typeface="Calibri"/>
              </a:rPr>
              <a:t> </a:t>
            </a:r>
            <a:r>
              <a:rPr lang="en-US" sz="2800" spc="-4" dirty="0">
                <a:cs typeface="Calibri"/>
              </a:rPr>
              <a:t>the</a:t>
            </a:r>
            <a:r>
              <a:rPr lang="en-US" sz="2800" dirty="0">
                <a:cs typeface="Calibri"/>
              </a:rPr>
              <a:t> </a:t>
            </a:r>
            <a:r>
              <a:rPr lang="en-US" sz="2800" spc="-4" dirty="0">
                <a:cs typeface="Calibri"/>
              </a:rPr>
              <a:t>mean</a:t>
            </a:r>
            <a:endParaRPr lang="en-US" sz="2800" dirty="0">
              <a:cs typeface="Calibri"/>
            </a:endParaRPr>
          </a:p>
          <a:p>
            <a:pPr marL="416213" lvl="1" indent="-122479">
              <a:lnSpc>
                <a:spcPct val="150000"/>
              </a:lnSpc>
              <a:spcBef>
                <a:spcPts val="141"/>
              </a:spcBef>
              <a:buFont typeface="Arial MT"/>
              <a:buChar char="–"/>
              <a:tabLst>
                <a:tab pos="416213" algn="l"/>
              </a:tabLst>
            </a:pPr>
            <a:r>
              <a:rPr lang="en-US" sz="2800" spc="-4" dirty="0">
                <a:cs typeface="Calibri"/>
              </a:rPr>
              <a:t>99.7%</a:t>
            </a:r>
            <a:r>
              <a:rPr lang="en-US" sz="2800" dirty="0">
                <a:cs typeface="Calibri"/>
              </a:rPr>
              <a:t> </a:t>
            </a:r>
            <a:r>
              <a:rPr lang="en-US" sz="2800" spc="-4" dirty="0">
                <a:cs typeface="Calibri"/>
              </a:rPr>
              <a:t>of </a:t>
            </a:r>
            <a:r>
              <a:rPr lang="en-US" sz="2800" spc="-9" dirty="0">
                <a:cs typeface="Calibri"/>
              </a:rPr>
              <a:t>readings</a:t>
            </a:r>
            <a:r>
              <a:rPr lang="en-US" sz="2800" spc="9" dirty="0">
                <a:cs typeface="Calibri"/>
              </a:rPr>
              <a:t> </a:t>
            </a:r>
            <a:r>
              <a:rPr lang="en-US" sz="2800" spc="-4" dirty="0">
                <a:cs typeface="Calibri"/>
              </a:rPr>
              <a:t>lie within</a:t>
            </a:r>
            <a:r>
              <a:rPr lang="en-US" sz="2800" spc="9" dirty="0">
                <a:cs typeface="Calibri"/>
              </a:rPr>
              <a:t> </a:t>
            </a:r>
            <a:r>
              <a:rPr lang="en-US" sz="2800" spc="-4" dirty="0">
                <a:cs typeface="Calibri"/>
              </a:rPr>
              <a:t>±3σ</a:t>
            </a:r>
            <a:r>
              <a:rPr lang="en-US" sz="2800" dirty="0">
                <a:cs typeface="Calibri"/>
              </a:rPr>
              <a:t> </a:t>
            </a:r>
            <a:r>
              <a:rPr lang="en-US" sz="2800" spc="-4" dirty="0">
                <a:cs typeface="Calibri"/>
              </a:rPr>
              <a:t>of</a:t>
            </a:r>
            <a:r>
              <a:rPr lang="en-US" sz="2800" dirty="0">
                <a:cs typeface="Calibri"/>
              </a:rPr>
              <a:t> </a:t>
            </a:r>
            <a:r>
              <a:rPr lang="en-US" sz="2800" spc="-4" dirty="0">
                <a:cs typeface="Calibri"/>
              </a:rPr>
              <a:t>the</a:t>
            </a:r>
            <a:r>
              <a:rPr lang="en-US" sz="2800" dirty="0">
                <a:cs typeface="Calibri"/>
              </a:rPr>
              <a:t> </a:t>
            </a:r>
            <a:r>
              <a:rPr lang="en-US" sz="2800" spc="-4" dirty="0">
                <a:cs typeface="Calibri"/>
              </a:rPr>
              <a:t>mean</a:t>
            </a:r>
            <a:endParaRPr lang="en-US" sz="2400" dirty="0">
              <a:cs typeface="Calibri"/>
            </a:endParaRPr>
          </a:p>
        </p:txBody>
      </p:sp>
      <p:sp>
        <p:nvSpPr>
          <p:cNvPr id="4" name="TextBox 3">
            <a:extLst>
              <a:ext uri="{FF2B5EF4-FFF2-40B4-BE49-F238E27FC236}">
                <a16:creationId xmlns:a16="http://schemas.microsoft.com/office/drawing/2014/main" id="{7C35F69F-885F-D503-475C-ED49C43185F0}"/>
              </a:ext>
            </a:extLst>
          </p:cNvPr>
          <p:cNvSpPr txBox="1"/>
          <p:nvPr/>
        </p:nvSpPr>
        <p:spPr>
          <a:xfrm>
            <a:off x="1040737" y="145703"/>
            <a:ext cx="9236738" cy="938719"/>
          </a:xfrm>
          <a:prstGeom prst="rect">
            <a:avLst/>
          </a:prstGeom>
          <a:noFill/>
        </p:spPr>
        <p:txBody>
          <a:bodyPr wrap="square">
            <a:spAutoFit/>
          </a:bodyPr>
          <a:lstStyle/>
          <a:p>
            <a:pPr marL="1323970" marR="674721" indent="-643830">
              <a:spcBef>
                <a:spcPts val="644"/>
              </a:spcBef>
            </a:pPr>
            <a:r>
              <a:rPr lang="en-US" sz="3200" spc="-13" dirty="0">
                <a:solidFill>
                  <a:srgbClr val="FF0000"/>
                </a:solidFill>
                <a:cs typeface="Calibri"/>
              </a:rPr>
              <a:t>Statistical </a:t>
            </a:r>
            <a:r>
              <a:rPr lang="en-US" sz="3200" spc="-4" dirty="0">
                <a:solidFill>
                  <a:srgbClr val="FF0000"/>
                </a:solidFill>
                <a:cs typeface="Calibri"/>
              </a:rPr>
              <a:t>Analysis of </a:t>
            </a:r>
            <a:r>
              <a:rPr lang="en-US" sz="3200" spc="-9" dirty="0">
                <a:solidFill>
                  <a:srgbClr val="FF0000"/>
                </a:solidFill>
                <a:cs typeface="Calibri"/>
              </a:rPr>
              <a:t>Error in </a:t>
            </a:r>
            <a:r>
              <a:rPr lang="en-US" sz="3200" spc="-376" dirty="0">
                <a:solidFill>
                  <a:srgbClr val="FF0000"/>
                </a:solidFill>
                <a:cs typeface="Calibri"/>
              </a:rPr>
              <a:t> </a:t>
            </a:r>
            <a:r>
              <a:rPr lang="en-US" sz="3200" spc="-9" dirty="0">
                <a:solidFill>
                  <a:srgbClr val="FF0000"/>
                </a:solidFill>
                <a:cs typeface="Calibri"/>
              </a:rPr>
              <a:t>Measurement</a:t>
            </a:r>
          </a:p>
          <a:p>
            <a:pPr marL="1323970" marR="674721" indent="-643830">
              <a:spcBef>
                <a:spcPts val="644"/>
              </a:spcBef>
            </a:pPr>
            <a:endParaRPr lang="en-US" sz="1800" dirty="0">
              <a:solidFill>
                <a:srgbClr val="FF0000"/>
              </a:solidFill>
              <a:cs typeface="Calibri"/>
            </a:endParaRPr>
          </a:p>
        </p:txBody>
      </p:sp>
    </p:spTree>
    <p:extLst>
      <p:ext uri="{BB962C8B-B14F-4D97-AF65-F5344CB8AC3E}">
        <p14:creationId xmlns:p14="http://schemas.microsoft.com/office/powerpoint/2010/main" val="3185304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0EB5FDF-B41F-7671-42DA-F5A99CA97C00}"/>
              </a:ext>
            </a:extLst>
          </p:cNvPr>
          <p:cNvPicPr>
            <a:picLocks noChangeAspect="1" noChangeArrowheads="1"/>
          </p:cNvPicPr>
          <p:nvPr/>
        </p:nvPicPr>
        <p:blipFill>
          <a:blip r:embed="rId2" cstate="print"/>
          <a:srcRect/>
          <a:stretch>
            <a:fillRect/>
          </a:stretch>
        </p:blipFill>
        <p:spPr bwMode="auto">
          <a:xfrm>
            <a:off x="1362075" y="228600"/>
            <a:ext cx="7467600" cy="6211081"/>
          </a:xfrm>
          <a:prstGeom prst="rect">
            <a:avLst/>
          </a:prstGeom>
          <a:noFill/>
          <a:ln w="9525">
            <a:noFill/>
            <a:miter lim="800000"/>
            <a:headEnd/>
            <a:tailEnd/>
          </a:ln>
        </p:spPr>
      </p:pic>
    </p:spTree>
    <p:extLst>
      <p:ext uri="{BB962C8B-B14F-4D97-AF65-F5344CB8AC3E}">
        <p14:creationId xmlns:p14="http://schemas.microsoft.com/office/powerpoint/2010/main" val="1233475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pPr/>
              <a:t>49</a:t>
            </a:fld>
            <a:endParaRPr dirty="0"/>
          </a:p>
        </p:txBody>
      </p:sp>
      <p:sp>
        <p:nvSpPr>
          <p:cNvPr id="2" name="TextBox 1">
            <a:extLst>
              <a:ext uri="{FF2B5EF4-FFF2-40B4-BE49-F238E27FC236}">
                <a16:creationId xmlns:a16="http://schemas.microsoft.com/office/drawing/2014/main" id="{12B4CDA3-38F9-754D-8D5B-D1BEE790E1E1}"/>
              </a:ext>
            </a:extLst>
          </p:cNvPr>
          <p:cNvSpPr txBox="1"/>
          <p:nvPr/>
        </p:nvSpPr>
        <p:spPr>
          <a:xfrm>
            <a:off x="471101" y="1371600"/>
            <a:ext cx="10296973" cy="3993529"/>
          </a:xfrm>
          <a:prstGeom prst="rect">
            <a:avLst/>
          </a:prstGeom>
          <a:noFill/>
        </p:spPr>
        <p:txBody>
          <a:bodyPr wrap="square" rtlCol="0">
            <a:spAutoFit/>
          </a:bodyPr>
          <a:lstStyle/>
          <a:p>
            <a:pPr>
              <a:lnSpc>
                <a:spcPct val="150000"/>
              </a:lnSpc>
            </a:pPr>
            <a:r>
              <a:rPr lang="en-US" sz="3200" spc="-9" dirty="0">
                <a:solidFill>
                  <a:srgbClr val="FF0000"/>
                </a:solidFill>
                <a:cs typeface="Calibri"/>
              </a:rPr>
              <a:t>Example</a:t>
            </a:r>
            <a:r>
              <a:rPr lang="en-US" sz="3200" spc="-30" dirty="0">
                <a:solidFill>
                  <a:srgbClr val="FF0000"/>
                </a:solidFill>
                <a:cs typeface="Calibri"/>
              </a:rPr>
              <a:t> </a:t>
            </a:r>
            <a:r>
              <a:rPr lang="en-US" sz="3200" spc="-4" dirty="0">
                <a:solidFill>
                  <a:srgbClr val="FF0000"/>
                </a:solidFill>
                <a:cs typeface="Calibri"/>
              </a:rPr>
              <a:t>1:</a:t>
            </a:r>
          </a:p>
          <a:p>
            <a:pPr>
              <a:lnSpc>
                <a:spcPct val="150000"/>
              </a:lnSpc>
            </a:pPr>
            <a:r>
              <a:rPr lang="en-US" sz="2800" dirty="0"/>
              <a:t>The temperature measured in eight locations in a room and the </a:t>
            </a:r>
            <a:r>
              <a:rPr lang="en-US" sz="2800" dirty="0" err="1"/>
              <a:t>the</a:t>
            </a:r>
            <a:r>
              <a:rPr lang="en-US" sz="2800" dirty="0"/>
              <a:t> values obtained were 21.2</a:t>
            </a:r>
            <a:r>
              <a:rPr lang="en-US" sz="2800" dirty="0">
                <a:latin typeface="Times New Roman" panose="02020603050405020304" pitchFamily="18" charset="0"/>
                <a:cs typeface="Times New Roman" panose="02020603050405020304" pitchFamily="18" charset="0"/>
              </a:rPr>
              <a:t>℃, 25.0 ℃,18.5 ℃,19.5 ℃,27.1 ℃,19.0 ℃ and 20.0. ℃  18.5 ℃ Find </a:t>
            </a:r>
          </a:p>
          <a:p>
            <a:pPr>
              <a:lnSpc>
                <a:spcPct val="150000"/>
              </a:lnSpc>
            </a:pPr>
            <a:r>
              <a:rPr lang="en-US" sz="2800" dirty="0">
                <a:latin typeface="Times New Roman" panose="02020603050405020304" pitchFamily="18" charset="0"/>
                <a:cs typeface="Times New Roman" panose="02020603050405020304" pitchFamily="18" charset="0"/>
              </a:rPr>
              <a:t>1. Arithmetic Mean</a:t>
            </a:r>
          </a:p>
          <a:p>
            <a:pPr>
              <a:lnSpc>
                <a:spcPct val="150000"/>
              </a:lnSpc>
            </a:pPr>
            <a:r>
              <a:rPr lang="en-US" sz="2800" dirty="0">
                <a:latin typeface="Times New Roman" panose="02020603050405020304" pitchFamily="18" charset="0"/>
                <a:cs typeface="Times New Roman" panose="02020603050405020304" pitchFamily="18" charset="0"/>
              </a:rPr>
              <a:t>2. Standard Deviation</a:t>
            </a:r>
            <a:endParaRPr lang="en-IN" sz="2400" dirty="0"/>
          </a:p>
        </p:txBody>
      </p:sp>
    </p:spTree>
    <p:extLst>
      <p:ext uri="{BB962C8B-B14F-4D97-AF65-F5344CB8AC3E}">
        <p14:creationId xmlns:p14="http://schemas.microsoft.com/office/powerpoint/2010/main" val="3521746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pPr/>
              <a:t>5</a:t>
            </a:fld>
            <a:endParaRPr dirty="0"/>
          </a:p>
        </p:txBody>
      </p:sp>
      <p:pic>
        <p:nvPicPr>
          <p:cNvPr id="1026" name="Picture 2"/>
          <p:cNvPicPr>
            <a:picLocks noChangeAspect="1" noChangeArrowheads="1"/>
          </p:cNvPicPr>
          <p:nvPr/>
        </p:nvPicPr>
        <p:blipFill>
          <a:blip r:embed="rId2" cstate="print"/>
          <a:srcRect/>
          <a:stretch>
            <a:fillRect/>
          </a:stretch>
        </p:blipFill>
        <p:spPr bwMode="auto">
          <a:xfrm>
            <a:off x="46738" y="762000"/>
            <a:ext cx="10707877" cy="51816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991143" y="152400"/>
            <a:ext cx="3437738" cy="457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139BC4-F27A-A3DD-7442-D7EB157D4D90}"/>
              </a:ext>
            </a:extLst>
          </p:cNvPr>
          <p:cNvSpPr txBox="1"/>
          <p:nvPr/>
        </p:nvSpPr>
        <p:spPr>
          <a:xfrm>
            <a:off x="-85725" y="533400"/>
            <a:ext cx="10439400" cy="4742196"/>
          </a:xfrm>
          <a:prstGeom prst="rect">
            <a:avLst/>
          </a:prstGeom>
          <a:noFill/>
        </p:spPr>
        <p:txBody>
          <a:bodyPr wrap="square">
            <a:spAutoFit/>
          </a:bodyPr>
          <a:lstStyle/>
          <a:p>
            <a:pPr marL="98634" algn="just">
              <a:lnSpc>
                <a:spcPts val="1455"/>
              </a:lnSpc>
            </a:pPr>
            <a:r>
              <a:rPr lang="en-US" sz="3200" spc="-9" dirty="0">
                <a:solidFill>
                  <a:srgbClr val="FF0000"/>
                </a:solidFill>
                <a:cs typeface="Calibri"/>
              </a:rPr>
              <a:t>Example</a:t>
            </a:r>
            <a:r>
              <a:rPr lang="en-US" sz="3200" spc="-30" dirty="0">
                <a:solidFill>
                  <a:srgbClr val="FF0000"/>
                </a:solidFill>
                <a:cs typeface="Calibri"/>
              </a:rPr>
              <a:t> </a:t>
            </a:r>
            <a:r>
              <a:rPr lang="en-US" sz="3200" spc="-4" dirty="0">
                <a:solidFill>
                  <a:srgbClr val="FF0000"/>
                </a:solidFill>
                <a:cs typeface="Calibri"/>
              </a:rPr>
              <a:t>2:</a:t>
            </a:r>
          </a:p>
          <a:p>
            <a:pPr marL="98634" algn="just">
              <a:lnSpc>
                <a:spcPct val="150000"/>
              </a:lnSpc>
            </a:pPr>
            <a:r>
              <a:rPr lang="en-US" sz="2800" spc="-4" dirty="0">
                <a:cs typeface="Calibri"/>
              </a:rPr>
              <a:t>The following 10 observations were recorded when measuring a voltage 41.7, 42.0 ,41.8 ,42.0, 42.1,41.9,  42.5,42.0,  41.9 and 41.8</a:t>
            </a:r>
          </a:p>
          <a:p>
            <a:pPr marL="98634" algn="just">
              <a:lnSpc>
                <a:spcPct val="150000"/>
              </a:lnSpc>
            </a:pPr>
            <a:r>
              <a:rPr lang="en-US" sz="2800" spc="-4" dirty="0">
                <a:cs typeface="Calibri"/>
              </a:rPr>
              <a:t>Find</a:t>
            </a:r>
          </a:p>
          <a:p>
            <a:pPr marL="612984" indent="-514350" algn="just">
              <a:lnSpc>
                <a:spcPct val="150000"/>
              </a:lnSpc>
              <a:buAutoNum type="arabicPeriod"/>
            </a:pPr>
            <a:r>
              <a:rPr lang="en-US" sz="2800" spc="-4" dirty="0">
                <a:cs typeface="Calibri"/>
              </a:rPr>
              <a:t>Arithmetic Mean(</a:t>
            </a:r>
            <a:r>
              <a:rPr lang="en-US" sz="2800" spc="-4" dirty="0">
                <a:solidFill>
                  <a:srgbClr val="C00000"/>
                </a:solidFill>
                <a:cs typeface="Calibri"/>
              </a:rPr>
              <a:t>A:41.97)</a:t>
            </a:r>
          </a:p>
          <a:p>
            <a:pPr marL="612984" indent="-514350" algn="just">
              <a:lnSpc>
                <a:spcPct val="150000"/>
              </a:lnSpc>
              <a:buAutoNum type="arabicPeriod"/>
            </a:pPr>
            <a:r>
              <a:rPr lang="en-US" sz="2800" spc="-4" dirty="0">
                <a:cs typeface="Calibri"/>
              </a:rPr>
              <a:t>Standard deviation(</a:t>
            </a:r>
            <a:r>
              <a:rPr lang="en-US" sz="2800" spc="-4" dirty="0">
                <a:solidFill>
                  <a:srgbClr val="C00000"/>
                </a:solidFill>
                <a:cs typeface="Calibri"/>
              </a:rPr>
              <a:t>A:0.221</a:t>
            </a:r>
            <a:r>
              <a:rPr lang="en-US" sz="2800" spc="-4" dirty="0">
                <a:cs typeface="Calibri"/>
              </a:rPr>
              <a:t>)</a:t>
            </a:r>
          </a:p>
          <a:p>
            <a:pPr marL="612984" indent="-514350" algn="just">
              <a:lnSpc>
                <a:spcPct val="150000"/>
              </a:lnSpc>
              <a:buAutoNum type="arabicPeriod"/>
            </a:pPr>
            <a:r>
              <a:rPr lang="en-US" sz="2800" spc="-4" dirty="0">
                <a:cs typeface="Calibri"/>
              </a:rPr>
              <a:t>Probable error of one reading(</a:t>
            </a:r>
            <a:r>
              <a:rPr lang="en-US" sz="2800" spc="-4" dirty="0">
                <a:solidFill>
                  <a:schemeClr val="tx2"/>
                </a:solidFill>
                <a:cs typeface="Calibri"/>
              </a:rPr>
              <a:t>Self A: 0.047 (Correct))</a:t>
            </a:r>
          </a:p>
          <a:p>
            <a:pPr marL="612984" indent="-514350" algn="just">
              <a:lnSpc>
                <a:spcPct val="150000"/>
              </a:lnSpc>
              <a:buAutoNum type="arabicPeriod"/>
            </a:pPr>
            <a:r>
              <a:rPr lang="en-US" sz="2800" spc="-4" dirty="0">
                <a:cs typeface="Calibri"/>
              </a:rPr>
              <a:t>Range() : </a:t>
            </a:r>
            <a:r>
              <a:rPr lang="en-IN" sz="2400" b="0" i="0" dirty="0">
                <a:solidFill>
                  <a:schemeClr val="tx2"/>
                </a:solidFill>
                <a:effectLst/>
                <a:latin typeface="Arial" panose="020B0604020202020204" pitchFamily="34" charset="0"/>
                <a:cs typeface="Arial" panose="020B0604020202020204" pitchFamily="34" charset="0"/>
              </a:rPr>
              <a:t>Range = 42.5 - 41.7 = 0.8</a:t>
            </a:r>
            <a:endParaRPr lang="en-US" sz="2400" spc="-4"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17109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B2FA67-C6CC-0207-E894-4BBE898C4EB4}"/>
              </a:ext>
            </a:extLst>
          </p:cNvPr>
          <p:cNvSpPr txBox="1"/>
          <p:nvPr/>
        </p:nvSpPr>
        <p:spPr>
          <a:xfrm>
            <a:off x="371475" y="665599"/>
            <a:ext cx="10429875" cy="3041730"/>
          </a:xfrm>
          <a:prstGeom prst="rect">
            <a:avLst/>
          </a:prstGeom>
          <a:noFill/>
        </p:spPr>
        <p:txBody>
          <a:bodyPr wrap="square">
            <a:spAutoFit/>
          </a:bodyPr>
          <a:lstStyle/>
          <a:p>
            <a:pPr algn="just"/>
            <a:r>
              <a:rPr lang="en-US" sz="2800" spc="-9" dirty="0">
                <a:solidFill>
                  <a:srgbClr val="FF0000"/>
                </a:solidFill>
                <a:cs typeface="Calibri"/>
              </a:rPr>
              <a:t>Example</a:t>
            </a:r>
            <a:r>
              <a:rPr lang="en-US" sz="2800" spc="-30" dirty="0">
                <a:solidFill>
                  <a:srgbClr val="FF0000"/>
                </a:solidFill>
                <a:cs typeface="Calibri"/>
              </a:rPr>
              <a:t> </a:t>
            </a:r>
            <a:r>
              <a:rPr lang="en-US" sz="2800" spc="-4" dirty="0">
                <a:solidFill>
                  <a:srgbClr val="FF0000"/>
                </a:solidFill>
                <a:cs typeface="Calibri"/>
              </a:rPr>
              <a:t>3:</a:t>
            </a:r>
          </a:p>
          <a:p>
            <a:pPr algn="just"/>
            <a:r>
              <a:rPr lang="en-US" sz="2800" dirty="0"/>
              <a:t>In a test temp. is measured100 times with various instruments  and procedure and following observations made</a:t>
            </a:r>
          </a:p>
          <a:p>
            <a:pPr algn="just"/>
            <a:r>
              <a:rPr lang="en-US" sz="2800" dirty="0"/>
              <a:t>Find</a:t>
            </a:r>
          </a:p>
          <a:p>
            <a:pPr marL="514350" indent="-514350">
              <a:lnSpc>
                <a:spcPct val="150000"/>
              </a:lnSpc>
              <a:buAutoNum type="arabicPeriod"/>
            </a:pPr>
            <a:r>
              <a:rPr lang="en-US" sz="2800" dirty="0"/>
              <a:t>Arithmetic Mean(</a:t>
            </a:r>
            <a:r>
              <a:rPr lang="en-US" sz="2800" dirty="0">
                <a:solidFill>
                  <a:srgbClr val="C00000"/>
                </a:solidFill>
              </a:rPr>
              <a:t>400.78) </a:t>
            </a:r>
            <a:r>
              <a:rPr lang="en-US" sz="2800" dirty="0"/>
              <a:t>2.Average deviation(</a:t>
            </a:r>
            <a:r>
              <a:rPr lang="en-US" sz="2800" dirty="0">
                <a:solidFill>
                  <a:srgbClr val="C00000"/>
                </a:solidFill>
              </a:rPr>
              <a:t>1.048</a:t>
            </a:r>
            <a:r>
              <a:rPr lang="en-US" sz="2800" dirty="0"/>
              <a:t>)3.Standard Deviation(</a:t>
            </a:r>
            <a:r>
              <a:rPr lang="en-US" sz="2800" dirty="0">
                <a:solidFill>
                  <a:srgbClr val="C00000"/>
                </a:solidFill>
              </a:rPr>
              <a:t>1.38</a:t>
            </a:r>
            <a:r>
              <a:rPr lang="en-US" sz="2800" dirty="0"/>
              <a:t>),4. Variance 5. Probable error(</a:t>
            </a:r>
            <a:r>
              <a:rPr lang="en-US" sz="2800" dirty="0">
                <a:solidFill>
                  <a:srgbClr val="C00000"/>
                </a:solidFill>
              </a:rPr>
              <a:t>0.43</a:t>
            </a:r>
            <a:r>
              <a:rPr lang="en-US" sz="2800" dirty="0"/>
              <a:t>)</a:t>
            </a:r>
            <a:endParaRPr lang="en-US" sz="1800" dirty="0"/>
          </a:p>
        </p:txBody>
      </p:sp>
      <p:graphicFrame>
        <p:nvGraphicFramePr>
          <p:cNvPr id="9" name="Table 9">
            <a:extLst>
              <a:ext uri="{FF2B5EF4-FFF2-40B4-BE49-F238E27FC236}">
                <a16:creationId xmlns:a16="http://schemas.microsoft.com/office/drawing/2014/main" id="{B02B2AB1-EF3F-E0EB-CF55-8E7C84FBF6B9}"/>
              </a:ext>
            </a:extLst>
          </p:cNvPr>
          <p:cNvGraphicFramePr>
            <a:graphicFrameLocks noGrp="1"/>
          </p:cNvGraphicFramePr>
          <p:nvPr>
            <p:extLst>
              <p:ext uri="{D42A27DB-BD31-4B8C-83A1-F6EECF244321}">
                <p14:modId xmlns:p14="http://schemas.microsoft.com/office/powerpoint/2010/main" val="84399911"/>
              </p:ext>
            </p:extLst>
          </p:nvPr>
        </p:nvGraphicFramePr>
        <p:xfrm>
          <a:off x="142870" y="4038600"/>
          <a:ext cx="10658480" cy="2286000"/>
        </p:xfrm>
        <a:graphic>
          <a:graphicData uri="http://schemas.openxmlformats.org/drawingml/2006/table">
            <a:tbl>
              <a:tblPr bandRow="1">
                <a:tableStyleId>{073A0DAA-6AF3-43AB-8588-CEC1D06C72B9}</a:tableStyleId>
              </a:tblPr>
              <a:tblGrid>
                <a:gridCol w="1065848">
                  <a:extLst>
                    <a:ext uri="{9D8B030D-6E8A-4147-A177-3AD203B41FA5}">
                      <a16:colId xmlns:a16="http://schemas.microsoft.com/office/drawing/2014/main" val="649195990"/>
                    </a:ext>
                  </a:extLst>
                </a:gridCol>
                <a:gridCol w="1065848">
                  <a:extLst>
                    <a:ext uri="{9D8B030D-6E8A-4147-A177-3AD203B41FA5}">
                      <a16:colId xmlns:a16="http://schemas.microsoft.com/office/drawing/2014/main" val="3805653301"/>
                    </a:ext>
                  </a:extLst>
                </a:gridCol>
                <a:gridCol w="1065848">
                  <a:extLst>
                    <a:ext uri="{9D8B030D-6E8A-4147-A177-3AD203B41FA5}">
                      <a16:colId xmlns:a16="http://schemas.microsoft.com/office/drawing/2014/main" val="1049026436"/>
                    </a:ext>
                  </a:extLst>
                </a:gridCol>
                <a:gridCol w="1065848">
                  <a:extLst>
                    <a:ext uri="{9D8B030D-6E8A-4147-A177-3AD203B41FA5}">
                      <a16:colId xmlns:a16="http://schemas.microsoft.com/office/drawing/2014/main" val="2814974644"/>
                    </a:ext>
                  </a:extLst>
                </a:gridCol>
                <a:gridCol w="1065848">
                  <a:extLst>
                    <a:ext uri="{9D8B030D-6E8A-4147-A177-3AD203B41FA5}">
                      <a16:colId xmlns:a16="http://schemas.microsoft.com/office/drawing/2014/main" val="1091661854"/>
                    </a:ext>
                  </a:extLst>
                </a:gridCol>
                <a:gridCol w="1065848">
                  <a:extLst>
                    <a:ext uri="{9D8B030D-6E8A-4147-A177-3AD203B41FA5}">
                      <a16:colId xmlns:a16="http://schemas.microsoft.com/office/drawing/2014/main" val="2041257426"/>
                    </a:ext>
                  </a:extLst>
                </a:gridCol>
                <a:gridCol w="1065848">
                  <a:extLst>
                    <a:ext uri="{9D8B030D-6E8A-4147-A177-3AD203B41FA5}">
                      <a16:colId xmlns:a16="http://schemas.microsoft.com/office/drawing/2014/main" val="4115889580"/>
                    </a:ext>
                  </a:extLst>
                </a:gridCol>
                <a:gridCol w="1065848">
                  <a:extLst>
                    <a:ext uri="{9D8B030D-6E8A-4147-A177-3AD203B41FA5}">
                      <a16:colId xmlns:a16="http://schemas.microsoft.com/office/drawing/2014/main" val="413158164"/>
                    </a:ext>
                  </a:extLst>
                </a:gridCol>
                <a:gridCol w="1065848">
                  <a:extLst>
                    <a:ext uri="{9D8B030D-6E8A-4147-A177-3AD203B41FA5}">
                      <a16:colId xmlns:a16="http://schemas.microsoft.com/office/drawing/2014/main" val="3097995258"/>
                    </a:ext>
                  </a:extLst>
                </a:gridCol>
                <a:gridCol w="1065848">
                  <a:extLst>
                    <a:ext uri="{9D8B030D-6E8A-4147-A177-3AD203B41FA5}">
                      <a16:colId xmlns:a16="http://schemas.microsoft.com/office/drawing/2014/main" val="2210476165"/>
                    </a:ext>
                  </a:extLst>
                </a:gridCol>
              </a:tblGrid>
              <a:tr h="1143000">
                <a:tc>
                  <a:txBody>
                    <a:bodyPr/>
                    <a:lstStyle/>
                    <a:p>
                      <a:r>
                        <a:rPr lang="en-US" sz="2800" dirty="0"/>
                        <a:t>Temp.</a:t>
                      </a:r>
                      <a:r>
                        <a:rPr lang="en-US" sz="2800" dirty="0">
                          <a:latin typeface="Times New Roman" panose="02020603050405020304" pitchFamily="18" charset="0"/>
                          <a:cs typeface="Times New Roman" panose="02020603050405020304" pitchFamily="18" charset="0"/>
                        </a:rPr>
                        <a:t> ℃</a:t>
                      </a:r>
                      <a:endParaRPr lang="en-IN" sz="2800" dirty="0"/>
                    </a:p>
                  </a:txBody>
                  <a:tcPr/>
                </a:tc>
                <a:tc>
                  <a:txBody>
                    <a:bodyPr/>
                    <a:lstStyle/>
                    <a:p>
                      <a:r>
                        <a:rPr lang="en-US" sz="2800" dirty="0"/>
                        <a:t>397</a:t>
                      </a:r>
                      <a:endParaRPr lang="en-IN" sz="2800" dirty="0"/>
                    </a:p>
                  </a:txBody>
                  <a:tcPr/>
                </a:tc>
                <a:tc>
                  <a:txBody>
                    <a:bodyPr/>
                    <a:lstStyle/>
                    <a:p>
                      <a:r>
                        <a:rPr lang="en-US" sz="2800" dirty="0"/>
                        <a:t>398</a:t>
                      </a:r>
                      <a:endParaRPr lang="en-IN" sz="2800" dirty="0"/>
                    </a:p>
                  </a:txBody>
                  <a:tcPr/>
                </a:tc>
                <a:tc>
                  <a:txBody>
                    <a:bodyPr/>
                    <a:lstStyle/>
                    <a:p>
                      <a:r>
                        <a:rPr lang="en-US" sz="2800" dirty="0"/>
                        <a:t>399</a:t>
                      </a:r>
                      <a:endParaRPr lang="en-IN" sz="2800" dirty="0"/>
                    </a:p>
                  </a:txBody>
                  <a:tcPr/>
                </a:tc>
                <a:tc>
                  <a:txBody>
                    <a:bodyPr/>
                    <a:lstStyle/>
                    <a:p>
                      <a:r>
                        <a:rPr lang="en-US" sz="2800" dirty="0"/>
                        <a:t>400</a:t>
                      </a:r>
                      <a:endParaRPr lang="en-IN" sz="2800" dirty="0"/>
                    </a:p>
                  </a:txBody>
                  <a:tcPr/>
                </a:tc>
                <a:tc>
                  <a:txBody>
                    <a:bodyPr/>
                    <a:lstStyle/>
                    <a:p>
                      <a:r>
                        <a:rPr lang="en-US" sz="2800" dirty="0"/>
                        <a:t>401</a:t>
                      </a:r>
                      <a:endParaRPr lang="en-IN" sz="2800" dirty="0"/>
                    </a:p>
                  </a:txBody>
                  <a:tcPr/>
                </a:tc>
                <a:tc>
                  <a:txBody>
                    <a:bodyPr/>
                    <a:lstStyle/>
                    <a:p>
                      <a:r>
                        <a:rPr lang="en-US" sz="2800" dirty="0"/>
                        <a:t>402</a:t>
                      </a:r>
                      <a:endParaRPr lang="en-IN" sz="2800" dirty="0"/>
                    </a:p>
                  </a:txBody>
                  <a:tcPr/>
                </a:tc>
                <a:tc>
                  <a:txBody>
                    <a:bodyPr/>
                    <a:lstStyle/>
                    <a:p>
                      <a:r>
                        <a:rPr lang="en-US" sz="2800" dirty="0"/>
                        <a:t>403</a:t>
                      </a:r>
                      <a:endParaRPr lang="en-IN" sz="2800" dirty="0"/>
                    </a:p>
                  </a:txBody>
                  <a:tcPr/>
                </a:tc>
                <a:tc>
                  <a:txBody>
                    <a:bodyPr/>
                    <a:lstStyle/>
                    <a:p>
                      <a:r>
                        <a:rPr lang="en-US" sz="2800" dirty="0"/>
                        <a:t>404</a:t>
                      </a:r>
                      <a:endParaRPr lang="en-IN" sz="2800" dirty="0"/>
                    </a:p>
                  </a:txBody>
                  <a:tcPr/>
                </a:tc>
                <a:tc>
                  <a:txBody>
                    <a:bodyPr/>
                    <a:lstStyle/>
                    <a:p>
                      <a:r>
                        <a:rPr lang="en-US" sz="2800" dirty="0"/>
                        <a:t>405</a:t>
                      </a:r>
                      <a:endParaRPr lang="en-IN" sz="2800" dirty="0"/>
                    </a:p>
                  </a:txBody>
                  <a:tcPr/>
                </a:tc>
                <a:extLst>
                  <a:ext uri="{0D108BD9-81ED-4DB2-BD59-A6C34878D82A}">
                    <a16:rowId xmlns:a16="http://schemas.microsoft.com/office/drawing/2014/main" val="3353664800"/>
                  </a:ext>
                </a:extLst>
              </a:tr>
              <a:tr h="1143000">
                <a:tc>
                  <a:txBody>
                    <a:bodyPr/>
                    <a:lstStyle/>
                    <a:p>
                      <a:r>
                        <a:rPr lang="en-US" sz="2800" dirty="0"/>
                        <a:t>Frequency</a:t>
                      </a:r>
                      <a:endParaRPr lang="en-IN" sz="2800" dirty="0"/>
                    </a:p>
                  </a:txBody>
                  <a:tcPr/>
                </a:tc>
                <a:tc>
                  <a:txBody>
                    <a:bodyPr/>
                    <a:lstStyle/>
                    <a:p>
                      <a:r>
                        <a:rPr lang="en-US" sz="2800" dirty="0"/>
                        <a:t>1</a:t>
                      </a:r>
                      <a:endParaRPr lang="en-IN" sz="2800" dirty="0"/>
                    </a:p>
                  </a:txBody>
                  <a:tcPr/>
                </a:tc>
                <a:tc>
                  <a:txBody>
                    <a:bodyPr/>
                    <a:lstStyle/>
                    <a:p>
                      <a:r>
                        <a:rPr lang="en-US" sz="2800" dirty="0"/>
                        <a:t>3</a:t>
                      </a:r>
                      <a:endParaRPr lang="en-IN" sz="2800" dirty="0"/>
                    </a:p>
                  </a:txBody>
                  <a:tcPr/>
                </a:tc>
                <a:tc>
                  <a:txBody>
                    <a:bodyPr/>
                    <a:lstStyle/>
                    <a:p>
                      <a:r>
                        <a:rPr lang="en-US" sz="2800" dirty="0"/>
                        <a:t>12</a:t>
                      </a:r>
                      <a:endParaRPr lang="en-IN" sz="2800" dirty="0"/>
                    </a:p>
                  </a:txBody>
                  <a:tcPr/>
                </a:tc>
                <a:tc>
                  <a:txBody>
                    <a:bodyPr/>
                    <a:lstStyle/>
                    <a:p>
                      <a:r>
                        <a:rPr lang="en-US" sz="2800"/>
                        <a:t>23</a:t>
                      </a:r>
                      <a:endParaRPr lang="en-IN" sz="2800" dirty="0"/>
                    </a:p>
                  </a:txBody>
                  <a:tcPr/>
                </a:tc>
                <a:tc>
                  <a:txBody>
                    <a:bodyPr/>
                    <a:lstStyle/>
                    <a:p>
                      <a:r>
                        <a:rPr lang="en-US" sz="2800" dirty="0"/>
                        <a:t>37</a:t>
                      </a:r>
                      <a:endParaRPr lang="en-IN" sz="2800" dirty="0"/>
                    </a:p>
                  </a:txBody>
                  <a:tcPr/>
                </a:tc>
                <a:tc>
                  <a:txBody>
                    <a:bodyPr/>
                    <a:lstStyle/>
                    <a:p>
                      <a:r>
                        <a:rPr lang="en-US" sz="2800" dirty="0"/>
                        <a:t>16</a:t>
                      </a:r>
                      <a:endParaRPr lang="en-IN" sz="2800" dirty="0"/>
                    </a:p>
                  </a:txBody>
                  <a:tcPr/>
                </a:tc>
                <a:tc>
                  <a:txBody>
                    <a:bodyPr/>
                    <a:lstStyle/>
                    <a:p>
                      <a:r>
                        <a:rPr lang="en-US" sz="2800" dirty="0"/>
                        <a:t>4</a:t>
                      </a:r>
                      <a:endParaRPr lang="en-IN" sz="2800" dirty="0"/>
                    </a:p>
                  </a:txBody>
                  <a:tcPr/>
                </a:tc>
                <a:tc>
                  <a:txBody>
                    <a:bodyPr/>
                    <a:lstStyle/>
                    <a:p>
                      <a:r>
                        <a:rPr lang="en-US" sz="2800" dirty="0"/>
                        <a:t>2</a:t>
                      </a:r>
                      <a:endParaRPr lang="en-IN" sz="2800" dirty="0"/>
                    </a:p>
                  </a:txBody>
                  <a:tcPr/>
                </a:tc>
                <a:tc>
                  <a:txBody>
                    <a:bodyPr/>
                    <a:lstStyle/>
                    <a:p>
                      <a:r>
                        <a:rPr lang="en-US" sz="2800" dirty="0"/>
                        <a:t>2</a:t>
                      </a:r>
                      <a:endParaRPr lang="en-IN" sz="2800" dirty="0"/>
                    </a:p>
                  </a:txBody>
                  <a:tcPr/>
                </a:tc>
                <a:extLst>
                  <a:ext uri="{0D108BD9-81ED-4DB2-BD59-A6C34878D82A}">
                    <a16:rowId xmlns:a16="http://schemas.microsoft.com/office/drawing/2014/main" val="3963456453"/>
                  </a:ext>
                </a:extLst>
              </a:tr>
            </a:tbl>
          </a:graphicData>
        </a:graphic>
      </p:graphicFrame>
    </p:spTree>
    <p:extLst>
      <p:ext uri="{BB962C8B-B14F-4D97-AF65-F5344CB8AC3E}">
        <p14:creationId xmlns:p14="http://schemas.microsoft.com/office/powerpoint/2010/main" val="3198574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724AAFF-D278-DB9A-AEE4-6CDECC9A1D37}"/>
              </a:ext>
            </a:extLst>
          </p:cNvPr>
          <p:cNvGraphicFramePr>
            <a:graphicFrameLocks noGrp="1"/>
          </p:cNvGraphicFramePr>
          <p:nvPr/>
        </p:nvGraphicFramePr>
        <p:xfrm>
          <a:off x="1800225" y="1028700"/>
          <a:ext cx="7200900" cy="2225040"/>
        </p:xfrm>
        <a:graphic>
          <a:graphicData uri="http://schemas.openxmlformats.org/drawingml/2006/table">
            <a:tbl>
              <a:tblPr>
                <a:tableStyleId>{5C22544A-7EE6-4342-B048-85BDC9FD1C3A}</a:tableStyleId>
              </a:tblPr>
              <a:tblGrid>
                <a:gridCol w="1028700">
                  <a:extLst>
                    <a:ext uri="{9D8B030D-6E8A-4147-A177-3AD203B41FA5}">
                      <a16:colId xmlns:a16="http://schemas.microsoft.com/office/drawing/2014/main" val="117502903"/>
                    </a:ext>
                  </a:extLst>
                </a:gridCol>
                <a:gridCol w="1028700">
                  <a:extLst>
                    <a:ext uri="{9D8B030D-6E8A-4147-A177-3AD203B41FA5}">
                      <a16:colId xmlns:a16="http://schemas.microsoft.com/office/drawing/2014/main" val="2813326406"/>
                    </a:ext>
                  </a:extLst>
                </a:gridCol>
                <a:gridCol w="1028700">
                  <a:extLst>
                    <a:ext uri="{9D8B030D-6E8A-4147-A177-3AD203B41FA5}">
                      <a16:colId xmlns:a16="http://schemas.microsoft.com/office/drawing/2014/main" val="3572508390"/>
                    </a:ext>
                  </a:extLst>
                </a:gridCol>
                <a:gridCol w="1028700">
                  <a:extLst>
                    <a:ext uri="{9D8B030D-6E8A-4147-A177-3AD203B41FA5}">
                      <a16:colId xmlns:a16="http://schemas.microsoft.com/office/drawing/2014/main" val="2968462936"/>
                    </a:ext>
                  </a:extLst>
                </a:gridCol>
                <a:gridCol w="1028700">
                  <a:extLst>
                    <a:ext uri="{9D8B030D-6E8A-4147-A177-3AD203B41FA5}">
                      <a16:colId xmlns:a16="http://schemas.microsoft.com/office/drawing/2014/main" val="3698702667"/>
                    </a:ext>
                  </a:extLst>
                </a:gridCol>
                <a:gridCol w="1028700">
                  <a:extLst>
                    <a:ext uri="{9D8B030D-6E8A-4147-A177-3AD203B41FA5}">
                      <a16:colId xmlns:a16="http://schemas.microsoft.com/office/drawing/2014/main" val="751495572"/>
                    </a:ext>
                  </a:extLst>
                </a:gridCol>
                <a:gridCol w="1028700">
                  <a:extLst>
                    <a:ext uri="{9D8B030D-6E8A-4147-A177-3AD203B41FA5}">
                      <a16:colId xmlns:a16="http://schemas.microsoft.com/office/drawing/2014/main" val="93919779"/>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125326114"/>
                  </a:ext>
                </a:extLst>
              </a:tr>
              <a:tr h="370840">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98813208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791683945"/>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832953832"/>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92354110"/>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300659363"/>
                  </a:ext>
                </a:extLst>
              </a:tr>
            </a:tbl>
          </a:graphicData>
        </a:graphic>
      </p:graphicFrame>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166B3E20-E944-F995-AAEF-6B5535DF9035}"/>
                  </a:ext>
                </a:extLst>
              </p:cNvPr>
              <p:cNvGraphicFramePr>
                <a:graphicFrameLocks noGrp="1"/>
              </p:cNvGraphicFramePr>
              <p:nvPr>
                <p:extLst>
                  <p:ext uri="{D42A27DB-BD31-4B8C-83A1-F6EECF244321}">
                    <p14:modId xmlns:p14="http://schemas.microsoft.com/office/powerpoint/2010/main" val="2088775652"/>
                  </p:ext>
                </p:extLst>
              </p:nvPr>
            </p:nvGraphicFramePr>
            <p:xfrm>
              <a:off x="371475" y="1028700"/>
              <a:ext cx="10210799" cy="5135430"/>
            </p:xfrm>
            <a:graphic>
              <a:graphicData uri="http://schemas.openxmlformats.org/drawingml/2006/table">
                <a:tbl>
                  <a:tblPr bandRow="1">
                    <a:tableStyleId>{073A0DAA-6AF3-43AB-8588-CEC1D06C72B9}</a:tableStyleId>
                  </a:tblPr>
                  <a:tblGrid>
                    <a:gridCol w="1235177">
                      <a:extLst>
                        <a:ext uri="{9D8B030D-6E8A-4147-A177-3AD203B41FA5}">
                          <a16:colId xmlns:a16="http://schemas.microsoft.com/office/drawing/2014/main" val="1504194904"/>
                        </a:ext>
                      </a:extLst>
                    </a:gridCol>
                    <a:gridCol w="746023">
                      <a:extLst>
                        <a:ext uri="{9D8B030D-6E8A-4147-A177-3AD203B41FA5}">
                          <a16:colId xmlns:a16="http://schemas.microsoft.com/office/drawing/2014/main" val="215511560"/>
                        </a:ext>
                      </a:extLst>
                    </a:gridCol>
                    <a:gridCol w="1066800">
                      <a:extLst>
                        <a:ext uri="{9D8B030D-6E8A-4147-A177-3AD203B41FA5}">
                          <a16:colId xmlns:a16="http://schemas.microsoft.com/office/drawing/2014/main" val="4079981791"/>
                        </a:ext>
                      </a:extLst>
                    </a:gridCol>
                    <a:gridCol w="2209800">
                      <a:extLst>
                        <a:ext uri="{9D8B030D-6E8A-4147-A177-3AD203B41FA5}">
                          <a16:colId xmlns:a16="http://schemas.microsoft.com/office/drawing/2014/main" val="3665012988"/>
                        </a:ext>
                      </a:extLst>
                    </a:gridCol>
                    <a:gridCol w="1752600">
                      <a:extLst>
                        <a:ext uri="{9D8B030D-6E8A-4147-A177-3AD203B41FA5}">
                          <a16:colId xmlns:a16="http://schemas.microsoft.com/office/drawing/2014/main" val="1192526036"/>
                        </a:ext>
                      </a:extLst>
                    </a:gridCol>
                    <a:gridCol w="1306459">
                      <a:extLst>
                        <a:ext uri="{9D8B030D-6E8A-4147-A177-3AD203B41FA5}">
                          <a16:colId xmlns:a16="http://schemas.microsoft.com/office/drawing/2014/main" val="110329527"/>
                        </a:ext>
                      </a:extLst>
                    </a:gridCol>
                    <a:gridCol w="1646903">
                      <a:extLst>
                        <a:ext uri="{9D8B030D-6E8A-4147-A177-3AD203B41FA5}">
                          <a16:colId xmlns:a16="http://schemas.microsoft.com/office/drawing/2014/main" val="3852963893"/>
                        </a:ext>
                      </a:extLst>
                    </a:gridCol>
                    <a:gridCol w="247037">
                      <a:extLst>
                        <a:ext uri="{9D8B030D-6E8A-4147-A177-3AD203B41FA5}">
                          <a16:colId xmlns:a16="http://schemas.microsoft.com/office/drawing/2014/main" val="4203160490"/>
                        </a:ext>
                      </a:extLst>
                    </a:gridCol>
                  </a:tblGrid>
                  <a:tr h="1270748">
                    <a:tc>
                      <a:txBody>
                        <a:bodyPr/>
                        <a:lstStyle/>
                        <a:p>
                          <a:r>
                            <a:rPr lang="en-US" sz="2800" dirty="0">
                              <a:solidFill>
                                <a:srgbClr val="C00000"/>
                              </a:solidFill>
                            </a:rPr>
                            <a:t>Temp</a:t>
                          </a:r>
                        </a:p>
                        <a:p>
                          <a:r>
                            <a:rPr lang="en-IN" sz="2800" dirty="0">
                              <a:solidFill>
                                <a:srgbClr val="C00000"/>
                              </a:solidFill>
                              <a:latin typeface="Times New Roman" panose="02020603050405020304" pitchFamily="18" charset="0"/>
                              <a:cs typeface="Times New Roman" panose="02020603050405020304" pitchFamily="18" charset="0"/>
                            </a:rPr>
                            <a:t>℃</a:t>
                          </a:r>
                          <a:endParaRPr lang="en-IN" sz="2800" dirty="0">
                            <a:solidFill>
                              <a:srgbClr val="C00000"/>
                            </a:solidFill>
                          </a:endParaRPr>
                        </a:p>
                      </a:txBody>
                      <a:tcPr/>
                    </a:tc>
                    <a:tc>
                      <a:txBody>
                        <a:bodyPr/>
                        <a:lstStyle/>
                        <a:p>
                          <a:r>
                            <a:rPr lang="en-US" sz="2800" dirty="0">
                              <a:solidFill>
                                <a:srgbClr val="C00000"/>
                              </a:solidFill>
                            </a:rPr>
                            <a:t>Freq.</a:t>
                          </a:r>
                        </a:p>
                        <a:p>
                          <a:r>
                            <a:rPr lang="en-US" sz="2800" dirty="0">
                              <a:solidFill>
                                <a:srgbClr val="C00000"/>
                              </a:solidFill>
                            </a:rPr>
                            <a:t>(f)</a:t>
                          </a:r>
                          <a:endParaRPr lang="en-IN" sz="2800" dirty="0">
                            <a:solidFill>
                              <a:srgbClr val="C00000"/>
                            </a:solidFill>
                          </a:endParaRPr>
                        </a:p>
                      </a:txBody>
                      <a:tcPr/>
                    </a:tc>
                    <a:tc>
                      <a:txBody>
                        <a:bodyPr/>
                        <a:lstStyle/>
                        <a:p>
                          <a:r>
                            <a:rPr lang="en-US" sz="2800" dirty="0">
                              <a:solidFill>
                                <a:srgbClr val="C00000"/>
                              </a:solidFill>
                            </a:rPr>
                            <a:t>T*f</a:t>
                          </a:r>
                          <a:endParaRPr lang="en-IN" sz="2800" dirty="0">
                            <a:solidFill>
                              <a:srgbClr val="C00000"/>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𝑑</m:t>
                                </m:r>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𝑇</m:t>
                                    </m:r>
                                  </m:e>
                                  <m:sub>
                                    <m:r>
                                      <a:rPr lang="en-US" sz="2800" b="0" i="1" smtClean="0">
                                        <a:solidFill>
                                          <a:srgbClr val="C00000"/>
                                        </a:solidFill>
                                        <a:latin typeface="Cambria Math" panose="02040503050406030204" pitchFamily="18" charset="0"/>
                                      </a:rPr>
                                      <m:t>1</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𝑇</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𝑏𝑎𝑟</m:t>
                                </m:r>
                                <m:r>
                                  <a:rPr lang="en-US" sz="2800" b="0" i="1" smtClean="0">
                                    <a:solidFill>
                                      <a:srgbClr val="C00000"/>
                                    </a:solidFill>
                                    <a:latin typeface="Cambria Math" panose="02040503050406030204" pitchFamily="18" charset="0"/>
                                  </a:rPr>
                                  <m:t>)</m:t>
                                </m:r>
                              </m:oMath>
                            </m:oMathPara>
                          </a14:m>
                          <a:endParaRPr lang="en-IN" sz="2800" dirty="0">
                            <a:solidFill>
                              <a:srgbClr val="C00000"/>
                            </a:solidFill>
                          </a:endParaRPr>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IN" sz="280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𝑓</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𝑑</m:t>
                                    </m:r>
                                  </m:e>
                                </m:d>
                              </m:oMath>
                            </m:oMathPara>
                          </a14:m>
                          <a:endParaRPr lang="en-IN" sz="2800" dirty="0">
                            <a:solidFill>
                              <a:srgbClr val="C00000"/>
                            </a:solidFill>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IN" sz="280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𝑑</m:t>
                                    </m:r>
                                  </m:e>
                                  <m:sup>
                                    <m:r>
                                      <a:rPr lang="en-US" sz="2800" b="0" i="1" smtClean="0">
                                        <a:solidFill>
                                          <a:srgbClr val="C00000"/>
                                        </a:solidFill>
                                        <a:latin typeface="Cambria Math" panose="02040503050406030204" pitchFamily="18" charset="0"/>
                                      </a:rPr>
                                      <m:t>2</m:t>
                                    </m:r>
                                  </m:sup>
                                </m:sSup>
                              </m:oMath>
                            </m:oMathPara>
                          </a14:m>
                          <a:endParaRPr lang="en-IN" sz="2800" dirty="0">
                            <a:solidFill>
                              <a:srgbClr val="C00000"/>
                            </a:solidFill>
                          </a:endParaRPr>
                        </a:p>
                      </a:txBody>
                      <a:tcPr/>
                    </a:tc>
                    <a:tc>
                      <a:txBody>
                        <a:bodyPr/>
                        <a:lstStyle/>
                        <a:p>
                          <a:r>
                            <a:rPr lang="en-US" sz="2800" dirty="0">
                              <a:solidFill>
                                <a:srgbClr val="C00000"/>
                              </a:solidFill>
                            </a:rPr>
                            <a:t>F*</a:t>
                          </a:r>
                          <a14:m>
                            <m:oMath xmlns:m="http://schemas.openxmlformats.org/officeDocument/2006/math">
                              <m:sSup>
                                <m:sSupPr>
                                  <m:ctrlPr>
                                    <a:rPr lang="en-IN" sz="280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𝑑</m:t>
                                  </m:r>
                                </m:e>
                                <m:sup>
                                  <m:r>
                                    <a:rPr lang="en-US" sz="2800" b="0" i="1" smtClean="0">
                                      <a:solidFill>
                                        <a:srgbClr val="C00000"/>
                                      </a:solidFill>
                                      <a:latin typeface="Cambria Math" panose="02040503050406030204" pitchFamily="18" charset="0"/>
                                    </a:rPr>
                                    <m:t>2</m:t>
                                  </m:r>
                                </m:sup>
                              </m:sSup>
                            </m:oMath>
                          </a14:m>
                          <a:endParaRPr lang="en-IN" sz="2800" dirty="0">
                            <a:solidFill>
                              <a:srgbClr val="C00000"/>
                            </a:solidFill>
                          </a:endParaRPr>
                        </a:p>
                      </a:txBody>
                      <a:tcPr/>
                    </a:tc>
                    <a:tc rowSpan="6">
                      <a:txBody>
                        <a:bodyPr/>
                        <a:lstStyle/>
                        <a:p>
                          <a:endParaRPr lang="en-IN" sz="2400" dirty="0">
                            <a:solidFill>
                              <a:srgbClr val="C00000"/>
                            </a:solidFill>
                          </a:endParaRPr>
                        </a:p>
                      </a:txBody>
                      <a:tcPr/>
                    </a:tc>
                    <a:extLst>
                      <a:ext uri="{0D108BD9-81ED-4DB2-BD59-A6C34878D82A}">
                        <a16:rowId xmlns:a16="http://schemas.microsoft.com/office/drawing/2014/main" val="2494154423"/>
                      </a:ext>
                    </a:extLst>
                  </a:tr>
                  <a:tr h="705970">
                    <a:tc>
                      <a:txBody>
                        <a:bodyPr/>
                        <a:lstStyle/>
                        <a:p>
                          <a:r>
                            <a:rPr lang="en-US" sz="2400" dirty="0"/>
                            <a:t>397</a:t>
                          </a:r>
                          <a:endParaRPr lang="en-IN" sz="2400" dirty="0"/>
                        </a:p>
                      </a:txBody>
                      <a:tcPr/>
                    </a:tc>
                    <a:tc>
                      <a:txBody>
                        <a:bodyPr/>
                        <a:lstStyle/>
                        <a:p>
                          <a:r>
                            <a:rPr lang="en-US" sz="2400" dirty="0"/>
                            <a:t>1</a:t>
                          </a:r>
                          <a:endParaRPr lang="en-IN" sz="2400" dirty="0"/>
                        </a:p>
                      </a:txBody>
                      <a:tcPr/>
                    </a:tc>
                    <a:tc>
                      <a:txBody>
                        <a:bodyPr/>
                        <a:lstStyle/>
                        <a:p>
                          <a:r>
                            <a:rPr lang="en-US" sz="2400" dirty="0"/>
                            <a:t>397</a:t>
                          </a:r>
                          <a:endParaRPr lang="en-IN" sz="2400" dirty="0"/>
                        </a:p>
                      </a:txBody>
                      <a:tcPr/>
                    </a:tc>
                    <a:tc>
                      <a:txBody>
                        <a:bodyPr/>
                        <a:lstStyle/>
                        <a:p>
                          <a:r>
                            <a:rPr lang="en-US" sz="2400" dirty="0">
                              <a:solidFill>
                                <a:srgbClr val="002060"/>
                              </a:solidFill>
                            </a:rPr>
                            <a:t>-3.78</a:t>
                          </a:r>
                          <a:endParaRPr lang="en-IN" sz="2400" dirty="0">
                            <a:solidFill>
                              <a:srgbClr val="002060"/>
                            </a:solidFill>
                          </a:endParaRPr>
                        </a:p>
                      </a:txBody>
                      <a:tcPr/>
                    </a:tc>
                    <a:tc>
                      <a:txBody>
                        <a:bodyPr/>
                        <a:lstStyle/>
                        <a:p>
                          <a:r>
                            <a:rPr lang="en-US" sz="2400" dirty="0"/>
                            <a:t>3.78</a:t>
                          </a:r>
                          <a:endParaRPr lang="en-IN" sz="2400" dirty="0"/>
                        </a:p>
                      </a:txBody>
                      <a:tcPr/>
                    </a:tc>
                    <a:tc>
                      <a:txBody>
                        <a:bodyPr/>
                        <a:lstStyle/>
                        <a:p>
                          <a:r>
                            <a:rPr lang="en-US" sz="2400" dirty="0"/>
                            <a:t>14.28</a:t>
                          </a:r>
                          <a:endParaRPr lang="en-IN" sz="2400" dirty="0"/>
                        </a:p>
                      </a:txBody>
                      <a:tcPr/>
                    </a:tc>
                    <a:tc>
                      <a:txBody>
                        <a:bodyPr/>
                        <a:lstStyle/>
                        <a:p>
                          <a:r>
                            <a:rPr lang="en-US" sz="2400" dirty="0"/>
                            <a:t>14.28</a:t>
                          </a:r>
                          <a:endParaRPr lang="en-IN" sz="2400" dirty="0"/>
                        </a:p>
                      </a:txBody>
                      <a:tcPr/>
                    </a:tc>
                    <a:tc vMerge="1">
                      <a:txBody>
                        <a:bodyPr/>
                        <a:lstStyle/>
                        <a:p>
                          <a:endParaRPr lang="en-IN" sz="2400"/>
                        </a:p>
                      </a:txBody>
                      <a:tcPr/>
                    </a:tc>
                    <a:extLst>
                      <a:ext uri="{0D108BD9-81ED-4DB2-BD59-A6C34878D82A}">
                        <a16:rowId xmlns:a16="http://schemas.microsoft.com/office/drawing/2014/main" val="1104257386"/>
                      </a:ext>
                    </a:extLst>
                  </a:tr>
                  <a:tr h="705970">
                    <a:tc>
                      <a:txBody>
                        <a:bodyPr/>
                        <a:lstStyle/>
                        <a:p>
                          <a:r>
                            <a:rPr lang="en-US" sz="2400" dirty="0"/>
                            <a:t>398</a:t>
                          </a:r>
                          <a:endParaRPr lang="en-IN" sz="2400" dirty="0"/>
                        </a:p>
                      </a:txBody>
                      <a:tcPr/>
                    </a:tc>
                    <a:tc>
                      <a:txBody>
                        <a:bodyPr/>
                        <a:lstStyle/>
                        <a:p>
                          <a:r>
                            <a:rPr lang="en-US" sz="2400" dirty="0"/>
                            <a:t>3</a:t>
                          </a:r>
                          <a:endParaRPr lang="en-IN" sz="2400" dirty="0"/>
                        </a:p>
                      </a:txBody>
                      <a:tcPr/>
                    </a:tc>
                    <a:tc>
                      <a:txBody>
                        <a:bodyPr/>
                        <a:lstStyle/>
                        <a:p>
                          <a:r>
                            <a:rPr lang="en-GB" sz="2400" dirty="0">
                              <a:solidFill>
                                <a:srgbClr val="002060"/>
                              </a:solidFill>
                            </a:rPr>
                            <a:t>1194</a:t>
                          </a:r>
                          <a:endParaRPr lang="en-IN" sz="2400" dirty="0">
                            <a:solidFill>
                              <a:srgbClr val="002060"/>
                            </a:solidFill>
                          </a:endParaRPr>
                        </a:p>
                      </a:txBody>
                      <a:tcPr/>
                    </a:tc>
                    <a:tc>
                      <a:txBody>
                        <a:bodyPr/>
                        <a:lstStyle/>
                        <a:p>
                          <a:r>
                            <a:rPr lang="en-GB" sz="2400" dirty="0">
                              <a:solidFill>
                                <a:srgbClr val="002060"/>
                              </a:solidFill>
                            </a:rPr>
                            <a:t>793.22</a:t>
                          </a:r>
                          <a:endParaRPr lang="en-IN" sz="2400" dirty="0">
                            <a:solidFill>
                              <a:srgbClr val="002060"/>
                            </a:solidFill>
                          </a:endParaRPr>
                        </a:p>
                      </a:txBody>
                      <a:tcPr/>
                    </a:tc>
                    <a:tc>
                      <a:txBody>
                        <a:bodyPr/>
                        <a:lstStyle/>
                        <a:p>
                          <a:r>
                            <a:rPr lang="en-GB" sz="2400" dirty="0">
                              <a:solidFill>
                                <a:srgbClr val="002060"/>
                              </a:solidFill>
                            </a:rPr>
                            <a:t>2379.66</a:t>
                          </a:r>
                          <a:endParaRPr lang="en-IN" sz="2400" dirty="0">
                            <a:solidFill>
                              <a:srgbClr val="002060"/>
                            </a:solidFill>
                          </a:endParaRPr>
                        </a:p>
                      </a:txBody>
                      <a:tcPr/>
                    </a:tc>
                    <a:tc>
                      <a:txBody>
                        <a:bodyPr/>
                        <a:lstStyle/>
                        <a:p>
                          <a:r>
                            <a:rPr lang="en-GB" sz="2400" dirty="0">
                              <a:solidFill>
                                <a:srgbClr val="002060"/>
                              </a:solidFill>
                            </a:rPr>
                            <a:t>629197.96</a:t>
                          </a:r>
                          <a:endParaRPr lang="en-IN" sz="2400" dirty="0">
                            <a:solidFill>
                              <a:srgbClr val="002060"/>
                            </a:solidFill>
                          </a:endParaRPr>
                        </a:p>
                      </a:txBody>
                      <a:tcPr/>
                    </a:tc>
                    <a:tc>
                      <a:txBody>
                        <a:bodyPr/>
                        <a:lstStyle/>
                        <a:p>
                          <a:endParaRPr lang="en-IN" sz="2400" dirty="0"/>
                        </a:p>
                      </a:txBody>
                      <a:tcPr/>
                    </a:tc>
                    <a:tc vMerge="1">
                      <a:txBody>
                        <a:bodyPr/>
                        <a:lstStyle/>
                        <a:p>
                          <a:endParaRPr lang="en-IN" sz="2400"/>
                        </a:p>
                      </a:txBody>
                      <a:tcPr/>
                    </a:tc>
                    <a:extLst>
                      <a:ext uri="{0D108BD9-81ED-4DB2-BD59-A6C34878D82A}">
                        <a16:rowId xmlns:a16="http://schemas.microsoft.com/office/drawing/2014/main" val="2987499063"/>
                      </a:ext>
                    </a:extLst>
                  </a:tr>
                  <a:tr h="705970">
                    <a:tc>
                      <a:txBody>
                        <a:bodyPr/>
                        <a:lstStyle/>
                        <a:p>
                          <a:r>
                            <a:rPr lang="en-US" sz="2400" dirty="0"/>
                            <a:t>399</a:t>
                          </a:r>
                          <a:endParaRPr lang="en-IN" sz="2400" dirty="0"/>
                        </a:p>
                      </a:txBody>
                      <a:tcPr/>
                    </a:tc>
                    <a:tc>
                      <a:txBody>
                        <a:bodyPr/>
                        <a:lstStyle/>
                        <a:p>
                          <a:r>
                            <a:rPr lang="en-US" sz="2400" dirty="0"/>
                            <a:t>12</a:t>
                          </a:r>
                          <a:endParaRPr lang="en-IN" sz="2400" dirty="0"/>
                        </a:p>
                      </a:txBody>
                      <a:tcPr/>
                    </a:tc>
                    <a:tc>
                      <a:txBody>
                        <a:bodyPr/>
                        <a:lstStyle/>
                        <a:p>
                          <a:r>
                            <a:rPr lang="en-GB" sz="2400" dirty="0">
                              <a:solidFill>
                                <a:srgbClr val="002060"/>
                              </a:solidFill>
                            </a:rPr>
                            <a:t>4788</a:t>
                          </a:r>
                          <a:endParaRPr lang="en-IN" sz="2400" dirty="0">
                            <a:solidFill>
                              <a:srgbClr val="002060"/>
                            </a:solidFill>
                          </a:endParaRPr>
                        </a:p>
                      </a:txBody>
                      <a:tcPr/>
                    </a:tc>
                    <a:tc>
                      <a:txBody>
                        <a:bodyPr/>
                        <a:lstStyle/>
                        <a:p>
                          <a:r>
                            <a:rPr lang="en-GB" sz="2400" dirty="0">
                              <a:solidFill>
                                <a:srgbClr val="002060"/>
                              </a:solidFill>
                            </a:rPr>
                            <a:t>4387.22</a:t>
                          </a:r>
                          <a:endParaRPr lang="en-IN" sz="2400" dirty="0">
                            <a:solidFill>
                              <a:srgbClr val="002060"/>
                            </a:solidFill>
                          </a:endParaRPr>
                        </a:p>
                      </a:txBody>
                      <a:tcPr/>
                    </a:tc>
                    <a:tc>
                      <a:txBody>
                        <a:bodyPr/>
                        <a:lstStyle/>
                        <a:p>
                          <a:r>
                            <a:rPr lang="en-GB" sz="2400" dirty="0">
                              <a:solidFill>
                                <a:srgbClr val="002060"/>
                              </a:solidFill>
                            </a:rPr>
                            <a:t>52646.64</a:t>
                          </a:r>
                          <a:endParaRPr lang="en-IN" sz="2400" dirty="0">
                            <a:solidFill>
                              <a:srgbClr val="002060"/>
                            </a:solidFill>
                          </a:endParaRPr>
                        </a:p>
                      </a:txBody>
                      <a:tcPr/>
                    </a:tc>
                    <a:tc>
                      <a:txBody>
                        <a:bodyPr/>
                        <a:lstStyle/>
                        <a:p>
                          <a:r>
                            <a:rPr lang="en-GB" sz="2400" dirty="0">
                              <a:solidFill>
                                <a:srgbClr val="002060"/>
                              </a:solidFill>
                            </a:rPr>
                            <a:t>19247699.33</a:t>
                          </a:r>
                          <a:endParaRPr lang="en-IN" sz="2400" dirty="0">
                            <a:solidFill>
                              <a:srgbClr val="002060"/>
                            </a:solidFill>
                          </a:endParaRPr>
                        </a:p>
                      </a:txBody>
                      <a:tcPr/>
                    </a:tc>
                    <a:tc>
                      <a:txBody>
                        <a:bodyPr/>
                        <a:lstStyle/>
                        <a:p>
                          <a:endParaRPr lang="en-IN" sz="2400" dirty="0"/>
                        </a:p>
                      </a:txBody>
                      <a:tcPr/>
                    </a:tc>
                    <a:tc vMerge="1">
                      <a:txBody>
                        <a:bodyPr/>
                        <a:lstStyle/>
                        <a:p>
                          <a:endParaRPr lang="en-IN" sz="2400"/>
                        </a:p>
                      </a:txBody>
                      <a:tcPr/>
                    </a:tc>
                    <a:extLst>
                      <a:ext uri="{0D108BD9-81ED-4DB2-BD59-A6C34878D82A}">
                        <a16:rowId xmlns:a16="http://schemas.microsoft.com/office/drawing/2014/main" val="2470357188"/>
                      </a:ext>
                    </a:extLst>
                  </a:tr>
                  <a:tr h="705970">
                    <a:tc>
                      <a:txBody>
                        <a:bodyPr/>
                        <a:lstStyle/>
                        <a:p>
                          <a:r>
                            <a:rPr lang="en-US" sz="2400" dirty="0"/>
                            <a:t>.</a:t>
                          </a:r>
                          <a:endParaRPr lang="en-IN" sz="2400" dirty="0"/>
                        </a:p>
                      </a:txBody>
                      <a:tcPr/>
                    </a:tc>
                    <a:tc>
                      <a:txBody>
                        <a:bodyPr/>
                        <a:lstStyle/>
                        <a:p>
                          <a:endParaRPr lang="en-IN" sz="2400" dirty="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a:p>
                      </a:txBody>
                      <a:tcPr/>
                    </a:tc>
                    <a:tc vMerge="1">
                      <a:txBody>
                        <a:bodyPr/>
                        <a:lstStyle/>
                        <a:p>
                          <a:endParaRPr lang="en-IN" sz="2400"/>
                        </a:p>
                      </a:txBody>
                      <a:tcPr/>
                    </a:tc>
                    <a:extLst>
                      <a:ext uri="{0D108BD9-81ED-4DB2-BD59-A6C34878D82A}">
                        <a16:rowId xmlns:a16="http://schemas.microsoft.com/office/drawing/2014/main" val="3146823176"/>
                      </a:ext>
                    </a:extLst>
                  </a:tr>
                  <a:tr h="705970">
                    <a:tc>
                      <a:txBody>
                        <a:bodyPr/>
                        <a:lstStyle/>
                        <a:p>
                          <a:endParaRPr lang="en-IN" sz="2400" dirty="0"/>
                        </a:p>
                      </a:txBody>
                      <a:tcPr/>
                    </a:tc>
                    <a:tc>
                      <a:txBody>
                        <a:bodyPr/>
                        <a:lstStyle/>
                        <a:p>
                          <a:r>
                            <a:rPr lang="en-US" sz="2400" dirty="0">
                              <a:solidFill>
                                <a:srgbClr val="C00000"/>
                              </a:solidFill>
                            </a:rPr>
                            <a:t>100</a:t>
                          </a:r>
                          <a:endParaRPr lang="en-IN" sz="2400" dirty="0">
                            <a:solidFill>
                              <a:srgbClr val="C00000"/>
                            </a:solidFill>
                          </a:endParaRPr>
                        </a:p>
                      </a:txBody>
                      <a:tcPr/>
                    </a:tc>
                    <a:tc>
                      <a:txBody>
                        <a:bodyPr/>
                        <a:lstStyle/>
                        <a:p>
                          <a:r>
                            <a:rPr lang="en-US" sz="2400" dirty="0">
                              <a:solidFill>
                                <a:srgbClr val="C00000"/>
                              </a:solidFill>
                            </a:rPr>
                            <a:t>400.78</a:t>
                          </a:r>
                          <a:endParaRPr lang="en-IN" sz="2400" dirty="0">
                            <a:solidFill>
                              <a:srgbClr val="C00000"/>
                            </a:solidFill>
                          </a:endParaRPr>
                        </a:p>
                      </a:txBody>
                      <a:tcPr/>
                    </a:tc>
                    <a:tc>
                      <a:txBody>
                        <a:bodyPr/>
                        <a:lstStyle/>
                        <a:p>
                          <a:endParaRPr lang="en-IN" sz="2400" dirty="0">
                            <a:solidFill>
                              <a:srgbClr val="C00000"/>
                            </a:solidFill>
                          </a:endParaRPr>
                        </a:p>
                      </a:txBody>
                      <a:tcPr/>
                    </a:tc>
                    <a:tc>
                      <a:txBody>
                        <a:bodyPr/>
                        <a:lstStyle/>
                        <a:p>
                          <a:r>
                            <a:rPr lang="en-US" sz="2400" dirty="0">
                              <a:solidFill>
                                <a:srgbClr val="C00000"/>
                              </a:solidFill>
                            </a:rPr>
                            <a:t>102.8</a:t>
                          </a:r>
                          <a:endParaRPr lang="en-IN" sz="2400" dirty="0">
                            <a:solidFill>
                              <a:srgbClr val="C00000"/>
                            </a:solidFill>
                          </a:endParaRPr>
                        </a:p>
                      </a:txBody>
                      <a:tcPr/>
                    </a:tc>
                    <a:tc>
                      <a:txBody>
                        <a:bodyPr/>
                        <a:lstStyle/>
                        <a:p>
                          <a:endParaRPr lang="en-IN" sz="2400" dirty="0">
                            <a:solidFill>
                              <a:srgbClr val="C00000"/>
                            </a:solidFill>
                          </a:endParaRPr>
                        </a:p>
                      </a:txBody>
                      <a:tcPr/>
                    </a:tc>
                    <a:tc>
                      <a:txBody>
                        <a:bodyPr/>
                        <a:lstStyle/>
                        <a:p>
                          <a:r>
                            <a:rPr lang="en-US" sz="2400" dirty="0">
                              <a:solidFill>
                                <a:srgbClr val="C00000"/>
                              </a:solidFill>
                            </a:rPr>
                            <a:t>190.66</a:t>
                          </a:r>
                          <a:endParaRPr lang="en-IN" sz="2400" dirty="0">
                            <a:solidFill>
                              <a:srgbClr val="C00000"/>
                            </a:solidFill>
                          </a:endParaRPr>
                        </a:p>
                      </a:txBody>
                      <a:tcPr/>
                    </a:tc>
                    <a:tc vMerge="1">
                      <a:txBody>
                        <a:bodyPr/>
                        <a:lstStyle/>
                        <a:p>
                          <a:endParaRPr lang="en-IN" sz="2400" dirty="0"/>
                        </a:p>
                      </a:txBody>
                      <a:tcPr/>
                    </a:tc>
                    <a:extLst>
                      <a:ext uri="{0D108BD9-81ED-4DB2-BD59-A6C34878D82A}">
                        <a16:rowId xmlns:a16="http://schemas.microsoft.com/office/drawing/2014/main" val="1323848781"/>
                      </a:ext>
                    </a:extLst>
                  </a:tr>
                </a:tbl>
              </a:graphicData>
            </a:graphic>
          </p:graphicFrame>
        </mc:Choice>
        <mc:Fallback xmlns="">
          <p:graphicFrame>
            <p:nvGraphicFramePr>
              <p:cNvPr id="3" name="Table 3">
                <a:extLst>
                  <a:ext uri="{FF2B5EF4-FFF2-40B4-BE49-F238E27FC236}">
                    <a16:creationId xmlns:a16="http://schemas.microsoft.com/office/drawing/2014/main" id="{166B3E20-E944-F995-AAEF-6B5535DF9035}"/>
                  </a:ext>
                </a:extLst>
              </p:cNvPr>
              <p:cNvGraphicFramePr>
                <a:graphicFrameLocks noGrp="1"/>
              </p:cNvGraphicFramePr>
              <p:nvPr>
                <p:extLst>
                  <p:ext uri="{D42A27DB-BD31-4B8C-83A1-F6EECF244321}">
                    <p14:modId xmlns:p14="http://schemas.microsoft.com/office/powerpoint/2010/main" val="2088775652"/>
                  </p:ext>
                </p:extLst>
              </p:nvPr>
            </p:nvGraphicFramePr>
            <p:xfrm>
              <a:off x="371475" y="1028700"/>
              <a:ext cx="10210799" cy="5135430"/>
            </p:xfrm>
            <a:graphic>
              <a:graphicData uri="http://schemas.openxmlformats.org/drawingml/2006/table">
                <a:tbl>
                  <a:tblPr bandRow="1">
                    <a:tableStyleId>{073A0DAA-6AF3-43AB-8588-CEC1D06C72B9}</a:tableStyleId>
                  </a:tblPr>
                  <a:tblGrid>
                    <a:gridCol w="1235177">
                      <a:extLst>
                        <a:ext uri="{9D8B030D-6E8A-4147-A177-3AD203B41FA5}">
                          <a16:colId xmlns:a16="http://schemas.microsoft.com/office/drawing/2014/main" val="1504194904"/>
                        </a:ext>
                      </a:extLst>
                    </a:gridCol>
                    <a:gridCol w="746023">
                      <a:extLst>
                        <a:ext uri="{9D8B030D-6E8A-4147-A177-3AD203B41FA5}">
                          <a16:colId xmlns:a16="http://schemas.microsoft.com/office/drawing/2014/main" val="215511560"/>
                        </a:ext>
                      </a:extLst>
                    </a:gridCol>
                    <a:gridCol w="1066800">
                      <a:extLst>
                        <a:ext uri="{9D8B030D-6E8A-4147-A177-3AD203B41FA5}">
                          <a16:colId xmlns:a16="http://schemas.microsoft.com/office/drawing/2014/main" val="4079981791"/>
                        </a:ext>
                      </a:extLst>
                    </a:gridCol>
                    <a:gridCol w="2209800">
                      <a:extLst>
                        <a:ext uri="{9D8B030D-6E8A-4147-A177-3AD203B41FA5}">
                          <a16:colId xmlns:a16="http://schemas.microsoft.com/office/drawing/2014/main" val="3665012988"/>
                        </a:ext>
                      </a:extLst>
                    </a:gridCol>
                    <a:gridCol w="1752600">
                      <a:extLst>
                        <a:ext uri="{9D8B030D-6E8A-4147-A177-3AD203B41FA5}">
                          <a16:colId xmlns:a16="http://schemas.microsoft.com/office/drawing/2014/main" val="1192526036"/>
                        </a:ext>
                      </a:extLst>
                    </a:gridCol>
                    <a:gridCol w="1306459">
                      <a:extLst>
                        <a:ext uri="{9D8B030D-6E8A-4147-A177-3AD203B41FA5}">
                          <a16:colId xmlns:a16="http://schemas.microsoft.com/office/drawing/2014/main" val="110329527"/>
                        </a:ext>
                      </a:extLst>
                    </a:gridCol>
                    <a:gridCol w="1646903">
                      <a:extLst>
                        <a:ext uri="{9D8B030D-6E8A-4147-A177-3AD203B41FA5}">
                          <a16:colId xmlns:a16="http://schemas.microsoft.com/office/drawing/2014/main" val="3852963893"/>
                        </a:ext>
                      </a:extLst>
                    </a:gridCol>
                    <a:gridCol w="247037">
                      <a:extLst>
                        <a:ext uri="{9D8B030D-6E8A-4147-A177-3AD203B41FA5}">
                          <a16:colId xmlns:a16="http://schemas.microsoft.com/office/drawing/2014/main" val="4203160490"/>
                        </a:ext>
                      </a:extLst>
                    </a:gridCol>
                  </a:tblGrid>
                  <a:tr h="1371600">
                    <a:tc>
                      <a:txBody>
                        <a:bodyPr/>
                        <a:lstStyle/>
                        <a:p>
                          <a:r>
                            <a:rPr lang="en-US" sz="2800" dirty="0">
                              <a:solidFill>
                                <a:srgbClr val="C00000"/>
                              </a:solidFill>
                            </a:rPr>
                            <a:t>Temp</a:t>
                          </a:r>
                        </a:p>
                        <a:p>
                          <a:r>
                            <a:rPr lang="en-IN" sz="2800" dirty="0">
                              <a:solidFill>
                                <a:srgbClr val="C00000"/>
                              </a:solidFill>
                              <a:latin typeface="Times New Roman" panose="02020603050405020304" pitchFamily="18" charset="0"/>
                              <a:cs typeface="Times New Roman" panose="02020603050405020304" pitchFamily="18" charset="0"/>
                            </a:rPr>
                            <a:t>℃</a:t>
                          </a:r>
                          <a:endParaRPr lang="en-IN" sz="2800" dirty="0">
                            <a:solidFill>
                              <a:srgbClr val="C00000"/>
                            </a:solidFill>
                          </a:endParaRPr>
                        </a:p>
                      </a:txBody>
                      <a:tcPr/>
                    </a:tc>
                    <a:tc>
                      <a:txBody>
                        <a:bodyPr/>
                        <a:lstStyle/>
                        <a:p>
                          <a:r>
                            <a:rPr lang="en-US" sz="2800" dirty="0">
                              <a:solidFill>
                                <a:srgbClr val="C00000"/>
                              </a:solidFill>
                            </a:rPr>
                            <a:t>Freq.</a:t>
                          </a:r>
                        </a:p>
                        <a:p>
                          <a:r>
                            <a:rPr lang="en-US" sz="2800" dirty="0">
                              <a:solidFill>
                                <a:srgbClr val="C00000"/>
                              </a:solidFill>
                            </a:rPr>
                            <a:t>(f)</a:t>
                          </a:r>
                          <a:endParaRPr lang="en-IN" sz="2800" dirty="0">
                            <a:solidFill>
                              <a:srgbClr val="C00000"/>
                            </a:solidFill>
                          </a:endParaRPr>
                        </a:p>
                      </a:txBody>
                      <a:tcPr/>
                    </a:tc>
                    <a:tc>
                      <a:txBody>
                        <a:bodyPr/>
                        <a:lstStyle/>
                        <a:p>
                          <a:r>
                            <a:rPr lang="en-US" sz="2800" dirty="0">
                              <a:solidFill>
                                <a:srgbClr val="C00000"/>
                              </a:solidFill>
                            </a:rPr>
                            <a:t>T*f</a:t>
                          </a:r>
                          <a:endParaRPr lang="en-IN" sz="2800" dirty="0">
                            <a:solidFill>
                              <a:srgbClr val="C00000"/>
                            </a:solidFill>
                          </a:endParaRPr>
                        </a:p>
                      </a:txBody>
                      <a:tcPr/>
                    </a:tc>
                    <a:tc>
                      <a:txBody>
                        <a:bodyPr/>
                        <a:lstStyle/>
                        <a:p>
                          <a:endParaRPr lang="en-US"/>
                        </a:p>
                      </a:txBody>
                      <a:tcPr>
                        <a:blipFill>
                          <a:blip r:embed="rId2"/>
                          <a:stretch>
                            <a:fillRect l="-138017" t="-4000" r="-224793" b="-276000"/>
                          </a:stretch>
                        </a:blipFill>
                      </a:tcPr>
                    </a:tc>
                    <a:tc>
                      <a:txBody>
                        <a:bodyPr/>
                        <a:lstStyle/>
                        <a:p>
                          <a:endParaRPr lang="en-US"/>
                        </a:p>
                      </a:txBody>
                      <a:tcPr>
                        <a:blipFill>
                          <a:blip r:embed="rId2"/>
                          <a:stretch>
                            <a:fillRect l="-300000" t="-4000" r="-183333" b="-276000"/>
                          </a:stretch>
                        </a:blipFill>
                      </a:tcPr>
                    </a:tc>
                    <a:tc>
                      <a:txBody>
                        <a:bodyPr/>
                        <a:lstStyle/>
                        <a:p>
                          <a:endParaRPr lang="en-US"/>
                        </a:p>
                      </a:txBody>
                      <a:tcPr>
                        <a:blipFill>
                          <a:blip r:embed="rId2"/>
                          <a:stretch>
                            <a:fillRect l="-538318" t="-4000" r="-146729" b="-276000"/>
                          </a:stretch>
                        </a:blipFill>
                      </a:tcPr>
                    </a:tc>
                    <a:tc>
                      <a:txBody>
                        <a:bodyPr/>
                        <a:lstStyle/>
                        <a:p>
                          <a:endParaRPr lang="en-US"/>
                        </a:p>
                      </a:txBody>
                      <a:tcPr>
                        <a:blipFill>
                          <a:blip r:embed="rId2"/>
                          <a:stretch>
                            <a:fillRect l="-505926" t="-4000" r="-16296" b="-276000"/>
                          </a:stretch>
                        </a:blipFill>
                      </a:tcPr>
                    </a:tc>
                    <a:tc rowSpan="6">
                      <a:txBody>
                        <a:bodyPr/>
                        <a:lstStyle/>
                        <a:p>
                          <a:endParaRPr lang="en-IN" sz="2400" dirty="0">
                            <a:solidFill>
                              <a:srgbClr val="C00000"/>
                            </a:solidFill>
                          </a:endParaRPr>
                        </a:p>
                      </a:txBody>
                      <a:tcPr/>
                    </a:tc>
                    <a:extLst>
                      <a:ext uri="{0D108BD9-81ED-4DB2-BD59-A6C34878D82A}">
                        <a16:rowId xmlns:a16="http://schemas.microsoft.com/office/drawing/2014/main" val="2494154423"/>
                      </a:ext>
                    </a:extLst>
                  </a:tr>
                  <a:tr h="705970">
                    <a:tc>
                      <a:txBody>
                        <a:bodyPr/>
                        <a:lstStyle/>
                        <a:p>
                          <a:r>
                            <a:rPr lang="en-US" sz="2400" dirty="0"/>
                            <a:t>397</a:t>
                          </a:r>
                          <a:endParaRPr lang="en-IN" sz="2400" dirty="0"/>
                        </a:p>
                      </a:txBody>
                      <a:tcPr/>
                    </a:tc>
                    <a:tc>
                      <a:txBody>
                        <a:bodyPr/>
                        <a:lstStyle/>
                        <a:p>
                          <a:r>
                            <a:rPr lang="en-US" sz="2400" dirty="0"/>
                            <a:t>1</a:t>
                          </a:r>
                          <a:endParaRPr lang="en-IN" sz="2400" dirty="0"/>
                        </a:p>
                      </a:txBody>
                      <a:tcPr/>
                    </a:tc>
                    <a:tc>
                      <a:txBody>
                        <a:bodyPr/>
                        <a:lstStyle/>
                        <a:p>
                          <a:r>
                            <a:rPr lang="en-US" sz="2400" dirty="0"/>
                            <a:t>397</a:t>
                          </a:r>
                          <a:endParaRPr lang="en-IN" sz="2400" dirty="0"/>
                        </a:p>
                      </a:txBody>
                      <a:tcPr/>
                    </a:tc>
                    <a:tc>
                      <a:txBody>
                        <a:bodyPr/>
                        <a:lstStyle/>
                        <a:p>
                          <a:r>
                            <a:rPr lang="en-US" sz="2400" dirty="0">
                              <a:solidFill>
                                <a:srgbClr val="002060"/>
                              </a:solidFill>
                            </a:rPr>
                            <a:t>-3.78</a:t>
                          </a:r>
                          <a:endParaRPr lang="en-IN" sz="2400" dirty="0">
                            <a:solidFill>
                              <a:srgbClr val="002060"/>
                            </a:solidFill>
                          </a:endParaRPr>
                        </a:p>
                      </a:txBody>
                      <a:tcPr/>
                    </a:tc>
                    <a:tc>
                      <a:txBody>
                        <a:bodyPr/>
                        <a:lstStyle/>
                        <a:p>
                          <a:r>
                            <a:rPr lang="en-US" sz="2400" dirty="0"/>
                            <a:t>3.78</a:t>
                          </a:r>
                          <a:endParaRPr lang="en-IN" sz="2400" dirty="0"/>
                        </a:p>
                      </a:txBody>
                      <a:tcPr/>
                    </a:tc>
                    <a:tc>
                      <a:txBody>
                        <a:bodyPr/>
                        <a:lstStyle/>
                        <a:p>
                          <a:r>
                            <a:rPr lang="en-US" sz="2400" dirty="0"/>
                            <a:t>14.28</a:t>
                          </a:r>
                          <a:endParaRPr lang="en-IN" sz="2400" dirty="0"/>
                        </a:p>
                      </a:txBody>
                      <a:tcPr/>
                    </a:tc>
                    <a:tc>
                      <a:txBody>
                        <a:bodyPr/>
                        <a:lstStyle/>
                        <a:p>
                          <a:r>
                            <a:rPr lang="en-US" sz="2400" dirty="0"/>
                            <a:t>14.28</a:t>
                          </a:r>
                          <a:endParaRPr lang="en-IN" sz="2400" dirty="0"/>
                        </a:p>
                      </a:txBody>
                      <a:tcPr/>
                    </a:tc>
                    <a:tc vMerge="1">
                      <a:txBody>
                        <a:bodyPr/>
                        <a:lstStyle/>
                        <a:p>
                          <a:endParaRPr lang="en-IN" sz="2400"/>
                        </a:p>
                      </a:txBody>
                      <a:tcPr/>
                    </a:tc>
                    <a:extLst>
                      <a:ext uri="{0D108BD9-81ED-4DB2-BD59-A6C34878D82A}">
                        <a16:rowId xmlns:a16="http://schemas.microsoft.com/office/drawing/2014/main" val="1104257386"/>
                      </a:ext>
                    </a:extLst>
                  </a:tr>
                  <a:tr h="822960">
                    <a:tc>
                      <a:txBody>
                        <a:bodyPr/>
                        <a:lstStyle/>
                        <a:p>
                          <a:r>
                            <a:rPr lang="en-US" sz="2400" dirty="0"/>
                            <a:t>398</a:t>
                          </a:r>
                          <a:endParaRPr lang="en-IN" sz="2400" dirty="0"/>
                        </a:p>
                      </a:txBody>
                      <a:tcPr/>
                    </a:tc>
                    <a:tc>
                      <a:txBody>
                        <a:bodyPr/>
                        <a:lstStyle/>
                        <a:p>
                          <a:r>
                            <a:rPr lang="en-US" sz="2400" dirty="0"/>
                            <a:t>3</a:t>
                          </a:r>
                          <a:endParaRPr lang="en-IN" sz="2400" dirty="0"/>
                        </a:p>
                      </a:txBody>
                      <a:tcPr/>
                    </a:tc>
                    <a:tc>
                      <a:txBody>
                        <a:bodyPr/>
                        <a:lstStyle/>
                        <a:p>
                          <a:r>
                            <a:rPr lang="en-GB" sz="2400" dirty="0">
                              <a:solidFill>
                                <a:srgbClr val="002060"/>
                              </a:solidFill>
                            </a:rPr>
                            <a:t>1194</a:t>
                          </a:r>
                          <a:endParaRPr lang="en-IN" sz="2400" dirty="0">
                            <a:solidFill>
                              <a:srgbClr val="002060"/>
                            </a:solidFill>
                          </a:endParaRPr>
                        </a:p>
                      </a:txBody>
                      <a:tcPr/>
                    </a:tc>
                    <a:tc>
                      <a:txBody>
                        <a:bodyPr/>
                        <a:lstStyle/>
                        <a:p>
                          <a:r>
                            <a:rPr lang="en-GB" sz="2400" dirty="0">
                              <a:solidFill>
                                <a:srgbClr val="002060"/>
                              </a:solidFill>
                            </a:rPr>
                            <a:t>793.22</a:t>
                          </a:r>
                          <a:endParaRPr lang="en-IN" sz="2400" dirty="0">
                            <a:solidFill>
                              <a:srgbClr val="002060"/>
                            </a:solidFill>
                          </a:endParaRPr>
                        </a:p>
                      </a:txBody>
                      <a:tcPr/>
                    </a:tc>
                    <a:tc>
                      <a:txBody>
                        <a:bodyPr/>
                        <a:lstStyle/>
                        <a:p>
                          <a:r>
                            <a:rPr lang="en-GB" sz="2400" dirty="0">
                              <a:solidFill>
                                <a:srgbClr val="002060"/>
                              </a:solidFill>
                            </a:rPr>
                            <a:t>2379.66</a:t>
                          </a:r>
                          <a:endParaRPr lang="en-IN" sz="2400" dirty="0">
                            <a:solidFill>
                              <a:srgbClr val="002060"/>
                            </a:solidFill>
                          </a:endParaRPr>
                        </a:p>
                      </a:txBody>
                      <a:tcPr/>
                    </a:tc>
                    <a:tc>
                      <a:txBody>
                        <a:bodyPr/>
                        <a:lstStyle/>
                        <a:p>
                          <a:r>
                            <a:rPr lang="en-GB" sz="2400" dirty="0">
                              <a:solidFill>
                                <a:srgbClr val="002060"/>
                              </a:solidFill>
                            </a:rPr>
                            <a:t>629197.96</a:t>
                          </a:r>
                          <a:endParaRPr lang="en-IN" sz="2400" dirty="0">
                            <a:solidFill>
                              <a:srgbClr val="002060"/>
                            </a:solidFill>
                          </a:endParaRPr>
                        </a:p>
                      </a:txBody>
                      <a:tcPr/>
                    </a:tc>
                    <a:tc>
                      <a:txBody>
                        <a:bodyPr/>
                        <a:lstStyle/>
                        <a:p>
                          <a:endParaRPr lang="en-IN" sz="2400" dirty="0"/>
                        </a:p>
                      </a:txBody>
                      <a:tcPr/>
                    </a:tc>
                    <a:tc vMerge="1">
                      <a:txBody>
                        <a:bodyPr/>
                        <a:lstStyle/>
                        <a:p>
                          <a:endParaRPr lang="en-IN" sz="2400"/>
                        </a:p>
                      </a:txBody>
                      <a:tcPr/>
                    </a:tc>
                    <a:extLst>
                      <a:ext uri="{0D108BD9-81ED-4DB2-BD59-A6C34878D82A}">
                        <a16:rowId xmlns:a16="http://schemas.microsoft.com/office/drawing/2014/main" val="2987499063"/>
                      </a:ext>
                    </a:extLst>
                  </a:tr>
                  <a:tr h="822960">
                    <a:tc>
                      <a:txBody>
                        <a:bodyPr/>
                        <a:lstStyle/>
                        <a:p>
                          <a:r>
                            <a:rPr lang="en-US" sz="2400" dirty="0"/>
                            <a:t>399</a:t>
                          </a:r>
                          <a:endParaRPr lang="en-IN" sz="2400" dirty="0"/>
                        </a:p>
                      </a:txBody>
                      <a:tcPr/>
                    </a:tc>
                    <a:tc>
                      <a:txBody>
                        <a:bodyPr/>
                        <a:lstStyle/>
                        <a:p>
                          <a:r>
                            <a:rPr lang="en-US" sz="2400" dirty="0"/>
                            <a:t>12</a:t>
                          </a:r>
                          <a:endParaRPr lang="en-IN" sz="2400" dirty="0"/>
                        </a:p>
                      </a:txBody>
                      <a:tcPr/>
                    </a:tc>
                    <a:tc>
                      <a:txBody>
                        <a:bodyPr/>
                        <a:lstStyle/>
                        <a:p>
                          <a:r>
                            <a:rPr lang="en-GB" sz="2400" dirty="0">
                              <a:solidFill>
                                <a:srgbClr val="002060"/>
                              </a:solidFill>
                            </a:rPr>
                            <a:t>4788</a:t>
                          </a:r>
                          <a:endParaRPr lang="en-IN" sz="2400" dirty="0">
                            <a:solidFill>
                              <a:srgbClr val="002060"/>
                            </a:solidFill>
                          </a:endParaRPr>
                        </a:p>
                      </a:txBody>
                      <a:tcPr/>
                    </a:tc>
                    <a:tc>
                      <a:txBody>
                        <a:bodyPr/>
                        <a:lstStyle/>
                        <a:p>
                          <a:r>
                            <a:rPr lang="en-GB" sz="2400" dirty="0">
                              <a:solidFill>
                                <a:srgbClr val="002060"/>
                              </a:solidFill>
                            </a:rPr>
                            <a:t>4387.22</a:t>
                          </a:r>
                          <a:endParaRPr lang="en-IN" sz="2400" dirty="0">
                            <a:solidFill>
                              <a:srgbClr val="002060"/>
                            </a:solidFill>
                          </a:endParaRPr>
                        </a:p>
                      </a:txBody>
                      <a:tcPr/>
                    </a:tc>
                    <a:tc>
                      <a:txBody>
                        <a:bodyPr/>
                        <a:lstStyle/>
                        <a:p>
                          <a:r>
                            <a:rPr lang="en-GB" sz="2400" dirty="0">
                              <a:solidFill>
                                <a:srgbClr val="002060"/>
                              </a:solidFill>
                            </a:rPr>
                            <a:t>52646.64</a:t>
                          </a:r>
                          <a:endParaRPr lang="en-IN" sz="2400" dirty="0">
                            <a:solidFill>
                              <a:srgbClr val="002060"/>
                            </a:solidFill>
                          </a:endParaRPr>
                        </a:p>
                      </a:txBody>
                      <a:tcPr/>
                    </a:tc>
                    <a:tc>
                      <a:txBody>
                        <a:bodyPr/>
                        <a:lstStyle/>
                        <a:p>
                          <a:r>
                            <a:rPr lang="en-GB" sz="2400" dirty="0">
                              <a:solidFill>
                                <a:srgbClr val="002060"/>
                              </a:solidFill>
                            </a:rPr>
                            <a:t>19247699.33</a:t>
                          </a:r>
                          <a:endParaRPr lang="en-IN" sz="2400" dirty="0">
                            <a:solidFill>
                              <a:srgbClr val="002060"/>
                            </a:solidFill>
                          </a:endParaRPr>
                        </a:p>
                      </a:txBody>
                      <a:tcPr/>
                    </a:tc>
                    <a:tc>
                      <a:txBody>
                        <a:bodyPr/>
                        <a:lstStyle/>
                        <a:p>
                          <a:endParaRPr lang="en-IN" sz="2400" dirty="0"/>
                        </a:p>
                      </a:txBody>
                      <a:tcPr/>
                    </a:tc>
                    <a:tc vMerge="1">
                      <a:txBody>
                        <a:bodyPr/>
                        <a:lstStyle/>
                        <a:p>
                          <a:endParaRPr lang="en-IN" sz="2400"/>
                        </a:p>
                      </a:txBody>
                      <a:tcPr/>
                    </a:tc>
                    <a:extLst>
                      <a:ext uri="{0D108BD9-81ED-4DB2-BD59-A6C34878D82A}">
                        <a16:rowId xmlns:a16="http://schemas.microsoft.com/office/drawing/2014/main" val="2470357188"/>
                      </a:ext>
                    </a:extLst>
                  </a:tr>
                  <a:tr h="705970">
                    <a:tc>
                      <a:txBody>
                        <a:bodyPr/>
                        <a:lstStyle/>
                        <a:p>
                          <a:r>
                            <a:rPr lang="en-US" sz="2400" dirty="0"/>
                            <a:t>.</a:t>
                          </a:r>
                          <a:endParaRPr lang="en-IN" sz="2400" dirty="0"/>
                        </a:p>
                      </a:txBody>
                      <a:tcPr/>
                    </a:tc>
                    <a:tc>
                      <a:txBody>
                        <a:bodyPr/>
                        <a:lstStyle/>
                        <a:p>
                          <a:endParaRPr lang="en-IN" sz="2400" dirty="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a:p>
                      </a:txBody>
                      <a:tcPr/>
                    </a:tc>
                    <a:tc>
                      <a:txBody>
                        <a:bodyPr/>
                        <a:lstStyle/>
                        <a:p>
                          <a:endParaRPr lang="en-IN" sz="2400"/>
                        </a:p>
                      </a:txBody>
                      <a:tcPr/>
                    </a:tc>
                    <a:tc vMerge="1">
                      <a:txBody>
                        <a:bodyPr/>
                        <a:lstStyle/>
                        <a:p>
                          <a:endParaRPr lang="en-IN" sz="2400"/>
                        </a:p>
                      </a:txBody>
                      <a:tcPr/>
                    </a:tc>
                    <a:extLst>
                      <a:ext uri="{0D108BD9-81ED-4DB2-BD59-A6C34878D82A}">
                        <a16:rowId xmlns:a16="http://schemas.microsoft.com/office/drawing/2014/main" val="3146823176"/>
                      </a:ext>
                    </a:extLst>
                  </a:tr>
                  <a:tr h="705970">
                    <a:tc>
                      <a:txBody>
                        <a:bodyPr/>
                        <a:lstStyle/>
                        <a:p>
                          <a:endParaRPr lang="en-IN" sz="2400" dirty="0"/>
                        </a:p>
                      </a:txBody>
                      <a:tcPr/>
                    </a:tc>
                    <a:tc>
                      <a:txBody>
                        <a:bodyPr/>
                        <a:lstStyle/>
                        <a:p>
                          <a:r>
                            <a:rPr lang="en-US" sz="2400" dirty="0">
                              <a:solidFill>
                                <a:srgbClr val="C00000"/>
                              </a:solidFill>
                            </a:rPr>
                            <a:t>100</a:t>
                          </a:r>
                          <a:endParaRPr lang="en-IN" sz="2400" dirty="0">
                            <a:solidFill>
                              <a:srgbClr val="C00000"/>
                            </a:solidFill>
                          </a:endParaRPr>
                        </a:p>
                      </a:txBody>
                      <a:tcPr/>
                    </a:tc>
                    <a:tc>
                      <a:txBody>
                        <a:bodyPr/>
                        <a:lstStyle/>
                        <a:p>
                          <a:r>
                            <a:rPr lang="en-US" sz="2400" dirty="0">
                              <a:solidFill>
                                <a:srgbClr val="C00000"/>
                              </a:solidFill>
                            </a:rPr>
                            <a:t>400.78</a:t>
                          </a:r>
                          <a:endParaRPr lang="en-IN" sz="2400" dirty="0">
                            <a:solidFill>
                              <a:srgbClr val="C00000"/>
                            </a:solidFill>
                          </a:endParaRPr>
                        </a:p>
                      </a:txBody>
                      <a:tcPr/>
                    </a:tc>
                    <a:tc>
                      <a:txBody>
                        <a:bodyPr/>
                        <a:lstStyle/>
                        <a:p>
                          <a:endParaRPr lang="en-IN" sz="2400" dirty="0">
                            <a:solidFill>
                              <a:srgbClr val="C00000"/>
                            </a:solidFill>
                          </a:endParaRPr>
                        </a:p>
                      </a:txBody>
                      <a:tcPr/>
                    </a:tc>
                    <a:tc>
                      <a:txBody>
                        <a:bodyPr/>
                        <a:lstStyle/>
                        <a:p>
                          <a:r>
                            <a:rPr lang="en-US" sz="2400" dirty="0">
                              <a:solidFill>
                                <a:srgbClr val="C00000"/>
                              </a:solidFill>
                            </a:rPr>
                            <a:t>102.8</a:t>
                          </a:r>
                          <a:endParaRPr lang="en-IN" sz="2400" dirty="0">
                            <a:solidFill>
                              <a:srgbClr val="C00000"/>
                            </a:solidFill>
                          </a:endParaRPr>
                        </a:p>
                      </a:txBody>
                      <a:tcPr/>
                    </a:tc>
                    <a:tc>
                      <a:txBody>
                        <a:bodyPr/>
                        <a:lstStyle/>
                        <a:p>
                          <a:endParaRPr lang="en-IN" sz="2400" dirty="0">
                            <a:solidFill>
                              <a:srgbClr val="C00000"/>
                            </a:solidFill>
                          </a:endParaRPr>
                        </a:p>
                      </a:txBody>
                      <a:tcPr/>
                    </a:tc>
                    <a:tc>
                      <a:txBody>
                        <a:bodyPr/>
                        <a:lstStyle/>
                        <a:p>
                          <a:r>
                            <a:rPr lang="en-US" sz="2400" dirty="0">
                              <a:solidFill>
                                <a:srgbClr val="C00000"/>
                              </a:solidFill>
                            </a:rPr>
                            <a:t>190.66</a:t>
                          </a:r>
                          <a:endParaRPr lang="en-IN" sz="2400" dirty="0">
                            <a:solidFill>
                              <a:srgbClr val="C00000"/>
                            </a:solidFill>
                          </a:endParaRPr>
                        </a:p>
                      </a:txBody>
                      <a:tcPr/>
                    </a:tc>
                    <a:tc vMerge="1">
                      <a:txBody>
                        <a:bodyPr/>
                        <a:lstStyle/>
                        <a:p>
                          <a:endParaRPr lang="en-IN" sz="2400" dirty="0"/>
                        </a:p>
                      </a:txBody>
                      <a:tcPr/>
                    </a:tc>
                    <a:extLst>
                      <a:ext uri="{0D108BD9-81ED-4DB2-BD59-A6C34878D82A}">
                        <a16:rowId xmlns:a16="http://schemas.microsoft.com/office/drawing/2014/main" val="1323848781"/>
                      </a:ext>
                    </a:extLst>
                  </a:tr>
                </a:tbl>
              </a:graphicData>
            </a:graphic>
          </p:graphicFrame>
        </mc:Fallback>
      </mc:AlternateContent>
      <p:sp>
        <p:nvSpPr>
          <p:cNvPr id="5" name="TextBox 4">
            <a:extLst>
              <a:ext uri="{FF2B5EF4-FFF2-40B4-BE49-F238E27FC236}">
                <a16:creationId xmlns:a16="http://schemas.microsoft.com/office/drawing/2014/main" id="{F065C8F5-8901-A8E8-294C-41FE7BAF65DA}"/>
              </a:ext>
            </a:extLst>
          </p:cNvPr>
          <p:cNvSpPr txBox="1"/>
          <p:nvPr/>
        </p:nvSpPr>
        <p:spPr>
          <a:xfrm>
            <a:off x="1666875" y="228600"/>
            <a:ext cx="4724400" cy="523220"/>
          </a:xfrm>
          <a:prstGeom prst="rect">
            <a:avLst/>
          </a:prstGeom>
          <a:noFill/>
        </p:spPr>
        <p:txBody>
          <a:bodyPr wrap="square" rtlCol="0">
            <a:spAutoFit/>
          </a:bodyPr>
          <a:lstStyle/>
          <a:p>
            <a:r>
              <a:rPr lang="en-US" sz="2800" dirty="0">
                <a:solidFill>
                  <a:srgbClr val="C00000"/>
                </a:solidFill>
              </a:rPr>
              <a:t>Sample calculations</a:t>
            </a:r>
            <a:endParaRPr lang="en-IN" sz="2800" dirty="0">
              <a:solidFill>
                <a:srgbClr val="C00000"/>
              </a:solidFill>
            </a:endParaRPr>
          </a:p>
        </p:txBody>
      </p:sp>
    </p:spTree>
    <p:extLst>
      <p:ext uri="{BB962C8B-B14F-4D97-AF65-F5344CB8AC3E}">
        <p14:creationId xmlns:p14="http://schemas.microsoft.com/office/powerpoint/2010/main" val="24180670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F4F3F7-86C2-26B9-4859-BCDB002DEFFE}"/>
              </a:ext>
            </a:extLst>
          </p:cNvPr>
          <p:cNvSpPr txBox="1"/>
          <p:nvPr/>
        </p:nvSpPr>
        <p:spPr>
          <a:xfrm>
            <a:off x="285750" y="229590"/>
            <a:ext cx="10515600" cy="4201150"/>
          </a:xfrm>
          <a:prstGeom prst="rect">
            <a:avLst/>
          </a:prstGeom>
          <a:noFill/>
        </p:spPr>
        <p:txBody>
          <a:bodyPr wrap="square" rtlCol="0">
            <a:spAutoFit/>
          </a:bodyPr>
          <a:lstStyle/>
          <a:p>
            <a:pPr algn="just">
              <a:lnSpc>
                <a:spcPct val="150000"/>
              </a:lnSpc>
            </a:pPr>
            <a:r>
              <a:rPr lang="en-US" sz="2800" spc="-9" dirty="0">
                <a:solidFill>
                  <a:srgbClr val="FF0000"/>
                </a:solidFill>
                <a:cs typeface="Calibri"/>
              </a:rPr>
              <a:t>Example</a:t>
            </a:r>
            <a:r>
              <a:rPr lang="en-US" sz="2800" spc="-30" dirty="0">
                <a:solidFill>
                  <a:srgbClr val="FF0000"/>
                </a:solidFill>
                <a:cs typeface="Calibri"/>
              </a:rPr>
              <a:t> </a:t>
            </a:r>
            <a:r>
              <a:rPr lang="en-US" sz="2800" spc="-4" dirty="0">
                <a:solidFill>
                  <a:srgbClr val="FF0000"/>
                </a:solidFill>
                <a:cs typeface="Calibri"/>
              </a:rPr>
              <a:t>4:</a:t>
            </a:r>
          </a:p>
          <a:p>
            <a:pPr algn="just">
              <a:lnSpc>
                <a:spcPct val="150000"/>
              </a:lnSpc>
            </a:pPr>
            <a:r>
              <a:rPr lang="en-US" sz="2800" dirty="0"/>
              <a:t>In a test temp. is measured100 times with various instruments  and procedure and following observations made</a:t>
            </a:r>
          </a:p>
          <a:p>
            <a:pPr algn="just">
              <a:lnSpc>
                <a:spcPct val="150000"/>
              </a:lnSpc>
            </a:pPr>
            <a:r>
              <a:rPr lang="en-US" sz="2800" dirty="0"/>
              <a:t>Find:,</a:t>
            </a:r>
          </a:p>
          <a:p>
            <a:pPr marL="514350" indent="-514350">
              <a:buAutoNum type="arabicPeriod"/>
            </a:pPr>
            <a:r>
              <a:rPr lang="en-US" sz="2800" dirty="0"/>
              <a:t>Arithmetic Mean(</a:t>
            </a:r>
            <a:r>
              <a:rPr lang="en-US" sz="2800" dirty="0">
                <a:solidFill>
                  <a:srgbClr val="C00000"/>
                </a:solidFill>
              </a:rPr>
              <a:t>99.98</a:t>
            </a:r>
            <a:r>
              <a:rPr lang="en-US" sz="2800" dirty="0">
                <a:solidFill>
                  <a:srgbClr val="C00000"/>
                </a:solidFill>
                <a:latin typeface="Times New Roman" panose="02020603050405020304" pitchFamily="18" charset="0"/>
                <a:cs typeface="Times New Roman" panose="02020603050405020304" pitchFamily="18" charset="0"/>
              </a:rPr>
              <a:t>℃</a:t>
            </a:r>
            <a:r>
              <a:rPr lang="en-US" sz="2800" dirty="0"/>
              <a:t>) 2.Average deviation(</a:t>
            </a:r>
            <a:r>
              <a:rPr lang="en-US" sz="2800" dirty="0">
                <a:solidFill>
                  <a:srgbClr val="C00000"/>
                </a:solidFill>
              </a:rPr>
              <a:t>0.5196</a:t>
            </a:r>
            <a:r>
              <a:rPr lang="en-US" sz="2800" dirty="0">
                <a:solidFill>
                  <a:srgbClr val="C00000"/>
                </a:solidFill>
                <a:latin typeface="Times New Roman" panose="02020603050405020304" pitchFamily="18" charset="0"/>
                <a:cs typeface="Times New Roman" panose="02020603050405020304" pitchFamily="18" charset="0"/>
              </a:rPr>
              <a:t>℃</a:t>
            </a:r>
            <a:r>
              <a:rPr lang="en-US" sz="2800" dirty="0"/>
              <a:t>)3.Standard Deviation(</a:t>
            </a:r>
            <a:r>
              <a:rPr lang="en-US" sz="2800" dirty="0">
                <a:solidFill>
                  <a:srgbClr val="C00000"/>
                </a:solidFill>
              </a:rPr>
              <a:t>0.67</a:t>
            </a:r>
            <a:r>
              <a:rPr lang="en-US" sz="2800" dirty="0">
                <a:solidFill>
                  <a:srgbClr val="C00000"/>
                </a:solidFill>
                <a:latin typeface="Times New Roman" panose="02020603050405020304" pitchFamily="18" charset="0"/>
                <a:cs typeface="Times New Roman" panose="02020603050405020304" pitchFamily="18" charset="0"/>
              </a:rPr>
              <a:t>℃</a:t>
            </a:r>
            <a:r>
              <a:rPr lang="en-US" sz="2800" dirty="0"/>
              <a:t>)</a:t>
            </a:r>
          </a:p>
          <a:p>
            <a:r>
              <a:rPr lang="en-US" sz="2800" dirty="0"/>
              <a:t>4. Variance(</a:t>
            </a:r>
            <a:r>
              <a:rPr lang="en-US" sz="2800" dirty="0">
                <a:solidFill>
                  <a:srgbClr val="C00000"/>
                </a:solidFill>
              </a:rPr>
              <a:t>0.46</a:t>
            </a:r>
            <a:r>
              <a:rPr lang="en-US" sz="2800" dirty="0">
                <a:solidFill>
                  <a:srgbClr val="C00000"/>
                </a:solidFill>
                <a:latin typeface="Times New Roman" panose="02020603050405020304" pitchFamily="18" charset="0"/>
                <a:cs typeface="Times New Roman" panose="02020603050405020304" pitchFamily="18" charset="0"/>
              </a:rPr>
              <a:t>℃</a:t>
            </a:r>
            <a:r>
              <a:rPr lang="en-US" sz="2800" dirty="0"/>
              <a:t>) 5. Probable error(</a:t>
            </a:r>
            <a:r>
              <a:rPr lang="en-US" sz="2800" dirty="0">
                <a:solidFill>
                  <a:srgbClr val="C00000"/>
                </a:solidFill>
              </a:rPr>
              <a:t>0.4626</a:t>
            </a:r>
            <a:r>
              <a:rPr lang="en-US" sz="2800" dirty="0">
                <a:solidFill>
                  <a:srgbClr val="C00000"/>
                </a:solidFill>
                <a:latin typeface="Times New Roman" panose="02020603050405020304" pitchFamily="18" charset="0"/>
                <a:cs typeface="Times New Roman" panose="02020603050405020304" pitchFamily="18" charset="0"/>
              </a:rPr>
              <a:t>℃</a:t>
            </a:r>
            <a:r>
              <a:rPr lang="en-US" sz="2800" dirty="0"/>
              <a:t>)</a:t>
            </a:r>
          </a:p>
          <a:p>
            <a:endParaRPr lang="en-IN" dirty="0"/>
          </a:p>
        </p:txBody>
      </p:sp>
      <p:graphicFrame>
        <p:nvGraphicFramePr>
          <p:cNvPr id="5" name="Table 5">
            <a:extLst>
              <a:ext uri="{FF2B5EF4-FFF2-40B4-BE49-F238E27FC236}">
                <a16:creationId xmlns:a16="http://schemas.microsoft.com/office/drawing/2014/main" id="{DCB8B47B-9DFE-79C0-1966-34FE45F952DE}"/>
              </a:ext>
            </a:extLst>
          </p:cNvPr>
          <p:cNvGraphicFramePr>
            <a:graphicFrameLocks noGrp="1"/>
          </p:cNvGraphicFramePr>
          <p:nvPr>
            <p:extLst>
              <p:ext uri="{D42A27DB-BD31-4B8C-83A1-F6EECF244321}">
                <p14:modId xmlns:p14="http://schemas.microsoft.com/office/powerpoint/2010/main" val="612090825"/>
              </p:ext>
            </p:extLst>
          </p:nvPr>
        </p:nvGraphicFramePr>
        <p:xfrm>
          <a:off x="447674" y="4430740"/>
          <a:ext cx="9906002" cy="1752600"/>
        </p:xfrm>
        <a:graphic>
          <a:graphicData uri="http://schemas.openxmlformats.org/drawingml/2006/table">
            <a:tbl>
              <a:tblPr firstRow="1" bandRow="1">
                <a:tableStyleId>{D7AC3CCA-C797-4891-BE02-D94E43425B78}</a:tableStyleId>
              </a:tblPr>
              <a:tblGrid>
                <a:gridCol w="1735622">
                  <a:extLst>
                    <a:ext uri="{9D8B030D-6E8A-4147-A177-3AD203B41FA5}">
                      <a16:colId xmlns:a16="http://schemas.microsoft.com/office/drawing/2014/main" val="3200123292"/>
                    </a:ext>
                  </a:extLst>
                </a:gridCol>
                <a:gridCol w="922086">
                  <a:extLst>
                    <a:ext uri="{9D8B030D-6E8A-4147-A177-3AD203B41FA5}">
                      <a16:colId xmlns:a16="http://schemas.microsoft.com/office/drawing/2014/main" val="3689246367"/>
                    </a:ext>
                  </a:extLst>
                </a:gridCol>
                <a:gridCol w="1208049">
                  <a:extLst>
                    <a:ext uri="{9D8B030D-6E8A-4147-A177-3AD203B41FA5}">
                      <a16:colId xmlns:a16="http://schemas.microsoft.com/office/drawing/2014/main" val="2885815461"/>
                    </a:ext>
                  </a:extLst>
                </a:gridCol>
                <a:gridCol w="1208049">
                  <a:extLst>
                    <a:ext uri="{9D8B030D-6E8A-4147-A177-3AD203B41FA5}">
                      <a16:colId xmlns:a16="http://schemas.microsoft.com/office/drawing/2014/main" val="2973396122"/>
                    </a:ext>
                  </a:extLst>
                </a:gridCol>
                <a:gridCol w="1208049">
                  <a:extLst>
                    <a:ext uri="{9D8B030D-6E8A-4147-A177-3AD203B41FA5}">
                      <a16:colId xmlns:a16="http://schemas.microsoft.com/office/drawing/2014/main" val="1554758726"/>
                    </a:ext>
                  </a:extLst>
                </a:gridCol>
                <a:gridCol w="1208049">
                  <a:extLst>
                    <a:ext uri="{9D8B030D-6E8A-4147-A177-3AD203B41FA5}">
                      <a16:colId xmlns:a16="http://schemas.microsoft.com/office/drawing/2014/main" val="3884689185"/>
                    </a:ext>
                  </a:extLst>
                </a:gridCol>
                <a:gridCol w="1208049">
                  <a:extLst>
                    <a:ext uri="{9D8B030D-6E8A-4147-A177-3AD203B41FA5}">
                      <a16:colId xmlns:a16="http://schemas.microsoft.com/office/drawing/2014/main" val="432603949"/>
                    </a:ext>
                  </a:extLst>
                </a:gridCol>
                <a:gridCol w="1208049">
                  <a:extLst>
                    <a:ext uri="{9D8B030D-6E8A-4147-A177-3AD203B41FA5}">
                      <a16:colId xmlns:a16="http://schemas.microsoft.com/office/drawing/2014/main" val="3910210170"/>
                    </a:ext>
                  </a:extLst>
                </a:gridCol>
              </a:tblGrid>
              <a:tr h="838200">
                <a:tc>
                  <a:txBody>
                    <a:bodyPr/>
                    <a:lstStyle/>
                    <a:p>
                      <a:r>
                        <a:rPr lang="en-US" sz="2800" dirty="0"/>
                        <a:t>Temp.</a:t>
                      </a:r>
                      <a:r>
                        <a:rPr lang="en-US" sz="2800" dirty="0">
                          <a:latin typeface="Times New Roman" panose="02020603050405020304" pitchFamily="18" charset="0"/>
                          <a:cs typeface="Times New Roman" panose="02020603050405020304" pitchFamily="18" charset="0"/>
                        </a:rPr>
                        <a:t>℃</a:t>
                      </a:r>
                      <a:endParaRPr lang="en-IN" sz="2800" dirty="0"/>
                    </a:p>
                  </a:txBody>
                  <a:tcPr/>
                </a:tc>
                <a:tc>
                  <a:txBody>
                    <a:bodyPr/>
                    <a:lstStyle/>
                    <a:p>
                      <a:r>
                        <a:rPr lang="en-US" sz="2800" dirty="0"/>
                        <a:t>98.5</a:t>
                      </a:r>
                      <a:endParaRPr lang="en-IN" sz="2800" dirty="0"/>
                    </a:p>
                  </a:txBody>
                  <a:tcPr/>
                </a:tc>
                <a:tc>
                  <a:txBody>
                    <a:bodyPr/>
                    <a:lstStyle/>
                    <a:p>
                      <a:r>
                        <a:rPr lang="en-US" sz="2800" dirty="0"/>
                        <a:t>99</a:t>
                      </a:r>
                      <a:endParaRPr lang="en-IN" sz="2800" dirty="0"/>
                    </a:p>
                  </a:txBody>
                  <a:tcPr/>
                </a:tc>
                <a:tc>
                  <a:txBody>
                    <a:bodyPr/>
                    <a:lstStyle/>
                    <a:p>
                      <a:r>
                        <a:rPr lang="en-US" sz="2800" dirty="0"/>
                        <a:t>99.5</a:t>
                      </a:r>
                      <a:endParaRPr lang="en-IN" sz="2800" dirty="0"/>
                    </a:p>
                  </a:txBody>
                  <a:tcPr/>
                </a:tc>
                <a:tc>
                  <a:txBody>
                    <a:bodyPr/>
                    <a:lstStyle/>
                    <a:p>
                      <a:r>
                        <a:rPr lang="en-US" sz="2800" dirty="0"/>
                        <a:t>100</a:t>
                      </a:r>
                      <a:endParaRPr lang="en-IN" sz="2800" dirty="0"/>
                    </a:p>
                  </a:txBody>
                  <a:tcPr/>
                </a:tc>
                <a:tc>
                  <a:txBody>
                    <a:bodyPr/>
                    <a:lstStyle/>
                    <a:p>
                      <a:r>
                        <a:rPr lang="en-US" sz="2800" dirty="0"/>
                        <a:t>100.5</a:t>
                      </a:r>
                      <a:endParaRPr lang="en-IN" sz="2800" dirty="0"/>
                    </a:p>
                  </a:txBody>
                  <a:tcPr/>
                </a:tc>
                <a:tc>
                  <a:txBody>
                    <a:bodyPr/>
                    <a:lstStyle/>
                    <a:p>
                      <a:r>
                        <a:rPr lang="en-US" sz="2800" dirty="0"/>
                        <a:t>101.0</a:t>
                      </a:r>
                      <a:endParaRPr lang="en-IN" sz="2800" dirty="0"/>
                    </a:p>
                  </a:txBody>
                  <a:tcPr/>
                </a:tc>
                <a:tc>
                  <a:txBody>
                    <a:bodyPr/>
                    <a:lstStyle/>
                    <a:p>
                      <a:r>
                        <a:rPr lang="en-US" sz="2800" dirty="0"/>
                        <a:t>101.5</a:t>
                      </a:r>
                      <a:endParaRPr lang="en-IN" sz="2800" dirty="0"/>
                    </a:p>
                  </a:txBody>
                  <a:tcPr/>
                </a:tc>
                <a:extLst>
                  <a:ext uri="{0D108BD9-81ED-4DB2-BD59-A6C34878D82A}">
                    <a16:rowId xmlns:a16="http://schemas.microsoft.com/office/drawing/2014/main" val="3138080094"/>
                  </a:ext>
                </a:extLst>
              </a:tr>
              <a:tr h="914400">
                <a:tc>
                  <a:txBody>
                    <a:bodyPr/>
                    <a:lstStyle/>
                    <a:p>
                      <a:r>
                        <a:rPr lang="en-US" sz="2800" dirty="0"/>
                        <a:t>Frequency          </a:t>
                      </a:r>
                      <a:endParaRPr lang="en-IN" sz="2800" dirty="0"/>
                    </a:p>
                  </a:txBody>
                  <a:tcPr/>
                </a:tc>
                <a:tc>
                  <a:txBody>
                    <a:bodyPr/>
                    <a:lstStyle/>
                    <a:p>
                      <a:r>
                        <a:rPr lang="en-US" sz="2800" b="1" dirty="0"/>
                        <a:t>4</a:t>
                      </a:r>
                      <a:endParaRPr lang="en-IN" sz="2800" b="1" dirty="0"/>
                    </a:p>
                  </a:txBody>
                  <a:tcPr/>
                </a:tc>
                <a:tc>
                  <a:txBody>
                    <a:bodyPr/>
                    <a:lstStyle/>
                    <a:p>
                      <a:r>
                        <a:rPr lang="en-US" sz="2800" b="1" dirty="0"/>
                        <a:t>13</a:t>
                      </a:r>
                      <a:endParaRPr lang="en-IN" sz="2800" b="1" dirty="0"/>
                    </a:p>
                  </a:txBody>
                  <a:tcPr/>
                </a:tc>
                <a:tc>
                  <a:txBody>
                    <a:bodyPr/>
                    <a:lstStyle/>
                    <a:p>
                      <a:r>
                        <a:rPr lang="en-US" sz="2800" b="1" dirty="0"/>
                        <a:t>19</a:t>
                      </a:r>
                      <a:endParaRPr lang="en-IN" sz="2800" b="1" dirty="0"/>
                    </a:p>
                  </a:txBody>
                  <a:tcPr/>
                </a:tc>
                <a:tc>
                  <a:txBody>
                    <a:bodyPr/>
                    <a:lstStyle/>
                    <a:p>
                      <a:r>
                        <a:rPr lang="en-US" sz="2800" b="1" dirty="0"/>
                        <a:t>35</a:t>
                      </a:r>
                      <a:endParaRPr lang="en-IN" sz="2800" b="1" dirty="0"/>
                    </a:p>
                  </a:txBody>
                  <a:tcPr/>
                </a:tc>
                <a:tc>
                  <a:txBody>
                    <a:bodyPr/>
                    <a:lstStyle/>
                    <a:p>
                      <a:r>
                        <a:rPr lang="en-US" sz="2800" b="1" dirty="0"/>
                        <a:t>17</a:t>
                      </a:r>
                      <a:endParaRPr lang="en-IN" sz="2800" b="1" dirty="0"/>
                    </a:p>
                  </a:txBody>
                  <a:tcPr/>
                </a:tc>
                <a:tc>
                  <a:txBody>
                    <a:bodyPr/>
                    <a:lstStyle/>
                    <a:p>
                      <a:r>
                        <a:rPr lang="en-US" sz="2800" b="1" dirty="0"/>
                        <a:t>10</a:t>
                      </a:r>
                      <a:endParaRPr lang="en-IN" sz="2800" b="1" dirty="0"/>
                    </a:p>
                  </a:txBody>
                  <a:tcPr/>
                </a:tc>
                <a:tc>
                  <a:txBody>
                    <a:bodyPr/>
                    <a:lstStyle/>
                    <a:p>
                      <a:r>
                        <a:rPr lang="en-US" sz="2800" b="1" dirty="0"/>
                        <a:t>02</a:t>
                      </a:r>
                      <a:endParaRPr lang="en-IN" sz="2800" b="1" dirty="0"/>
                    </a:p>
                  </a:txBody>
                  <a:tcPr/>
                </a:tc>
                <a:extLst>
                  <a:ext uri="{0D108BD9-81ED-4DB2-BD59-A6C34878D82A}">
                    <a16:rowId xmlns:a16="http://schemas.microsoft.com/office/drawing/2014/main" val="1887372741"/>
                  </a:ext>
                </a:extLst>
              </a:tr>
            </a:tbl>
          </a:graphicData>
        </a:graphic>
      </p:graphicFrame>
    </p:spTree>
    <p:extLst>
      <p:ext uri="{BB962C8B-B14F-4D97-AF65-F5344CB8AC3E}">
        <p14:creationId xmlns:p14="http://schemas.microsoft.com/office/powerpoint/2010/main" val="23282161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A21947-4B43-4AF6-8B39-EED9DADC1F37}"/>
              </a:ext>
            </a:extLst>
          </p:cNvPr>
          <p:cNvSpPr txBox="1"/>
          <p:nvPr/>
        </p:nvSpPr>
        <p:spPr>
          <a:xfrm>
            <a:off x="295275" y="919610"/>
            <a:ext cx="9982200" cy="1318181"/>
          </a:xfrm>
          <a:prstGeom prst="rect">
            <a:avLst/>
          </a:prstGeom>
          <a:noFill/>
        </p:spPr>
        <p:txBody>
          <a:bodyPr wrap="square">
            <a:spAutoFit/>
          </a:bodyPr>
          <a:lstStyle/>
          <a:p>
            <a:pPr algn="just">
              <a:lnSpc>
                <a:spcPct val="150000"/>
              </a:lnSpc>
            </a:pPr>
            <a:r>
              <a:rPr lang="en-US" sz="2800" b="0" i="0" dirty="0">
                <a:solidFill>
                  <a:srgbClr val="374151"/>
                </a:solidFill>
                <a:effectLst/>
                <a:latin typeface="+mj-lt"/>
              </a:rPr>
              <a:t>The dynamic characteristics of a transducer refer to how the transducer responds to changes in the input signal over time. </a:t>
            </a:r>
            <a:endParaRPr lang="en-IN" sz="2800" dirty="0">
              <a:latin typeface="+mj-lt"/>
            </a:endParaRPr>
          </a:p>
        </p:txBody>
      </p:sp>
      <p:sp>
        <p:nvSpPr>
          <p:cNvPr id="8" name="TextBox 7">
            <a:extLst>
              <a:ext uri="{FF2B5EF4-FFF2-40B4-BE49-F238E27FC236}">
                <a16:creationId xmlns:a16="http://schemas.microsoft.com/office/drawing/2014/main" id="{60983976-8B39-3ABB-A12C-CBCEF10052D3}"/>
              </a:ext>
            </a:extLst>
          </p:cNvPr>
          <p:cNvSpPr txBox="1"/>
          <p:nvPr/>
        </p:nvSpPr>
        <p:spPr>
          <a:xfrm>
            <a:off x="1895475" y="211724"/>
            <a:ext cx="5450774" cy="707886"/>
          </a:xfrm>
          <a:prstGeom prst="rect">
            <a:avLst/>
          </a:prstGeom>
          <a:noFill/>
        </p:spPr>
        <p:txBody>
          <a:bodyPr wrap="square">
            <a:spAutoFit/>
          </a:bodyPr>
          <a:lstStyle/>
          <a:p>
            <a:r>
              <a:rPr lang="en-US" sz="4000" dirty="0">
                <a:solidFill>
                  <a:srgbClr val="C00000"/>
                </a:solidFill>
                <a:latin typeface="Söhne"/>
              </a:rPr>
              <a:t>D</a:t>
            </a:r>
            <a:r>
              <a:rPr lang="en-US" sz="4000" b="0" i="0" dirty="0">
                <a:solidFill>
                  <a:srgbClr val="C00000"/>
                </a:solidFill>
                <a:effectLst/>
                <a:latin typeface="Söhne"/>
              </a:rPr>
              <a:t>ynamic characteristics </a:t>
            </a:r>
            <a:endParaRPr lang="en-IN" sz="3600" dirty="0">
              <a:solidFill>
                <a:srgbClr val="C00000"/>
              </a:solidFill>
            </a:endParaRPr>
          </a:p>
        </p:txBody>
      </p:sp>
      <p:sp>
        <p:nvSpPr>
          <p:cNvPr id="13" name="TextBox 12">
            <a:extLst>
              <a:ext uri="{FF2B5EF4-FFF2-40B4-BE49-F238E27FC236}">
                <a16:creationId xmlns:a16="http://schemas.microsoft.com/office/drawing/2014/main" id="{50D8EE35-1E17-5FC6-49BD-10F2AD9BAFCE}"/>
              </a:ext>
            </a:extLst>
          </p:cNvPr>
          <p:cNvSpPr txBox="1"/>
          <p:nvPr/>
        </p:nvSpPr>
        <p:spPr>
          <a:xfrm>
            <a:off x="142875" y="2579329"/>
            <a:ext cx="10287000" cy="3359061"/>
          </a:xfrm>
          <a:prstGeom prst="rect">
            <a:avLst/>
          </a:prstGeom>
          <a:noFill/>
        </p:spPr>
        <p:txBody>
          <a:bodyPr wrap="square">
            <a:spAutoFit/>
          </a:bodyPr>
          <a:lstStyle/>
          <a:p>
            <a:pPr algn="just">
              <a:lnSpc>
                <a:spcPct val="150000"/>
              </a:lnSpc>
              <a:buFont typeface="+mj-lt"/>
              <a:buAutoNum type="arabicPeriod"/>
            </a:pPr>
            <a:r>
              <a:rPr lang="en-US" sz="2400" b="0" i="0" dirty="0">
                <a:solidFill>
                  <a:srgbClr val="C00000"/>
                </a:solidFill>
                <a:effectLst/>
              </a:rPr>
              <a:t>Frequency response: </a:t>
            </a:r>
            <a:r>
              <a:rPr lang="en-US" sz="2400" b="0" i="0" dirty="0">
                <a:solidFill>
                  <a:srgbClr val="374151"/>
                </a:solidFill>
                <a:effectLst/>
              </a:rPr>
              <a:t>This refers to the range of frequencies that the transducer can accurately measure. A transducer with a wider frequency response will be able to measure a broader range of signals.</a:t>
            </a:r>
          </a:p>
          <a:p>
            <a:pPr algn="just">
              <a:lnSpc>
                <a:spcPct val="150000"/>
              </a:lnSpc>
              <a:buFont typeface="+mj-lt"/>
              <a:buAutoNum type="arabicPeriod"/>
            </a:pPr>
            <a:r>
              <a:rPr lang="en-US" sz="2400" b="0" i="0" dirty="0">
                <a:solidFill>
                  <a:srgbClr val="C00000"/>
                </a:solidFill>
                <a:effectLst/>
              </a:rPr>
              <a:t>Rise time: </a:t>
            </a:r>
            <a:r>
              <a:rPr lang="en-US" sz="2400" b="0" i="0" dirty="0">
                <a:solidFill>
                  <a:srgbClr val="374151"/>
                </a:solidFill>
                <a:effectLst/>
              </a:rPr>
              <a:t>This is the time it takes for the transducer's output to reach a specified percentage of its final value in response to a step change in the input signal. A faster rise time indicates a more responsive transducer.</a:t>
            </a:r>
          </a:p>
        </p:txBody>
      </p:sp>
    </p:spTree>
    <p:extLst>
      <p:ext uri="{BB962C8B-B14F-4D97-AF65-F5344CB8AC3E}">
        <p14:creationId xmlns:p14="http://schemas.microsoft.com/office/powerpoint/2010/main" val="1402923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3C45D9-EBFD-79F9-FE65-CA3653104D40}"/>
              </a:ext>
            </a:extLst>
          </p:cNvPr>
          <p:cNvSpPr txBox="1"/>
          <p:nvPr/>
        </p:nvSpPr>
        <p:spPr>
          <a:xfrm>
            <a:off x="223838" y="381000"/>
            <a:ext cx="10353674" cy="6129050"/>
          </a:xfrm>
          <a:prstGeom prst="rect">
            <a:avLst/>
          </a:prstGeom>
          <a:noFill/>
        </p:spPr>
        <p:txBody>
          <a:bodyPr wrap="square">
            <a:spAutoFit/>
          </a:bodyPr>
          <a:lstStyle/>
          <a:p>
            <a:pPr algn="just">
              <a:lnSpc>
                <a:spcPct val="150000"/>
              </a:lnSpc>
            </a:pPr>
            <a:r>
              <a:rPr lang="en-US" sz="2400" b="0" i="0" dirty="0">
                <a:solidFill>
                  <a:srgbClr val="C00000"/>
                </a:solidFill>
                <a:effectLst/>
                <a:latin typeface="Söhne"/>
              </a:rPr>
              <a:t>3</a:t>
            </a:r>
            <a:r>
              <a:rPr lang="en-US" sz="2400" b="0" i="0" dirty="0">
                <a:solidFill>
                  <a:srgbClr val="C00000"/>
                </a:solidFill>
                <a:effectLst/>
                <a:latin typeface="+mj-lt"/>
              </a:rPr>
              <a:t>.</a:t>
            </a:r>
            <a:r>
              <a:rPr lang="en-US" sz="2400" b="0" i="0" dirty="0">
                <a:solidFill>
                  <a:srgbClr val="C00000"/>
                </a:solidFill>
                <a:effectLst/>
              </a:rPr>
              <a:t>Overshoot and settling time: </a:t>
            </a:r>
            <a:r>
              <a:rPr lang="en-US" sz="2400" b="0" i="0" dirty="0">
                <a:solidFill>
                  <a:srgbClr val="374151"/>
                </a:solidFill>
                <a:effectLst/>
              </a:rPr>
              <a:t>Overshoot refers to the amount by which the transducer's output exceeds its final value before settling down. </a:t>
            </a:r>
          </a:p>
          <a:p>
            <a:pPr algn="just">
              <a:lnSpc>
                <a:spcPct val="150000"/>
              </a:lnSpc>
            </a:pPr>
            <a:r>
              <a:rPr lang="en-US" sz="2400" b="0" i="0" dirty="0">
                <a:solidFill>
                  <a:srgbClr val="C00000"/>
                </a:solidFill>
                <a:effectLst/>
              </a:rPr>
              <a:t>4. Settling time </a:t>
            </a:r>
            <a:r>
              <a:rPr lang="en-US" sz="2400" b="0" i="0" dirty="0">
                <a:solidFill>
                  <a:srgbClr val="374151"/>
                </a:solidFill>
                <a:effectLst/>
              </a:rPr>
              <a:t>is the time it takes for the output to settle within a specified range of the final value.</a:t>
            </a:r>
          </a:p>
          <a:p>
            <a:pPr marL="342900" indent="-342900" algn="just">
              <a:lnSpc>
                <a:spcPct val="150000"/>
              </a:lnSpc>
              <a:buFont typeface="Arial" panose="020B0604020202020204" pitchFamily="34" charset="0"/>
              <a:buChar char="•"/>
            </a:pPr>
            <a:r>
              <a:rPr lang="en-US" sz="2400" b="0" i="0" dirty="0">
                <a:solidFill>
                  <a:srgbClr val="374151"/>
                </a:solidFill>
                <a:effectLst/>
              </a:rPr>
              <a:t> A transducer with low overshoot and settling time will produce more accurate and stable measurements.</a:t>
            </a:r>
          </a:p>
          <a:p>
            <a:pPr algn="just">
              <a:lnSpc>
                <a:spcPct val="150000"/>
              </a:lnSpc>
            </a:pPr>
            <a:r>
              <a:rPr lang="en-US" sz="2400" dirty="0">
                <a:solidFill>
                  <a:srgbClr val="C00000"/>
                </a:solidFill>
              </a:rPr>
              <a:t>5</a:t>
            </a:r>
            <a:r>
              <a:rPr lang="en-US" sz="2400" b="0" i="0" dirty="0">
                <a:solidFill>
                  <a:srgbClr val="C00000"/>
                </a:solidFill>
                <a:effectLst/>
              </a:rPr>
              <a:t>.Hysteresis: </a:t>
            </a:r>
            <a:r>
              <a:rPr lang="en-US" sz="2400" b="0" i="0" dirty="0">
                <a:solidFill>
                  <a:srgbClr val="374151"/>
                </a:solidFill>
                <a:effectLst/>
              </a:rPr>
              <a:t>This refers to the tendency of the transducer's output to lag  behind changes in the input signal. Hysteresis can cause measurement errors and can be minimized through careful calibration and design of the transducer.</a:t>
            </a:r>
          </a:p>
          <a:p>
            <a:pPr algn="just">
              <a:lnSpc>
                <a:spcPct val="150000"/>
              </a:lnSpc>
            </a:pPr>
            <a:r>
              <a:rPr lang="en-US" sz="2400" b="0" i="0" dirty="0">
                <a:solidFill>
                  <a:srgbClr val="C00000"/>
                </a:solidFill>
                <a:effectLst/>
              </a:rPr>
              <a:t>5.Non-linearity: </a:t>
            </a:r>
            <a:r>
              <a:rPr lang="en-US" sz="2400" b="0" i="0" dirty="0">
                <a:solidFill>
                  <a:srgbClr val="374151"/>
                </a:solidFill>
                <a:effectLst/>
              </a:rPr>
              <a:t>This refers to the deviation of the transducer's output from a </a:t>
            </a:r>
            <a:r>
              <a:rPr lang="en-US" sz="2400" b="0" i="0" dirty="0">
                <a:solidFill>
                  <a:srgbClr val="374151"/>
                </a:solidFill>
                <a:effectLst/>
                <a:latin typeface="Söhne"/>
              </a:rPr>
              <a:t>linear relationship with the input signal. </a:t>
            </a:r>
          </a:p>
        </p:txBody>
      </p:sp>
    </p:spTree>
    <p:extLst>
      <p:ext uri="{BB962C8B-B14F-4D97-AF65-F5344CB8AC3E}">
        <p14:creationId xmlns:p14="http://schemas.microsoft.com/office/powerpoint/2010/main" val="18818615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ECC579-CDF6-A142-3F21-98AECF7DA410}"/>
              </a:ext>
            </a:extLst>
          </p:cNvPr>
          <p:cNvPicPr>
            <a:picLocks noChangeAspect="1"/>
          </p:cNvPicPr>
          <p:nvPr/>
        </p:nvPicPr>
        <p:blipFill>
          <a:blip r:embed="rId2"/>
          <a:stretch>
            <a:fillRect/>
          </a:stretch>
        </p:blipFill>
        <p:spPr>
          <a:xfrm>
            <a:off x="1057275" y="1295400"/>
            <a:ext cx="8915400" cy="3945576"/>
          </a:xfrm>
          <a:prstGeom prst="rect">
            <a:avLst/>
          </a:prstGeom>
        </p:spPr>
      </p:pic>
      <p:pic>
        <p:nvPicPr>
          <p:cNvPr id="3" name="Picture 2">
            <a:extLst>
              <a:ext uri="{FF2B5EF4-FFF2-40B4-BE49-F238E27FC236}">
                <a16:creationId xmlns:a16="http://schemas.microsoft.com/office/drawing/2014/main" id="{739E2491-F5F2-4C3B-A883-ADBEF327FBD7}"/>
              </a:ext>
            </a:extLst>
          </p:cNvPr>
          <p:cNvPicPr>
            <a:picLocks noChangeAspect="1"/>
          </p:cNvPicPr>
          <p:nvPr/>
        </p:nvPicPr>
        <p:blipFill>
          <a:blip r:embed="rId3"/>
          <a:stretch>
            <a:fillRect/>
          </a:stretch>
        </p:blipFill>
        <p:spPr>
          <a:xfrm>
            <a:off x="2962275" y="5334000"/>
            <a:ext cx="3405250" cy="388871"/>
          </a:xfrm>
          <a:prstGeom prst="rect">
            <a:avLst/>
          </a:prstGeom>
        </p:spPr>
      </p:pic>
      <p:sp>
        <p:nvSpPr>
          <p:cNvPr id="4" name="TextBox 3">
            <a:extLst>
              <a:ext uri="{FF2B5EF4-FFF2-40B4-BE49-F238E27FC236}">
                <a16:creationId xmlns:a16="http://schemas.microsoft.com/office/drawing/2014/main" id="{5E723918-BC55-DA68-429E-0CEF3EF0A63A}"/>
              </a:ext>
            </a:extLst>
          </p:cNvPr>
          <p:cNvSpPr txBox="1"/>
          <p:nvPr/>
        </p:nvSpPr>
        <p:spPr>
          <a:xfrm flipH="1">
            <a:off x="1285875" y="550354"/>
            <a:ext cx="7879082" cy="584775"/>
          </a:xfrm>
          <a:prstGeom prst="rect">
            <a:avLst/>
          </a:prstGeom>
          <a:noFill/>
        </p:spPr>
        <p:txBody>
          <a:bodyPr wrap="square" rtlCol="0">
            <a:spAutoFit/>
          </a:bodyPr>
          <a:lstStyle/>
          <a:p>
            <a:r>
              <a:rPr lang="en-US" sz="3200" dirty="0">
                <a:solidFill>
                  <a:srgbClr val="C00000"/>
                </a:solidFill>
              </a:rPr>
              <a:t>Input Signals in Dynamic Systems</a:t>
            </a:r>
            <a:endParaRPr lang="en-IN" sz="3200" dirty="0">
              <a:solidFill>
                <a:srgbClr val="C00000"/>
              </a:solidFill>
            </a:endParaRPr>
          </a:p>
        </p:txBody>
      </p:sp>
    </p:spTree>
    <p:extLst>
      <p:ext uri="{BB962C8B-B14F-4D97-AF65-F5344CB8AC3E}">
        <p14:creationId xmlns:p14="http://schemas.microsoft.com/office/powerpoint/2010/main" val="7383145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C51411-2646-4A82-AD8B-24CF09FAF91E}"/>
              </a:ext>
            </a:extLst>
          </p:cNvPr>
          <p:cNvPicPr>
            <a:picLocks noChangeAspect="1"/>
          </p:cNvPicPr>
          <p:nvPr/>
        </p:nvPicPr>
        <p:blipFill>
          <a:blip r:embed="rId2"/>
          <a:stretch>
            <a:fillRect/>
          </a:stretch>
        </p:blipFill>
        <p:spPr>
          <a:xfrm>
            <a:off x="600075" y="914400"/>
            <a:ext cx="8763000" cy="2514600"/>
          </a:xfrm>
          <a:prstGeom prst="rect">
            <a:avLst/>
          </a:prstGeom>
        </p:spPr>
      </p:pic>
      <p:pic>
        <p:nvPicPr>
          <p:cNvPr id="5" name="Picture 4">
            <a:extLst>
              <a:ext uri="{FF2B5EF4-FFF2-40B4-BE49-F238E27FC236}">
                <a16:creationId xmlns:a16="http://schemas.microsoft.com/office/drawing/2014/main" id="{01323322-4B68-DAA8-68C1-13D953D5176C}"/>
              </a:ext>
            </a:extLst>
          </p:cNvPr>
          <p:cNvPicPr>
            <a:picLocks noChangeAspect="1"/>
          </p:cNvPicPr>
          <p:nvPr/>
        </p:nvPicPr>
        <p:blipFill>
          <a:blip r:embed="rId3"/>
          <a:stretch>
            <a:fillRect/>
          </a:stretch>
        </p:blipFill>
        <p:spPr>
          <a:xfrm>
            <a:off x="752475" y="3813208"/>
            <a:ext cx="7924800" cy="3044792"/>
          </a:xfrm>
          <a:prstGeom prst="rect">
            <a:avLst/>
          </a:prstGeom>
        </p:spPr>
      </p:pic>
      <p:sp>
        <p:nvSpPr>
          <p:cNvPr id="4" name="TextBox 3">
            <a:extLst>
              <a:ext uri="{FF2B5EF4-FFF2-40B4-BE49-F238E27FC236}">
                <a16:creationId xmlns:a16="http://schemas.microsoft.com/office/drawing/2014/main" id="{DAB1451F-E61A-FB4A-1929-01975F8680A4}"/>
              </a:ext>
            </a:extLst>
          </p:cNvPr>
          <p:cNvSpPr txBox="1"/>
          <p:nvPr/>
        </p:nvSpPr>
        <p:spPr>
          <a:xfrm>
            <a:off x="2013491" y="193496"/>
            <a:ext cx="7044783" cy="584775"/>
          </a:xfrm>
          <a:prstGeom prst="rect">
            <a:avLst/>
          </a:prstGeom>
          <a:noFill/>
        </p:spPr>
        <p:txBody>
          <a:bodyPr wrap="square">
            <a:spAutoFit/>
          </a:bodyPr>
          <a:lstStyle/>
          <a:p>
            <a:r>
              <a:rPr lang="en-US" sz="3200" dirty="0">
                <a:solidFill>
                  <a:srgbClr val="C00000"/>
                </a:solidFill>
              </a:rPr>
              <a:t>Input Signals in Dynamic Systems</a:t>
            </a:r>
            <a:endParaRPr lang="en-IN" sz="3200" dirty="0">
              <a:solidFill>
                <a:srgbClr val="C00000"/>
              </a:solidFill>
            </a:endParaRPr>
          </a:p>
        </p:txBody>
      </p:sp>
    </p:spTree>
    <p:extLst>
      <p:ext uri="{BB962C8B-B14F-4D97-AF65-F5344CB8AC3E}">
        <p14:creationId xmlns:p14="http://schemas.microsoft.com/office/powerpoint/2010/main" val="2399113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185727-AF04-6746-F3E0-34EAA61AFB48}"/>
              </a:ext>
            </a:extLst>
          </p:cNvPr>
          <p:cNvPicPr>
            <a:picLocks noChangeAspect="1"/>
          </p:cNvPicPr>
          <p:nvPr/>
        </p:nvPicPr>
        <p:blipFill>
          <a:blip r:embed="rId2"/>
          <a:stretch>
            <a:fillRect/>
          </a:stretch>
        </p:blipFill>
        <p:spPr>
          <a:xfrm>
            <a:off x="1666875" y="2590800"/>
            <a:ext cx="6767509" cy="2209800"/>
          </a:xfrm>
          <a:prstGeom prst="rect">
            <a:avLst/>
          </a:prstGeom>
        </p:spPr>
      </p:pic>
      <p:pic>
        <p:nvPicPr>
          <p:cNvPr id="3" name="Picture 2">
            <a:extLst>
              <a:ext uri="{FF2B5EF4-FFF2-40B4-BE49-F238E27FC236}">
                <a16:creationId xmlns:a16="http://schemas.microsoft.com/office/drawing/2014/main" id="{C70CE4D9-3B7D-8018-7C64-8446D5F81F76}"/>
              </a:ext>
            </a:extLst>
          </p:cNvPr>
          <p:cNvPicPr>
            <a:picLocks noChangeAspect="1"/>
          </p:cNvPicPr>
          <p:nvPr/>
        </p:nvPicPr>
        <p:blipFill>
          <a:blip r:embed="rId3"/>
          <a:stretch>
            <a:fillRect/>
          </a:stretch>
        </p:blipFill>
        <p:spPr>
          <a:xfrm>
            <a:off x="1666875" y="1295400"/>
            <a:ext cx="6306208" cy="914400"/>
          </a:xfrm>
          <a:prstGeom prst="rect">
            <a:avLst/>
          </a:prstGeom>
        </p:spPr>
      </p:pic>
      <p:sp>
        <p:nvSpPr>
          <p:cNvPr id="5" name="TextBox 4">
            <a:extLst>
              <a:ext uri="{FF2B5EF4-FFF2-40B4-BE49-F238E27FC236}">
                <a16:creationId xmlns:a16="http://schemas.microsoft.com/office/drawing/2014/main" id="{52BB9A51-8E97-9B48-8D8D-02A6E776AF7E}"/>
              </a:ext>
            </a:extLst>
          </p:cNvPr>
          <p:cNvSpPr txBox="1"/>
          <p:nvPr/>
        </p:nvSpPr>
        <p:spPr>
          <a:xfrm>
            <a:off x="447675" y="341293"/>
            <a:ext cx="9829800" cy="954107"/>
          </a:xfrm>
          <a:prstGeom prst="rect">
            <a:avLst/>
          </a:prstGeom>
          <a:noFill/>
        </p:spPr>
        <p:txBody>
          <a:bodyPr wrap="square">
            <a:spAutoFit/>
          </a:bodyPr>
          <a:lstStyle/>
          <a:p>
            <a:r>
              <a:rPr lang="en-US" sz="2800" dirty="0">
                <a:solidFill>
                  <a:srgbClr val="C00000"/>
                </a:solidFill>
              </a:rPr>
              <a:t>Dynamic Characteristics of Zero order system:</a:t>
            </a:r>
          </a:p>
          <a:p>
            <a:r>
              <a:rPr lang="en-US" sz="2800" dirty="0">
                <a:solidFill>
                  <a:srgbClr val="C00000"/>
                </a:solidFill>
              </a:rPr>
              <a:t>Potentiometer</a:t>
            </a:r>
            <a:endParaRPr lang="en-IN" sz="2800" dirty="0">
              <a:solidFill>
                <a:srgbClr val="C00000"/>
              </a:solidFill>
            </a:endParaRPr>
          </a:p>
        </p:txBody>
      </p:sp>
    </p:spTree>
    <p:extLst>
      <p:ext uri="{BB962C8B-B14F-4D97-AF65-F5344CB8AC3E}">
        <p14:creationId xmlns:p14="http://schemas.microsoft.com/office/powerpoint/2010/main" val="5092727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5154997" y="2391420"/>
            <a:ext cx="1801991" cy="0"/>
          </a:xfrm>
          <a:custGeom>
            <a:avLst/>
            <a:gdLst/>
            <a:ahLst/>
            <a:cxnLst/>
            <a:rect l="l" t="t" r="r" b="b"/>
            <a:pathLst>
              <a:path w="1296670">
                <a:moveTo>
                  <a:pt x="0" y="0"/>
                </a:moveTo>
                <a:lnTo>
                  <a:pt x="1296162" y="0"/>
                </a:lnTo>
              </a:path>
            </a:pathLst>
          </a:custGeom>
          <a:ln w="7759">
            <a:solidFill>
              <a:srgbClr val="000000"/>
            </a:solidFill>
          </a:ln>
        </p:spPr>
        <p:txBody>
          <a:bodyPr wrap="square" lIns="0" tIns="0" rIns="0" bIns="0" rtlCol="0"/>
          <a:lstStyle/>
          <a:p>
            <a:endParaRPr/>
          </a:p>
        </p:txBody>
      </p:sp>
      <p:sp>
        <p:nvSpPr>
          <p:cNvPr id="6" name="object 6"/>
          <p:cNvSpPr/>
          <p:nvPr/>
        </p:nvSpPr>
        <p:spPr>
          <a:xfrm>
            <a:off x="2223810" y="2394069"/>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pPr/>
              <a:t>59</a:t>
            </a:fld>
            <a:endParaRPr dirty="0"/>
          </a:p>
        </p:txBody>
      </p:sp>
      <p:pic>
        <p:nvPicPr>
          <p:cNvPr id="12290" name="Picture 2"/>
          <p:cNvPicPr>
            <a:picLocks noChangeAspect="1" noChangeArrowheads="1"/>
          </p:cNvPicPr>
          <p:nvPr/>
        </p:nvPicPr>
        <p:blipFill>
          <a:blip r:embed="rId2" cstate="print"/>
          <a:srcRect/>
          <a:stretch>
            <a:fillRect/>
          </a:stretch>
        </p:blipFill>
        <p:spPr bwMode="auto">
          <a:xfrm>
            <a:off x="752475" y="833460"/>
            <a:ext cx="8077200" cy="467985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223810" y="2394069"/>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a:endParaRPr/>
          </a:p>
        </p:txBody>
      </p:sp>
      <p:sp>
        <p:nvSpPr>
          <p:cNvPr id="5" name="object 5"/>
          <p:cNvSpPr/>
          <p:nvPr/>
        </p:nvSpPr>
        <p:spPr>
          <a:xfrm>
            <a:off x="2223810" y="5242217"/>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pPr/>
              <a:t>6</a:t>
            </a:fld>
            <a:endParaRPr dirty="0"/>
          </a:p>
        </p:txBody>
      </p:sp>
      <p:sp>
        <p:nvSpPr>
          <p:cNvPr id="8" name="Rectangle 7"/>
          <p:cNvSpPr/>
          <p:nvPr/>
        </p:nvSpPr>
        <p:spPr>
          <a:xfrm>
            <a:off x="676275" y="381541"/>
            <a:ext cx="9010415" cy="584775"/>
          </a:xfrm>
          <a:prstGeom prst="rect">
            <a:avLst/>
          </a:prstGeom>
        </p:spPr>
        <p:txBody>
          <a:bodyPr wrap="none">
            <a:spAutoFit/>
          </a:bodyPr>
          <a:lstStyle/>
          <a:p>
            <a:pPr marL="1663226" marR="382611" indent="-1274111">
              <a:spcBef>
                <a:spcPts val="857"/>
              </a:spcBef>
            </a:pPr>
            <a:r>
              <a:rPr lang="en-US" sz="3200" dirty="0">
                <a:solidFill>
                  <a:srgbClr val="FF0000"/>
                </a:solidFill>
                <a:cs typeface="Calibri"/>
              </a:rPr>
              <a:t>Generalized  </a:t>
            </a:r>
            <a:r>
              <a:rPr lang="en-US" sz="3200" spc="-4" dirty="0">
                <a:solidFill>
                  <a:srgbClr val="FF0000"/>
                </a:solidFill>
                <a:cs typeface="Calibri"/>
              </a:rPr>
              <a:t>Measurement </a:t>
            </a:r>
            <a:r>
              <a:rPr lang="en-US" sz="3200" spc="-341" dirty="0">
                <a:solidFill>
                  <a:srgbClr val="FF0000"/>
                </a:solidFill>
                <a:cs typeface="Calibri"/>
              </a:rPr>
              <a:t> </a:t>
            </a:r>
            <a:r>
              <a:rPr lang="en-US" sz="3200" spc="-17" dirty="0">
                <a:solidFill>
                  <a:srgbClr val="FF0000"/>
                </a:solidFill>
                <a:cs typeface="Calibri"/>
              </a:rPr>
              <a:t>System: Applications</a:t>
            </a:r>
            <a:endParaRPr lang="en-US" sz="3200" dirty="0">
              <a:solidFill>
                <a:srgbClr val="FF0000"/>
              </a:solidFill>
              <a:cs typeface="Calibri"/>
            </a:endParaRPr>
          </a:p>
        </p:txBody>
      </p:sp>
      <p:sp>
        <p:nvSpPr>
          <p:cNvPr id="3" name="TextBox 2">
            <a:extLst>
              <a:ext uri="{FF2B5EF4-FFF2-40B4-BE49-F238E27FC236}">
                <a16:creationId xmlns:a16="http://schemas.microsoft.com/office/drawing/2014/main" id="{808B5002-2A5E-0827-BAE6-838389EC9BC8}"/>
              </a:ext>
            </a:extLst>
          </p:cNvPr>
          <p:cNvSpPr txBox="1"/>
          <p:nvPr/>
        </p:nvSpPr>
        <p:spPr>
          <a:xfrm>
            <a:off x="828675" y="1167313"/>
            <a:ext cx="9296400" cy="5016758"/>
          </a:xfrm>
          <a:prstGeom prst="rect">
            <a:avLst/>
          </a:prstGeom>
          <a:noFill/>
        </p:spPr>
        <p:txBody>
          <a:bodyPr wrap="square">
            <a:spAutoFit/>
          </a:bodyPr>
          <a:lstStyle/>
          <a:p>
            <a:pPr marL="457200" indent="-457200" algn="just">
              <a:buFont typeface="+mj-lt"/>
              <a:buAutoNum type="arabicPeriod"/>
            </a:pPr>
            <a:r>
              <a:rPr lang="en-IN" sz="3200" dirty="0"/>
              <a:t> Measurement of system parameters information</a:t>
            </a:r>
          </a:p>
          <a:p>
            <a:pPr marL="514350" indent="-514350" algn="just">
              <a:buFont typeface="+mj-lt"/>
              <a:buAutoNum type="arabicPeriod"/>
            </a:pPr>
            <a:r>
              <a:rPr lang="en-IN" sz="3200" dirty="0"/>
              <a:t> Control of a certain process operation</a:t>
            </a:r>
          </a:p>
          <a:p>
            <a:pPr marL="514350" indent="-514350" algn="just">
              <a:buFont typeface="+mj-lt"/>
              <a:buAutoNum type="arabicPeriod"/>
            </a:pPr>
            <a:r>
              <a:rPr lang="en-IN" sz="3200" dirty="0"/>
              <a:t>Simulation of system conditions</a:t>
            </a:r>
          </a:p>
          <a:p>
            <a:pPr marL="514350" indent="-514350" algn="just">
              <a:buFont typeface="+mj-lt"/>
              <a:buAutoNum type="arabicPeriod"/>
            </a:pPr>
            <a:r>
              <a:rPr lang="en-IN" sz="3200" dirty="0"/>
              <a:t>Experimental design studies</a:t>
            </a:r>
          </a:p>
          <a:p>
            <a:pPr marL="514350" indent="-514350" algn="just">
              <a:buFont typeface="+mj-lt"/>
              <a:buAutoNum type="arabicPeriod"/>
            </a:pPr>
            <a:r>
              <a:rPr lang="en-IN" sz="3200" dirty="0"/>
              <a:t>To perform various manipulations</a:t>
            </a:r>
          </a:p>
          <a:p>
            <a:pPr marL="514350" indent="-514350" algn="just">
              <a:buFont typeface="+mj-lt"/>
              <a:buAutoNum type="arabicPeriod"/>
            </a:pPr>
            <a:r>
              <a:rPr lang="en-IN" sz="3200" dirty="0"/>
              <a:t> Testing of materials, maintenance of standards and specifications</a:t>
            </a:r>
          </a:p>
          <a:p>
            <a:pPr marL="514350" indent="-514350" algn="just">
              <a:buFont typeface="+mj-lt"/>
              <a:buAutoNum type="arabicPeriod"/>
            </a:pPr>
            <a:r>
              <a:rPr lang="en-US" sz="3200" dirty="0"/>
              <a:t> Verifications of physical phenomenal scientific theories</a:t>
            </a:r>
          </a:p>
          <a:p>
            <a:pPr marL="514350" indent="-514350" algn="just">
              <a:buFont typeface="+mj-lt"/>
              <a:buAutoNum type="arabicPeriod"/>
            </a:pPr>
            <a:r>
              <a:rPr lang="en-US" sz="3200" dirty="0"/>
              <a:t>Quality control in industry</a:t>
            </a:r>
            <a:endParaRPr lang="en-IN" sz="3200" dirty="0"/>
          </a:p>
        </p:txBody>
      </p:sp>
    </p:spTree>
    <p:extLst>
      <p:ext uri="{BB962C8B-B14F-4D97-AF65-F5344CB8AC3E}">
        <p14:creationId xmlns:p14="http://schemas.microsoft.com/office/powerpoint/2010/main" val="21794692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087A47-8B79-0D79-9CAA-C5840F8646E7}"/>
              </a:ext>
            </a:extLst>
          </p:cNvPr>
          <p:cNvPicPr>
            <a:picLocks noChangeAspect="1"/>
          </p:cNvPicPr>
          <p:nvPr/>
        </p:nvPicPr>
        <p:blipFill>
          <a:blip r:embed="rId2"/>
          <a:stretch>
            <a:fillRect/>
          </a:stretch>
        </p:blipFill>
        <p:spPr>
          <a:xfrm>
            <a:off x="2886075" y="4953000"/>
            <a:ext cx="4694640" cy="391220"/>
          </a:xfrm>
          <a:prstGeom prst="rect">
            <a:avLst/>
          </a:prstGeom>
        </p:spPr>
      </p:pic>
      <p:pic>
        <p:nvPicPr>
          <p:cNvPr id="4" name="Picture 3">
            <a:extLst>
              <a:ext uri="{FF2B5EF4-FFF2-40B4-BE49-F238E27FC236}">
                <a16:creationId xmlns:a16="http://schemas.microsoft.com/office/drawing/2014/main" id="{3E802242-89EF-B28C-EF30-49A2F8481E2C}"/>
              </a:ext>
            </a:extLst>
          </p:cNvPr>
          <p:cNvPicPr>
            <a:picLocks noChangeAspect="1"/>
          </p:cNvPicPr>
          <p:nvPr/>
        </p:nvPicPr>
        <p:blipFill>
          <a:blip r:embed="rId3"/>
          <a:stretch>
            <a:fillRect/>
          </a:stretch>
        </p:blipFill>
        <p:spPr>
          <a:xfrm>
            <a:off x="1971675" y="2590800"/>
            <a:ext cx="6678612" cy="2133600"/>
          </a:xfrm>
          <a:prstGeom prst="rect">
            <a:avLst/>
          </a:prstGeom>
        </p:spPr>
      </p:pic>
      <p:sp>
        <p:nvSpPr>
          <p:cNvPr id="8" name="TextBox 7">
            <a:extLst>
              <a:ext uri="{FF2B5EF4-FFF2-40B4-BE49-F238E27FC236}">
                <a16:creationId xmlns:a16="http://schemas.microsoft.com/office/drawing/2014/main" id="{EFF72F96-C0DC-7FBD-0ACC-906DB76221E9}"/>
              </a:ext>
            </a:extLst>
          </p:cNvPr>
          <p:cNvSpPr txBox="1"/>
          <p:nvPr/>
        </p:nvSpPr>
        <p:spPr>
          <a:xfrm>
            <a:off x="981075" y="762000"/>
            <a:ext cx="7669212" cy="954107"/>
          </a:xfrm>
          <a:prstGeom prst="rect">
            <a:avLst/>
          </a:prstGeom>
          <a:noFill/>
        </p:spPr>
        <p:txBody>
          <a:bodyPr wrap="square">
            <a:spAutoFit/>
          </a:bodyPr>
          <a:lstStyle/>
          <a:p>
            <a:r>
              <a:rPr lang="en-US" sz="2800" dirty="0">
                <a:solidFill>
                  <a:srgbClr val="C00000"/>
                </a:solidFill>
              </a:rPr>
              <a:t>Dynamic Characteristics of First order system</a:t>
            </a:r>
          </a:p>
          <a:p>
            <a:r>
              <a:rPr lang="en-US" sz="2800" dirty="0">
                <a:solidFill>
                  <a:srgbClr val="C00000"/>
                </a:solidFill>
              </a:rPr>
              <a:t>( Thermocouple )</a:t>
            </a:r>
            <a:endParaRPr lang="en-IN" sz="2800" dirty="0">
              <a:solidFill>
                <a:srgbClr val="C00000"/>
              </a:solidFill>
            </a:endParaRPr>
          </a:p>
        </p:txBody>
      </p:sp>
    </p:spTree>
    <p:extLst>
      <p:ext uri="{BB962C8B-B14F-4D97-AF65-F5344CB8AC3E}">
        <p14:creationId xmlns:p14="http://schemas.microsoft.com/office/powerpoint/2010/main" val="15961335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5154997" y="2391420"/>
            <a:ext cx="1801991" cy="0"/>
          </a:xfrm>
          <a:custGeom>
            <a:avLst/>
            <a:gdLst/>
            <a:ahLst/>
            <a:cxnLst/>
            <a:rect l="l" t="t" r="r" b="b"/>
            <a:pathLst>
              <a:path w="1296670">
                <a:moveTo>
                  <a:pt x="0" y="0"/>
                </a:moveTo>
                <a:lnTo>
                  <a:pt x="1296162" y="0"/>
                </a:lnTo>
              </a:path>
            </a:pathLst>
          </a:custGeom>
          <a:ln w="7759">
            <a:solidFill>
              <a:srgbClr val="000000"/>
            </a:solidFill>
          </a:ln>
        </p:spPr>
        <p:txBody>
          <a:bodyPr wrap="square" lIns="0" tIns="0" rIns="0" bIns="0" rtlCol="0"/>
          <a:lstStyle/>
          <a:p>
            <a:endParaRPr/>
          </a:p>
        </p:txBody>
      </p:sp>
      <p:sp>
        <p:nvSpPr>
          <p:cNvPr id="6" name="object 6"/>
          <p:cNvSpPr/>
          <p:nvPr/>
        </p:nvSpPr>
        <p:spPr>
          <a:xfrm>
            <a:off x="2223810" y="2394069"/>
            <a:ext cx="6353735" cy="779319"/>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pPr/>
              <a:t>61</a:t>
            </a:fld>
            <a:endParaRPr dirty="0"/>
          </a:p>
        </p:txBody>
      </p:sp>
      <p:pic>
        <p:nvPicPr>
          <p:cNvPr id="13314" name="Picture 2"/>
          <p:cNvPicPr>
            <a:picLocks noChangeAspect="1" noChangeArrowheads="1"/>
          </p:cNvPicPr>
          <p:nvPr/>
        </p:nvPicPr>
        <p:blipFill>
          <a:blip r:embed="rId2" cstate="print"/>
          <a:srcRect/>
          <a:stretch>
            <a:fillRect/>
          </a:stretch>
        </p:blipFill>
        <p:spPr bwMode="auto">
          <a:xfrm>
            <a:off x="773497" y="685800"/>
            <a:ext cx="8763000" cy="4692543"/>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493F7D-4511-3757-025B-23B081C7B5AB}"/>
              </a:ext>
            </a:extLst>
          </p:cNvPr>
          <p:cNvPicPr>
            <a:picLocks noChangeAspect="1"/>
          </p:cNvPicPr>
          <p:nvPr/>
        </p:nvPicPr>
        <p:blipFill>
          <a:blip r:embed="rId2"/>
          <a:stretch>
            <a:fillRect/>
          </a:stretch>
        </p:blipFill>
        <p:spPr>
          <a:xfrm>
            <a:off x="1666875" y="2286000"/>
            <a:ext cx="7025497" cy="2047302"/>
          </a:xfrm>
          <a:prstGeom prst="rect">
            <a:avLst/>
          </a:prstGeom>
        </p:spPr>
      </p:pic>
      <p:pic>
        <p:nvPicPr>
          <p:cNvPr id="3" name="Picture 2">
            <a:extLst>
              <a:ext uri="{FF2B5EF4-FFF2-40B4-BE49-F238E27FC236}">
                <a16:creationId xmlns:a16="http://schemas.microsoft.com/office/drawing/2014/main" id="{15DF12D7-426E-09EC-75A7-16350CED6DD3}"/>
              </a:ext>
            </a:extLst>
          </p:cNvPr>
          <p:cNvPicPr>
            <a:picLocks noChangeAspect="1"/>
          </p:cNvPicPr>
          <p:nvPr/>
        </p:nvPicPr>
        <p:blipFill>
          <a:blip r:embed="rId3"/>
          <a:stretch>
            <a:fillRect/>
          </a:stretch>
        </p:blipFill>
        <p:spPr>
          <a:xfrm>
            <a:off x="2479348" y="4724400"/>
            <a:ext cx="5842653" cy="973776"/>
          </a:xfrm>
          <a:prstGeom prst="rect">
            <a:avLst/>
          </a:prstGeom>
        </p:spPr>
      </p:pic>
      <p:sp>
        <p:nvSpPr>
          <p:cNvPr id="5" name="TextBox 4">
            <a:extLst>
              <a:ext uri="{FF2B5EF4-FFF2-40B4-BE49-F238E27FC236}">
                <a16:creationId xmlns:a16="http://schemas.microsoft.com/office/drawing/2014/main" id="{B8F74395-8D29-1EAF-CF89-EB19FDC33713}"/>
              </a:ext>
            </a:extLst>
          </p:cNvPr>
          <p:cNvSpPr txBox="1"/>
          <p:nvPr/>
        </p:nvSpPr>
        <p:spPr>
          <a:xfrm>
            <a:off x="2460529" y="685800"/>
            <a:ext cx="6750145" cy="461665"/>
          </a:xfrm>
          <a:prstGeom prst="rect">
            <a:avLst/>
          </a:prstGeom>
          <a:noFill/>
        </p:spPr>
        <p:txBody>
          <a:bodyPr wrap="square">
            <a:spAutoFit/>
          </a:bodyPr>
          <a:lstStyle/>
          <a:p>
            <a:r>
              <a:rPr lang="en-US" sz="2400" dirty="0">
                <a:solidFill>
                  <a:srgbClr val="C00000"/>
                </a:solidFill>
              </a:rPr>
              <a:t>Dynamic Characteristics of Second order system</a:t>
            </a:r>
            <a:endParaRPr lang="en-IN" sz="2400" dirty="0">
              <a:solidFill>
                <a:srgbClr val="C00000"/>
              </a:solidFill>
            </a:endParaRPr>
          </a:p>
        </p:txBody>
      </p:sp>
    </p:spTree>
    <p:extLst>
      <p:ext uri="{BB962C8B-B14F-4D97-AF65-F5344CB8AC3E}">
        <p14:creationId xmlns:p14="http://schemas.microsoft.com/office/powerpoint/2010/main" val="15154199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pPr/>
              <a:t>63</a:t>
            </a:fld>
            <a:endParaRPr dirty="0"/>
          </a:p>
        </p:txBody>
      </p:sp>
      <p:pic>
        <p:nvPicPr>
          <p:cNvPr id="14338" name="Picture 2"/>
          <p:cNvPicPr>
            <a:picLocks noChangeAspect="1" noChangeArrowheads="1"/>
          </p:cNvPicPr>
          <p:nvPr/>
        </p:nvPicPr>
        <p:blipFill>
          <a:blip r:embed="rId2" cstate="print"/>
          <a:srcRect/>
          <a:stretch>
            <a:fillRect/>
          </a:stretch>
        </p:blipFill>
        <p:spPr bwMode="auto">
          <a:xfrm>
            <a:off x="7183195" y="1828800"/>
            <a:ext cx="3058205" cy="2743200"/>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219075" y="1066800"/>
            <a:ext cx="6367463" cy="510540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61856-9652-558A-AD3D-E68F406DC922}"/>
              </a:ext>
            </a:extLst>
          </p:cNvPr>
          <p:cNvSpPr txBox="1"/>
          <p:nvPr/>
        </p:nvSpPr>
        <p:spPr>
          <a:xfrm>
            <a:off x="523875" y="304800"/>
            <a:ext cx="5403272" cy="984885"/>
          </a:xfrm>
          <a:prstGeom prst="rect">
            <a:avLst/>
          </a:prstGeom>
          <a:noFill/>
        </p:spPr>
        <p:txBody>
          <a:bodyPr wrap="square">
            <a:spAutoFit/>
          </a:bodyPr>
          <a:lstStyle/>
          <a:p>
            <a:pPr algn="l"/>
            <a:r>
              <a:rPr lang="en-US" sz="2800" dirty="0">
                <a:solidFill>
                  <a:srgbClr val="C00000"/>
                </a:solidFill>
                <a:latin typeface="Söhne"/>
              </a:rPr>
              <a:t>S</a:t>
            </a:r>
            <a:r>
              <a:rPr lang="en-US" sz="2800" b="0" i="0" dirty="0">
                <a:solidFill>
                  <a:srgbClr val="C00000"/>
                </a:solidFill>
                <a:effectLst/>
                <a:latin typeface="Söhne"/>
              </a:rPr>
              <a:t>electing of a transducer:</a:t>
            </a:r>
          </a:p>
          <a:p>
            <a:br>
              <a:rPr lang="en-US" b="0" i="0" dirty="0">
                <a:solidFill>
                  <a:srgbClr val="374151"/>
                </a:solidFill>
                <a:effectLst/>
                <a:latin typeface="Söhne"/>
              </a:rPr>
            </a:br>
            <a:endParaRPr lang="en-IN" dirty="0"/>
          </a:p>
        </p:txBody>
      </p:sp>
      <p:sp>
        <p:nvSpPr>
          <p:cNvPr id="5" name="TextBox 4">
            <a:extLst>
              <a:ext uri="{FF2B5EF4-FFF2-40B4-BE49-F238E27FC236}">
                <a16:creationId xmlns:a16="http://schemas.microsoft.com/office/drawing/2014/main" id="{9DCFB732-C838-9DC8-572A-A9B42E1F00BC}"/>
              </a:ext>
            </a:extLst>
          </p:cNvPr>
          <p:cNvSpPr txBox="1"/>
          <p:nvPr/>
        </p:nvSpPr>
        <p:spPr>
          <a:xfrm>
            <a:off x="226373" y="918472"/>
            <a:ext cx="10051102" cy="5196166"/>
          </a:xfrm>
          <a:prstGeom prst="rect">
            <a:avLst/>
          </a:prstGeom>
          <a:noFill/>
        </p:spPr>
        <p:txBody>
          <a:bodyPr wrap="square">
            <a:spAutoFit/>
          </a:bodyPr>
          <a:lstStyle/>
          <a:p>
            <a:pPr algn="just">
              <a:lnSpc>
                <a:spcPct val="150000"/>
              </a:lnSpc>
              <a:buFont typeface="+mj-lt"/>
              <a:buAutoNum type="arabicPeriod"/>
            </a:pPr>
            <a:r>
              <a:rPr lang="en-US" sz="2800" b="0" i="0" dirty="0">
                <a:solidFill>
                  <a:srgbClr val="C00000"/>
                </a:solidFill>
                <a:effectLst/>
              </a:rPr>
              <a:t>Type of energy: </a:t>
            </a:r>
            <a:r>
              <a:rPr lang="en-US" sz="2800" b="0" i="0" dirty="0">
                <a:solidFill>
                  <a:srgbClr val="374151"/>
                </a:solidFill>
                <a:effectLst/>
              </a:rPr>
              <a:t>Determine the type of energy that needs to be measured or converted, such as electrical, mechanical, thermal, or optical.</a:t>
            </a:r>
          </a:p>
          <a:p>
            <a:pPr algn="just">
              <a:lnSpc>
                <a:spcPct val="150000"/>
              </a:lnSpc>
              <a:buFont typeface="+mj-lt"/>
              <a:buAutoNum type="arabicPeriod"/>
            </a:pPr>
            <a:r>
              <a:rPr lang="en-US" sz="2800" b="0" i="0" dirty="0">
                <a:solidFill>
                  <a:srgbClr val="C00000"/>
                </a:solidFill>
                <a:effectLst/>
              </a:rPr>
              <a:t>Sensitivity: </a:t>
            </a:r>
            <a:r>
              <a:rPr lang="en-US" sz="2800" b="0" i="0" dirty="0">
                <a:solidFill>
                  <a:srgbClr val="374151"/>
                </a:solidFill>
                <a:effectLst/>
              </a:rPr>
              <a:t>The sensitivity of a transducer is the minimum amount of energy that it can detect or convert. The sensitivity required depends on the precision needed for the application.</a:t>
            </a:r>
          </a:p>
          <a:p>
            <a:pPr algn="just">
              <a:lnSpc>
                <a:spcPct val="150000"/>
              </a:lnSpc>
              <a:buFont typeface="+mj-lt"/>
              <a:buAutoNum type="arabicPeriod"/>
            </a:pPr>
            <a:r>
              <a:rPr lang="en-US" sz="2800" b="0" i="0" dirty="0">
                <a:solidFill>
                  <a:srgbClr val="C00000"/>
                </a:solidFill>
                <a:effectLst/>
              </a:rPr>
              <a:t>Range: </a:t>
            </a:r>
            <a:r>
              <a:rPr lang="en-US" sz="2800" b="0" i="0" dirty="0">
                <a:solidFill>
                  <a:srgbClr val="374151"/>
                </a:solidFill>
                <a:effectLst/>
              </a:rPr>
              <a:t>The range of a transducer is the minimum and maximum values that it can measure or convert..</a:t>
            </a:r>
          </a:p>
        </p:txBody>
      </p:sp>
    </p:spTree>
    <p:extLst>
      <p:ext uri="{BB962C8B-B14F-4D97-AF65-F5344CB8AC3E}">
        <p14:creationId xmlns:p14="http://schemas.microsoft.com/office/powerpoint/2010/main" val="19369615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78C25E-F486-90E8-2A53-290B9522E344}"/>
              </a:ext>
            </a:extLst>
          </p:cNvPr>
          <p:cNvSpPr txBox="1"/>
          <p:nvPr/>
        </p:nvSpPr>
        <p:spPr>
          <a:xfrm>
            <a:off x="0" y="152400"/>
            <a:ext cx="10744200" cy="5842497"/>
          </a:xfrm>
          <a:prstGeom prst="rect">
            <a:avLst/>
          </a:prstGeom>
          <a:noFill/>
        </p:spPr>
        <p:txBody>
          <a:bodyPr wrap="square">
            <a:spAutoFit/>
          </a:bodyPr>
          <a:lstStyle/>
          <a:p>
            <a:pPr algn="l">
              <a:lnSpc>
                <a:spcPct val="150000"/>
              </a:lnSpc>
            </a:pPr>
            <a:r>
              <a:rPr lang="en-US" sz="2400" b="0" i="0" dirty="0">
                <a:solidFill>
                  <a:srgbClr val="C00000"/>
                </a:solidFill>
                <a:effectLst/>
                <a:latin typeface="Söhne"/>
              </a:rPr>
              <a:t>4</a:t>
            </a:r>
            <a:r>
              <a:rPr lang="en-US" sz="2400" b="0" i="0" dirty="0">
                <a:solidFill>
                  <a:srgbClr val="C00000"/>
                </a:solidFill>
                <a:effectLst/>
                <a:latin typeface="+mj-lt"/>
              </a:rPr>
              <a:t>.</a:t>
            </a:r>
            <a:r>
              <a:rPr lang="en-US" sz="2800" b="0" i="0" dirty="0">
                <a:solidFill>
                  <a:srgbClr val="C00000"/>
                </a:solidFill>
                <a:effectLst/>
                <a:latin typeface="+mj-lt"/>
              </a:rPr>
              <a:t>Accuracy: </a:t>
            </a:r>
            <a:r>
              <a:rPr lang="en-US" sz="2800" b="0" i="0" dirty="0">
                <a:solidFill>
                  <a:srgbClr val="374151"/>
                </a:solidFill>
                <a:effectLst/>
                <a:latin typeface="+mj-lt"/>
              </a:rPr>
              <a:t>The accuracy of a transducer is the degree of closeness between the measured or converted value and the true value. </a:t>
            </a:r>
          </a:p>
          <a:p>
            <a:pPr algn="l">
              <a:lnSpc>
                <a:spcPct val="150000"/>
              </a:lnSpc>
            </a:pPr>
            <a:r>
              <a:rPr lang="en-US" sz="2800" b="0" i="0" dirty="0">
                <a:solidFill>
                  <a:srgbClr val="C00000"/>
                </a:solidFill>
                <a:effectLst/>
                <a:latin typeface="+mj-lt"/>
              </a:rPr>
              <a:t>5.Response time: </a:t>
            </a:r>
            <a:r>
              <a:rPr lang="en-US" sz="2800" b="0" i="0" dirty="0">
                <a:solidFill>
                  <a:srgbClr val="374151"/>
                </a:solidFill>
                <a:effectLst/>
                <a:latin typeface="+mj-lt"/>
              </a:rPr>
              <a:t>The response time of a transducer is the time it takes to detect or convert energy. The response time required depends on the speed at which the energy is changing.</a:t>
            </a:r>
          </a:p>
          <a:p>
            <a:pPr algn="l">
              <a:lnSpc>
                <a:spcPct val="150000"/>
              </a:lnSpc>
            </a:pPr>
            <a:r>
              <a:rPr lang="en-US" sz="2800" b="0" i="0" dirty="0">
                <a:solidFill>
                  <a:srgbClr val="C00000"/>
                </a:solidFill>
                <a:effectLst/>
                <a:latin typeface="+mj-lt"/>
              </a:rPr>
              <a:t>6.Environment: </a:t>
            </a:r>
            <a:r>
              <a:rPr lang="en-US" sz="2800" b="0" i="0" dirty="0">
                <a:solidFill>
                  <a:srgbClr val="374151"/>
                </a:solidFill>
                <a:effectLst/>
                <a:latin typeface="+mj-lt"/>
              </a:rPr>
              <a:t>Consider the environment in which the transducer will be used, including temperature, humidity, pressure, and vibration. </a:t>
            </a:r>
          </a:p>
          <a:p>
            <a:pPr algn="l">
              <a:lnSpc>
                <a:spcPct val="150000"/>
              </a:lnSpc>
            </a:pPr>
            <a:r>
              <a:rPr lang="en-US" sz="2800" dirty="0">
                <a:solidFill>
                  <a:srgbClr val="C00000"/>
                </a:solidFill>
                <a:latin typeface="+mj-lt"/>
              </a:rPr>
              <a:t>7.</a:t>
            </a:r>
            <a:r>
              <a:rPr lang="en-US" sz="2800" b="0" i="0" dirty="0">
                <a:solidFill>
                  <a:srgbClr val="C00000"/>
                </a:solidFill>
                <a:effectLst/>
                <a:latin typeface="+mj-lt"/>
              </a:rPr>
              <a:t>The cost </a:t>
            </a:r>
            <a:r>
              <a:rPr lang="en-US" sz="2800" b="0" i="0" dirty="0">
                <a:solidFill>
                  <a:srgbClr val="374151"/>
                </a:solidFill>
                <a:effectLst/>
                <a:latin typeface="+mj-lt"/>
              </a:rPr>
              <a:t>of a transducer can vary significantly depending on its features and </a:t>
            </a:r>
            <a:r>
              <a:rPr lang="en-US" sz="2400" b="0" i="0" dirty="0">
                <a:solidFill>
                  <a:srgbClr val="374151"/>
                </a:solidFill>
                <a:effectLst/>
                <a:latin typeface="+mj-lt"/>
              </a:rPr>
              <a:t>specifications</a:t>
            </a:r>
          </a:p>
        </p:txBody>
      </p:sp>
    </p:spTree>
    <p:extLst>
      <p:ext uri="{BB962C8B-B14F-4D97-AF65-F5344CB8AC3E}">
        <p14:creationId xmlns:p14="http://schemas.microsoft.com/office/powerpoint/2010/main" val="15190902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pPr/>
              <a:t>66</a:t>
            </a:fld>
            <a:endParaRPr dirty="0"/>
          </a:p>
        </p:txBody>
      </p:sp>
      <p:pic>
        <p:nvPicPr>
          <p:cNvPr id="15362"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86161" y="1219200"/>
            <a:ext cx="5300227" cy="480060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5553075" y="1219200"/>
            <a:ext cx="4953000" cy="480060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416497-382D-DC9C-C16D-68C23902C612}"/>
              </a:ext>
            </a:extLst>
          </p:cNvPr>
          <p:cNvSpPr txBox="1"/>
          <p:nvPr/>
        </p:nvSpPr>
        <p:spPr>
          <a:xfrm>
            <a:off x="2124075" y="2209800"/>
            <a:ext cx="5303519" cy="923330"/>
          </a:xfrm>
          <a:prstGeom prst="rect">
            <a:avLst/>
          </a:prstGeom>
          <a:noFill/>
        </p:spPr>
        <p:txBody>
          <a:bodyPr wrap="square" rtlCol="0">
            <a:spAutoFit/>
          </a:bodyPr>
          <a:lstStyle/>
          <a:p>
            <a:pPr algn="ctr"/>
            <a:r>
              <a:rPr lang="en-US" sz="5400" i="1" dirty="0">
                <a:solidFill>
                  <a:srgbClr val="C00000"/>
                </a:solidFill>
                <a:latin typeface="Algerian" panose="04020705040A02060702" pitchFamily="82" charset="0"/>
              </a:rPr>
              <a:t>THANK YOU</a:t>
            </a:r>
            <a:endParaRPr lang="en-IN" i="1"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892420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47675" y="159621"/>
            <a:ext cx="9953917" cy="6538758"/>
          </a:xfrm>
          <a:custGeom>
            <a:avLst/>
            <a:gdLst/>
            <a:ahLst/>
            <a:cxnLst/>
            <a:rect l="l" t="t" r="r" b="b"/>
            <a:pathLst>
              <a:path w="4572000" h="1143000">
                <a:moveTo>
                  <a:pt x="4572000" y="0"/>
                </a:moveTo>
                <a:lnTo>
                  <a:pt x="0" y="0"/>
                </a:lnTo>
                <a:lnTo>
                  <a:pt x="0" y="1143000"/>
                </a:lnTo>
                <a:lnTo>
                  <a:pt x="4572000" y="1143000"/>
                </a:lnTo>
                <a:lnTo>
                  <a:pt x="4572000" y="0"/>
                </a:lnTo>
                <a:close/>
              </a:path>
            </a:pathLst>
          </a:custGeom>
          <a:solidFill>
            <a:srgbClr val="FFFFFF"/>
          </a:solidFill>
        </p:spPr>
        <p:txBody>
          <a:bodyPr wrap="square" lIns="0" tIns="0" rIns="0" bIns="0" rtlCol="0"/>
          <a:lstStyle/>
          <a:p>
            <a:pPr algn="l">
              <a:buFont typeface="+mj-lt"/>
              <a:buAutoNum type="arabicPeriod"/>
            </a:pPr>
            <a:r>
              <a:rPr lang="en-GB" sz="1600" b="0" i="0" dirty="0">
                <a:effectLst/>
                <a:latin typeface="Söhne"/>
              </a:rPr>
              <a:t>Physical System: The physical system refers to the real-world entity or phenomenon that we want to measure. It could be any measurable quantity such as temperature, pressure, length, or voltage.</a:t>
            </a:r>
          </a:p>
          <a:p>
            <a:pPr algn="l">
              <a:buFont typeface="+mj-lt"/>
              <a:buAutoNum type="arabicPeriod"/>
            </a:pPr>
            <a:r>
              <a:rPr lang="en-GB" sz="1600" b="0" i="0" dirty="0">
                <a:effectLst/>
                <a:latin typeface="Söhne"/>
              </a:rPr>
              <a:t>Primary Sensing Element: The primary sensing element is the component that directly interacts with the physical system to sense or detect the input quantity. It could be a sensor, detector, or any other device designed to convert the physical parameter into a measurable signal.</a:t>
            </a:r>
          </a:p>
          <a:p>
            <a:pPr algn="l">
              <a:buFont typeface="+mj-lt"/>
              <a:buAutoNum type="arabicPeriod"/>
            </a:pPr>
            <a:r>
              <a:rPr lang="en-GB" sz="1600" b="0" i="0" dirty="0">
                <a:effectLst/>
                <a:latin typeface="Söhne"/>
              </a:rPr>
              <a:t>Transducer: A transducer is a device that converts one form of energy into another. In the context of a measurement system, a transducer is often used to convert the physical quantity being measured into a corresponding electrical signal. For example, in a temperature measurement system, a thermocouple or an RTD (resistance temperature detector) can act as a transducer by converting the temperature into an electrical voltage.</a:t>
            </a:r>
          </a:p>
          <a:p>
            <a:pPr algn="l">
              <a:buFont typeface="+mj-lt"/>
              <a:buAutoNum type="arabicPeriod"/>
            </a:pPr>
            <a:r>
              <a:rPr lang="en-GB" sz="1600" b="0" i="0" dirty="0">
                <a:effectLst/>
                <a:latin typeface="Söhne"/>
              </a:rPr>
              <a:t>Signal Conditioner: The signal conditioner is responsible for modifying or conditioning the raw electrical signal from the transducer to make it suitable for accurate measurement. This may involve amplification, filtering, linearization, or other operations to improve the quality and reliability of the signal.</a:t>
            </a:r>
          </a:p>
          <a:p>
            <a:pPr algn="l">
              <a:buFont typeface="+mj-lt"/>
              <a:buAutoNum type="arabicPeriod"/>
            </a:pPr>
            <a:r>
              <a:rPr lang="en-GB" sz="1600" b="0" i="0" dirty="0">
                <a:effectLst/>
                <a:latin typeface="Söhne"/>
              </a:rPr>
              <a:t>Variable Conversion Element: The variable conversion element is used when there is a need to convert the measured quantity from one form to another. For instance, if the measurement is in electrical voltage and needs to be converted to a different unit or physical quantity, such as temperature, the variable conversion element performs the necessary conversion.</a:t>
            </a:r>
          </a:p>
          <a:p>
            <a:pPr algn="l">
              <a:buFont typeface="+mj-lt"/>
              <a:buAutoNum type="arabicPeriod"/>
            </a:pPr>
            <a:r>
              <a:rPr lang="en-GB" sz="1600" b="0" i="0" dirty="0">
                <a:effectLst/>
                <a:latin typeface="Söhne"/>
              </a:rPr>
              <a:t>Manipulation: Manipulation refers to any additional processing or manipulation of the measured data to extract useful information or perform specific calculations. This can include mathematical operations, data filtering, averaging, or any other relevant manipulation techniques.</a:t>
            </a:r>
          </a:p>
          <a:p>
            <a:pPr algn="l">
              <a:buFont typeface="+mj-lt"/>
              <a:buAutoNum type="arabicPeriod"/>
            </a:pPr>
            <a:r>
              <a:rPr lang="en-GB" sz="1600" b="0" i="0" dirty="0">
                <a:effectLst/>
                <a:latin typeface="Söhne"/>
              </a:rPr>
              <a:t>Data Transmission: Data transmission involves the transfer of the measured data from the measurement system to another location or device for further analysis or processing. This can be done via wired or wireless communication methods, depending on the specific system requirements.</a:t>
            </a:r>
          </a:p>
          <a:p>
            <a:pPr algn="l">
              <a:buFont typeface="+mj-lt"/>
              <a:buAutoNum type="arabicPeriod"/>
            </a:pPr>
            <a:r>
              <a:rPr lang="en-GB" sz="1600" b="0" i="0" dirty="0">
                <a:effectLst/>
                <a:latin typeface="Söhne"/>
              </a:rPr>
              <a:t>Data Presentation: Data presentation involves displaying or representing the measured data in a human-readable format. It can include visual representations such as graphs, charts, tables, or numerical displays that provide a meaningful representation of the measured data.</a:t>
            </a:r>
          </a:p>
          <a:p>
            <a:pPr marL="1663226" marR="382611" indent="-1274111">
              <a:spcBef>
                <a:spcPts val="857"/>
              </a:spcBef>
            </a:pPr>
            <a:endParaRPr lang="en-GB" sz="1600" dirty="0">
              <a:cs typeface="Calibri"/>
            </a:endParaRPr>
          </a:p>
          <a:p>
            <a:endParaRPr lang="en-GB" sz="160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dirty="0"/>
              <a:pPr/>
              <a:t>7</a:t>
            </a:fld>
            <a:endParaRPr dirty="0"/>
          </a:p>
        </p:txBody>
      </p:sp>
    </p:spTree>
    <p:extLst>
      <p:ext uri="{BB962C8B-B14F-4D97-AF65-F5344CB8AC3E}">
        <p14:creationId xmlns:p14="http://schemas.microsoft.com/office/powerpoint/2010/main" val="27476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023" y="152401"/>
            <a:ext cx="10081260" cy="1815882"/>
          </a:xfrm>
          <a:prstGeom prst="rect">
            <a:avLst/>
          </a:prstGeom>
        </p:spPr>
        <p:txBody>
          <a:bodyPr wrap="square">
            <a:spAutoFit/>
          </a:bodyPr>
          <a:lstStyle/>
          <a:p>
            <a:pPr algn="ctr"/>
            <a:r>
              <a:rPr lang="en-US" sz="3200" b="1" dirty="0">
                <a:solidFill>
                  <a:srgbClr val="FF0000"/>
                </a:solidFill>
              </a:rPr>
              <a:t>Sensor/Transducers</a:t>
            </a:r>
            <a:endParaRPr lang="en-US" sz="3200" dirty="0">
              <a:solidFill>
                <a:srgbClr val="FF0000"/>
              </a:solidFill>
            </a:endParaRPr>
          </a:p>
          <a:p>
            <a:pPr algn="just"/>
            <a:r>
              <a:rPr lang="en-US" sz="2000" dirty="0"/>
              <a:t>A Sensor is a device that is used to detect changes in any physical quantity like Temperature, Speed, Flow, Level, Pressure, etc. Any changes in the input quantity will be detected by a Sensor and reflected as changes in output quantity.</a:t>
            </a:r>
          </a:p>
          <a:p>
            <a:pPr algn="just"/>
            <a:r>
              <a:rPr lang="en-US" sz="2000" dirty="0">
                <a:solidFill>
                  <a:srgbClr val="FF0000"/>
                </a:solidFill>
              </a:rPr>
              <a:t>Both the input and output quantities of a Sensor are Physical i.e., non-electrical in nature</a:t>
            </a:r>
            <a:r>
              <a:rPr lang="en-US" sz="2000" dirty="0"/>
              <a:t>.</a:t>
            </a:r>
          </a:p>
        </p:txBody>
      </p:sp>
      <p:pic>
        <p:nvPicPr>
          <p:cNvPr id="130050" name="Picture 2" descr="https://www.electronicshub.org/wp-content/uploads/2019/04/Different-Types-of-Transducers-Block-Diagram.jpg"/>
          <p:cNvPicPr>
            <a:picLocks noChangeAspect="1" noChangeArrowheads="1"/>
          </p:cNvPicPr>
          <p:nvPr/>
        </p:nvPicPr>
        <p:blipFill>
          <a:blip r:embed="rId2" cstate="print"/>
          <a:srcRect/>
          <a:stretch>
            <a:fillRect/>
          </a:stretch>
        </p:blipFill>
        <p:spPr bwMode="auto">
          <a:xfrm>
            <a:off x="270034" y="2514600"/>
            <a:ext cx="9721215" cy="2209800"/>
          </a:xfrm>
          <a:prstGeom prst="rect">
            <a:avLst/>
          </a:prstGeom>
          <a:noFill/>
        </p:spPr>
      </p:pic>
      <p:sp>
        <p:nvSpPr>
          <p:cNvPr id="6" name="Rectangle 5"/>
          <p:cNvSpPr/>
          <p:nvPr/>
        </p:nvSpPr>
        <p:spPr>
          <a:xfrm>
            <a:off x="270034" y="4648200"/>
            <a:ext cx="10351293" cy="1785104"/>
          </a:xfrm>
          <a:prstGeom prst="rect">
            <a:avLst/>
          </a:prstGeom>
        </p:spPr>
        <p:txBody>
          <a:bodyPr wrap="square">
            <a:spAutoFit/>
          </a:bodyPr>
          <a:lstStyle/>
          <a:p>
            <a:pPr algn="just"/>
            <a:r>
              <a:rPr lang="en-US" sz="2200" dirty="0"/>
              <a:t>Generally speaking, a </a:t>
            </a:r>
            <a:r>
              <a:rPr lang="en-US" sz="2200" dirty="0">
                <a:solidFill>
                  <a:srgbClr val="FF0000"/>
                </a:solidFill>
              </a:rPr>
              <a:t>Transducer</a:t>
            </a:r>
            <a:r>
              <a:rPr lang="en-US" sz="2200" dirty="0"/>
              <a:t> is a device that converts one form of energy into another by the principle of Transduction. Usually, a signal in one form of energy is converted to a signal in another form by a Transducer.</a:t>
            </a:r>
          </a:p>
          <a:p>
            <a:pPr algn="just"/>
            <a:r>
              <a:rPr lang="en-US" sz="2200" dirty="0">
                <a:solidFill>
                  <a:srgbClr val="FF0000"/>
                </a:solidFill>
              </a:rPr>
              <a:t>From the above example, a Transducer is a device that converts a Physical Quantity into an Electrical Quantity.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24E6AA-EF3F-75DC-F83E-83D5F4558C02}"/>
              </a:ext>
            </a:extLst>
          </p:cNvPr>
          <p:cNvSpPr txBox="1"/>
          <p:nvPr/>
        </p:nvSpPr>
        <p:spPr>
          <a:xfrm>
            <a:off x="219075" y="381000"/>
            <a:ext cx="10134600" cy="4955203"/>
          </a:xfrm>
          <a:prstGeom prst="rect">
            <a:avLst/>
          </a:prstGeom>
          <a:noFill/>
        </p:spPr>
        <p:txBody>
          <a:bodyPr wrap="square">
            <a:spAutoFit/>
          </a:bodyPr>
          <a:lstStyle/>
          <a:p>
            <a:pPr marL="342900" indent="-342900" algn="just">
              <a:buFont typeface="Arial" panose="020B0604020202020204" pitchFamily="34" charset="0"/>
              <a:buChar char="•"/>
            </a:pPr>
            <a:r>
              <a:rPr lang="en-US" sz="2800" dirty="0">
                <a:solidFill>
                  <a:srgbClr val="C00000"/>
                </a:solidFill>
                <a:latin typeface="+mj-lt"/>
              </a:rPr>
              <a:t>S</a:t>
            </a:r>
            <a:r>
              <a:rPr lang="en-US" sz="2800" b="0" i="0" dirty="0">
                <a:solidFill>
                  <a:srgbClr val="C00000"/>
                </a:solidFill>
                <a:effectLst/>
                <a:latin typeface="+mj-lt"/>
              </a:rPr>
              <a:t>ensor</a:t>
            </a:r>
            <a:r>
              <a:rPr lang="en-US" sz="2800" b="0" i="0" dirty="0">
                <a:effectLst/>
                <a:latin typeface="+mj-lt"/>
              </a:rPr>
              <a:t> is a device that detects and responds to a physical or chemical stimulus</a:t>
            </a:r>
            <a:r>
              <a:rPr lang="en-US" sz="2800" dirty="0">
                <a:latin typeface="+mj-lt"/>
              </a:rPr>
              <a:t>.</a:t>
            </a:r>
            <a:endParaRPr lang="en-US" sz="2800" b="0" i="0" dirty="0">
              <a:effectLst/>
              <a:latin typeface="+mj-lt"/>
            </a:endParaRPr>
          </a:p>
          <a:p>
            <a:pPr marL="342900" indent="-342900" algn="just">
              <a:buFont typeface="Arial" panose="020B0604020202020204" pitchFamily="34" charset="0"/>
              <a:buChar char="•"/>
            </a:pPr>
            <a:endParaRPr lang="en-US" sz="2800" b="0" i="0" dirty="0">
              <a:solidFill>
                <a:srgbClr val="FF0000"/>
              </a:solidFill>
              <a:effectLst/>
              <a:latin typeface="Söhne"/>
            </a:endParaRPr>
          </a:p>
          <a:p>
            <a:pPr marL="342900" indent="-342900" algn="just">
              <a:buFont typeface="Arial" panose="020B0604020202020204" pitchFamily="34" charset="0"/>
              <a:buChar char="•"/>
            </a:pPr>
            <a:r>
              <a:rPr lang="en-US" sz="2800" b="0" i="0" dirty="0">
                <a:solidFill>
                  <a:srgbClr val="FF0000"/>
                </a:solidFill>
                <a:effectLst/>
                <a:latin typeface="Söhne"/>
              </a:rPr>
              <a:t> </a:t>
            </a:r>
            <a:r>
              <a:rPr lang="en-US" sz="2800" b="0" i="0" dirty="0">
                <a:effectLst/>
                <a:latin typeface="Söhne"/>
              </a:rPr>
              <a:t>Examples of sensors include temperature sensors, pressure sensors, motion sensors, and pH sensors</a:t>
            </a:r>
            <a:r>
              <a:rPr lang="en-US" sz="2400" b="0" i="0" dirty="0">
                <a:effectLst/>
                <a:latin typeface="Söhne"/>
              </a:rPr>
              <a:t>.</a:t>
            </a:r>
          </a:p>
          <a:p>
            <a:pPr algn="just"/>
            <a:endParaRPr lang="en-US" sz="2400" dirty="0">
              <a:latin typeface="Söhne"/>
            </a:endParaRPr>
          </a:p>
          <a:p>
            <a:pPr marL="342900" indent="-342900" algn="just">
              <a:buFont typeface="Arial" panose="020B0604020202020204" pitchFamily="34" charset="0"/>
              <a:buChar char="•"/>
            </a:pPr>
            <a:r>
              <a:rPr lang="en-US" sz="2800" dirty="0">
                <a:solidFill>
                  <a:srgbClr val="C00000"/>
                </a:solidFill>
                <a:latin typeface="+mj-lt"/>
              </a:rPr>
              <a:t>T</a:t>
            </a:r>
            <a:r>
              <a:rPr lang="en-US" sz="2800" b="0" i="0" dirty="0">
                <a:solidFill>
                  <a:srgbClr val="C00000"/>
                </a:solidFill>
                <a:effectLst/>
                <a:latin typeface="+mj-lt"/>
              </a:rPr>
              <a:t>ransducer, </a:t>
            </a:r>
            <a:r>
              <a:rPr lang="en-US" sz="2800" b="0" i="0" dirty="0">
                <a:effectLst/>
                <a:latin typeface="+mj-lt"/>
              </a:rPr>
              <a:t>on the other hand, is a device that converts one form of energy into another</a:t>
            </a:r>
            <a:r>
              <a:rPr lang="en-US" sz="2800" b="0" i="0" dirty="0">
                <a:effectLst/>
                <a:latin typeface="Söhne"/>
              </a:rPr>
              <a:t>.</a:t>
            </a:r>
          </a:p>
          <a:p>
            <a:pPr algn="just"/>
            <a:endParaRPr lang="en-US" sz="2800" b="0" i="0" dirty="0">
              <a:solidFill>
                <a:srgbClr val="00B0F0"/>
              </a:solidFill>
              <a:effectLst/>
              <a:latin typeface="Söhne"/>
            </a:endParaRPr>
          </a:p>
          <a:p>
            <a:pPr marL="342900" indent="-342900" algn="just">
              <a:buFont typeface="Arial" panose="020B0604020202020204" pitchFamily="34" charset="0"/>
              <a:buChar char="•"/>
            </a:pPr>
            <a:r>
              <a:rPr lang="en-US" sz="2800" b="0" i="0" dirty="0">
                <a:solidFill>
                  <a:srgbClr val="00B0F0"/>
                </a:solidFill>
                <a:effectLst/>
                <a:latin typeface="Söhne"/>
              </a:rPr>
              <a:t> </a:t>
            </a:r>
            <a:r>
              <a:rPr lang="en-US" sz="2800" b="0" i="0" dirty="0">
                <a:effectLst/>
                <a:latin typeface="Söhne"/>
              </a:rPr>
              <a:t>Examples of transducers include speakers, microphones, accelerometers, and actuators.</a:t>
            </a:r>
          </a:p>
        </p:txBody>
      </p:sp>
    </p:spTree>
    <p:extLst>
      <p:ext uri="{BB962C8B-B14F-4D97-AF65-F5344CB8AC3E}">
        <p14:creationId xmlns:p14="http://schemas.microsoft.com/office/powerpoint/2010/main" val="2807098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1519</TotalTime>
  <Words>2912</Words>
  <Application>Microsoft Office PowerPoint</Application>
  <PresentationFormat>Custom</PresentationFormat>
  <Paragraphs>273</Paragraphs>
  <Slides>67</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9" baseType="lpstr">
      <vt:lpstr>Algerian</vt:lpstr>
      <vt:lpstr>Aparajita</vt:lpstr>
      <vt:lpstr>Arial</vt:lpstr>
      <vt:lpstr>Arial Black</vt:lpstr>
      <vt:lpstr>Arial MT</vt:lpstr>
      <vt:lpstr>Arial Rounded MT Bold</vt:lpstr>
      <vt:lpstr>Calibri</vt:lpstr>
      <vt:lpstr>Cambria Math</vt:lpstr>
      <vt:lpstr>Söhne</vt:lpstr>
      <vt:lpstr>Times New Roman</vt:lpstr>
      <vt:lpstr>Office Theme</vt:lpstr>
      <vt:lpstr>Equation</vt:lpstr>
      <vt:lpstr>Sensors and Automation (Interdisciplinary Foundation Course–II) Theory Session </vt:lpstr>
      <vt:lpstr>PowerPoint Presentation</vt:lpstr>
      <vt:lpstr>Applications of Sensors and Automation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Chapter One.ppt [Compatibility Mode]</dc:title>
  <dc:creator>ibrahim</dc:creator>
  <cp:lastModifiedBy>SARVESH KULKARNI</cp:lastModifiedBy>
  <cp:revision>308</cp:revision>
  <dcterms:created xsi:type="dcterms:W3CDTF">2022-03-16T06:53:42Z</dcterms:created>
  <dcterms:modified xsi:type="dcterms:W3CDTF">2023-06-05T10:10:17Z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2017-03-07T00:00:00Z</vt:filetime>
  </property>
  <property fmtid="{D5CDD505-2E9C-101B-9397-08002B2CF9AE}" pid="3" name="Creator">
    <vt:lpwstr>PScript5.dll Version 5.2.2</vt:lpwstr>
  </property>
  <property fmtid="{D5CDD505-2E9C-101B-9397-08002B2CF9AE}" pid="4" name="LastSaved">
    <vt:filetime>2022-03-16T00:00:00Z</vt:filetime>
  </property>
  <property fmtid="{D5CDD505-2E9C-101B-9397-08002B2CF9AE}" pid="5" name="MSIP_Label_defa4170-0d19-0005-0004-bc88714345d2_Enabled">
    <vt:lpwstr>true</vt:lpwstr>
  </property>
  <property fmtid="{D5CDD505-2E9C-101B-9397-08002B2CF9AE}" pid="6" name="MSIP_Label_defa4170-0d19-0005-0004-bc88714345d2_SetDate">
    <vt:lpwstr>2023-03-28T19:04:26Z</vt:lpwstr>
  </property>
  <property fmtid="{D5CDD505-2E9C-101B-9397-08002B2CF9AE}" pid="7" name="MSIP_Label_defa4170-0d19-0005-0004-bc88714345d2_Method">
    <vt:lpwstr>Standard</vt:lpwstr>
  </property>
  <property fmtid="{D5CDD505-2E9C-101B-9397-08002B2CF9AE}" pid="8" name="MSIP_Label_defa4170-0d19-0005-0004-bc88714345d2_Name">
    <vt:lpwstr>defa4170-0d19-0005-0004-bc88714345d2</vt:lpwstr>
  </property>
  <property fmtid="{D5CDD505-2E9C-101B-9397-08002B2CF9AE}" pid="9" name="MSIP_Label_defa4170-0d19-0005-0004-bc88714345d2_SiteId">
    <vt:lpwstr>afc26181-9f2d-4be7-a50f-04a5ed595844</vt:lpwstr>
  </property>
  <property fmtid="{D5CDD505-2E9C-101B-9397-08002B2CF9AE}" pid="10" name="MSIP_Label_defa4170-0d19-0005-0004-bc88714345d2_ActionId">
    <vt:lpwstr>69d0b105-36f7-4987-b569-efb7b23db9fb</vt:lpwstr>
  </property>
  <property fmtid="{D5CDD505-2E9C-101B-9397-08002B2CF9AE}" pid="11" name="MSIP_Label_defa4170-0d19-0005-0004-bc88714345d2_ContentBits">
    <vt:lpwstr>0</vt:lpwstr>
  </property>
</Properties>
</file>