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74" r:id="rId4"/>
    <p:sldId id="258" r:id="rId5"/>
    <p:sldId id="260" r:id="rId6"/>
    <p:sldId id="270" r:id="rId7"/>
    <p:sldId id="268" r:id="rId8"/>
    <p:sldId id="269" r:id="rId9"/>
    <p:sldId id="261" r:id="rId10"/>
    <p:sldId id="275" r:id="rId11"/>
    <p:sldId id="272" r:id="rId12"/>
    <p:sldId id="262" r:id="rId13"/>
    <p:sldId id="273" r:id="rId14"/>
    <p:sldId id="265" r:id="rId15"/>
    <p:sldId id="266" r:id="rId16"/>
    <p:sldId id="271" r:id="rId17"/>
    <p:sldId id="267"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p:restoredTop sz="94674"/>
  </p:normalViewPr>
  <p:slideViewPr>
    <p:cSldViewPr snapToGrid="0">
      <p:cViewPr varScale="1">
        <p:scale>
          <a:sx n="124" d="100"/>
          <a:sy n="124" d="100"/>
        </p:scale>
        <p:origin x="10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irp.org/(S(351jmbntvnsjt1aadkposzje))/journal/articles.aspx?searchcode=H.+L.+Felicia++Chong&amp;searchfield=authors&amp;page=1" TargetMode="External"/><Relationship Id="rId2" Type="http://schemas.openxmlformats.org/officeDocument/2006/relationships/hyperlink" Target="https://www.scirp.org/(S(351jmbntvnsjt1aadkposzje))/journal/articles.aspx?searchcode=Marcel++Ausloos&amp;searchfield=authors&amp;page=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rp.org/(S(351jmbntvnsjt1aadkposzje))/journal/articles.aspx?searchcode=H.+L.+Felicia++Chong&amp;searchfield=authors&amp;page=1" TargetMode="External"/><Relationship Id="rId2" Type="http://schemas.openxmlformats.org/officeDocument/2006/relationships/hyperlink" Target="https://www.scirp.org/(S(351jmbntvnsjt1aadkposzje))/journal/articles.aspx?searchcode=Marcel++Ausloos&amp;searchfield=authors&amp;page=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normAutofit fontScale="90000"/>
          </a:bodyPr>
          <a:lstStyle/>
          <a:p>
            <a:pPr defTabSz="731520">
              <a:defRPr sz="4320">
                <a:latin typeface="Times New Roman"/>
                <a:ea typeface="Times New Roman"/>
                <a:cs typeface="Times New Roman"/>
                <a:sym typeface="Times New Roman"/>
              </a:defRPr>
            </a:pPr>
            <a:br>
              <a:rPr dirty="0"/>
            </a:br>
            <a:br>
              <a:rPr dirty="0"/>
            </a:br>
            <a:r>
              <a:rPr lang="en-US" dirty="0">
                <a:solidFill>
                  <a:srgbClr val="292929"/>
                </a:solidFill>
              </a:rPr>
              <a:t>EZFINUP</a:t>
            </a:r>
            <a:br>
              <a:rPr dirty="0">
                <a:solidFill>
                  <a:srgbClr val="292929"/>
                </a:solidFill>
              </a:rPr>
            </a:br>
            <a:endParaRPr dirty="0">
              <a:solidFill>
                <a:srgbClr val="292929"/>
              </a:solidFill>
            </a:endParaRPr>
          </a:p>
        </p:txBody>
      </p:sp>
      <p:sp>
        <p:nvSpPr>
          <p:cNvPr id="95" name="Subtitle 2"/>
          <p:cNvSpPr txBox="1">
            <a:spLocks noGrp="1"/>
          </p:cNvSpPr>
          <p:nvPr>
            <p:ph type="subTitle" sz="quarter" idx="1"/>
          </p:nvPr>
        </p:nvSpPr>
        <p:spPr>
          <a:xfrm>
            <a:off x="1524000" y="3602037"/>
            <a:ext cx="9144000" cy="1655762"/>
          </a:xfrm>
          <a:prstGeom prst="rect">
            <a:avLst/>
          </a:prstGeom>
        </p:spPr>
        <p:txBody>
          <a:bodyPr/>
          <a:lstStyle/>
          <a:p>
            <a:pPr algn="r">
              <a:defRPr>
                <a:latin typeface="Times New Roman"/>
                <a:ea typeface="Times New Roman"/>
                <a:cs typeface="Times New Roman"/>
                <a:sym typeface="Times New Roman"/>
              </a:defRPr>
            </a:pPr>
            <a:r>
              <a:rPr dirty="0"/>
              <a:t>V Vaishnav- 17113027</a:t>
            </a:r>
          </a:p>
          <a:p>
            <a:pPr algn="r">
              <a:defRPr>
                <a:latin typeface="Times New Roman"/>
                <a:ea typeface="Times New Roman"/>
                <a:cs typeface="Times New Roman"/>
                <a:sym typeface="Times New Roman"/>
              </a:defRPr>
            </a:pPr>
            <a:r>
              <a:rPr dirty="0"/>
              <a:t>Sidharth R V-17113035</a:t>
            </a:r>
          </a:p>
          <a:p>
            <a:pPr algn="r">
              <a:defRPr>
                <a:latin typeface="Times New Roman"/>
                <a:ea typeface="Times New Roman"/>
                <a:cs typeface="Times New Roman"/>
                <a:sym typeface="Times New Roman"/>
              </a:defRPr>
            </a:pPr>
            <a:r>
              <a:rPr dirty="0" err="1"/>
              <a:t>S</a:t>
            </a:r>
            <a:r>
              <a:rPr lang="en-US" dirty="0" err="1"/>
              <a:t>arvesh</a:t>
            </a:r>
            <a:r>
              <a:rPr lang="en-US" dirty="0"/>
              <a:t> S - 17113061</a:t>
            </a:r>
            <a:endParaRPr dirty="0"/>
          </a:p>
        </p:txBody>
      </p:sp>
      <p:pic>
        <p:nvPicPr>
          <p:cNvPr id="96" name="Picture 3" descr="Picture 3"/>
          <p:cNvPicPr>
            <a:picLocks noChangeAspect="1"/>
          </p:cNvPicPr>
          <p:nvPr/>
        </p:nvPicPr>
        <p:blipFill>
          <a:blip r:embed="rId2"/>
          <a:stretch>
            <a:fillRect/>
          </a:stretch>
        </p:blipFill>
        <p:spPr>
          <a:xfrm>
            <a:off x="4389120" y="434934"/>
            <a:ext cx="2685011" cy="687430"/>
          </a:xfrm>
          <a:prstGeom prst="rect">
            <a:avLst/>
          </a:prstGeom>
          <a:ln w="12700">
            <a:miter lim="400000"/>
          </a:ln>
        </p:spPr>
      </p:pic>
      <p:sp>
        <p:nvSpPr>
          <p:cNvPr id="97" name="TextBox 4"/>
          <p:cNvSpPr txBox="1"/>
          <p:nvPr/>
        </p:nvSpPr>
        <p:spPr>
          <a:xfrm>
            <a:off x="2390917" y="1447922"/>
            <a:ext cx="7302608" cy="482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2800">
                <a:latin typeface="Times New Roman"/>
                <a:ea typeface="Times New Roman"/>
                <a:cs typeface="Times New Roman"/>
                <a:sym typeface="Times New Roman"/>
              </a:defRPr>
            </a:lvl1pPr>
          </a:lstStyle>
          <a:p>
            <a:r>
              <a:t>Department of Computer Science and Engineering</a:t>
            </a:r>
          </a:p>
        </p:txBody>
      </p:sp>
      <p:sp>
        <p:nvSpPr>
          <p:cNvPr id="98" name="Mentor: Dr.S. Sathyalakshmi"/>
          <p:cNvSpPr txBox="1"/>
          <p:nvPr/>
        </p:nvSpPr>
        <p:spPr>
          <a:xfrm>
            <a:off x="2490178" y="4255703"/>
            <a:ext cx="281743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a:latin typeface="Times New Roman"/>
                <a:ea typeface="Times New Roman"/>
                <a:cs typeface="Times New Roman"/>
                <a:sym typeface="Times New Roman"/>
              </a:defRPr>
            </a:pPr>
            <a:r>
              <a:rPr b="1" dirty="0"/>
              <a:t>Mentor:</a:t>
            </a:r>
            <a:r>
              <a:rPr dirty="0"/>
              <a:t> Dr.</a:t>
            </a:r>
            <a:r>
              <a:rPr lang="en-US" dirty="0"/>
              <a:t> J. </a:t>
            </a:r>
            <a:r>
              <a:rPr lang="en-US" dirty="0" err="1"/>
              <a:t>Thangakumar</a:t>
            </a:r>
            <a:endParaRPr dirty="0"/>
          </a:p>
        </p:txBody>
      </p:sp>
      <p:sp>
        <p:nvSpPr>
          <p:cNvPr id="7" name="Mentor: Dr.S. Sathyalakshmi">
            <a:extLst>
              <a:ext uri="{FF2B5EF4-FFF2-40B4-BE49-F238E27FC236}">
                <a16:creationId xmlns:a16="http://schemas.microsoft.com/office/drawing/2014/main" id="{85AE2406-390D-BF44-9F23-1C5B4D712968}"/>
              </a:ext>
            </a:extLst>
          </p:cNvPr>
          <p:cNvSpPr txBox="1"/>
          <p:nvPr/>
        </p:nvSpPr>
        <p:spPr>
          <a:xfrm>
            <a:off x="2490178" y="4572085"/>
            <a:ext cx="215699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a:latin typeface="Times New Roman"/>
                <a:ea typeface="Times New Roman"/>
                <a:cs typeface="Times New Roman"/>
                <a:sym typeface="Times New Roman"/>
              </a:defRPr>
            </a:pPr>
            <a:r>
              <a:rPr lang="en-US" b="1" dirty="0"/>
              <a:t>Team Number</a:t>
            </a:r>
            <a:r>
              <a:rPr b="1" dirty="0"/>
              <a:t>:</a:t>
            </a:r>
            <a:r>
              <a:rPr lang="en-US" b="1" dirty="0"/>
              <a:t> </a:t>
            </a:r>
            <a:r>
              <a:rPr lang="en-US" dirty="0"/>
              <a:t>T_12</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67EE-CE50-524F-8F7C-7E259F950147}"/>
              </a:ext>
            </a:extLst>
          </p:cNvPr>
          <p:cNvSpPr>
            <a:spLocks noGrp="1"/>
          </p:cNvSpPr>
          <p:nvPr>
            <p:ph type="title"/>
          </p:nvPr>
        </p:nvSpPr>
        <p:spPr/>
        <p:txBody>
          <a:bodyPr/>
          <a:lstStyle/>
          <a:p>
            <a:r>
              <a:rPr lang="en-US" dirty="0"/>
              <a:t>Hardware &amp; Software Requirements</a:t>
            </a:r>
          </a:p>
        </p:txBody>
      </p:sp>
      <p:sp>
        <p:nvSpPr>
          <p:cNvPr id="3" name="Text Placeholder 2">
            <a:extLst>
              <a:ext uri="{FF2B5EF4-FFF2-40B4-BE49-F238E27FC236}">
                <a16:creationId xmlns:a16="http://schemas.microsoft.com/office/drawing/2014/main" id="{80F45B27-C47D-3248-ADC4-616EB2AC5309}"/>
              </a:ext>
            </a:extLst>
          </p:cNvPr>
          <p:cNvSpPr>
            <a:spLocks noGrp="1"/>
          </p:cNvSpPr>
          <p:nvPr>
            <p:ph type="body" idx="1"/>
          </p:nvPr>
        </p:nvSpPr>
        <p:spPr/>
        <p:txBody>
          <a:bodyPr/>
          <a:lstStyle/>
          <a:p>
            <a:r>
              <a:rPr lang="en-US" dirty="0"/>
              <a:t>Python</a:t>
            </a:r>
          </a:p>
          <a:p>
            <a:r>
              <a:rPr lang="en-US" dirty="0"/>
              <a:t>Basic Python Libraries</a:t>
            </a:r>
          </a:p>
          <a:p>
            <a:pPr lvl="2">
              <a:buFont typeface="Wingdings" pitchFamily="2" charset="2"/>
              <a:buChar char="ü"/>
            </a:pPr>
            <a:r>
              <a:rPr lang="en-US" dirty="0" err="1"/>
              <a:t>Tensorflow</a:t>
            </a:r>
            <a:endParaRPr lang="en-US" dirty="0"/>
          </a:p>
          <a:p>
            <a:pPr lvl="2">
              <a:buFont typeface="Wingdings" pitchFamily="2" charset="2"/>
              <a:buChar char="ü"/>
            </a:pPr>
            <a:r>
              <a:rPr lang="en-US" dirty="0"/>
              <a:t>LSTM</a:t>
            </a:r>
          </a:p>
          <a:p>
            <a:pPr lvl="2">
              <a:buFont typeface="Wingdings" pitchFamily="2" charset="2"/>
              <a:buChar char="ü"/>
            </a:pPr>
            <a:r>
              <a:rPr lang="en-US" dirty="0"/>
              <a:t>Flask</a:t>
            </a:r>
          </a:p>
          <a:p>
            <a:r>
              <a:rPr lang="en-US" dirty="0"/>
              <a:t>Bootstrap</a:t>
            </a:r>
          </a:p>
          <a:p>
            <a:r>
              <a:rPr lang="en-US" dirty="0"/>
              <a:t>Any Browser (Google Chrome Preferred)</a:t>
            </a:r>
          </a:p>
          <a:p>
            <a:r>
              <a:rPr lang="en-US" dirty="0"/>
              <a:t>Nvidia GPU</a:t>
            </a:r>
          </a:p>
        </p:txBody>
      </p:sp>
    </p:spTree>
    <p:extLst>
      <p:ext uri="{BB962C8B-B14F-4D97-AF65-F5344CB8AC3E}">
        <p14:creationId xmlns:p14="http://schemas.microsoft.com/office/powerpoint/2010/main" val="14455079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rPr dirty="0"/>
              <a:t>Methodology / Technique</a:t>
            </a:r>
            <a:br>
              <a:rPr lang="en-US" dirty="0"/>
            </a:br>
            <a:r>
              <a:rPr lang="en-IN" dirty="0"/>
              <a:t>For Stock Price Prediction</a:t>
            </a:r>
            <a:endParaRPr dirty="0"/>
          </a:p>
        </p:txBody>
      </p:sp>
      <p:sp>
        <p:nvSpPr>
          <p:cNvPr id="121" name="Content Placeholder 2"/>
          <p:cNvSpPr txBox="1">
            <a:spLocks noGrp="1"/>
          </p:cNvSpPr>
          <p:nvPr>
            <p:ph type="body" idx="1"/>
          </p:nvPr>
        </p:nvSpPr>
        <p:spPr>
          <a:xfrm>
            <a:off x="838200" y="1825625"/>
            <a:ext cx="10515600" cy="4351338"/>
          </a:xfrm>
          <a:prstGeom prst="rect">
            <a:avLst/>
          </a:prstGeom>
        </p:spPr>
        <p:txBody>
          <a:bodyPr/>
          <a:lstStyle/>
          <a:p>
            <a:pPr algn="just">
              <a:lnSpc>
                <a:spcPct val="81000"/>
              </a:lnSpc>
              <a:defRPr sz="1800">
                <a:solidFill>
                  <a:srgbClr val="292929"/>
                </a:solidFill>
                <a:latin typeface="Times New Roman"/>
                <a:ea typeface="Times New Roman"/>
                <a:cs typeface="Times New Roman"/>
                <a:sym typeface="Times New Roman"/>
              </a:defRPr>
            </a:pPr>
            <a:r>
              <a:rPr dirty="0"/>
              <a:t>We used Long Short Term Memory, a commonly used RNN. Considering the type of data that we will be feeding our model and the ability of a RNN to allow information to persist unlike standard feed forward neural networks (they could only process single data points e</a:t>
            </a:r>
            <a:r>
              <a:rPr lang="en-US" dirty="0"/>
              <a:t>.</a:t>
            </a:r>
            <a:r>
              <a:rPr dirty="0"/>
              <a:t>g</a:t>
            </a:r>
            <a:r>
              <a:rPr lang="en-US" dirty="0"/>
              <a:t>.</a:t>
            </a:r>
            <a:r>
              <a:rPr dirty="0"/>
              <a:t>: images), an LSTM is the best fit for these type of problems.</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1: </a:t>
            </a:r>
            <a:r>
              <a:rPr b="0" dirty="0"/>
              <a:t>Importing dependencies and training dataset</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2: </a:t>
            </a:r>
            <a:r>
              <a:rPr b="0" dirty="0"/>
              <a:t>Data Preprocessing</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3</a:t>
            </a:r>
            <a:r>
              <a:rPr dirty="0"/>
              <a:t>: </a:t>
            </a:r>
            <a:r>
              <a:rPr b="0" dirty="0"/>
              <a:t>Building the model</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4</a:t>
            </a:r>
            <a:r>
              <a:rPr dirty="0"/>
              <a:t>: </a:t>
            </a:r>
            <a:r>
              <a:rPr b="0" dirty="0"/>
              <a:t>Testing the model</a:t>
            </a:r>
          </a:p>
          <a:p>
            <a:pPr algn="just">
              <a:lnSpc>
                <a:spcPct val="81000"/>
              </a:lnSpc>
              <a:defRPr sz="1800" b="1">
                <a:solidFill>
                  <a:srgbClr val="292929"/>
                </a:solidFill>
                <a:latin typeface="Times New Roman"/>
                <a:ea typeface="Times New Roman"/>
                <a:cs typeface="Times New Roman"/>
                <a:sym typeface="Times New Roman"/>
              </a:defRPr>
            </a:pPr>
            <a:r>
              <a:rPr dirty="0"/>
              <a:t>Step </a:t>
            </a:r>
            <a:r>
              <a:rPr lang="en-US" dirty="0"/>
              <a:t>5</a:t>
            </a:r>
            <a:r>
              <a:rPr dirty="0"/>
              <a:t>: </a:t>
            </a:r>
            <a:r>
              <a:rPr b="0" dirty="0"/>
              <a:t>Cloud Deployment and Front-end Display in Web Application</a:t>
            </a:r>
          </a:p>
        </p:txBody>
      </p:sp>
      <p:pic>
        <p:nvPicPr>
          <p:cNvPr id="122"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extLst>
      <p:ext uri="{BB962C8B-B14F-4D97-AF65-F5344CB8AC3E}">
        <p14:creationId xmlns:p14="http://schemas.microsoft.com/office/powerpoint/2010/main" val="4155925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rPr dirty="0"/>
              <a:t>Methodology / Technique</a:t>
            </a:r>
            <a:br>
              <a:rPr lang="en-US" dirty="0"/>
            </a:br>
            <a:r>
              <a:rPr lang="en-IN" dirty="0"/>
              <a:t>For Algorithmic Trading</a:t>
            </a:r>
            <a:endParaRPr dirty="0"/>
          </a:p>
        </p:txBody>
      </p:sp>
      <p:sp>
        <p:nvSpPr>
          <p:cNvPr id="121" name="Content Placeholder 2"/>
          <p:cNvSpPr txBox="1">
            <a:spLocks noGrp="1"/>
          </p:cNvSpPr>
          <p:nvPr>
            <p:ph type="body" idx="1"/>
          </p:nvPr>
        </p:nvSpPr>
        <p:spPr>
          <a:xfrm>
            <a:off x="838200" y="1825625"/>
            <a:ext cx="10515600" cy="4351338"/>
          </a:xfrm>
          <a:prstGeom prst="rect">
            <a:avLst/>
          </a:prstGeom>
        </p:spPr>
        <p:txBody>
          <a:bodyPr/>
          <a:lstStyle/>
          <a:p>
            <a:pPr algn="just">
              <a:lnSpc>
                <a:spcPct val="81000"/>
              </a:lnSpc>
              <a:defRPr sz="1800">
                <a:solidFill>
                  <a:srgbClr val="292929"/>
                </a:solidFill>
                <a:latin typeface="Times New Roman"/>
                <a:ea typeface="Times New Roman"/>
                <a:cs typeface="Times New Roman"/>
                <a:sym typeface="Times New Roman"/>
              </a:defRPr>
            </a:pPr>
            <a:r>
              <a:rPr dirty="0"/>
              <a:t>We </a:t>
            </a:r>
            <a:r>
              <a:rPr lang="en-US" dirty="0"/>
              <a:t>use Exploratory Data Analysis(EDA) to find trading signals for entry and exit points in a specific stock</a:t>
            </a:r>
          </a:p>
          <a:p>
            <a:pPr algn="just">
              <a:lnSpc>
                <a:spcPct val="81000"/>
              </a:lnSpc>
              <a:defRPr sz="1800">
                <a:solidFill>
                  <a:srgbClr val="292929"/>
                </a:solidFill>
                <a:latin typeface="Times New Roman"/>
                <a:ea typeface="Times New Roman"/>
                <a:cs typeface="Times New Roman"/>
                <a:sym typeface="Times New Roman"/>
              </a:defRPr>
            </a:pPr>
            <a:r>
              <a:rPr lang="en-IN" b="1" dirty="0"/>
              <a:t>Step 1:</a:t>
            </a:r>
            <a:r>
              <a:rPr lang="en-IN" dirty="0"/>
              <a:t> </a:t>
            </a:r>
            <a:r>
              <a:rPr lang="en-IN" b="0" dirty="0"/>
              <a:t>Importing dependencies and dataset</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2: </a:t>
            </a:r>
            <a:r>
              <a:rPr b="0" dirty="0"/>
              <a:t>Data Preprocessing</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3</a:t>
            </a:r>
            <a:r>
              <a:rPr dirty="0"/>
              <a:t>: </a:t>
            </a:r>
            <a:r>
              <a:rPr lang="en-US" b="0" dirty="0"/>
              <a:t>Data Cleaning</a:t>
            </a:r>
            <a:endParaRPr b="0" dirty="0"/>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4</a:t>
            </a:r>
            <a:r>
              <a:rPr dirty="0"/>
              <a:t>:</a:t>
            </a:r>
            <a:r>
              <a:rPr lang="en-IN" dirty="0"/>
              <a:t> </a:t>
            </a:r>
            <a:r>
              <a:rPr lang="en-IN" b="0" dirty="0"/>
              <a:t>Data Visualisation</a:t>
            </a:r>
            <a:endParaRPr b="0" dirty="0"/>
          </a:p>
          <a:p>
            <a:pPr algn="just">
              <a:lnSpc>
                <a:spcPct val="81000"/>
              </a:lnSpc>
              <a:defRPr sz="1800" b="1">
                <a:solidFill>
                  <a:srgbClr val="292929"/>
                </a:solidFill>
                <a:latin typeface="Times New Roman"/>
                <a:ea typeface="Times New Roman"/>
                <a:cs typeface="Times New Roman"/>
                <a:sym typeface="Times New Roman"/>
              </a:defRPr>
            </a:pPr>
            <a:r>
              <a:rPr dirty="0"/>
              <a:t>Step </a:t>
            </a:r>
            <a:r>
              <a:rPr lang="en-US" dirty="0"/>
              <a:t>5</a:t>
            </a:r>
            <a:r>
              <a:rPr dirty="0"/>
              <a:t>: </a:t>
            </a:r>
            <a:r>
              <a:rPr b="0" dirty="0"/>
              <a:t>Cloud Deployment and Front-end Display in Web Application</a:t>
            </a:r>
          </a:p>
        </p:txBody>
      </p:sp>
      <p:pic>
        <p:nvPicPr>
          <p:cNvPr id="122"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rPr dirty="0"/>
              <a:t>Methodology / Technique</a:t>
            </a:r>
            <a:br>
              <a:rPr lang="en-US" dirty="0"/>
            </a:br>
            <a:r>
              <a:rPr lang="en-IN" dirty="0"/>
              <a:t>For Stock Screener</a:t>
            </a:r>
            <a:endParaRPr dirty="0"/>
          </a:p>
        </p:txBody>
      </p:sp>
      <p:sp>
        <p:nvSpPr>
          <p:cNvPr id="121" name="Content Placeholder 2"/>
          <p:cNvSpPr txBox="1">
            <a:spLocks noGrp="1"/>
          </p:cNvSpPr>
          <p:nvPr>
            <p:ph type="body" idx="1"/>
          </p:nvPr>
        </p:nvSpPr>
        <p:spPr>
          <a:xfrm>
            <a:off x="838200" y="1825625"/>
            <a:ext cx="10515600" cy="4351338"/>
          </a:xfrm>
          <a:prstGeom prst="rect">
            <a:avLst/>
          </a:prstGeom>
        </p:spPr>
        <p:txBody>
          <a:bodyPr/>
          <a:lstStyle/>
          <a:p>
            <a:pPr algn="just">
              <a:lnSpc>
                <a:spcPct val="81000"/>
              </a:lnSpc>
              <a:defRPr sz="1800">
                <a:solidFill>
                  <a:srgbClr val="292929"/>
                </a:solidFill>
                <a:latin typeface="Times New Roman"/>
                <a:ea typeface="Times New Roman"/>
                <a:cs typeface="Times New Roman"/>
                <a:sym typeface="Times New Roman"/>
              </a:defRPr>
            </a:pPr>
            <a:r>
              <a:rPr dirty="0"/>
              <a:t>We </a:t>
            </a:r>
            <a:r>
              <a:rPr lang="en-US" dirty="0"/>
              <a:t>use API calls to retrieve stock data and find specific candlestick patterns</a:t>
            </a:r>
          </a:p>
          <a:p>
            <a:pPr algn="just">
              <a:lnSpc>
                <a:spcPct val="81000"/>
              </a:lnSpc>
              <a:defRPr sz="1800">
                <a:solidFill>
                  <a:srgbClr val="292929"/>
                </a:solidFill>
                <a:latin typeface="Times New Roman"/>
                <a:ea typeface="Times New Roman"/>
                <a:cs typeface="Times New Roman"/>
                <a:sym typeface="Times New Roman"/>
              </a:defRPr>
            </a:pPr>
            <a:r>
              <a:rPr lang="en-IN" b="1" dirty="0"/>
              <a:t>Step 1:</a:t>
            </a:r>
            <a:r>
              <a:rPr lang="en-IN" dirty="0"/>
              <a:t> </a:t>
            </a:r>
            <a:r>
              <a:rPr lang="en-IN" b="0" dirty="0"/>
              <a:t>Importing dependencies and dataset</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2: </a:t>
            </a:r>
            <a:r>
              <a:rPr lang="en-US" b="0" dirty="0"/>
              <a:t>Call required API</a:t>
            </a:r>
            <a:endParaRPr b="0" dirty="0"/>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3</a:t>
            </a:r>
            <a:r>
              <a:rPr dirty="0"/>
              <a:t>: </a:t>
            </a:r>
            <a:r>
              <a:rPr lang="en-US" b="0" dirty="0"/>
              <a:t>Finding Candlestick chart patterns</a:t>
            </a:r>
            <a:endParaRPr b="0" dirty="0"/>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4</a:t>
            </a:r>
            <a:r>
              <a:rPr dirty="0"/>
              <a:t>:</a:t>
            </a:r>
            <a:r>
              <a:rPr lang="en-IN" dirty="0"/>
              <a:t> </a:t>
            </a:r>
            <a:r>
              <a:rPr lang="en-IN" b="0" dirty="0"/>
              <a:t>Data Visualisation</a:t>
            </a:r>
            <a:endParaRPr b="0" dirty="0"/>
          </a:p>
          <a:p>
            <a:pPr algn="just">
              <a:lnSpc>
                <a:spcPct val="81000"/>
              </a:lnSpc>
              <a:defRPr sz="1800" b="1">
                <a:solidFill>
                  <a:srgbClr val="292929"/>
                </a:solidFill>
                <a:latin typeface="Times New Roman"/>
                <a:ea typeface="Times New Roman"/>
                <a:cs typeface="Times New Roman"/>
                <a:sym typeface="Times New Roman"/>
              </a:defRPr>
            </a:pPr>
            <a:r>
              <a:rPr dirty="0"/>
              <a:t>Step </a:t>
            </a:r>
            <a:r>
              <a:rPr lang="en-US" dirty="0"/>
              <a:t>5</a:t>
            </a:r>
            <a:r>
              <a:rPr dirty="0"/>
              <a:t>: </a:t>
            </a:r>
            <a:r>
              <a:rPr b="0" dirty="0"/>
              <a:t>Cloud Deployment and Front-end Display in Web Application</a:t>
            </a:r>
          </a:p>
        </p:txBody>
      </p:sp>
      <p:pic>
        <p:nvPicPr>
          <p:cNvPr id="122"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extLst>
      <p:ext uri="{BB962C8B-B14F-4D97-AF65-F5344CB8AC3E}">
        <p14:creationId xmlns:p14="http://schemas.microsoft.com/office/powerpoint/2010/main" val="16671484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onclusion and Future work"/>
          <p:cNvSpPr txBox="1">
            <a:spLocks noGrp="1"/>
          </p:cNvSpPr>
          <p:nvPr>
            <p:ph type="title"/>
          </p:nvPr>
        </p:nvSpPr>
        <p:spPr>
          <a:prstGeom prst="rect">
            <a:avLst/>
          </a:prstGeom>
        </p:spPr>
        <p:txBody>
          <a:bodyPr/>
          <a:lstStyle>
            <a:lvl1pPr algn="ctr">
              <a:defRPr>
                <a:latin typeface="Times New Roman"/>
                <a:ea typeface="Times New Roman"/>
                <a:cs typeface="Times New Roman"/>
                <a:sym typeface="Times New Roman"/>
              </a:defRPr>
            </a:lvl1pPr>
          </a:lstStyle>
          <a:p>
            <a:r>
              <a:t>Conclusion and Future work</a:t>
            </a:r>
          </a:p>
        </p:txBody>
      </p:sp>
      <p:sp>
        <p:nvSpPr>
          <p:cNvPr id="132" name="The results of comparison between Long Short-Term Memory (LSTM) and Artificial Neural Network (ANN) show that LSTM has a better prediction accuracy than ANN.…"/>
          <p:cNvSpPr txBox="1">
            <a:spLocks noGrp="1"/>
          </p:cNvSpPr>
          <p:nvPr>
            <p:ph type="body" idx="4294967295"/>
          </p:nvPr>
        </p:nvSpPr>
        <p:spPr>
          <a:xfrm>
            <a:off x="609600" y="1600200"/>
            <a:ext cx="10972800" cy="4525963"/>
          </a:xfrm>
          <a:prstGeom prst="rect">
            <a:avLst/>
          </a:prstGeom>
        </p:spPr>
        <p:txBody>
          <a:bodyPr/>
          <a:lstStyle/>
          <a:p>
            <a:pPr marL="160421" indent="-160421" algn="just" defTabSz="457200">
              <a:lnSpc>
                <a:spcPct val="100000"/>
              </a:lnSpc>
              <a:spcBef>
                <a:spcPts val="0"/>
              </a:spcBef>
              <a:buFontTx/>
              <a:defRPr sz="1600">
                <a:latin typeface="Times New Roman"/>
                <a:ea typeface="Times New Roman"/>
                <a:cs typeface="Times New Roman"/>
                <a:sym typeface="Times New Roman"/>
              </a:defRPr>
            </a:pPr>
            <a:r>
              <a:t>The results of comparison between Long Short-Term Memory (LSTM) and Artificial Neural Network (ANN) show that LSTM has a better prediction accuracy than ANN. </a:t>
            </a:r>
          </a:p>
          <a:p>
            <a:pPr marL="160421" indent="-160421" algn="just" defTabSz="457200">
              <a:lnSpc>
                <a:spcPct val="100000"/>
              </a:lnSpc>
              <a:spcBef>
                <a:spcPts val="0"/>
              </a:spcBef>
              <a:buFontTx/>
              <a:defRPr sz="1600">
                <a:latin typeface="Times New Roman"/>
                <a:ea typeface="Times New Roman"/>
                <a:cs typeface="Times New Roman"/>
                <a:sym typeface="Times New Roman"/>
              </a:defRPr>
            </a:pPr>
            <a:endParaRPr/>
          </a:p>
          <a:p>
            <a:pPr marL="160421" indent="-160421" algn="just" defTabSz="457200">
              <a:lnSpc>
                <a:spcPct val="100000"/>
              </a:lnSpc>
              <a:spcBef>
                <a:spcPts val="0"/>
              </a:spcBef>
              <a:buFontTx/>
              <a:defRPr sz="1600">
                <a:latin typeface="Times New Roman"/>
                <a:ea typeface="Times New Roman"/>
                <a:cs typeface="Times New Roman"/>
                <a:sym typeface="Times New Roman"/>
              </a:defRPr>
            </a:pPr>
            <a:r>
              <a:t>Stock markets are hard to monitor and require plenty of context when trying to interpret the movement and predict prices. In ANN, each hidden node is simply a node with a single activation function, while in LSTM, each node is a memory cell that can store contextual information. As such, LSTMs perform better as they can keep track of the context-specific temporal dependencies between stock prices for a longer period while performing predictions. </a:t>
            </a:r>
          </a:p>
          <a:p>
            <a:pPr marL="160421" indent="-160421" algn="just" defTabSz="457200">
              <a:lnSpc>
                <a:spcPct val="100000"/>
              </a:lnSpc>
              <a:spcBef>
                <a:spcPts val="0"/>
              </a:spcBef>
              <a:buFontTx/>
              <a:defRPr sz="1600">
                <a:latin typeface="Times New Roman"/>
                <a:ea typeface="Times New Roman"/>
                <a:cs typeface="Times New Roman"/>
                <a:sym typeface="Times New Roman"/>
              </a:defRPr>
            </a:pPr>
            <a:endParaRPr/>
          </a:p>
          <a:p>
            <a:pPr marL="160421" indent="-160421" algn="just" defTabSz="457200">
              <a:lnSpc>
                <a:spcPct val="100000"/>
              </a:lnSpc>
              <a:spcBef>
                <a:spcPts val="0"/>
              </a:spcBef>
              <a:buFontTx/>
              <a:defRPr sz="1600">
                <a:latin typeface="Times New Roman"/>
                <a:ea typeface="Times New Roman"/>
                <a:cs typeface="Times New Roman"/>
                <a:sym typeface="Times New Roman"/>
              </a:defRPr>
            </a:pPr>
            <a:r>
              <a:t>An analysis of the results also indicates that both models give better accuracy when the size of the dataset increases. With more data, more patterns can be fleshed out by the model, and the weights of the layers can be better adjusted. At its core, the stock market reflects human emotions. Pure number crunching and analysis have their limitations; a possible extension of this stock prediction system would be to augment it with a news feed analysis from social media platforms such as Twitter, where emotions are gauged from the articles. </a:t>
            </a:r>
          </a:p>
          <a:p>
            <a:pPr marL="160421" indent="-160421" algn="just" defTabSz="457200">
              <a:lnSpc>
                <a:spcPct val="100000"/>
              </a:lnSpc>
              <a:spcBef>
                <a:spcPts val="0"/>
              </a:spcBef>
              <a:buFontTx/>
              <a:defRPr sz="1600">
                <a:latin typeface="Times New Roman"/>
                <a:ea typeface="Times New Roman"/>
                <a:cs typeface="Times New Roman"/>
                <a:sym typeface="Times New Roman"/>
              </a:defRPr>
            </a:pPr>
            <a:endParaRPr/>
          </a:p>
          <a:p>
            <a:pPr marL="160421" indent="-160421" algn="just" defTabSz="457200">
              <a:lnSpc>
                <a:spcPct val="100000"/>
              </a:lnSpc>
              <a:spcBef>
                <a:spcPts val="0"/>
              </a:spcBef>
              <a:buFontTx/>
              <a:defRPr sz="1600">
                <a:latin typeface="Times New Roman"/>
                <a:ea typeface="Times New Roman"/>
                <a:cs typeface="Times New Roman"/>
                <a:sym typeface="Times New Roman"/>
              </a:defRPr>
            </a:pPr>
            <a:r>
              <a:t>This sentiment analysis can be linked with the LSTM to better train weights and further improve accuracy.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r>
              <a:t>References</a:t>
            </a:r>
          </a:p>
        </p:txBody>
      </p:sp>
      <p:sp>
        <p:nvSpPr>
          <p:cNvPr id="135" name="Content Placeholder 2"/>
          <p:cNvSpPr txBox="1">
            <a:spLocks noGrp="1"/>
          </p:cNvSpPr>
          <p:nvPr>
            <p:ph type="body" idx="1"/>
          </p:nvPr>
        </p:nvSpPr>
        <p:spPr>
          <a:xfrm>
            <a:off x="838200" y="1825625"/>
            <a:ext cx="10515600" cy="4351338"/>
          </a:xfrm>
          <a:prstGeom prst="rect">
            <a:avLst/>
          </a:prstGeom>
        </p:spPr>
        <p:txBody>
          <a:bodyPr>
            <a:normAutofit/>
          </a:bodyPr>
          <a:lstStyle/>
          <a:p>
            <a:pPr marL="0" indent="0" algn="just">
              <a:buSzTx/>
              <a:buNone/>
              <a:defRPr sz="1800">
                <a:solidFill>
                  <a:srgbClr val="323232"/>
                </a:solidFill>
                <a:latin typeface="Times New Roman"/>
                <a:ea typeface="Times New Roman"/>
                <a:cs typeface="Times New Roman"/>
                <a:sym typeface="Times New Roman"/>
              </a:defRPr>
            </a:pPr>
            <a:r>
              <a:rPr dirty="0"/>
              <a:t>[1] </a:t>
            </a:r>
            <a:r>
              <a:rPr lang="en-IN" dirty="0"/>
              <a:t>Richard J. Martin Design and analysis of momentum trading strategies. arXiv:2101.01006v1 [q-</a:t>
            </a:r>
            <a:r>
              <a:rPr lang="en-IN" dirty="0" err="1"/>
              <a:t>fin.GN</a:t>
            </a:r>
            <a:r>
              <a:rPr lang="en-IN" dirty="0"/>
              <a:t>] 4 Jan      2021 </a:t>
            </a:r>
            <a:endParaRPr lang="en-US" dirty="0"/>
          </a:p>
          <a:p>
            <a:pPr marL="0" indent="0" algn="just">
              <a:buSzTx/>
              <a:buNone/>
              <a:defRPr sz="1800">
                <a:solidFill>
                  <a:srgbClr val="323232"/>
                </a:solidFill>
                <a:latin typeface="Times New Roman"/>
                <a:ea typeface="Times New Roman"/>
                <a:cs typeface="Times New Roman"/>
                <a:sym typeface="Times New Roman"/>
              </a:defRPr>
            </a:pPr>
            <a:r>
              <a:rPr dirty="0"/>
              <a:t>[2] </a:t>
            </a:r>
            <a:r>
              <a:rPr lang="en-IN" sz="1800" dirty="0" err="1">
                <a:sym typeface="Times New Roman"/>
              </a:rPr>
              <a:t>Ao</a:t>
            </a:r>
            <a:r>
              <a:rPr lang="en-IN" sz="1800" dirty="0">
                <a:sym typeface="Times New Roman"/>
              </a:rPr>
              <a:t> Kong, Robert </a:t>
            </a:r>
            <a:r>
              <a:rPr lang="en-IN" sz="1800" dirty="0" err="1">
                <a:sym typeface="Times New Roman"/>
              </a:rPr>
              <a:t>Azencott</a:t>
            </a:r>
            <a:r>
              <a:rPr lang="en-IN" sz="1800" dirty="0">
                <a:sym typeface="Times New Roman"/>
              </a:rPr>
              <a:t>, </a:t>
            </a:r>
            <a:r>
              <a:rPr lang="en-IN" sz="1800" dirty="0" err="1">
                <a:sym typeface="Times New Roman"/>
              </a:rPr>
              <a:t>Hongliang</a:t>
            </a:r>
            <a:r>
              <a:rPr lang="en-IN" sz="1800" dirty="0">
                <a:sym typeface="Times New Roman"/>
              </a:rPr>
              <a:t> Zhu Pattern recognition in trading </a:t>
            </a:r>
            <a:r>
              <a:rPr lang="en-IN" sz="1800" dirty="0" err="1">
                <a:sym typeface="Times New Roman"/>
              </a:rPr>
              <a:t>behaviors</a:t>
            </a:r>
            <a:r>
              <a:rPr lang="en-IN" sz="1800" dirty="0">
                <a:sym typeface="Times New Roman"/>
              </a:rPr>
              <a:t> before stock price jumps: new method based on multivariate time series classification. arXiv:2011.04939v1 [q-</a:t>
            </a:r>
            <a:r>
              <a:rPr lang="en-IN" sz="1800" dirty="0" err="1">
                <a:sym typeface="Times New Roman"/>
              </a:rPr>
              <a:t>fin.ST</a:t>
            </a:r>
            <a:r>
              <a:rPr lang="en-IN" sz="1800" dirty="0">
                <a:sym typeface="Times New Roman"/>
              </a:rPr>
              <a:t>] 10 Nov 2020 </a:t>
            </a:r>
            <a:endParaRPr lang="en-US" dirty="0"/>
          </a:p>
          <a:p>
            <a:pPr marL="0" indent="0" algn="just">
              <a:buSzTx/>
              <a:buNone/>
              <a:defRPr sz="1800">
                <a:solidFill>
                  <a:srgbClr val="323232"/>
                </a:solidFill>
                <a:latin typeface="Times New Roman"/>
                <a:ea typeface="Times New Roman"/>
                <a:cs typeface="Times New Roman"/>
                <a:sym typeface="Times New Roman"/>
              </a:defRPr>
            </a:pPr>
            <a:r>
              <a:rPr dirty="0"/>
              <a:t>[3] </a:t>
            </a:r>
            <a:r>
              <a:rPr lang="en-IN" dirty="0" err="1"/>
              <a:t>Penglei</a:t>
            </a:r>
            <a:r>
              <a:rPr lang="en-IN" dirty="0"/>
              <a:t> Gao ,Rui Zhang and Xi Yang (18 August 2020) The Application of Stock Index Price Prediction with Neural Network </a:t>
            </a:r>
            <a:endParaRPr lang="en-US" dirty="0"/>
          </a:p>
          <a:p>
            <a:pPr marL="0" indent="0" algn="just">
              <a:buSzTx/>
              <a:buNone/>
              <a:defRPr sz="1800">
                <a:solidFill>
                  <a:srgbClr val="323232"/>
                </a:solidFill>
                <a:latin typeface="Times New Roman"/>
                <a:ea typeface="Times New Roman"/>
                <a:cs typeface="Times New Roman"/>
                <a:sym typeface="Times New Roman"/>
              </a:defRPr>
            </a:pPr>
            <a:r>
              <a:rPr dirty="0"/>
              <a:t>[4]</a:t>
            </a:r>
            <a:r>
              <a:rPr lang="en-US" dirty="0"/>
              <a:t> </a:t>
            </a:r>
            <a:r>
              <a:rPr lang="en-IN" dirty="0"/>
              <a:t>Padmaja </a:t>
            </a:r>
            <a:r>
              <a:rPr lang="en-IN" dirty="0" err="1"/>
              <a:t>Dhenuvakonda</a:t>
            </a:r>
            <a:r>
              <a:rPr lang="en-IN" dirty="0"/>
              <a:t>, R. </a:t>
            </a:r>
            <a:r>
              <a:rPr lang="en-IN" dirty="0" err="1"/>
              <a:t>Anandan</a:t>
            </a:r>
            <a:r>
              <a:rPr lang="en-IN" dirty="0"/>
              <a:t>, N. Kumar (10.06.2020) STOCK PRICE PREDICTION USING ARTIFICIAL NEURAL NETWORKS </a:t>
            </a:r>
            <a:endParaRPr dirty="0"/>
          </a:p>
          <a:p>
            <a:pPr marL="0" indent="0" algn="just">
              <a:buSzTx/>
              <a:buNone/>
              <a:defRPr sz="1800">
                <a:solidFill>
                  <a:srgbClr val="323232"/>
                </a:solidFill>
                <a:latin typeface="Times New Roman"/>
                <a:ea typeface="Times New Roman"/>
                <a:cs typeface="Times New Roman"/>
                <a:sym typeface="Times New Roman"/>
              </a:defRPr>
            </a:pPr>
            <a:r>
              <a:rPr dirty="0"/>
              <a:t>[5] </a:t>
            </a:r>
            <a:r>
              <a:rPr lang="en-IN" sz="1800" dirty="0">
                <a:sym typeface="Times New Roman"/>
              </a:rPr>
              <a:t>Jun-Hao Chen, Samuel Yen-Chi Chen, Yun-Cheng Tsai, and </a:t>
            </a:r>
            <a:r>
              <a:rPr lang="en-IN" sz="1800" dirty="0" err="1">
                <a:sym typeface="Times New Roman"/>
              </a:rPr>
              <a:t>Chih-Shiang</a:t>
            </a:r>
            <a:r>
              <a:rPr lang="en-IN" sz="1800" dirty="0">
                <a:sym typeface="Times New Roman"/>
              </a:rPr>
              <a:t> </a:t>
            </a:r>
            <a:r>
              <a:rPr lang="en-IN" sz="1800" dirty="0" err="1">
                <a:sym typeface="Times New Roman"/>
              </a:rPr>
              <a:t>Shur</a:t>
            </a:r>
            <a:r>
              <a:rPr lang="en-IN" sz="1800" dirty="0">
                <a:sym typeface="Times New Roman"/>
              </a:rPr>
              <a:t>. Explainable Deep Convolutional Candlestick Learner. arXiv:2001.02767v4 [</a:t>
            </a:r>
            <a:r>
              <a:rPr lang="en-IN" sz="1800" dirty="0" err="1">
                <a:sym typeface="Times New Roman"/>
              </a:rPr>
              <a:t>cs.LG</a:t>
            </a:r>
            <a:r>
              <a:rPr lang="en-IN" sz="1800" dirty="0">
                <a:sym typeface="Times New Roman"/>
              </a:rPr>
              <a:t>] 29 May 2020 </a:t>
            </a:r>
            <a:endParaRPr lang="en-US" dirty="0"/>
          </a:p>
          <a:p>
            <a:pPr marL="0" indent="0" algn="just">
              <a:buSzTx/>
              <a:buNone/>
              <a:defRPr sz="1800">
                <a:solidFill>
                  <a:srgbClr val="323232"/>
                </a:solidFill>
                <a:latin typeface="Times New Roman"/>
                <a:ea typeface="Times New Roman"/>
                <a:cs typeface="Times New Roman"/>
                <a:sym typeface="Times New Roman"/>
              </a:defRPr>
            </a:pPr>
            <a:r>
              <a:rPr lang="en-IN" dirty="0"/>
              <a:t>[6] Raghav Nandakumar, </a:t>
            </a:r>
            <a:r>
              <a:rPr lang="en-IN" dirty="0" err="1"/>
              <a:t>Uttamraj</a:t>
            </a:r>
            <a:r>
              <a:rPr lang="en-IN" dirty="0"/>
              <a:t> K R, Vishal R, Y V </a:t>
            </a:r>
            <a:r>
              <a:rPr lang="en-IN" dirty="0" err="1"/>
              <a:t>Lokeswari</a:t>
            </a:r>
            <a:r>
              <a:rPr lang="en-IN" dirty="0"/>
              <a:t>(Mar-2018) Stock Price Prediction Using Long Short Term Memory</a:t>
            </a:r>
          </a:p>
        </p:txBody>
      </p:sp>
      <p:pic>
        <p:nvPicPr>
          <p:cNvPr id="136"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r>
              <a:t>References</a:t>
            </a:r>
          </a:p>
        </p:txBody>
      </p:sp>
      <p:sp>
        <p:nvSpPr>
          <p:cNvPr id="135" name="Content Placeholder 2"/>
          <p:cNvSpPr txBox="1">
            <a:spLocks noGrp="1"/>
          </p:cNvSpPr>
          <p:nvPr>
            <p:ph type="body" idx="1"/>
          </p:nvPr>
        </p:nvSpPr>
        <p:spPr>
          <a:xfrm>
            <a:off x="838200" y="1825625"/>
            <a:ext cx="10515600" cy="4351338"/>
          </a:xfrm>
          <a:prstGeom prst="rect">
            <a:avLst/>
          </a:prstGeom>
        </p:spPr>
        <p:txBody>
          <a:bodyPr/>
          <a:lstStyle/>
          <a:p>
            <a:pPr marL="0" indent="0" algn="just">
              <a:buSzTx/>
              <a:buNone/>
              <a:defRPr sz="1800">
                <a:solidFill>
                  <a:srgbClr val="323232"/>
                </a:solidFill>
                <a:latin typeface="Times New Roman"/>
                <a:ea typeface="Times New Roman"/>
                <a:cs typeface="Times New Roman"/>
                <a:sym typeface="Times New Roman"/>
              </a:defRPr>
            </a:pPr>
            <a:r>
              <a:rPr dirty="0"/>
              <a:t>[</a:t>
            </a:r>
            <a:r>
              <a:rPr lang="en-US" dirty="0"/>
              <a:t>7</a:t>
            </a:r>
            <a:r>
              <a:rPr dirty="0"/>
              <a:t>]</a:t>
            </a:r>
            <a:r>
              <a:rPr lang="en-US" dirty="0"/>
              <a:t> </a:t>
            </a:r>
            <a:r>
              <a:rPr lang="en-IN" dirty="0" err="1"/>
              <a:t>Lijuan</a:t>
            </a:r>
            <a:r>
              <a:rPr lang="en-IN" dirty="0"/>
              <a:t> Ma,</a:t>
            </a:r>
            <a:r>
              <a:rPr lang="en-IN" u="sng" dirty="0">
                <a:solidFill>
                  <a:srgbClr val="0563C1"/>
                </a:solidFill>
                <a:uFill>
                  <a:solidFill>
                    <a:srgbClr val="0563C1"/>
                  </a:solidFill>
                </a:uFill>
                <a:hlinkClick r:id="rId2"/>
              </a:rPr>
              <a:t> </a:t>
            </a:r>
            <a:r>
              <a:rPr lang="en-IN" dirty="0"/>
              <a:t>Marcel </a:t>
            </a:r>
            <a:r>
              <a:rPr lang="en-IN" dirty="0" err="1"/>
              <a:t>Ausloos</a:t>
            </a:r>
            <a:r>
              <a:rPr lang="en-IN" dirty="0"/>
              <a:t>,  Christophe </a:t>
            </a:r>
            <a:r>
              <a:rPr lang="en-IN" dirty="0" err="1"/>
              <a:t>Schinckus</a:t>
            </a:r>
            <a:r>
              <a:rPr lang="en-IN" dirty="0"/>
              <a:t>,</a:t>
            </a:r>
            <a:r>
              <a:rPr lang="en-IN" u="sng" dirty="0">
                <a:solidFill>
                  <a:srgbClr val="0563C1"/>
                </a:solidFill>
                <a:uFill>
                  <a:solidFill>
                    <a:srgbClr val="0563C1"/>
                  </a:solidFill>
                </a:uFill>
                <a:hlinkClick r:id="rId3"/>
              </a:rPr>
              <a:t> </a:t>
            </a:r>
            <a:r>
              <a:rPr lang="en-IN" dirty="0"/>
              <a:t>H. L. Felicia Chong; </a:t>
            </a:r>
            <a:r>
              <a:rPr lang="en-IN" sz="1800" dirty="0">
                <a:latin typeface="Times New Roman"/>
                <a:ea typeface="Times New Roman"/>
                <a:cs typeface="Times New Roman"/>
                <a:sym typeface="Times New Roman"/>
              </a:rPr>
              <a:t>Fundamental Analysis in China: An Empirical Study of the Relationship between Financial Ratios and Stock Prices; School of Business, University of Leicester, Leicester, UK. 2018</a:t>
            </a:r>
            <a:endParaRPr lang="en-US" dirty="0"/>
          </a:p>
          <a:p>
            <a:pPr marL="0" indent="0" algn="just">
              <a:buSzTx/>
              <a:buNone/>
              <a:defRPr sz="1800">
                <a:solidFill>
                  <a:srgbClr val="323232"/>
                </a:solidFill>
                <a:latin typeface="Times New Roman"/>
                <a:ea typeface="Times New Roman"/>
                <a:cs typeface="Times New Roman"/>
                <a:sym typeface="Times New Roman"/>
              </a:defRPr>
            </a:pPr>
            <a:r>
              <a:rPr dirty="0"/>
              <a:t>[</a:t>
            </a:r>
            <a:r>
              <a:rPr lang="en-US" dirty="0"/>
              <a:t>8</a:t>
            </a:r>
            <a:r>
              <a:rPr dirty="0"/>
              <a:t>]</a:t>
            </a:r>
            <a:r>
              <a:rPr lang="en-US" dirty="0"/>
              <a:t> </a:t>
            </a:r>
            <a:r>
              <a:rPr lang="en-IN" sz="1800" dirty="0" err="1"/>
              <a:t>Hiransha</a:t>
            </a:r>
            <a:r>
              <a:rPr lang="en-IN" sz="1800" dirty="0"/>
              <a:t> M, Gopalakrishnan E.A, Vijay Krishna Menon, Soman K.P;</a:t>
            </a:r>
            <a:r>
              <a:rPr lang="en-IN" sz="1800" dirty="0">
                <a:sym typeface="Times New Roman"/>
              </a:rPr>
              <a:t> </a:t>
            </a:r>
            <a:r>
              <a:rPr lang="en-IN" sz="1800" dirty="0"/>
              <a:t>NSE Stock Market Prediction Using Deep-Learning Models</a:t>
            </a:r>
            <a:r>
              <a:rPr lang="en-IN" sz="1800"/>
              <a:t>; </a:t>
            </a:r>
            <a:r>
              <a:rPr lang="en-IN" sz="1800">
                <a:latin typeface="Times New Roman"/>
                <a:ea typeface="Times New Roman"/>
                <a:cs typeface="Times New Roman"/>
                <a:sym typeface="Times New Roman"/>
              </a:rPr>
              <a:t>International Conference on Computational Intelligence and Data Science (ICCIDS 2018)</a:t>
            </a:r>
          </a:p>
        </p:txBody>
      </p:sp>
      <p:pic>
        <p:nvPicPr>
          <p:cNvPr id="136" name="Picture 3" descr="Picture 3"/>
          <p:cNvPicPr>
            <a:picLocks noChangeAspect="1"/>
          </p:cNvPicPr>
          <p:nvPr/>
        </p:nvPicPr>
        <p:blipFill>
          <a:blip r:embed="rId4"/>
          <a:stretch>
            <a:fillRect/>
          </a:stretch>
        </p:blipFill>
        <p:spPr>
          <a:xfrm>
            <a:off x="116377" y="6428413"/>
            <a:ext cx="1928555" cy="351681"/>
          </a:xfrm>
          <a:prstGeom prst="rect">
            <a:avLst/>
          </a:prstGeom>
          <a:ln w="12700">
            <a:miter lim="400000"/>
          </a:ln>
        </p:spPr>
      </p:pic>
    </p:spTree>
    <p:extLst>
      <p:ext uri="{BB962C8B-B14F-4D97-AF65-F5344CB8AC3E}">
        <p14:creationId xmlns:p14="http://schemas.microsoft.com/office/powerpoint/2010/main" val="144956382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2"/>
          <p:cNvSpPr txBox="1"/>
          <p:nvPr/>
        </p:nvSpPr>
        <p:spPr>
          <a:xfrm>
            <a:off x="2728994" y="2413337"/>
            <a:ext cx="6003083" cy="850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6000" b="1"/>
            </a:pPr>
            <a:r>
              <a:t>  </a:t>
            </a:r>
            <a:r>
              <a:rPr>
                <a:solidFill>
                  <a:srgbClr val="2E75B6"/>
                </a:solidFill>
              </a:rP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t>Introduction</a:t>
            </a:r>
          </a:p>
        </p:txBody>
      </p:sp>
      <p:sp>
        <p:nvSpPr>
          <p:cNvPr id="101" name="Content Placeholder 2"/>
          <p:cNvSpPr txBox="1">
            <a:spLocks noGrp="1"/>
          </p:cNvSpPr>
          <p:nvPr>
            <p:ph type="body" idx="1"/>
          </p:nvPr>
        </p:nvSpPr>
        <p:spPr>
          <a:xfrm>
            <a:off x="838200" y="1825625"/>
            <a:ext cx="10515600" cy="4351338"/>
          </a:xfrm>
          <a:prstGeom prst="rect">
            <a:avLst/>
          </a:prstGeom>
        </p:spPr>
        <p:txBody>
          <a:bodyPr/>
          <a:lstStyle/>
          <a:p>
            <a:pPr marL="160421" indent="-160421" algn="just">
              <a:lnSpc>
                <a:spcPct val="100000"/>
              </a:lnSpc>
              <a:buFontTx/>
              <a:defRPr sz="1600">
                <a:latin typeface="Times New Roman"/>
                <a:ea typeface="Times New Roman"/>
                <a:cs typeface="Times New Roman"/>
                <a:sym typeface="Times New Roman"/>
              </a:defRPr>
            </a:pPr>
            <a:r>
              <a:t>Stock market prediction aims to determine the future movement of the stock value of a financial exchange. The accurate prediction of share price movement will lead to more profit investors can make. </a:t>
            </a:r>
          </a:p>
          <a:p>
            <a:pPr marL="160421" indent="-160421" algn="just">
              <a:lnSpc>
                <a:spcPct val="100000"/>
              </a:lnSpc>
              <a:buFontTx/>
              <a:defRPr sz="1600">
                <a:latin typeface="Times New Roman"/>
                <a:ea typeface="Times New Roman"/>
                <a:cs typeface="Times New Roman"/>
                <a:sym typeface="Times New Roman"/>
              </a:defRPr>
            </a:pPr>
            <a:r>
              <a:t>Predicting how the stock market will move is one of the most challenging issues due to many factors that involved in the stock prediction, such as interest rates, politics, and economic growth that make the stock market volatile and very hard to predict accurately. </a:t>
            </a:r>
          </a:p>
          <a:p>
            <a:pPr marL="160421" indent="-160421" algn="just">
              <a:lnSpc>
                <a:spcPct val="100000"/>
              </a:lnSpc>
              <a:buFontTx/>
              <a:defRPr sz="1600">
                <a:latin typeface="Times New Roman"/>
                <a:ea typeface="Times New Roman"/>
                <a:cs typeface="Times New Roman"/>
                <a:sym typeface="Times New Roman"/>
              </a:defRPr>
            </a:pPr>
            <a:r>
              <a:t>The prediction of shares offers huge chances for profit and is a major motivation for research in this area; knowledge of stock movements by a fraction of a second can lead to high profits. </a:t>
            </a:r>
          </a:p>
          <a:p>
            <a:pPr marL="160421" indent="-160421" algn="just">
              <a:lnSpc>
                <a:spcPct val="100000"/>
              </a:lnSpc>
              <a:buFontTx/>
              <a:defRPr sz="1600">
                <a:latin typeface="Times New Roman"/>
                <a:ea typeface="Times New Roman"/>
                <a:cs typeface="Times New Roman"/>
                <a:sym typeface="Times New Roman"/>
              </a:defRPr>
            </a:pPr>
            <a:r>
              <a:t>Since stock investment is a major financial market activity, a lack of accurate knowledge and detailed information would lead to an inevitable loss of investment. </a:t>
            </a:r>
          </a:p>
          <a:p>
            <a:pPr marL="160421" indent="-160421" algn="just">
              <a:lnSpc>
                <a:spcPct val="100000"/>
              </a:lnSpc>
              <a:buFontTx/>
              <a:defRPr sz="1600">
                <a:latin typeface="Times New Roman"/>
                <a:ea typeface="Times New Roman"/>
                <a:cs typeface="Times New Roman"/>
                <a:sym typeface="Times New Roman"/>
              </a:defRPr>
            </a:pPr>
            <a:r>
              <a:t>The prediction of the stock market is a difficult task as market movements are always subject to uncertainties. </a:t>
            </a:r>
          </a:p>
          <a:p>
            <a:pPr marL="160421" indent="-160421" algn="just">
              <a:lnSpc>
                <a:spcPct val="100000"/>
              </a:lnSpc>
              <a:buFontTx/>
              <a:defRPr sz="1600">
                <a:latin typeface="Times New Roman"/>
                <a:ea typeface="Times New Roman"/>
                <a:cs typeface="Times New Roman"/>
                <a:sym typeface="Times New Roman"/>
              </a:defRPr>
            </a:pPr>
            <a:r>
              <a:t>Stock market prediction methods are divided into two main categories: technical and fundamental analysis. Technical analysis focuses on analyzing historical stock prices to predict future stock values (i.e. it focuses on the direction of prices). On the other hand, fundamental analysis relies mostly on analyzing unstructured textual information like financial news and earning reports.</a:t>
            </a:r>
          </a:p>
        </p:txBody>
      </p:sp>
      <p:pic>
        <p:nvPicPr>
          <p:cNvPr id="102"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C49C-94C2-5D46-B953-57D572F1ED7F}"/>
              </a:ext>
            </a:extLst>
          </p:cNvPr>
          <p:cNvSpPr>
            <a:spLocks noGrp="1"/>
          </p:cNvSpPr>
          <p:nvPr>
            <p:ph type="title"/>
          </p:nvPr>
        </p:nvSpPr>
        <p:spPr/>
        <p:txBody>
          <a:bodyPr/>
          <a:lstStyle/>
          <a:p>
            <a:r>
              <a:rPr lang="en-US" dirty="0"/>
              <a:t>Area of Research</a:t>
            </a:r>
          </a:p>
        </p:txBody>
      </p:sp>
      <p:sp>
        <p:nvSpPr>
          <p:cNvPr id="3" name="Text Placeholder 2">
            <a:extLst>
              <a:ext uri="{FF2B5EF4-FFF2-40B4-BE49-F238E27FC236}">
                <a16:creationId xmlns:a16="http://schemas.microsoft.com/office/drawing/2014/main" id="{02157EE3-C91C-4845-9D11-ADABBAFDE001}"/>
              </a:ext>
            </a:extLst>
          </p:cNvPr>
          <p:cNvSpPr>
            <a:spLocks noGrp="1"/>
          </p:cNvSpPr>
          <p:nvPr>
            <p:ph type="body" idx="1"/>
          </p:nvPr>
        </p:nvSpPr>
        <p:spPr/>
        <p:txBody>
          <a:bodyPr>
            <a:normAutofit lnSpcReduction="10000"/>
          </a:bodyPr>
          <a:lstStyle/>
          <a:p>
            <a:r>
              <a:rPr lang="en-US" dirty="0"/>
              <a:t>Machine Learning for Stock Price Prediction (LSTM)</a:t>
            </a:r>
          </a:p>
          <a:p>
            <a:pPr marL="0" indent="0">
              <a:buNone/>
            </a:pPr>
            <a:r>
              <a:rPr lang="en-US" dirty="0"/>
              <a:t>We use Long Short Term Memory, a commonly used RNN. Considering the type of data that we will be feeding our model and the ability of a RNN to allow information to persist unlike standard feed forward neural networks (they could only process single data points e.g.: images), an LSTM is the best fit for these type of problems.</a:t>
            </a:r>
          </a:p>
          <a:p>
            <a:pPr marL="0" indent="0">
              <a:buNone/>
            </a:pPr>
            <a:endParaRPr lang="en-US" dirty="0"/>
          </a:p>
          <a:p>
            <a:r>
              <a:rPr lang="en-US" dirty="0"/>
              <a:t>Time Series Analysis for Algorithmic Trading</a:t>
            </a:r>
          </a:p>
          <a:p>
            <a:pPr marL="0" indent="0">
              <a:buNone/>
            </a:pPr>
            <a:r>
              <a:rPr lang="en-IN" dirty="0"/>
              <a:t>We use Exploratory Data Analysis(EDA) to find trading signals for entry and exit points in a specific stock</a:t>
            </a:r>
          </a:p>
          <a:p>
            <a:endParaRPr lang="en-US" dirty="0"/>
          </a:p>
          <a:p>
            <a:endParaRPr lang="en-US" dirty="0"/>
          </a:p>
        </p:txBody>
      </p:sp>
    </p:spTree>
    <p:extLst>
      <p:ext uri="{BB962C8B-B14F-4D97-AF65-F5344CB8AC3E}">
        <p14:creationId xmlns:p14="http://schemas.microsoft.com/office/powerpoint/2010/main" val="35186284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title"/>
          </p:nvPr>
        </p:nvSpPr>
        <p:spPr>
          <a:xfrm>
            <a:off x="838200" y="164237"/>
            <a:ext cx="10515600" cy="1325564"/>
          </a:xfrm>
          <a:prstGeom prst="rect">
            <a:avLst/>
          </a:prstGeom>
        </p:spPr>
        <p:txBody>
          <a:bodyPr/>
          <a:lstStyle>
            <a:lvl1pPr algn="ctr"/>
          </a:lstStyle>
          <a:p>
            <a:r>
              <a:t>Abstract</a:t>
            </a:r>
          </a:p>
        </p:txBody>
      </p:sp>
      <p:sp>
        <p:nvSpPr>
          <p:cNvPr id="105" name="Content Placeholder 2"/>
          <p:cNvSpPr txBox="1">
            <a:spLocks noGrp="1"/>
          </p:cNvSpPr>
          <p:nvPr>
            <p:ph type="body" idx="1"/>
          </p:nvPr>
        </p:nvSpPr>
        <p:spPr>
          <a:xfrm>
            <a:off x="838200" y="1173564"/>
            <a:ext cx="10515600" cy="5079010"/>
          </a:xfrm>
          <a:prstGeom prst="rect">
            <a:avLst/>
          </a:prstGeom>
        </p:spPr>
        <p:txBody>
          <a:bodyPr>
            <a:normAutofit lnSpcReduction="10000"/>
          </a:bodyPr>
          <a:lstStyle/>
          <a:p>
            <a:pPr algn="just">
              <a:lnSpc>
                <a:spcPct val="81000"/>
              </a:lnSpc>
              <a:defRPr sz="1600">
                <a:latin typeface="Times New Roman"/>
                <a:ea typeface="Times New Roman"/>
                <a:cs typeface="Times New Roman"/>
                <a:sym typeface="Times New Roman"/>
              </a:defRPr>
            </a:pPr>
            <a:r>
              <a:rPr dirty="0"/>
              <a:t>The prediction of a stock market web application that may serve as an early recommendation system for short-term investors and as an early financial distress warning system for long-term shareholders</a:t>
            </a:r>
          </a:p>
          <a:p>
            <a:pPr algn="just">
              <a:lnSpc>
                <a:spcPct val="81000"/>
              </a:lnSpc>
              <a:defRPr sz="1600">
                <a:latin typeface="Times New Roman"/>
                <a:ea typeface="Times New Roman"/>
                <a:cs typeface="Times New Roman"/>
                <a:sym typeface="Times New Roman"/>
              </a:defRPr>
            </a:pPr>
            <a:r>
              <a:rPr dirty="0"/>
              <a:t>Forecasting accuracy is the most important factor in selecting any forecasting methods</a:t>
            </a:r>
          </a:p>
          <a:p>
            <a:pPr algn="just">
              <a:lnSpc>
                <a:spcPct val="81000"/>
              </a:lnSpc>
              <a:defRPr sz="1600">
                <a:latin typeface="Times New Roman"/>
                <a:ea typeface="Times New Roman"/>
                <a:cs typeface="Times New Roman"/>
                <a:sym typeface="Times New Roman"/>
              </a:defRPr>
            </a:pPr>
            <a:r>
              <a:rPr dirty="0"/>
              <a:t>Research efforts in improving the accuracy of forecasting models are increasing since the last decade</a:t>
            </a:r>
          </a:p>
          <a:p>
            <a:pPr algn="just">
              <a:lnSpc>
                <a:spcPct val="81000"/>
              </a:lnSpc>
              <a:defRPr sz="1600">
                <a:latin typeface="Times New Roman"/>
                <a:ea typeface="Times New Roman"/>
                <a:cs typeface="Times New Roman"/>
                <a:sym typeface="Times New Roman"/>
              </a:defRPr>
            </a:pPr>
            <a:r>
              <a:rPr dirty="0"/>
              <a:t>The appropriate stock selections those are suitable for investment is a very difficult task. The key factor for each investor is to earn maximum profits on their investments. </a:t>
            </a:r>
            <a:endParaRPr dirty="0">
              <a:solidFill>
                <a:srgbClr val="292929"/>
              </a:solidFill>
            </a:endParaRPr>
          </a:p>
          <a:p>
            <a:pPr algn="just">
              <a:lnSpc>
                <a:spcPct val="81000"/>
              </a:lnSpc>
              <a:defRPr sz="1600">
                <a:solidFill>
                  <a:srgbClr val="292929"/>
                </a:solidFill>
                <a:latin typeface="Times New Roman"/>
                <a:ea typeface="Times New Roman"/>
                <a:cs typeface="Times New Roman"/>
                <a:sym typeface="Times New Roman"/>
              </a:defRPr>
            </a:pPr>
            <a:r>
              <a:rPr dirty="0"/>
              <a:t>We used deep learning and more precisely one of the most famous recurrent neural networks : LSTM, in order to perform stock market prediction</a:t>
            </a:r>
          </a:p>
          <a:p>
            <a:pPr algn="just">
              <a:lnSpc>
                <a:spcPct val="81000"/>
              </a:lnSpc>
              <a:defRPr sz="1600">
                <a:solidFill>
                  <a:srgbClr val="292929"/>
                </a:solidFill>
                <a:latin typeface="Times New Roman"/>
                <a:ea typeface="Times New Roman"/>
                <a:cs typeface="Times New Roman"/>
                <a:sym typeface="Times New Roman"/>
              </a:defRPr>
            </a:pPr>
            <a:r>
              <a:rPr dirty="0"/>
              <a:t>Since it is necessary to mention that stock market prediction is not an easy task since the prediction part could be divided into two : fundamental analysis (sales, earning, profits,</a:t>
            </a:r>
            <a:r>
              <a:rPr lang="en-US" dirty="0"/>
              <a:t> etc.</a:t>
            </a:r>
            <a:r>
              <a:rPr dirty="0"/>
              <a:t>) and technical analysis (historical price,</a:t>
            </a:r>
            <a:r>
              <a:rPr lang="en-US" dirty="0"/>
              <a:t> VWAP, etc.</a:t>
            </a:r>
            <a:r>
              <a:rPr dirty="0"/>
              <a:t>). Which means numerous factors could affect the stock price trends, but in this tutorial we used only time series forecasting using the historical price of a given stock.</a:t>
            </a:r>
          </a:p>
          <a:p>
            <a:pPr algn="just">
              <a:lnSpc>
                <a:spcPct val="81000"/>
              </a:lnSpc>
              <a:defRPr sz="1600">
                <a:solidFill>
                  <a:srgbClr val="292929"/>
                </a:solidFill>
                <a:latin typeface="Times New Roman"/>
                <a:ea typeface="Times New Roman"/>
                <a:cs typeface="Times New Roman"/>
                <a:sym typeface="Times New Roman"/>
              </a:defRPr>
            </a:pPr>
            <a:r>
              <a:rPr dirty="0"/>
              <a:t>We used Long Short Term Memory, a commonly used RNN. Considering the type of data that we will be feeding our model and the ability of a RNN to allow information to persist unlike standard feed forward neural networks ( they could only process single data points e</a:t>
            </a:r>
            <a:r>
              <a:rPr lang="en-US" dirty="0"/>
              <a:t>.</a:t>
            </a:r>
            <a:r>
              <a:rPr dirty="0"/>
              <a:t>g</a:t>
            </a:r>
            <a:r>
              <a:rPr lang="en-US" dirty="0"/>
              <a:t>.</a:t>
            </a:r>
            <a:r>
              <a:rPr dirty="0"/>
              <a:t>: images), an LSTM is the best fit for these type of problems.</a:t>
            </a:r>
          </a:p>
          <a:p>
            <a:pPr algn="just">
              <a:lnSpc>
                <a:spcPct val="81000"/>
              </a:lnSpc>
              <a:defRPr sz="1600">
                <a:solidFill>
                  <a:srgbClr val="292929"/>
                </a:solidFill>
                <a:latin typeface="Times New Roman"/>
                <a:ea typeface="Times New Roman"/>
                <a:cs typeface="Times New Roman"/>
                <a:sym typeface="Times New Roman"/>
              </a:defRPr>
            </a:pPr>
            <a:r>
              <a:rPr dirty="0"/>
              <a:t>LSTM could easily process an entire sequence of data and it introduces the memory cell, which make the network able to effectively associate memories and input remote in time.</a:t>
            </a:r>
          </a:p>
          <a:p>
            <a:pPr algn="just">
              <a:lnSpc>
                <a:spcPct val="81000"/>
              </a:lnSpc>
              <a:defRPr sz="1600">
                <a:solidFill>
                  <a:srgbClr val="292929"/>
                </a:solidFill>
                <a:latin typeface="Times New Roman"/>
                <a:ea typeface="Times New Roman"/>
                <a:cs typeface="Times New Roman"/>
                <a:sym typeface="Times New Roman"/>
              </a:defRPr>
            </a:pPr>
            <a:r>
              <a:rPr dirty="0"/>
              <a:t>In this example we fed our model with a set of sequences that will help predict a given price using time steps.</a:t>
            </a:r>
            <a:endParaRPr lang="en-US" dirty="0"/>
          </a:p>
          <a:p>
            <a:pPr algn="just">
              <a:lnSpc>
                <a:spcPct val="81000"/>
              </a:lnSpc>
              <a:defRPr sz="1600">
                <a:solidFill>
                  <a:srgbClr val="292929"/>
                </a:solidFill>
                <a:latin typeface="Times New Roman"/>
                <a:ea typeface="Times New Roman"/>
                <a:cs typeface="Times New Roman"/>
                <a:sym typeface="Times New Roman"/>
              </a:defRPr>
            </a:pPr>
            <a:r>
              <a:rPr lang="en-IN" dirty="0"/>
              <a:t>Algorithmic trading module also helps in finding good entry and exit points in a stock to increase profitability.</a:t>
            </a:r>
          </a:p>
          <a:p>
            <a:pPr algn="just">
              <a:lnSpc>
                <a:spcPct val="81000"/>
              </a:lnSpc>
              <a:defRPr sz="1600">
                <a:solidFill>
                  <a:srgbClr val="292929"/>
                </a:solidFill>
                <a:latin typeface="Times New Roman"/>
                <a:ea typeface="Times New Roman"/>
                <a:cs typeface="Times New Roman"/>
                <a:sym typeface="Times New Roman"/>
              </a:defRPr>
            </a:pPr>
            <a:r>
              <a:rPr lang="en-IN" dirty="0"/>
              <a:t>Stock Screener module helps in finding certain chart patterns among the various stocks present in the market and help the investor to enter into profitable trades.</a:t>
            </a:r>
            <a:endParaRPr dirty="0"/>
          </a:p>
        </p:txBody>
      </p:sp>
      <p:pic>
        <p:nvPicPr>
          <p:cNvPr id="106" name="Picture 3" descr="Picture 3"/>
          <p:cNvPicPr>
            <a:picLocks noChangeAspect="1"/>
          </p:cNvPicPr>
          <p:nvPr/>
        </p:nvPicPr>
        <p:blipFill>
          <a:blip r:embed="rId2"/>
          <a:stretch>
            <a:fillRect/>
          </a:stretch>
        </p:blipFill>
        <p:spPr>
          <a:xfrm>
            <a:off x="143011" y="6252573"/>
            <a:ext cx="2419413" cy="44119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838200" y="365125"/>
            <a:ext cx="10515600" cy="1325563"/>
          </a:xfrm>
          <a:prstGeom prst="rect">
            <a:avLst/>
          </a:prstGeom>
        </p:spPr>
        <p:txBody>
          <a:bodyPr/>
          <a:lstStyle>
            <a:lvl1pPr algn="ctr"/>
          </a:lstStyle>
          <a:p>
            <a:r>
              <a:t>Objective of the Project</a:t>
            </a:r>
          </a:p>
        </p:txBody>
      </p:sp>
      <p:sp>
        <p:nvSpPr>
          <p:cNvPr id="113" name="Content Placeholder 2"/>
          <p:cNvSpPr txBox="1">
            <a:spLocks noGrp="1"/>
          </p:cNvSpPr>
          <p:nvPr>
            <p:ph type="body" idx="1"/>
          </p:nvPr>
        </p:nvSpPr>
        <p:spPr>
          <a:xfrm>
            <a:off x="838200" y="1411958"/>
            <a:ext cx="10515601" cy="4871947"/>
          </a:xfrm>
          <a:prstGeom prst="rect">
            <a:avLst/>
          </a:prstGeom>
        </p:spPr>
        <p:txBody>
          <a:bodyPr/>
          <a:lstStyle/>
          <a:p>
            <a:pPr algn="just">
              <a:defRPr sz="2000">
                <a:latin typeface="Times New Roman"/>
                <a:ea typeface="Times New Roman"/>
                <a:cs typeface="Times New Roman"/>
                <a:sym typeface="Times New Roman"/>
              </a:defRPr>
            </a:pPr>
            <a:r>
              <a:rPr dirty="0"/>
              <a:t>In the past decades, there is an increasing interest in predicting markets among economists, policymakers, academics and market makers. The objective of the proposed work is to study and improve the supervised learning algorithms to predict the stock price.</a:t>
            </a:r>
          </a:p>
          <a:p>
            <a:pPr algn="just">
              <a:defRPr sz="2000">
                <a:latin typeface="Times New Roman"/>
                <a:ea typeface="Times New Roman"/>
                <a:cs typeface="Times New Roman"/>
                <a:sym typeface="Times New Roman"/>
              </a:defRPr>
            </a:pPr>
            <a:r>
              <a:rPr b="1" dirty="0"/>
              <a:t>Technical Objective:</a:t>
            </a:r>
            <a:r>
              <a:rPr dirty="0"/>
              <a:t> The technical objectives will be implemented using </a:t>
            </a:r>
            <a:r>
              <a:rPr dirty="0">
                <a:solidFill>
                  <a:srgbClr val="292929"/>
                </a:solidFill>
              </a:rPr>
              <a:t>deep learning and more precisely one of the most famous recurrent neural networks  </a:t>
            </a:r>
            <a:r>
              <a:rPr dirty="0"/>
              <a:t>LSTM. The system must be able to access a list of historical prices. It must calculate the estimated price of stock based on the historical data. It must also provide an instantaneous visualization of the market index.</a:t>
            </a:r>
          </a:p>
          <a:p>
            <a:pPr algn="just">
              <a:defRPr sz="2000">
                <a:latin typeface="Times New Roman"/>
                <a:ea typeface="Times New Roman"/>
                <a:cs typeface="Times New Roman"/>
                <a:sym typeface="Times New Roman"/>
              </a:defRPr>
            </a:pPr>
            <a:r>
              <a:rPr b="1" dirty="0"/>
              <a:t>Experimental Objective: </a:t>
            </a:r>
            <a:r>
              <a:rPr dirty="0"/>
              <a:t>The experimental objective will be to compare the forecasting ability of LSTM. We will test and evaluate both the systems with same test data to find their prediction accuracy.</a:t>
            </a:r>
            <a:r>
              <a:rPr lang="en-US" dirty="0"/>
              <a:t> We also focus on helping the people on when to buy or sell a particular stock based on the prediction and various technical indicators like EMA, Candlestick chart patterns.</a:t>
            </a:r>
            <a:endParaRPr dirty="0"/>
          </a:p>
        </p:txBody>
      </p:sp>
      <p:pic>
        <p:nvPicPr>
          <p:cNvPr id="114"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xfrm>
            <a:off x="838200" y="365125"/>
            <a:ext cx="10515600" cy="675085"/>
          </a:xfrm>
          <a:prstGeom prst="rect">
            <a:avLst/>
          </a:prstGeom>
        </p:spPr>
        <p:txBody>
          <a:bodyPr/>
          <a:lstStyle>
            <a:lvl1pPr defTabSz="868680">
              <a:defRPr sz="4180">
                <a:latin typeface="Times New Roman"/>
                <a:ea typeface="Times New Roman"/>
                <a:cs typeface="Times New Roman"/>
                <a:sym typeface="Times New Roman"/>
              </a:defRPr>
            </a:lvl1pPr>
          </a:lstStyle>
          <a:p>
            <a:r>
              <a:t>Literature Review/Existing Systems</a:t>
            </a:r>
          </a:p>
        </p:txBody>
      </p:sp>
      <p:graphicFrame>
        <p:nvGraphicFramePr>
          <p:cNvPr id="112" name="Content Placeholder 4"/>
          <p:cNvGraphicFramePr/>
          <p:nvPr>
            <p:extLst>
              <p:ext uri="{D42A27DB-BD31-4B8C-83A1-F6EECF244321}">
                <p14:modId xmlns:p14="http://schemas.microsoft.com/office/powerpoint/2010/main" val="3228536517"/>
              </p:ext>
            </p:extLst>
          </p:nvPr>
        </p:nvGraphicFramePr>
        <p:xfrm>
          <a:off x="838200" y="1029985"/>
          <a:ext cx="10515599" cy="5284877"/>
        </p:xfrm>
        <a:graphic>
          <a:graphicData uri="http://schemas.openxmlformats.org/drawingml/2006/table">
            <a:tbl>
              <a:tblPr firstRow="1" bandRow="1">
                <a:tableStyleId>{4C3C2611-4C71-4FC5-86AE-919BDF0F9419}</a:tableStyleId>
              </a:tblPr>
              <a:tblGrid>
                <a:gridCol w="2445327">
                  <a:extLst>
                    <a:ext uri="{9D8B030D-6E8A-4147-A177-3AD203B41FA5}">
                      <a16:colId xmlns:a16="http://schemas.microsoft.com/office/drawing/2014/main" val="20000"/>
                    </a:ext>
                  </a:extLst>
                </a:gridCol>
                <a:gridCol w="1760913">
                  <a:extLst>
                    <a:ext uri="{9D8B030D-6E8A-4147-A177-3AD203B41FA5}">
                      <a16:colId xmlns:a16="http://schemas.microsoft.com/office/drawing/2014/main" val="20001"/>
                    </a:ext>
                  </a:extLst>
                </a:gridCol>
                <a:gridCol w="2270760">
                  <a:extLst>
                    <a:ext uri="{9D8B030D-6E8A-4147-A177-3AD203B41FA5}">
                      <a16:colId xmlns:a16="http://schemas.microsoft.com/office/drawing/2014/main" val="20002"/>
                    </a:ext>
                  </a:extLst>
                </a:gridCol>
                <a:gridCol w="1935479">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650550">
                <a:tc>
                  <a:txBody>
                    <a:bodyPr/>
                    <a:lstStyle/>
                    <a:p>
                      <a:pPr algn="l">
                        <a:defRPr sz="1800" b="0">
                          <a:solidFill>
                            <a:srgbClr val="000000"/>
                          </a:solidFill>
                        </a:defRPr>
                      </a:pPr>
                      <a:r>
                        <a:rPr sz="1200" dirty="0">
                          <a:latin typeface="Times New Roman"/>
                          <a:ea typeface="Times New Roman"/>
                          <a:cs typeface="Times New Roman"/>
                          <a:sym typeface="Times New Roman"/>
                        </a:rPr>
                        <a:t>Title of the Paper</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Authors</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Name of the Conference/
Journal and year of publication</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Methodology </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Issues / Limitations</a:t>
                      </a:r>
                    </a:p>
                  </a:txBody>
                  <a:tcPr marL="45720" marR="45720" horzOverflow="overflow"/>
                </a:tc>
                <a:extLst>
                  <a:ext uri="{0D108BD9-81ED-4DB2-BD59-A6C34878D82A}">
                    <a16:rowId xmlns:a16="http://schemas.microsoft.com/office/drawing/2014/main" val="10000"/>
                  </a:ext>
                </a:extLst>
              </a:tr>
              <a:tr h="819904">
                <a:tc>
                  <a:txBody>
                    <a:bodyPr/>
                    <a:lstStyle/>
                    <a:p>
                      <a:pPr algn="l">
                        <a:defRPr sz="1800"/>
                      </a:pPr>
                      <a:r>
                        <a:rPr lang="en-IN" sz="1200" dirty="0">
                          <a:latin typeface="Times New Roman"/>
                          <a:ea typeface="Times New Roman"/>
                          <a:cs typeface="Times New Roman"/>
                          <a:sym typeface="Times New Roman"/>
                        </a:rPr>
                        <a:t>Design and analysis of momentum trading strategies </a:t>
                      </a:r>
                    </a:p>
                    <a:p>
                      <a:pPr algn="l">
                        <a:defRPr sz="1800"/>
                      </a:pPr>
                      <a:endParaRPr sz="1200" dirty="0">
                        <a:latin typeface="Times New Roman"/>
                        <a:ea typeface="Times New Roman"/>
                        <a:cs typeface="Times New Roman"/>
                        <a:sym typeface="Times New Roman"/>
                      </a:endParaRPr>
                    </a:p>
                  </a:txBody>
                  <a:tcPr marL="0" marR="0" marT="0" marB="0" horzOverflow="overflow"/>
                </a:tc>
                <a:tc>
                  <a:txBody>
                    <a:bodyPr/>
                    <a:lstStyle/>
                    <a:p>
                      <a:pPr algn="l" defTabSz="457200">
                        <a:defRPr sz="1800"/>
                      </a:pPr>
                      <a:r>
                        <a:rPr lang="en-IN" sz="1200" dirty="0">
                          <a:latin typeface="Times Roman"/>
                          <a:ea typeface="Times Roman"/>
                          <a:cs typeface="Times Roman"/>
                          <a:sym typeface="Times Roman"/>
                        </a:rPr>
                        <a:t>Richard J. Martin </a:t>
                      </a:r>
                    </a:p>
                  </a:txBody>
                  <a:tcPr marL="45720" marR="45720" horzOverflow="overflow"/>
                </a:tc>
                <a:tc>
                  <a:txBody>
                    <a:bodyPr/>
                    <a:lstStyle/>
                    <a:p>
                      <a:pPr algn="l">
                        <a:defRPr>
                          <a:latin typeface="Times New Roman"/>
                          <a:ea typeface="Times New Roman"/>
                          <a:cs typeface="Times New Roman"/>
                          <a:sym typeface="Times New Roman"/>
                        </a:defRPr>
                      </a:pPr>
                      <a:r>
                        <a:rPr lang="en-US" dirty="0" err="1"/>
                        <a:t>arXIV</a:t>
                      </a:r>
                      <a:r>
                        <a:rPr lang="en-US" dirty="0"/>
                        <a:t>: </a:t>
                      </a:r>
                      <a:r>
                        <a:rPr lang="en-IN" sz="1200" b="0" i="0" u="none" strike="noStrike" cap="none" spc="0" baseline="0" dirty="0">
                          <a:solidFill>
                            <a:srgbClr val="000000"/>
                          </a:solidFill>
                          <a:effectLst/>
                          <a:uFillTx/>
                          <a:latin typeface="+mj-lt"/>
                          <a:ea typeface="+mj-ea"/>
                          <a:cs typeface="+mj-cs"/>
                          <a:sym typeface="Times New Roman"/>
                        </a:rPr>
                        <a:t>2101.01006,</a:t>
                      </a:r>
                    </a:p>
                    <a:p>
                      <a:pPr algn="l">
                        <a:defRPr>
                          <a:latin typeface="Times New Roman"/>
                          <a:ea typeface="Times New Roman"/>
                          <a:cs typeface="Times New Roman"/>
                          <a:sym typeface="Times New Roman"/>
                        </a:defRPr>
                      </a:pPr>
                      <a:r>
                        <a:rPr lang="en-IN" sz="1200" b="0" i="0" u="none" strike="noStrike" cap="none" spc="0" baseline="0" dirty="0">
                          <a:solidFill>
                            <a:srgbClr val="000000"/>
                          </a:solidFill>
                          <a:effectLst/>
                          <a:uFillTx/>
                          <a:latin typeface="+mj-lt"/>
                          <a:ea typeface="+mj-ea"/>
                          <a:cs typeface="+mj-cs"/>
                          <a:sym typeface="Times New Roman"/>
                        </a:rPr>
                        <a:t>Cornell University,</a:t>
                      </a:r>
                    </a:p>
                    <a:p>
                      <a:pPr algn="l">
                        <a:defRPr>
                          <a:latin typeface="Times New Roman"/>
                          <a:ea typeface="Times New Roman"/>
                          <a:cs typeface="Times New Roman"/>
                          <a:sym typeface="Times New Roman"/>
                        </a:defRPr>
                      </a:pPr>
                      <a:r>
                        <a:rPr lang="en-IN" sz="1200" b="0" i="0" u="none" strike="noStrike" cap="none" spc="0" baseline="0" dirty="0">
                          <a:solidFill>
                            <a:srgbClr val="000000"/>
                          </a:solidFill>
                          <a:effectLst/>
                          <a:uFillTx/>
                          <a:latin typeface="+mj-lt"/>
                          <a:ea typeface="+mj-ea"/>
                          <a:cs typeface="+mj-cs"/>
                          <a:sym typeface="Times New Roman"/>
                        </a:rPr>
                        <a:t>January 2021</a:t>
                      </a:r>
                      <a:endParaRPr dirty="0"/>
                    </a:p>
                  </a:txBody>
                  <a:tcPr marL="45720" marR="45720" horzOverflow="overflow"/>
                </a:tc>
                <a:tc>
                  <a:txBody>
                    <a:bodyPr/>
                    <a:lstStyle/>
                    <a:p>
                      <a:pPr algn="l" defTabSz="457200">
                        <a:defRPr sz="1800"/>
                      </a:pPr>
                      <a:r>
                        <a:rPr lang="en-US" sz="1200" dirty="0">
                          <a:latin typeface="Times Roman"/>
                          <a:ea typeface="Times Roman"/>
                          <a:cs typeface="Times Roman"/>
                          <a:sym typeface="Times Roman"/>
                        </a:rPr>
                        <a:t>Skewness of linear and non-linear momentum trading strategies</a:t>
                      </a:r>
                      <a:endParaRPr sz="1200" dirty="0">
                        <a:latin typeface="Times Roman"/>
                        <a:ea typeface="Times Roman"/>
                        <a:cs typeface="Times Roman"/>
                        <a:sym typeface="Times Roman"/>
                      </a:endParaRPr>
                    </a:p>
                  </a:txBody>
                  <a:tcPr marL="45720" marR="45720" horzOverflow="overflow"/>
                </a:tc>
                <a:tc>
                  <a:txBody>
                    <a:bodyPr/>
                    <a:lstStyle/>
                    <a:p>
                      <a:pPr algn="l">
                        <a:defRPr>
                          <a:latin typeface="Times New Roman"/>
                          <a:ea typeface="Times New Roman"/>
                          <a:cs typeface="Times New Roman"/>
                          <a:sym typeface="Times New Roman"/>
                        </a:defRPr>
                      </a:pPr>
                      <a:r>
                        <a:rPr lang="en-US" dirty="0"/>
                        <a:t>Mean Reversion strategy is not applicable with the method discussed in this paper.</a:t>
                      </a:r>
                      <a:endParaRPr dirty="0"/>
                    </a:p>
                  </a:txBody>
                  <a:tcPr marL="45720" marR="45720" horzOverflow="overflow"/>
                </a:tc>
                <a:extLst>
                  <a:ext uri="{0D108BD9-81ED-4DB2-BD59-A6C34878D82A}">
                    <a16:rowId xmlns:a16="http://schemas.microsoft.com/office/drawing/2014/main" val="10001"/>
                  </a:ext>
                </a:extLst>
              </a:tr>
              <a:tr h="1427273">
                <a:tc>
                  <a:txBody>
                    <a:bodyPr/>
                    <a:lstStyle/>
                    <a:p>
                      <a:pPr algn="l" defTabSz="457200">
                        <a:defRPr sz="1800"/>
                      </a:pPr>
                      <a:r>
                        <a:rPr lang="en-IN" sz="1200" dirty="0">
                          <a:latin typeface="Times Roman"/>
                          <a:ea typeface="Times Roman"/>
                          <a:cs typeface="Times Roman"/>
                          <a:sym typeface="Times Roman"/>
                        </a:rPr>
                        <a:t>Pattern recognition in trading </a:t>
                      </a:r>
                      <a:r>
                        <a:rPr lang="en-IN" sz="1200" dirty="0" err="1">
                          <a:latin typeface="Times Roman"/>
                          <a:ea typeface="Times Roman"/>
                          <a:cs typeface="Times Roman"/>
                          <a:sym typeface="Times Roman"/>
                        </a:rPr>
                        <a:t>behaviors</a:t>
                      </a:r>
                      <a:r>
                        <a:rPr lang="en-IN" sz="1200" dirty="0">
                          <a:latin typeface="Times Roman"/>
                          <a:ea typeface="Times Roman"/>
                          <a:cs typeface="Times Roman"/>
                          <a:sym typeface="Times Roman"/>
                        </a:rPr>
                        <a:t> before stock price jumps: new method based on multivariate time series classification </a:t>
                      </a:r>
                    </a:p>
                  </a:txBody>
                  <a:tcPr marL="0" marR="0" marT="0" marB="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IN" sz="1200" dirty="0" err="1">
                          <a:latin typeface="Times New Roman"/>
                          <a:ea typeface="Times New Roman"/>
                          <a:cs typeface="Times New Roman"/>
                          <a:sym typeface="Times New Roman"/>
                        </a:rPr>
                        <a:t>Ao</a:t>
                      </a:r>
                      <a:r>
                        <a:rPr lang="en-IN" sz="1200" dirty="0">
                          <a:latin typeface="Times New Roman"/>
                          <a:ea typeface="Times New Roman"/>
                          <a:cs typeface="Times New Roman"/>
                          <a:sym typeface="Times New Roman"/>
                        </a:rPr>
                        <a:t> Kong, Robert </a:t>
                      </a:r>
                      <a:r>
                        <a:rPr lang="en-IN" sz="1200" dirty="0" err="1">
                          <a:latin typeface="Times New Roman"/>
                          <a:ea typeface="Times New Roman"/>
                          <a:cs typeface="Times New Roman"/>
                          <a:sym typeface="Times New Roman"/>
                        </a:rPr>
                        <a:t>Azencott</a:t>
                      </a:r>
                      <a:r>
                        <a:rPr lang="en-IN" sz="1200" dirty="0">
                          <a:latin typeface="Times New Roman"/>
                          <a:ea typeface="Times New Roman"/>
                          <a:cs typeface="Times New Roman"/>
                          <a:sym typeface="Times New Roman"/>
                        </a:rPr>
                        <a:t>, </a:t>
                      </a:r>
                      <a:r>
                        <a:rPr lang="en-IN" sz="1200" dirty="0" err="1">
                          <a:latin typeface="Times New Roman"/>
                          <a:ea typeface="Times New Roman"/>
                          <a:cs typeface="Times New Roman"/>
                          <a:sym typeface="Times New Roman"/>
                        </a:rPr>
                        <a:t>Hongliang</a:t>
                      </a:r>
                      <a:r>
                        <a:rPr lang="en-IN" sz="1200" dirty="0">
                          <a:latin typeface="Times New Roman"/>
                          <a:ea typeface="Times New Roman"/>
                          <a:cs typeface="Times New Roman"/>
                          <a:sym typeface="Times New Roman"/>
                        </a:rPr>
                        <a:t> Zhu </a:t>
                      </a:r>
                    </a:p>
                  </a:txBody>
                  <a:tcPr marL="0" marR="0" marT="0" marB="0" horzOverflow="overflow"/>
                </a:tc>
                <a:tc>
                  <a:txBody>
                    <a:bodyPr/>
                    <a:lstStyle/>
                    <a:p>
                      <a:pPr algn="l">
                        <a:defRPr>
                          <a:latin typeface="Times New Roman"/>
                          <a:ea typeface="Times New Roman"/>
                          <a:cs typeface="Times New Roman"/>
                          <a:sym typeface="Times New Roman"/>
                        </a:defRPr>
                      </a:pPr>
                      <a:r>
                        <a:rPr lang="en-IN" dirty="0" err="1"/>
                        <a:t>arXiv</a:t>
                      </a:r>
                      <a:r>
                        <a:rPr lang="en-IN" dirty="0"/>
                        <a:t>: 2011.04939v1,</a:t>
                      </a:r>
                    </a:p>
                    <a:p>
                      <a:pPr algn="l">
                        <a:defRPr>
                          <a:latin typeface="Times New Roman"/>
                          <a:ea typeface="Times New Roman"/>
                          <a:cs typeface="Times New Roman"/>
                          <a:sym typeface="Times New Roman"/>
                        </a:defRPr>
                      </a:pPr>
                      <a:r>
                        <a:rPr lang="en-IN" dirty="0"/>
                        <a:t>Cornell University,</a:t>
                      </a:r>
                    </a:p>
                    <a:p>
                      <a:pPr algn="l">
                        <a:defRPr>
                          <a:latin typeface="Times New Roman"/>
                          <a:ea typeface="Times New Roman"/>
                          <a:cs typeface="Times New Roman"/>
                          <a:sym typeface="Times New Roman"/>
                        </a:defRPr>
                      </a:pPr>
                      <a:r>
                        <a:rPr lang="en-IN" dirty="0"/>
                        <a:t>November 2020 </a:t>
                      </a:r>
                    </a:p>
                  </a:txBody>
                  <a:tcPr marL="45720" marR="45720" horzOverflow="overflow"/>
                </a:tc>
                <a:tc>
                  <a:txBody>
                    <a:bodyPr/>
                    <a:lstStyle/>
                    <a:p>
                      <a:pPr algn="l">
                        <a:defRPr sz="1800"/>
                      </a:pPr>
                      <a:r>
                        <a:rPr lang="en-US" sz="1200" dirty="0">
                          <a:latin typeface="Times New Roman"/>
                          <a:ea typeface="Times New Roman"/>
                          <a:cs typeface="Times New Roman"/>
                          <a:sym typeface="Times New Roman"/>
                        </a:rPr>
                        <a:t>Time Series Analysis</a:t>
                      </a:r>
                      <a:endParaRPr sz="1200" dirty="0">
                        <a:latin typeface="Times New Roman"/>
                        <a:ea typeface="Times New Roman"/>
                        <a:cs typeface="Times New Roman"/>
                        <a:sym typeface="Times New Roman"/>
                      </a:endParaRP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Jump Prediction of common and idiosyncratic micro-trading patterns of individual stocks are not discussed.</a:t>
                      </a:r>
                    </a:p>
                    <a:p>
                      <a:pPr algn="l">
                        <a:defRPr>
                          <a:latin typeface="Times New Roman"/>
                          <a:ea typeface="Times New Roman"/>
                          <a:cs typeface="Times New Roman"/>
                          <a:sym typeface="Times New Roman"/>
                        </a:defRPr>
                      </a:pPr>
                      <a:endParaRPr dirty="0"/>
                    </a:p>
                  </a:txBody>
                  <a:tcPr marL="45720" marR="45720" horzOverflow="overflow"/>
                </a:tc>
                <a:extLst>
                  <a:ext uri="{0D108BD9-81ED-4DB2-BD59-A6C34878D82A}">
                    <a16:rowId xmlns:a16="http://schemas.microsoft.com/office/drawing/2014/main" val="10002"/>
                  </a:ext>
                </a:extLst>
              </a:tr>
              <a:tr h="959877">
                <a:tc>
                  <a:txBody>
                    <a:bodyPr/>
                    <a:lstStyle/>
                    <a:p>
                      <a:pPr algn="l">
                        <a:defRPr sz="1800"/>
                      </a:pPr>
                      <a:r>
                        <a:rPr sz="1200" dirty="0">
                          <a:latin typeface="Times New Roman"/>
                          <a:ea typeface="Times New Roman"/>
                          <a:cs typeface="Times New Roman"/>
                          <a:sym typeface="Times New Roman"/>
                        </a:rPr>
                        <a:t>The Application of Stock Index Price Prediction with Neural Network</a:t>
                      </a:r>
                    </a:p>
                  </a:txBody>
                  <a:tcPr marL="0" marR="0" marT="0" marB="0" horzOverflow="overflow"/>
                </a:tc>
                <a:tc>
                  <a:txBody>
                    <a:bodyPr/>
                    <a:lstStyle/>
                    <a:p>
                      <a:pPr algn="l" defTabSz="457200">
                        <a:defRPr sz="1800"/>
                      </a:pPr>
                      <a:r>
                        <a:rPr sz="1200" dirty="0" err="1">
                          <a:latin typeface="Times Roman"/>
                          <a:ea typeface="Times Roman"/>
                          <a:cs typeface="Times Roman"/>
                          <a:sym typeface="Times Roman"/>
                        </a:rPr>
                        <a:t>Penglei</a:t>
                      </a:r>
                      <a:r>
                        <a:rPr sz="1200" dirty="0">
                          <a:latin typeface="Times Roman"/>
                          <a:ea typeface="Times Roman"/>
                          <a:cs typeface="Times Roman"/>
                          <a:sym typeface="Times Roman"/>
                        </a:rPr>
                        <a:t> Gao ,Rui Zhang and Xi Yang </a:t>
                      </a:r>
                    </a:p>
                  </a:txBody>
                  <a:tcPr marL="45720" marR="45720" horzOverflow="overflow"/>
                </a:tc>
                <a:tc>
                  <a:txBody>
                    <a:bodyPr/>
                    <a:lstStyle/>
                    <a:p>
                      <a:pPr algn="l">
                        <a:defRPr>
                          <a:latin typeface="Times New Roman"/>
                          <a:ea typeface="Times New Roman"/>
                          <a:cs typeface="Times New Roman"/>
                          <a:sym typeface="Times New Roman"/>
                        </a:defRPr>
                      </a:pPr>
                      <a:r>
                        <a:rPr dirty="0"/>
                        <a:t>MDPI or Multidisciplinary Digital Publishing Institute</a:t>
                      </a:r>
                    </a:p>
                    <a:p>
                      <a:pPr algn="l" defTabSz="457200">
                        <a:defRPr>
                          <a:latin typeface="Times Roman"/>
                          <a:ea typeface="Times Roman"/>
                          <a:cs typeface="Times Roman"/>
                          <a:sym typeface="Times Roman"/>
                        </a:defRPr>
                      </a:pPr>
                      <a:r>
                        <a:rPr dirty="0"/>
                        <a:t>Published: 18 August 2020</a:t>
                      </a:r>
                    </a:p>
                  </a:txBody>
                  <a:tcPr marL="45720" marR="45720" horzOverflow="overflow"/>
                </a:tc>
                <a:tc>
                  <a:txBody>
                    <a:bodyPr/>
                    <a:lstStyle/>
                    <a:p>
                      <a:pPr algn="l" defTabSz="457200">
                        <a:defRPr sz="1800"/>
                      </a:pPr>
                      <a:r>
                        <a:rPr sz="1200" dirty="0">
                          <a:latin typeface="Times Roman"/>
                          <a:ea typeface="Times Roman"/>
                          <a:cs typeface="Times Roman"/>
                          <a:sym typeface="Times Roman"/>
                        </a:rPr>
                        <a:t>Multilayer Perceptron (MLP), Long Short Term Memory (LSTM) and Convolutional Neural Network (CNN)</a:t>
                      </a:r>
                    </a:p>
                  </a:txBody>
                  <a:tcPr marL="45720" marR="45720" horzOverflow="overflow"/>
                </a:tc>
                <a:tc>
                  <a:txBody>
                    <a:bodyPr/>
                    <a:lstStyle/>
                    <a:p>
                      <a:pPr algn="l">
                        <a:defRPr>
                          <a:latin typeface="Times New Roman"/>
                          <a:ea typeface="Times New Roman"/>
                          <a:cs typeface="Times New Roman"/>
                          <a:sym typeface="Times New Roman"/>
                        </a:defRPr>
                      </a:pPr>
                      <a:r>
                        <a:rPr lang="en-IN" dirty="0"/>
                        <a:t>Uses time step 20, which will take a long time if it is to be predicted for a longer interval.</a:t>
                      </a:r>
                      <a:endParaRPr dirty="0"/>
                    </a:p>
                  </a:txBody>
                  <a:tcPr marL="45720" marR="45720" horzOverflow="overflow"/>
                </a:tc>
                <a:extLst>
                  <a:ext uri="{0D108BD9-81ED-4DB2-BD59-A6C34878D82A}">
                    <a16:rowId xmlns:a16="http://schemas.microsoft.com/office/drawing/2014/main" val="3461522327"/>
                  </a:ext>
                </a:extLst>
              </a:tr>
              <a:tr h="1427273">
                <a:tc>
                  <a:txBody>
                    <a:bodyPr/>
                    <a:lstStyle/>
                    <a:p>
                      <a:pPr algn="l" defTabSz="457200">
                        <a:defRPr sz="1800"/>
                      </a:pPr>
                      <a:r>
                        <a:rPr sz="1200" dirty="0">
                          <a:latin typeface="Times Roman"/>
                          <a:ea typeface="Times Roman"/>
                          <a:cs typeface="Times Roman"/>
                          <a:sym typeface="Times Roman"/>
                        </a:rPr>
                        <a:t>STOCK PRICE PREDICTION USING ARTIFICIAL NEURAL NETWORKS</a:t>
                      </a:r>
                    </a:p>
                  </a:txBody>
                  <a:tcPr marL="0" marR="0" marT="0" marB="0" horzOverflow="overflow"/>
                </a:tc>
                <a:tc>
                  <a:txBody>
                    <a:bodyPr/>
                    <a:lstStyle/>
                    <a:p>
                      <a:pPr algn="l">
                        <a:defRPr sz="1800"/>
                      </a:pPr>
                      <a:r>
                        <a:rPr sz="1200" dirty="0">
                          <a:latin typeface="Times New Roman"/>
                          <a:ea typeface="Times New Roman"/>
                          <a:cs typeface="Times New Roman"/>
                          <a:sym typeface="Times New Roman"/>
                        </a:rPr>
                        <a:t>Padmaja </a:t>
                      </a:r>
                      <a:r>
                        <a:rPr sz="1200" dirty="0" err="1">
                          <a:latin typeface="Times New Roman"/>
                          <a:ea typeface="Times New Roman"/>
                          <a:cs typeface="Times New Roman"/>
                          <a:sym typeface="Times New Roman"/>
                        </a:rPr>
                        <a:t>Dhenuvakonda</a:t>
                      </a:r>
                      <a:r>
                        <a:rPr sz="1200" dirty="0">
                          <a:latin typeface="Times New Roman"/>
                          <a:ea typeface="Times New Roman"/>
                          <a:cs typeface="Times New Roman"/>
                          <a:sym typeface="Times New Roman"/>
                        </a:rPr>
                        <a:t>, R. </a:t>
                      </a:r>
                      <a:r>
                        <a:rPr sz="1200" dirty="0" err="1">
                          <a:latin typeface="Times New Roman"/>
                          <a:ea typeface="Times New Roman"/>
                          <a:cs typeface="Times New Roman"/>
                          <a:sym typeface="Times New Roman"/>
                        </a:rPr>
                        <a:t>Anandan</a:t>
                      </a:r>
                      <a:r>
                        <a:rPr sz="1200" dirty="0">
                          <a:latin typeface="Times New Roman"/>
                          <a:ea typeface="Times New Roman"/>
                          <a:cs typeface="Times New Roman"/>
                          <a:sym typeface="Times New Roman"/>
                        </a:rPr>
                        <a:t>, N. Kumar</a:t>
                      </a:r>
                    </a:p>
                  </a:txBody>
                  <a:tcPr marL="0" marR="0" marT="0" marB="0" horzOverflow="overflow"/>
                </a:tc>
                <a:tc>
                  <a:txBody>
                    <a:bodyPr/>
                    <a:lstStyle/>
                    <a:p>
                      <a:pPr algn="l">
                        <a:defRPr>
                          <a:latin typeface="Times New Roman"/>
                          <a:ea typeface="Times New Roman"/>
                          <a:cs typeface="Times New Roman"/>
                          <a:sym typeface="Times New Roman"/>
                        </a:defRPr>
                      </a:pPr>
                      <a:r>
                        <a:rPr dirty="0"/>
                        <a:t>Journal of Critical Reviews </a:t>
                      </a:r>
                    </a:p>
                    <a:p>
                      <a:pPr algn="l">
                        <a:defRPr>
                          <a:latin typeface="Times New Roman"/>
                          <a:ea typeface="Times New Roman"/>
                          <a:cs typeface="Times New Roman"/>
                          <a:sym typeface="Times New Roman"/>
                        </a:defRPr>
                      </a:pPr>
                      <a:endParaRPr dirty="0"/>
                    </a:p>
                    <a:p>
                      <a:pPr algn="l" defTabSz="457200">
                        <a:defRPr>
                          <a:latin typeface="Times Roman"/>
                          <a:ea typeface="Times Roman"/>
                          <a:cs typeface="Times Roman"/>
                          <a:sym typeface="Times Roman"/>
                        </a:defRPr>
                      </a:pPr>
                      <a:r>
                        <a:rPr dirty="0"/>
                        <a:t>Accepted: 10.06.2020</a:t>
                      </a:r>
                    </a:p>
                  </a:txBody>
                  <a:tcPr marL="45720" marR="45720" horzOverflow="overflow"/>
                </a:tc>
                <a:tc>
                  <a:txBody>
                    <a:bodyPr/>
                    <a:lstStyle/>
                    <a:p>
                      <a:pPr algn="l">
                        <a:defRPr sz="1800"/>
                      </a:pPr>
                      <a:r>
                        <a:rPr sz="1200" dirty="0">
                          <a:latin typeface="Times New Roman"/>
                          <a:ea typeface="Times New Roman"/>
                          <a:cs typeface="Times New Roman"/>
                          <a:sym typeface="Times New Roman"/>
                        </a:rPr>
                        <a:t>LSTM</a:t>
                      </a: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Predicts the INTRA day stock price and not for cumulative days. </a:t>
                      </a:r>
                    </a:p>
                  </a:txBody>
                  <a:tcPr marL="45720" marR="45720" horzOverflow="overflow"/>
                </a:tc>
                <a:extLst>
                  <a:ext uri="{0D108BD9-81ED-4DB2-BD59-A6C34878D82A}">
                    <a16:rowId xmlns:a16="http://schemas.microsoft.com/office/drawing/2014/main" val="210602276"/>
                  </a:ext>
                </a:extLst>
              </a:tr>
            </a:tbl>
          </a:graphicData>
        </a:graphic>
      </p:graphicFrame>
      <p:pic>
        <p:nvPicPr>
          <p:cNvPr id="113"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extLst>
      <p:ext uri="{BB962C8B-B14F-4D97-AF65-F5344CB8AC3E}">
        <p14:creationId xmlns:p14="http://schemas.microsoft.com/office/powerpoint/2010/main" val="39182289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xfrm>
            <a:off x="838200" y="365125"/>
            <a:ext cx="10515600" cy="675085"/>
          </a:xfrm>
          <a:prstGeom prst="rect">
            <a:avLst/>
          </a:prstGeom>
        </p:spPr>
        <p:txBody>
          <a:bodyPr/>
          <a:lstStyle>
            <a:lvl1pPr defTabSz="868680">
              <a:defRPr sz="4180">
                <a:latin typeface="Times New Roman"/>
                <a:ea typeface="Times New Roman"/>
                <a:cs typeface="Times New Roman"/>
                <a:sym typeface="Times New Roman"/>
              </a:defRPr>
            </a:lvl1pPr>
          </a:lstStyle>
          <a:p>
            <a:r>
              <a:t>Literature Review/Existing Systems</a:t>
            </a:r>
          </a:p>
        </p:txBody>
      </p:sp>
      <p:graphicFrame>
        <p:nvGraphicFramePr>
          <p:cNvPr id="112" name="Content Placeholder 4"/>
          <p:cNvGraphicFramePr/>
          <p:nvPr>
            <p:extLst>
              <p:ext uri="{D42A27DB-BD31-4B8C-83A1-F6EECF244321}">
                <p14:modId xmlns:p14="http://schemas.microsoft.com/office/powerpoint/2010/main" val="1436775665"/>
              </p:ext>
            </p:extLst>
          </p:nvPr>
        </p:nvGraphicFramePr>
        <p:xfrm>
          <a:off x="838200" y="1029985"/>
          <a:ext cx="10515599" cy="5217065"/>
        </p:xfrm>
        <a:graphic>
          <a:graphicData uri="http://schemas.openxmlformats.org/drawingml/2006/table">
            <a:tbl>
              <a:tblPr firstRow="1" bandRow="1">
                <a:tableStyleId>{4C3C2611-4C71-4FC5-86AE-919BDF0F9419}</a:tableStyleId>
              </a:tblPr>
              <a:tblGrid>
                <a:gridCol w="2445327">
                  <a:extLst>
                    <a:ext uri="{9D8B030D-6E8A-4147-A177-3AD203B41FA5}">
                      <a16:colId xmlns:a16="http://schemas.microsoft.com/office/drawing/2014/main" val="20000"/>
                    </a:ext>
                  </a:extLst>
                </a:gridCol>
                <a:gridCol w="1760913">
                  <a:extLst>
                    <a:ext uri="{9D8B030D-6E8A-4147-A177-3AD203B41FA5}">
                      <a16:colId xmlns:a16="http://schemas.microsoft.com/office/drawing/2014/main" val="20001"/>
                    </a:ext>
                  </a:extLst>
                </a:gridCol>
                <a:gridCol w="2270760">
                  <a:extLst>
                    <a:ext uri="{9D8B030D-6E8A-4147-A177-3AD203B41FA5}">
                      <a16:colId xmlns:a16="http://schemas.microsoft.com/office/drawing/2014/main" val="20002"/>
                    </a:ext>
                  </a:extLst>
                </a:gridCol>
                <a:gridCol w="1935479">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712820">
                <a:tc>
                  <a:txBody>
                    <a:bodyPr/>
                    <a:lstStyle/>
                    <a:p>
                      <a:pPr algn="l">
                        <a:defRPr sz="1800" b="0">
                          <a:solidFill>
                            <a:srgbClr val="000000"/>
                          </a:solidFill>
                        </a:defRPr>
                      </a:pPr>
                      <a:r>
                        <a:rPr sz="1200">
                          <a:latin typeface="Times New Roman"/>
                          <a:ea typeface="Times New Roman"/>
                          <a:cs typeface="Times New Roman"/>
                          <a:sym typeface="Times New Roman"/>
                        </a:rPr>
                        <a:t>Title of the Paper</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Authors</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Name of the Conference/
Journal and year of publication</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Methodology </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Issues / Limitations</a:t>
                      </a:r>
                    </a:p>
                  </a:txBody>
                  <a:tcPr marL="45720" marR="45720" horzOverflow="overflow"/>
                </a:tc>
                <a:extLst>
                  <a:ext uri="{0D108BD9-81ED-4DB2-BD59-A6C34878D82A}">
                    <a16:rowId xmlns:a16="http://schemas.microsoft.com/office/drawing/2014/main" val="10000"/>
                  </a:ext>
                </a:extLst>
              </a:tr>
              <a:tr h="1144028">
                <a:tc>
                  <a:txBody>
                    <a:bodyPr/>
                    <a:lstStyle/>
                    <a:p>
                      <a:pPr algn="l" defTabSz="457200">
                        <a:defRPr sz="1800"/>
                      </a:pPr>
                      <a:r>
                        <a:rPr lang="en-IN" sz="1200" dirty="0">
                          <a:latin typeface="Times Roman"/>
                          <a:ea typeface="Times Roman"/>
                          <a:cs typeface="Times Roman"/>
                          <a:sym typeface="Times Roman"/>
                        </a:rPr>
                        <a:t>Explainable Deep Convolutional Candlestick Learner </a:t>
                      </a:r>
                    </a:p>
                  </a:txBody>
                  <a:tcPr marL="0" marR="0" marT="0" marB="0"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IN" sz="1200" dirty="0">
                          <a:latin typeface="Times Roman"/>
                          <a:ea typeface="Times Roman"/>
                          <a:cs typeface="Times Roman"/>
                          <a:sym typeface="Times Roman"/>
                        </a:rPr>
                        <a:t>Jun-Hao Chen, Samuel Yen-Chi Chen, Yun-Cheng Tsai, </a:t>
                      </a:r>
                      <a:r>
                        <a:rPr lang="en-IN" sz="1200" dirty="0" err="1">
                          <a:latin typeface="Times Roman"/>
                          <a:ea typeface="Times Roman"/>
                          <a:cs typeface="Times Roman"/>
                          <a:sym typeface="Times Roman"/>
                        </a:rPr>
                        <a:t>Chih-Shiang</a:t>
                      </a:r>
                      <a:r>
                        <a:rPr lang="en-IN" sz="1200" dirty="0">
                          <a:latin typeface="Times Roman"/>
                          <a:ea typeface="Times Roman"/>
                          <a:cs typeface="Times Roman"/>
                          <a:sym typeface="Times Roman"/>
                        </a:rPr>
                        <a:t> Shu</a:t>
                      </a:r>
                    </a:p>
                  </a:txBody>
                  <a:tcPr marL="0" marR="0" marT="0" marB="0" horzOverflow="overflow"/>
                </a:tc>
                <a:tc>
                  <a:txBody>
                    <a:bodyPr/>
                    <a:lstStyle/>
                    <a:p>
                      <a:pPr algn="l" defTabSz="457200">
                        <a:defRPr sz="1800"/>
                      </a:pPr>
                      <a:r>
                        <a:rPr lang="en-IN" sz="1200" dirty="0" err="1">
                          <a:latin typeface="Times Roman"/>
                          <a:ea typeface="Times Roman"/>
                          <a:cs typeface="Times Roman"/>
                          <a:sym typeface="Times Roman"/>
                        </a:rPr>
                        <a:t>arXiv</a:t>
                      </a:r>
                      <a:r>
                        <a:rPr lang="en-IN" sz="1200" dirty="0">
                          <a:latin typeface="Times Roman"/>
                          <a:ea typeface="Times Roman"/>
                          <a:cs typeface="Times Roman"/>
                          <a:sym typeface="Times Roman"/>
                        </a:rPr>
                        <a:t>: 2001.02767v4,</a:t>
                      </a:r>
                    </a:p>
                    <a:p>
                      <a:pPr algn="l" defTabSz="457200">
                        <a:defRPr sz="1800"/>
                      </a:pPr>
                      <a:r>
                        <a:rPr lang="en-IN" sz="1200" dirty="0">
                          <a:latin typeface="Times Roman"/>
                          <a:ea typeface="Times Roman"/>
                          <a:cs typeface="Times Roman"/>
                          <a:sym typeface="Times Roman"/>
                        </a:rPr>
                        <a:t>Cornell University,</a:t>
                      </a:r>
                    </a:p>
                    <a:p>
                      <a:pPr algn="l" defTabSz="457200">
                        <a:defRPr sz="1800"/>
                      </a:pPr>
                      <a:r>
                        <a:rPr lang="en-IN" sz="1200" dirty="0">
                          <a:latin typeface="Times Roman"/>
                          <a:ea typeface="Times Roman"/>
                          <a:cs typeface="Times Roman"/>
                          <a:sym typeface="Times Roman"/>
                        </a:rPr>
                        <a:t>May 2020</a:t>
                      </a:r>
                    </a:p>
                  </a:txBody>
                  <a:tcPr marL="45720" marR="45720"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IN" sz="1200" dirty="0" err="1">
                          <a:latin typeface="Times Roman"/>
                          <a:ea typeface="Times Roman"/>
                          <a:cs typeface="Times Roman"/>
                          <a:sym typeface="Times Roman"/>
                        </a:rPr>
                        <a:t>Gramian</a:t>
                      </a:r>
                      <a:r>
                        <a:rPr lang="en-IN" sz="1200" dirty="0">
                          <a:latin typeface="Times Roman"/>
                          <a:ea typeface="Times Roman"/>
                          <a:cs typeface="Times Roman"/>
                          <a:sym typeface="Times Roman"/>
                        </a:rPr>
                        <a:t> Angular Summation Field (GASF), Convolutional Neural Networks (CNN) </a:t>
                      </a: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Confirmation of the model’s working using analytical method is yet to me conducted.</a:t>
                      </a:r>
                      <a:endParaRPr dirty="0"/>
                    </a:p>
                  </a:txBody>
                  <a:tcPr marL="45720" marR="45720" horzOverflow="overflow"/>
                </a:tc>
                <a:extLst>
                  <a:ext uri="{0D108BD9-81ED-4DB2-BD59-A6C34878D82A}">
                    <a16:rowId xmlns:a16="http://schemas.microsoft.com/office/drawing/2014/main" val="2744897877"/>
                  </a:ext>
                </a:extLst>
              </a:tr>
              <a:tr h="1219680">
                <a:tc>
                  <a:txBody>
                    <a:bodyPr/>
                    <a:lstStyle/>
                    <a:p>
                      <a:pPr algn="l" defTabSz="457200">
                        <a:defRPr sz="1800"/>
                      </a:pPr>
                      <a:r>
                        <a:rPr sz="1200" dirty="0">
                          <a:latin typeface="Times Roman"/>
                          <a:ea typeface="Times Roman"/>
                          <a:cs typeface="Times Roman"/>
                          <a:sym typeface="Times Roman"/>
                        </a:rPr>
                        <a:t>Stock Price Prediction Using Long Short Term Memory</a:t>
                      </a:r>
                    </a:p>
                  </a:txBody>
                  <a:tcPr marL="0" marR="0" marT="0" marB="0" horzOverflow="overflow"/>
                </a:tc>
                <a:tc>
                  <a:txBody>
                    <a:bodyPr/>
                    <a:lstStyle/>
                    <a:p>
                      <a:pPr algn="l" defTabSz="457200">
                        <a:defRPr sz="1800"/>
                      </a:pPr>
                      <a:r>
                        <a:rPr sz="1200" dirty="0">
                          <a:latin typeface="Times Roman"/>
                          <a:ea typeface="Times Roman"/>
                          <a:cs typeface="Times Roman"/>
                          <a:sym typeface="Times Roman"/>
                        </a:rPr>
                        <a:t>Raghav Nandakumar, </a:t>
                      </a:r>
                      <a:r>
                        <a:rPr sz="1200" dirty="0" err="1">
                          <a:latin typeface="Times Roman"/>
                          <a:ea typeface="Times Roman"/>
                          <a:cs typeface="Times Roman"/>
                          <a:sym typeface="Times Roman"/>
                        </a:rPr>
                        <a:t>Uttamraj</a:t>
                      </a:r>
                      <a:r>
                        <a:rPr sz="1200" dirty="0">
                          <a:latin typeface="Times Roman"/>
                          <a:ea typeface="Times Roman"/>
                          <a:cs typeface="Times Roman"/>
                          <a:sym typeface="Times Roman"/>
                        </a:rPr>
                        <a:t> K R, Vishal R, Y V </a:t>
                      </a:r>
                      <a:r>
                        <a:rPr sz="1200" dirty="0" err="1">
                          <a:latin typeface="Times Roman"/>
                          <a:ea typeface="Times Roman"/>
                          <a:cs typeface="Times Roman"/>
                          <a:sym typeface="Times Roman"/>
                        </a:rPr>
                        <a:t>Lokeswari</a:t>
                      </a:r>
                      <a:endParaRPr sz="1200" dirty="0">
                        <a:latin typeface="Times Roman"/>
                        <a:ea typeface="Times Roman"/>
                        <a:cs typeface="Times Roman"/>
                        <a:sym typeface="Times Roman"/>
                      </a:endParaRPr>
                    </a:p>
                  </a:txBody>
                  <a:tcPr marL="0" marR="0" marT="0" marB="0" horzOverflow="overflow"/>
                </a:tc>
                <a:tc>
                  <a:txBody>
                    <a:bodyPr/>
                    <a:lstStyle/>
                    <a:p>
                      <a:pPr algn="l" defTabSz="457200">
                        <a:defRPr sz="1800"/>
                      </a:pPr>
                      <a:r>
                        <a:rPr sz="1200" dirty="0">
                          <a:latin typeface="Times Roman"/>
                          <a:ea typeface="Times Roman"/>
                          <a:cs typeface="Times Roman"/>
                          <a:sym typeface="Times Roman"/>
                        </a:rPr>
                        <a:t>International Research Journal of Engineering and Technology (IRJET), Volume: 05 Issue: 03 | Mar-2018 </a:t>
                      </a:r>
                    </a:p>
                  </a:txBody>
                  <a:tcPr marL="45720" marR="45720" horzOverflow="overflow"/>
                </a:tc>
                <a:tc>
                  <a:txBody>
                    <a:bodyPr/>
                    <a:lstStyle/>
                    <a:p>
                      <a:pPr algn="l" defTabSz="457200">
                        <a:defRPr sz="1800"/>
                      </a:pPr>
                      <a:r>
                        <a:rPr sz="1200" dirty="0">
                          <a:latin typeface="Times Roman"/>
                          <a:ea typeface="Times Roman"/>
                          <a:cs typeface="Times Roman"/>
                          <a:sym typeface="Times Roman"/>
                        </a:rPr>
                        <a:t>Recurrent Neural Network (RNN) called Long Short Term Memory (LSTM),</a:t>
                      </a: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Predicts the end of the day stock price and not for cumulative days. </a:t>
                      </a:r>
                    </a:p>
                  </a:txBody>
                  <a:tcPr marL="45720" marR="45720" horzOverflow="overflow"/>
                </a:tc>
                <a:extLst>
                  <a:ext uri="{0D108BD9-81ED-4DB2-BD59-A6C34878D82A}">
                    <a16:rowId xmlns:a16="http://schemas.microsoft.com/office/drawing/2014/main" val="4021493235"/>
                  </a:ext>
                </a:extLst>
              </a:tr>
              <a:tr h="1144028">
                <a:tc>
                  <a:txBody>
                    <a:bodyPr/>
                    <a:lstStyle/>
                    <a:p>
                      <a:pPr algn="l">
                        <a:defRPr sz="1800"/>
                      </a:pPr>
                      <a:r>
                        <a:rPr sz="1200" dirty="0">
                          <a:latin typeface="Times New Roman"/>
                          <a:ea typeface="Times New Roman"/>
                          <a:cs typeface="Times New Roman"/>
                          <a:sym typeface="Times New Roman"/>
                        </a:rPr>
                        <a:t>Fundamental Analysis in China: An Empirical Study of the Relationship between Financial Ratios and Stock Prices</a:t>
                      </a:r>
                    </a:p>
                  </a:txBody>
                  <a:tcPr marL="0" marR="0" marT="0" marB="0" horzOverflow="overflow"/>
                </a:tc>
                <a:tc>
                  <a:txBody>
                    <a:bodyPr/>
                    <a:lstStyle/>
                    <a:p>
                      <a:pPr algn="l">
                        <a:defRPr>
                          <a:latin typeface="Times New Roman"/>
                          <a:ea typeface="Times New Roman"/>
                          <a:cs typeface="Times New Roman"/>
                          <a:sym typeface="Times New Roman"/>
                        </a:defRPr>
                      </a:pPr>
                      <a:r>
                        <a:rPr dirty="0" err="1"/>
                        <a:t>Lijuan</a:t>
                      </a:r>
                      <a:r>
                        <a:rPr dirty="0"/>
                        <a:t> Ma,</a:t>
                      </a:r>
                      <a:r>
                        <a:rPr u="sng" dirty="0">
                          <a:solidFill>
                            <a:srgbClr val="0563C1"/>
                          </a:solidFill>
                          <a:uFill>
                            <a:solidFill>
                              <a:srgbClr val="0563C1"/>
                            </a:solidFill>
                          </a:uFill>
                          <a:hlinkClick r:id="rId2"/>
                        </a:rPr>
                        <a:t> </a:t>
                      </a:r>
                      <a:r>
                        <a:rPr dirty="0"/>
                        <a:t>Marcel </a:t>
                      </a:r>
                      <a:r>
                        <a:rPr dirty="0" err="1"/>
                        <a:t>Ausloos</a:t>
                      </a:r>
                      <a:r>
                        <a:rPr dirty="0"/>
                        <a:t>,  Christophe </a:t>
                      </a:r>
                      <a:r>
                        <a:rPr dirty="0" err="1"/>
                        <a:t>Schinckus</a:t>
                      </a:r>
                      <a:r>
                        <a:rPr dirty="0"/>
                        <a:t>,</a:t>
                      </a:r>
                      <a:r>
                        <a:rPr u="sng" dirty="0">
                          <a:solidFill>
                            <a:srgbClr val="0563C1"/>
                          </a:solidFill>
                          <a:uFill>
                            <a:solidFill>
                              <a:srgbClr val="0563C1"/>
                            </a:solidFill>
                          </a:uFill>
                          <a:hlinkClick r:id="rId3"/>
                        </a:rPr>
                        <a:t> </a:t>
                      </a:r>
                      <a:r>
                        <a:rPr dirty="0"/>
                        <a:t>H. L. Felicia Chong</a:t>
                      </a:r>
                    </a:p>
                  </a:txBody>
                  <a:tcPr marL="0" marR="0" marT="0" marB="0" horzOverflow="overflow"/>
                </a:tc>
                <a:tc>
                  <a:txBody>
                    <a:bodyPr/>
                    <a:lstStyle/>
                    <a:p>
                      <a:pPr algn="l">
                        <a:defRPr sz="1800"/>
                      </a:pPr>
                      <a:r>
                        <a:rPr sz="1200" dirty="0">
                          <a:latin typeface="Times New Roman"/>
                          <a:ea typeface="Times New Roman"/>
                          <a:cs typeface="Times New Roman"/>
                          <a:sym typeface="Times New Roman"/>
                        </a:rPr>
                        <a:t>School of Business, University of Leicester, Leicester, UK. 2018</a:t>
                      </a:r>
                    </a:p>
                  </a:txBody>
                  <a:tcPr marL="45720" marR="45720" horzOverflow="overflow"/>
                </a:tc>
                <a:tc>
                  <a:txBody>
                    <a:bodyPr/>
                    <a:lstStyle/>
                    <a:p>
                      <a:pPr algn="l">
                        <a:defRPr sz="1800"/>
                      </a:pPr>
                      <a:r>
                        <a:rPr sz="1200">
                          <a:latin typeface="Times New Roman"/>
                          <a:ea typeface="Times New Roman"/>
                          <a:cs typeface="Times New Roman"/>
                          <a:sym typeface="Times New Roman"/>
                        </a:rPr>
                        <a:t>SVM Regression</a:t>
                      </a:r>
                    </a:p>
                  </a:txBody>
                  <a:tcPr marL="45720" marR="45720" horzOverflow="overflow"/>
                </a:tc>
                <a:tc>
                  <a:txBody>
                    <a:bodyPr/>
                    <a:lstStyle/>
                    <a:p>
                      <a:pPr algn="l">
                        <a:defRPr sz="1800"/>
                      </a:pPr>
                      <a:r>
                        <a:rPr sz="1200" dirty="0">
                          <a:latin typeface="Times New Roman"/>
                          <a:ea typeface="Times New Roman"/>
                          <a:cs typeface="Times New Roman"/>
                          <a:sym typeface="Times New Roman"/>
                        </a:rPr>
                        <a:t>A very basic prediction algorithm. Not effectively being used.</a:t>
                      </a:r>
                    </a:p>
                  </a:txBody>
                  <a:tcPr marL="45720" marR="45720" horzOverflow="overflow"/>
                </a:tc>
                <a:extLst>
                  <a:ext uri="{0D108BD9-81ED-4DB2-BD59-A6C34878D82A}">
                    <a16:rowId xmlns:a16="http://schemas.microsoft.com/office/drawing/2014/main" val="10004"/>
                  </a:ext>
                </a:extLst>
              </a:tr>
              <a:tr h="996509">
                <a:tc>
                  <a:txBody>
                    <a:bodyPr/>
                    <a:lstStyle/>
                    <a:p>
                      <a:pPr algn="l">
                        <a:defRPr sz="1800"/>
                      </a:pPr>
                      <a:r>
                        <a:rPr sz="1200" dirty="0"/>
                        <a:t>NSE Stock Market Prediction Using Deep-Learning Models</a:t>
                      </a:r>
                    </a:p>
                  </a:txBody>
                  <a:tcPr marL="0" marR="0" marT="0" marB="0" horzOverflow="overflow"/>
                </a:tc>
                <a:tc>
                  <a:txBody>
                    <a:bodyPr/>
                    <a:lstStyle/>
                    <a:p>
                      <a:pPr algn="l">
                        <a:defRPr sz="1800"/>
                      </a:pPr>
                      <a:r>
                        <a:rPr sz="1200" dirty="0" err="1"/>
                        <a:t>Hiransha</a:t>
                      </a:r>
                      <a:r>
                        <a:rPr sz="1200" dirty="0"/>
                        <a:t> M, Gopalakrishnan E.A, Vijay Krishna Menon, Soman K.P</a:t>
                      </a:r>
                    </a:p>
                  </a:txBody>
                  <a:tcPr marL="0" marR="0" marT="0" marB="0" horzOverflow="overflow"/>
                </a:tc>
                <a:tc>
                  <a:txBody>
                    <a:bodyPr/>
                    <a:lstStyle/>
                    <a:p>
                      <a:pPr algn="l">
                        <a:defRPr sz="1800"/>
                      </a:pPr>
                      <a:r>
                        <a:rPr sz="1200" dirty="0">
                          <a:latin typeface="Times New Roman"/>
                          <a:ea typeface="Times New Roman"/>
                          <a:cs typeface="Times New Roman"/>
                          <a:sym typeface="Times New Roman"/>
                        </a:rPr>
                        <a:t>International Conference on Computational Intelligence and Data Science (ICCIDS 2018)</a:t>
                      </a:r>
                    </a:p>
                  </a:txBody>
                  <a:tcPr marL="45720" marR="45720" horzOverflow="overflow"/>
                </a:tc>
                <a:tc>
                  <a:txBody>
                    <a:bodyPr/>
                    <a:lstStyle/>
                    <a:p>
                      <a:pPr algn="l">
                        <a:defRPr sz="1800"/>
                      </a:pPr>
                      <a:r>
                        <a:rPr sz="1200">
                          <a:latin typeface="Times New Roman"/>
                          <a:ea typeface="Times New Roman"/>
                          <a:cs typeface="Times New Roman"/>
                          <a:sym typeface="Times New Roman"/>
                        </a:rPr>
                        <a:t>ANN</a:t>
                      </a:r>
                    </a:p>
                  </a:txBody>
                  <a:tcPr marL="45720" marR="45720" horzOverflow="overflow"/>
                </a:tc>
                <a:tc>
                  <a:txBody>
                    <a:bodyPr/>
                    <a:lstStyle/>
                    <a:p>
                      <a:pPr algn="l">
                        <a:defRPr sz="1800"/>
                      </a:pPr>
                      <a:r>
                        <a:rPr sz="1200" dirty="0">
                          <a:latin typeface="Times New Roman"/>
                          <a:ea typeface="Times New Roman"/>
                          <a:cs typeface="Times New Roman"/>
                          <a:sym typeface="Times New Roman"/>
                        </a:rPr>
                        <a:t>Only prediction using one dataset. Raises to difficulty for many companies</a:t>
                      </a:r>
                    </a:p>
                  </a:txBody>
                  <a:tcPr marL="45720" marR="45720" horzOverflow="overflow"/>
                </a:tc>
                <a:extLst>
                  <a:ext uri="{0D108BD9-81ED-4DB2-BD59-A6C34878D82A}">
                    <a16:rowId xmlns:a16="http://schemas.microsoft.com/office/drawing/2014/main" val="10005"/>
                  </a:ext>
                </a:extLst>
              </a:tr>
            </a:tbl>
          </a:graphicData>
        </a:graphic>
      </p:graphicFrame>
      <p:pic>
        <p:nvPicPr>
          <p:cNvPr id="113" name="Picture 3" descr="Picture 3"/>
          <p:cNvPicPr>
            <a:picLocks noChangeAspect="1"/>
          </p:cNvPicPr>
          <p:nvPr/>
        </p:nvPicPr>
        <p:blipFill>
          <a:blip r:embed="rId4"/>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BD0B-9321-9A4B-9A6A-54A6B878C2AC}"/>
              </a:ext>
            </a:extLst>
          </p:cNvPr>
          <p:cNvSpPr>
            <a:spLocks noGrp="1"/>
          </p:cNvSpPr>
          <p:nvPr>
            <p:ph type="title"/>
          </p:nvPr>
        </p:nvSpPr>
        <p:spPr/>
        <p:txBody>
          <a:bodyPr/>
          <a:lstStyle/>
          <a:p>
            <a:r>
              <a:rPr lang="en-US" dirty="0"/>
              <a:t>Motivation</a:t>
            </a:r>
          </a:p>
        </p:txBody>
      </p:sp>
      <p:sp>
        <p:nvSpPr>
          <p:cNvPr id="3" name="Text Placeholder 2">
            <a:extLst>
              <a:ext uri="{FF2B5EF4-FFF2-40B4-BE49-F238E27FC236}">
                <a16:creationId xmlns:a16="http://schemas.microsoft.com/office/drawing/2014/main" id="{F5A906B6-7DEA-EB40-8E7D-EAE451011A30}"/>
              </a:ext>
            </a:extLst>
          </p:cNvPr>
          <p:cNvSpPr>
            <a:spLocks noGrp="1"/>
          </p:cNvSpPr>
          <p:nvPr>
            <p:ph type="body" idx="1"/>
          </p:nvPr>
        </p:nvSpPr>
        <p:spPr/>
        <p:txBody>
          <a:bodyPr/>
          <a:lstStyle/>
          <a:p>
            <a:r>
              <a:rPr lang="en-US" dirty="0"/>
              <a:t>When our team was new to stock trading we faced a lot of difficulties in picking the right stocks and finding good entry and exit points which led to many newbie mistakes.</a:t>
            </a:r>
          </a:p>
          <a:p>
            <a:r>
              <a:rPr lang="en-US" dirty="0"/>
              <a:t>In order to ensure that nobody else faces this problem, our web-app will help a rookie cope up with the markets and make a wise decision in investing his money by providing data and back tested strategies that professional traders use daily.</a:t>
            </a:r>
          </a:p>
        </p:txBody>
      </p:sp>
    </p:spTree>
    <p:extLst>
      <p:ext uri="{BB962C8B-B14F-4D97-AF65-F5344CB8AC3E}">
        <p14:creationId xmlns:p14="http://schemas.microsoft.com/office/powerpoint/2010/main" val="35282053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t>Proposed System</a:t>
            </a:r>
          </a:p>
        </p:txBody>
      </p:sp>
      <p:sp>
        <p:nvSpPr>
          <p:cNvPr id="117" name="Content Placeholder 2"/>
          <p:cNvSpPr txBox="1">
            <a:spLocks noGrp="1"/>
          </p:cNvSpPr>
          <p:nvPr>
            <p:ph type="body" idx="1"/>
          </p:nvPr>
        </p:nvSpPr>
        <p:spPr>
          <a:xfrm>
            <a:off x="838200" y="1825625"/>
            <a:ext cx="10515600" cy="4351338"/>
          </a:xfrm>
          <a:prstGeom prst="rect">
            <a:avLst/>
          </a:prstGeom>
        </p:spPr>
        <p:txBody>
          <a:bodyPr/>
          <a:lstStyle/>
          <a:p>
            <a:pPr marL="219455" indent="-219455" algn="just" defTabSz="877823">
              <a:spcBef>
                <a:spcPts val="900"/>
              </a:spcBef>
              <a:defRPr sz="1727">
                <a:latin typeface="Times New Roman"/>
                <a:ea typeface="Times New Roman"/>
                <a:cs typeface="Times New Roman"/>
                <a:sym typeface="Times New Roman"/>
              </a:defRPr>
            </a:pPr>
            <a:r>
              <a:t>The investor may choose not to invest all of their funds into a single company lest that company takes unexpected turn. </a:t>
            </a:r>
          </a:p>
          <a:p>
            <a:pPr marL="219455" indent="-219455" algn="just" defTabSz="877823">
              <a:spcBef>
                <a:spcPts val="900"/>
              </a:spcBef>
              <a:defRPr sz="1727">
                <a:latin typeface="Times New Roman"/>
                <a:ea typeface="Times New Roman"/>
                <a:cs typeface="Times New Roman"/>
                <a:sym typeface="Times New Roman"/>
              </a:defRPr>
            </a:pPr>
            <a:r>
              <a:t>A more common approach would be for an investor to 3 invest across a broad range of stocks based on some criteria he has decided on before.</a:t>
            </a:r>
          </a:p>
          <a:p>
            <a:pPr marL="219455" indent="-219455" algn="just" defTabSz="877823">
              <a:spcBef>
                <a:spcPts val="900"/>
              </a:spcBef>
              <a:defRPr sz="1727">
                <a:latin typeface="Times New Roman"/>
                <a:ea typeface="Times New Roman"/>
                <a:cs typeface="Times New Roman"/>
                <a:sym typeface="Times New Roman"/>
              </a:defRPr>
            </a:pPr>
            <a:r>
              <a:t>This project will focus exclusively on predicting the daily trend (price movement) of individual stocks. </a:t>
            </a:r>
          </a:p>
          <a:p>
            <a:pPr marL="219455" indent="-219455" algn="just" defTabSz="877823">
              <a:spcBef>
                <a:spcPts val="900"/>
              </a:spcBef>
              <a:defRPr sz="1727">
                <a:latin typeface="Times New Roman"/>
                <a:ea typeface="Times New Roman"/>
                <a:cs typeface="Times New Roman"/>
                <a:sym typeface="Times New Roman"/>
              </a:defRPr>
            </a:pPr>
            <a:r>
              <a:t>The project will make no attempt to deciding how much money to allocate to each prediction. More so, the project will analyse the accuracies of these predictions</a:t>
            </a:r>
          </a:p>
          <a:p>
            <a:pPr marL="219455" indent="-219455" algn="just" defTabSz="877823">
              <a:lnSpc>
                <a:spcPct val="81000"/>
              </a:lnSpc>
              <a:spcBef>
                <a:spcPts val="900"/>
              </a:spcBef>
              <a:defRPr sz="1727">
                <a:latin typeface="Times New Roman"/>
                <a:ea typeface="Times New Roman"/>
                <a:cs typeface="Times New Roman"/>
                <a:sym typeface="Times New Roman"/>
              </a:defRPr>
            </a:pPr>
            <a:r>
              <a:t>Stock market attracts thousands of investors’ hearts from all around the world. The risk and profit of it has great charm and every investor wants to book profit from that. People use various methods to predict market volatility, such as K-line diagram analysis method, Point Data Diagram, Moving Average Convergence Divergence, even coin tossing, fortune telling, and so on.</a:t>
            </a:r>
          </a:p>
          <a:p>
            <a:pPr marL="219455" indent="-219455" algn="just" defTabSz="877823">
              <a:lnSpc>
                <a:spcPct val="81000"/>
              </a:lnSpc>
              <a:spcBef>
                <a:spcPts val="900"/>
              </a:spcBef>
              <a:defRPr sz="1727">
                <a:latin typeface="Times New Roman"/>
                <a:ea typeface="Times New Roman"/>
                <a:cs typeface="Times New Roman"/>
                <a:sym typeface="Times New Roman"/>
              </a:defRPr>
            </a:pPr>
            <a:r>
              <a:t>Now, all the financial data is stored digitally and is easily accessible. Availability of this huge amount of financial data in digital media creates appropriate conditions for a data mining research. The important problem in this area is to make effective use of the available data.</a:t>
            </a:r>
          </a:p>
          <a:p>
            <a:pPr marL="154004" indent="-154004" algn="just" defTabSz="438911">
              <a:lnSpc>
                <a:spcPct val="100000"/>
              </a:lnSpc>
              <a:spcBef>
                <a:spcPts val="0"/>
              </a:spcBef>
              <a:buFontTx/>
              <a:defRPr sz="1536">
                <a:latin typeface="Times New Roman"/>
                <a:ea typeface="Times New Roman"/>
                <a:cs typeface="Times New Roman"/>
                <a:sym typeface="Times New Roman"/>
              </a:defRPr>
            </a:pPr>
            <a:r>
              <a:t>We propose an online learning algorithm for predicting the end-of-day price of a given stock with the help of Long Short Term Memory (LSTM), a type of Recurrent Neural Network (RNN)</a:t>
            </a:r>
          </a:p>
        </p:txBody>
      </p:sp>
      <p:pic>
        <p:nvPicPr>
          <p:cNvPr id="118"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157</TotalTime>
  <Words>2477</Words>
  <Application>Microsoft Macintosh PowerPoint</Application>
  <PresentationFormat>Widescreen</PresentationFormat>
  <Paragraphs>157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Times New Roman</vt:lpstr>
      <vt:lpstr>Times Roman</vt:lpstr>
      <vt:lpstr>Wingdings</vt:lpstr>
      <vt:lpstr>Office Theme</vt:lpstr>
      <vt:lpstr>  EZFINUP </vt:lpstr>
      <vt:lpstr>Introduction</vt:lpstr>
      <vt:lpstr>Area of Research</vt:lpstr>
      <vt:lpstr>Abstract</vt:lpstr>
      <vt:lpstr>Objective of the Project</vt:lpstr>
      <vt:lpstr>Literature Review/Existing Systems</vt:lpstr>
      <vt:lpstr>Literature Review/Existing Systems</vt:lpstr>
      <vt:lpstr>Motivation</vt:lpstr>
      <vt:lpstr>Proposed System</vt:lpstr>
      <vt:lpstr>Hardware &amp; Software Requirements</vt:lpstr>
      <vt:lpstr>Methodology / Technique For Stock Price Prediction</vt:lpstr>
      <vt:lpstr>Methodology / Technique For Algorithmic Trading</vt:lpstr>
      <vt:lpstr>Methodology / Technique For Stock Screener</vt:lpstr>
      <vt:lpstr>Conclusion and Future work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Stock Price Prediction </dc:title>
  <cp:lastModifiedBy>sarvesh krishna</cp:lastModifiedBy>
  <cp:revision>17</cp:revision>
  <dcterms:modified xsi:type="dcterms:W3CDTF">2021-01-18T14:22:42Z</dcterms:modified>
</cp:coreProperties>
</file>