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40"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cirp.org/(S(351jmbntvnsjt1aadkposzje))/journal/articles.aspx?searchcode=Marcel++Ausloos&amp;searchfield=authors&amp;page=1" TargetMode="External"/><Relationship Id="rId3" Type="http://schemas.openxmlformats.org/officeDocument/2006/relationships/hyperlink" Target="https://www.scirp.org/(S(351jmbntvnsjt1aadkposzje))/journal/articles.aspx?searchcode=H.+L.+Felicia++Chong&amp;searchfield=authors&amp;page=1" TargetMode="External"/><Relationship Id="rId4"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cirp.org/(S(351jmbntvnsjt1aadkposzje))/journal/articles.aspx?searchcode=Marcel++Ausloos&amp;searchfield=authors&amp;page=1" TargetMode="External"/><Relationship Id="rId3" Type="http://schemas.openxmlformats.org/officeDocument/2006/relationships/hyperlink" Target="https://www.scirp.org/(S(351jmbntvnsjt1aadkposzje))/journal/articles.aspx?searchcode=H.+L.+Felicia++Chong&amp;searchfield=authors&amp;page=1" TargetMode="External"/><Relationship Id="rId4"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p>
            <a:pPr defTabSz="731519">
              <a:defRPr sz="3800">
                <a:latin typeface="Times New Roman"/>
                <a:ea typeface="Times New Roman"/>
                <a:cs typeface="Times New Roman"/>
                <a:sym typeface="Times New Roman"/>
              </a:defRPr>
            </a:pPr>
            <a:br/>
            <a:br/>
            <a:r>
              <a:rPr>
                <a:solidFill>
                  <a:srgbClr val="292929"/>
                </a:solidFill>
              </a:rPr>
              <a:t>EZFINUP</a:t>
            </a:r>
            <a:br>
              <a:rPr>
                <a:solidFill>
                  <a:srgbClr val="292929"/>
                </a:solidFill>
              </a:rPr>
            </a:br>
          </a:p>
        </p:txBody>
      </p:sp>
      <p:sp>
        <p:nvSpPr>
          <p:cNvPr id="95" name="Subtitle 2"/>
          <p:cNvSpPr txBox="1"/>
          <p:nvPr>
            <p:ph type="subTitle" sz="quarter" idx="1"/>
          </p:nvPr>
        </p:nvSpPr>
        <p:spPr>
          <a:xfrm>
            <a:off x="1524000" y="3602037"/>
            <a:ext cx="9144000" cy="1655762"/>
          </a:xfrm>
          <a:prstGeom prst="rect">
            <a:avLst/>
          </a:prstGeom>
        </p:spPr>
        <p:txBody>
          <a:bodyPr/>
          <a:lstStyle/>
          <a:p>
            <a:pPr algn="r">
              <a:defRPr>
                <a:latin typeface="Times New Roman"/>
                <a:ea typeface="Times New Roman"/>
                <a:cs typeface="Times New Roman"/>
                <a:sym typeface="Times New Roman"/>
              </a:defRPr>
            </a:pPr>
            <a:r>
              <a:t>V Vaishnav- 17113027</a:t>
            </a:r>
          </a:p>
          <a:p>
            <a:pPr algn="r">
              <a:defRPr>
                <a:latin typeface="Times New Roman"/>
                <a:ea typeface="Times New Roman"/>
                <a:cs typeface="Times New Roman"/>
                <a:sym typeface="Times New Roman"/>
              </a:defRPr>
            </a:pPr>
            <a:r>
              <a:t>Sidharth R V-17113035</a:t>
            </a:r>
          </a:p>
          <a:p>
            <a:pPr algn="r">
              <a:defRPr>
                <a:latin typeface="Times New Roman"/>
                <a:ea typeface="Times New Roman"/>
                <a:cs typeface="Times New Roman"/>
                <a:sym typeface="Times New Roman"/>
              </a:defRPr>
            </a:pPr>
            <a:r>
              <a:t>S</a:t>
            </a:r>
            <a:r>
              <a:t>arvesh S - 17113061</a:t>
            </a:r>
          </a:p>
        </p:txBody>
      </p:sp>
      <p:pic>
        <p:nvPicPr>
          <p:cNvPr id="96" name="Picture 3" descr="Picture 3"/>
          <p:cNvPicPr>
            <a:picLocks noChangeAspect="1"/>
          </p:cNvPicPr>
          <p:nvPr/>
        </p:nvPicPr>
        <p:blipFill>
          <a:blip r:embed="rId2">
            <a:extLst/>
          </a:blip>
          <a:stretch>
            <a:fillRect/>
          </a:stretch>
        </p:blipFill>
        <p:spPr>
          <a:xfrm>
            <a:off x="4389120" y="434934"/>
            <a:ext cx="2685011" cy="687431"/>
          </a:xfrm>
          <a:prstGeom prst="rect">
            <a:avLst/>
          </a:prstGeom>
          <a:ln w="12700">
            <a:miter lim="400000"/>
          </a:ln>
        </p:spPr>
      </p:pic>
      <p:sp>
        <p:nvSpPr>
          <p:cNvPr id="97" name="TextBox 4"/>
          <p:cNvSpPr txBox="1"/>
          <p:nvPr/>
        </p:nvSpPr>
        <p:spPr>
          <a:xfrm>
            <a:off x="2390917" y="1447921"/>
            <a:ext cx="7302606" cy="48273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atin typeface="Times New Roman"/>
                <a:ea typeface="Times New Roman"/>
                <a:cs typeface="Times New Roman"/>
                <a:sym typeface="Times New Roman"/>
              </a:defRPr>
            </a:lvl1pPr>
          </a:lstStyle>
          <a:p>
            <a:pPr/>
            <a:r>
              <a:t>Department of Computer Science and Engineering</a:t>
            </a:r>
          </a:p>
        </p:txBody>
      </p:sp>
      <p:sp>
        <p:nvSpPr>
          <p:cNvPr id="98" name="Mentor: Dr.S. Sathyalakshmi"/>
          <p:cNvSpPr txBox="1"/>
          <p:nvPr/>
        </p:nvSpPr>
        <p:spPr>
          <a:xfrm>
            <a:off x="2490178" y="4255704"/>
            <a:ext cx="2785166" cy="3484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a:latin typeface="Times New Roman"/>
                <a:ea typeface="Times New Roman"/>
                <a:cs typeface="Times New Roman"/>
                <a:sym typeface="Times New Roman"/>
              </a:defRPr>
            </a:pPr>
            <a:r>
              <a:t>Mentor:</a:t>
            </a:r>
            <a:r>
              <a:rPr b="0"/>
              <a:t> Dr.</a:t>
            </a:r>
            <a:r>
              <a:rPr b="0"/>
              <a:t> J. Thangakumar</a:t>
            </a:r>
          </a:p>
        </p:txBody>
      </p:sp>
      <p:sp>
        <p:nvSpPr>
          <p:cNvPr id="99" name="Mentor: Dr.S. Sathyalakshmi"/>
          <p:cNvSpPr txBox="1"/>
          <p:nvPr/>
        </p:nvSpPr>
        <p:spPr>
          <a:xfrm>
            <a:off x="2490178" y="4572086"/>
            <a:ext cx="2127494" cy="3484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a:latin typeface="Times New Roman"/>
                <a:ea typeface="Times New Roman"/>
                <a:cs typeface="Times New Roman"/>
                <a:sym typeface="Times New Roman"/>
              </a:defRPr>
            </a:pPr>
            <a:r>
              <a:t>Team Number: </a:t>
            </a:r>
            <a:r>
              <a:rPr b="0"/>
              <a:t>T_12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Work done so far"/>
          <p:cNvSpPr txBox="1"/>
          <p:nvPr>
            <p:ph type="title" idx="4294967295"/>
          </p:nvPr>
        </p:nvSpPr>
        <p:spPr>
          <a:xfrm>
            <a:off x="1219200" y="177517"/>
            <a:ext cx="9753600" cy="1668464"/>
          </a:xfrm>
          <a:prstGeom prst="rect">
            <a:avLst/>
          </a:prstGeom>
        </p:spPr>
        <p:txBody>
          <a:bodyPr/>
          <a:lstStyle>
            <a:lvl1pPr algn="ctr"/>
          </a:lstStyle>
          <a:p>
            <a:pPr/>
            <a:r>
              <a:t>Work done so far </a:t>
            </a:r>
          </a:p>
        </p:txBody>
      </p:sp>
      <p:sp>
        <p:nvSpPr>
          <p:cNvPr id="132" name="Micro-service architecture has been established.…"/>
          <p:cNvSpPr txBox="1"/>
          <p:nvPr>
            <p:ph type="body" idx="4294967295"/>
          </p:nvPr>
        </p:nvSpPr>
        <p:spPr>
          <a:xfrm>
            <a:off x="628381" y="1727496"/>
            <a:ext cx="10935238" cy="4419601"/>
          </a:xfrm>
          <a:prstGeom prst="rect">
            <a:avLst/>
          </a:prstGeom>
        </p:spPr>
        <p:txBody>
          <a:bodyPr/>
          <a:lstStyle/>
          <a:p>
            <a:pPr algn="just"/>
            <a:r>
              <a:t>Micro-service architecture has been established.</a:t>
            </a:r>
          </a:p>
          <a:p>
            <a:pPr algn="just"/>
            <a:r>
              <a:t>Stock price prediction for few companies have been implemented and is under testing. </a:t>
            </a:r>
          </a:p>
          <a:p>
            <a:pPr algn="just"/>
            <a:r>
              <a:t>Basic UI for the project has been completed.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Project Plan"/>
          <p:cNvSpPr txBox="1"/>
          <p:nvPr>
            <p:ph type="title" idx="4294967295"/>
          </p:nvPr>
        </p:nvSpPr>
        <p:spPr>
          <a:xfrm>
            <a:off x="1219200" y="284153"/>
            <a:ext cx="9753600" cy="1668463"/>
          </a:xfrm>
          <a:prstGeom prst="rect">
            <a:avLst/>
          </a:prstGeom>
        </p:spPr>
        <p:txBody>
          <a:bodyPr/>
          <a:lstStyle>
            <a:lvl1pPr algn="ctr"/>
          </a:lstStyle>
          <a:p>
            <a:pPr/>
            <a:r>
              <a:t>Project Plan</a:t>
            </a:r>
          </a:p>
        </p:txBody>
      </p:sp>
      <p:sp>
        <p:nvSpPr>
          <p:cNvPr id="135" name="Our goal is to publish the paper for our project and release it as a website so that people can use it to buy and sell stocks and make profit.…"/>
          <p:cNvSpPr txBox="1"/>
          <p:nvPr>
            <p:ph type="body" idx="4294967295"/>
          </p:nvPr>
        </p:nvSpPr>
        <p:spPr>
          <a:xfrm>
            <a:off x="581652" y="1810435"/>
            <a:ext cx="11028696" cy="4419601"/>
          </a:xfrm>
          <a:prstGeom prst="rect">
            <a:avLst/>
          </a:prstGeom>
        </p:spPr>
        <p:txBody>
          <a:bodyPr/>
          <a:lstStyle/>
          <a:p>
            <a:pPr algn="just"/>
            <a:r>
              <a:t>Our goal is to publish the paper for our project and release it as a website so that people can use it to buy and sell stocks and make profit.</a:t>
            </a:r>
          </a:p>
          <a:p>
            <a:pPr algn="just"/>
            <a:r>
              <a:t>We are using micro-service architecture to host our platform’s features such as prediction, buy and sell signals in the cloud. This provides code independence as each and every feature is deployed as an API. </a:t>
            </a:r>
          </a:p>
          <a:p>
            <a:pPr algn="just"/>
            <a:r>
              <a:t>We also provide a stock screener based on candle stick charts so that trader can search for particular patten from vast variety of stocks. </a:t>
            </a:r>
          </a:p>
          <a:p>
            <a:pPr algn="just"/>
            <a:r>
              <a:t>Important financial details of company are also displayed so that user can perform fundamental analysis.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Paper publication status"/>
          <p:cNvSpPr txBox="1"/>
          <p:nvPr>
            <p:ph type="title"/>
          </p:nvPr>
        </p:nvSpPr>
        <p:spPr>
          <a:prstGeom prst="rect">
            <a:avLst/>
          </a:prstGeom>
        </p:spPr>
        <p:txBody>
          <a:bodyPr/>
          <a:lstStyle>
            <a:lvl1pPr algn="ctr"/>
          </a:lstStyle>
          <a:p>
            <a:pPr/>
            <a:r>
              <a:t>Paper publication status </a:t>
            </a:r>
          </a:p>
        </p:txBody>
      </p:sp>
      <p:sp>
        <p:nvSpPr>
          <p:cNvPr id="138" name="We referred many papers in SCOPUS index to know the format of paper publication and also to learn how a professional paper publication should be.…"/>
          <p:cNvSpPr txBox="1"/>
          <p:nvPr>
            <p:ph type="body" idx="4294967295"/>
          </p:nvPr>
        </p:nvSpPr>
        <p:spPr>
          <a:xfrm>
            <a:off x="864093" y="1988161"/>
            <a:ext cx="10463814" cy="4419601"/>
          </a:xfrm>
          <a:prstGeom prst="rect">
            <a:avLst/>
          </a:prstGeom>
        </p:spPr>
        <p:txBody>
          <a:bodyPr/>
          <a:lstStyle/>
          <a:p>
            <a:pPr algn="just"/>
            <a:r>
              <a:t>We referred many papers in SCOPUS index to know the format of paper publication and also to learn how a professional paper publication should be. </a:t>
            </a:r>
          </a:p>
          <a:p>
            <a:pPr algn="just"/>
            <a:r>
              <a:t>With those example we are preparing the contents of our paper without plagiarism.  </a:t>
            </a:r>
          </a:p>
          <a:p>
            <a:pPr algn="just"/>
            <a:r>
              <a:t>We are also in the process of showing the accuracy of our stock prediction by using the real time data in different scenario.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References</a:t>
            </a:r>
          </a:p>
        </p:txBody>
      </p:sp>
      <p:sp>
        <p:nvSpPr>
          <p:cNvPr id="141" name="Content Placeholder 2"/>
          <p:cNvSpPr txBox="1"/>
          <p:nvPr>
            <p:ph type="body" idx="1"/>
          </p:nvPr>
        </p:nvSpPr>
        <p:spPr>
          <a:prstGeom prst="rect">
            <a:avLst/>
          </a:prstGeom>
        </p:spPr>
        <p:txBody>
          <a:bodyPr/>
          <a:lstStyle/>
          <a:p>
            <a:pPr marL="0" indent="0" algn="just">
              <a:buSzTx/>
              <a:buNone/>
              <a:defRPr sz="1800">
                <a:solidFill>
                  <a:srgbClr val="323232"/>
                </a:solidFill>
                <a:latin typeface="Times New Roman"/>
                <a:ea typeface="Times New Roman"/>
                <a:cs typeface="Times New Roman"/>
                <a:sym typeface="Times New Roman"/>
              </a:defRPr>
            </a:pPr>
            <a:r>
              <a:t>[1] </a:t>
            </a:r>
            <a:r>
              <a:t>Richard J. Martin Design and analysis of momentum trading strategies. arXiv:2101.01006v1 [q-fin.GN] 4 Jan      2021 </a:t>
            </a:r>
          </a:p>
          <a:p>
            <a:pPr marL="0" indent="0" algn="just">
              <a:buSzTx/>
              <a:buNone/>
              <a:defRPr sz="1800">
                <a:solidFill>
                  <a:srgbClr val="323232"/>
                </a:solidFill>
                <a:latin typeface="Times New Roman"/>
                <a:ea typeface="Times New Roman"/>
                <a:cs typeface="Times New Roman"/>
                <a:sym typeface="Times New Roman"/>
              </a:defRPr>
            </a:pPr>
            <a:r>
              <a:t>[2] </a:t>
            </a:r>
            <a:r>
              <a:t>Ao Kong, Robert Azencott, Hongliang Zhu Pattern recognition in trading behaviors before stock price jumps: new method based on multivariate time series classification. arXiv:2011.04939v1 [q-fin.ST] 10 Nov 2020 </a:t>
            </a:r>
          </a:p>
          <a:p>
            <a:pPr marL="0" indent="0" algn="just">
              <a:buSzTx/>
              <a:buNone/>
              <a:defRPr sz="1800">
                <a:solidFill>
                  <a:srgbClr val="323232"/>
                </a:solidFill>
                <a:latin typeface="Times New Roman"/>
                <a:ea typeface="Times New Roman"/>
                <a:cs typeface="Times New Roman"/>
                <a:sym typeface="Times New Roman"/>
              </a:defRPr>
            </a:pPr>
            <a:r>
              <a:t>[3] </a:t>
            </a:r>
            <a:r>
              <a:t>Penglei Gao ,Rui Zhang and Xi Yang (18 August 2020) The Application of Stock Index Price Prediction with Neural Network </a:t>
            </a:r>
          </a:p>
          <a:p>
            <a:pPr marL="0" indent="0" algn="just">
              <a:buSzTx/>
              <a:buNone/>
              <a:defRPr sz="1800">
                <a:solidFill>
                  <a:srgbClr val="323232"/>
                </a:solidFill>
                <a:latin typeface="Times New Roman"/>
                <a:ea typeface="Times New Roman"/>
                <a:cs typeface="Times New Roman"/>
                <a:sym typeface="Times New Roman"/>
              </a:defRPr>
            </a:pPr>
            <a:r>
              <a:t>[4]</a:t>
            </a:r>
            <a:r>
              <a:t> Padmaja Dhenuvakonda, R. Anandan, N. Kumar (10.06.2020) STOCK PRICE PREDICTION USING ARTIFICIAL NEURAL NETWORKS </a:t>
            </a:r>
          </a:p>
          <a:p>
            <a:pPr marL="0" indent="0" algn="just">
              <a:buSzTx/>
              <a:buNone/>
              <a:defRPr sz="1800">
                <a:solidFill>
                  <a:srgbClr val="323232"/>
                </a:solidFill>
                <a:latin typeface="Times New Roman"/>
                <a:ea typeface="Times New Roman"/>
                <a:cs typeface="Times New Roman"/>
                <a:sym typeface="Times New Roman"/>
              </a:defRPr>
            </a:pPr>
            <a:r>
              <a:t>[5] </a:t>
            </a:r>
            <a:r>
              <a:t>Jun-Hao Chen, Samuel Yen-Chi Chen, Yun-Cheng Tsai, and Chih-Shiang Shur. Explainable Deep Convolutional Candlestick Learner. arXiv:2001.02767v4 [cs.LG] 29 May 2020 </a:t>
            </a:r>
          </a:p>
          <a:p>
            <a:pPr marL="0" indent="0" algn="just">
              <a:buSzTx/>
              <a:buNone/>
              <a:defRPr sz="1800">
                <a:solidFill>
                  <a:srgbClr val="323232"/>
                </a:solidFill>
                <a:latin typeface="Times New Roman"/>
                <a:ea typeface="Times New Roman"/>
                <a:cs typeface="Times New Roman"/>
                <a:sym typeface="Times New Roman"/>
              </a:defRPr>
            </a:pPr>
            <a:r>
              <a:t>[6] Raghav Nandakumar, Uttamraj K R, Vishal R, Y V Lokeswari(Mar-2018) Stock Price Prediction Using Long Short Term Memory</a:t>
            </a:r>
          </a:p>
        </p:txBody>
      </p:sp>
      <p:pic>
        <p:nvPicPr>
          <p:cNvPr id="142" name="Picture 3" descr="Picture 3"/>
          <p:cNvPicPr>
            <a:picLocks noChangeAspect="1"/>
          </p:cNvPicPr>
          <p:nvPr/>
        </p:nvPicPr>
        <p:blipFill>
          <a:blip r:embed="rId2">
            <a:extLst/>
          </a:blip>
          <a:stretch>
            <a:fillRect/>
          </a:stretch>
        </p:blipFill>
        <p:spPr>
          <a:xfrm>
            <a:off x="116377" y="6428413"/>
            <a:ext cx="1928555" cy="35168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References</a:t>
            </a:r>
          </a:p>
        </p:txBody>
      </p:sp>
      <p:sp>
        <p:nvSpPr>
          <p:cNvPr id="145" name="Content Placeholder 2"/>
          <p:cNvSpPr txBox="1"/>
          <p:nvPr>
            <p:ph type="body" idx="1"/>
          </p:nvPr>
        </p:nvSpPr>
        <p:spPr>
          <a:prstGeom prst="rect">
            <a:avLst/>
          </a:prstGeom>
        </p:spPr>
        <p:txBody>
          <a:bodyPr/>
          <a:lstStyle/>
          <a:p>
            <a:pPr marL="0" indent="0" algn="just">
              <a:buSzTx/>
              <a:buNone/>
              <a:defRPr sz="1800">
                <a:solidFill>
                  <a:srgbClr val="323232"/>
                </a:solidFill>
                <a:latin typeface="Times New Roman"/>
                <a:ea typeface="Times New Roman"/>
                <a:cs typeface="Times New Roman"/>
                <a:sym typeface="Times New Roman"/>
              </a:defRPr>
            </a:pPr>
            <a:r>
              <a:t>[</a:t>
            </a:r>
            <a:r>
              <a:t>7</a:t>
            </a:r>
            <a:r>
              <a:t>]</a:t>
            </a:r>
            <a:r>
              <a:t> Lijuan Ma,</a:t>
            </a:r>
            <a:r>
              <a:rPr u="sng">
                <a:solidFill>
                  <a:srgbClr val="0000FF"/>
                </a:solidFill>
                <a:uFill>
                  <a:solidFill>
                    <a:srgbClr val="0000FF"/>
                  </a:solidFill>
                </a:uFill>
                <a:hlinkClick r:id="rId2" invalidUrl="" action="" tgtFrame="" tooltip="" history="1" highlightClick="0" endSnd="0"/>
              </a:rPr>
              <a:t> </a:t>
            </a:r>
            <a:r>
              <a:t>Marcel Ausloos,  Christophe Schinckus,</a:t>
            </a:r>
            <a:r>
              <a:rPr u="sng">
                <a:solidFill>
                  <a:srgbClr val="0000FF"/>
                </a:solidFill>
                <a:uFill>
                  <a:solidFill>
                    <a:srgbClr val="0000FF"/>
                  </a:solidFill>
                </a:uFill>
                <a:hlinkClick r:id="rId3" invalidUrl="" action="" tgtFrame="" tooltip="" history="1" highlightClick="0" endSnd="0"/>
              </a:rPr>
              <a:t> </a:t>
            </a:r>
            <a:r>
              <a:t>H. L. Felicia Chong; Fundamental Analysis in China: An Empirical Study of the Relationship between Financial Ratios and Stock Prices; School of Business, University of Leicester, Leicester, UK. 2018</a:t>
            </a:r>
          </a:p>
          <a:p>
            <a:pPr marL="0" indent="0" algn="just">
              <a:buSzTx/>
              <a:buNone/>
              <a:defRPr sz="1800">
                <a:solidFill>
                  <a:srgbClr val="323232"/>
                </a:solidFill>
                <a:latin typeface="Times New Roman"/>
                <a:ea typeface="Times New Roman"/>
                <a:cs typeface="Times New Roman"/>
                <a:sym typeface="Times New Roman"/>
              </a:defRPr>
            </a:pPr>
            <a:r>
              <a:t>[</a:t>
            </a:r>
            <a:r>
              <a:t>8</a:t>
            </a:r>
            <a:r>
              <a:t>]</a:t>
            </a:r>
            <a:r>
              <a:t> Hiransha M, Gopalakrishnan E.A, Vijay Krishna Menon, Soman K.P; NSE Stock Market Prediction Using Deep-Learning Models; International Conference on Computational Intelligence and Data Science (ICCIDS 2018)</a:t>
            </a:r>
          </a:p>
        </p:txBody>
      </p:sp>
      <p:pic>
        <p:nvPicPr>
          <p:cNvPr id="146" name="Picture 3" descr="Picture 3"/>
          <p:cNvPicPr>
            <a:picLocks noChangeAspect="1"/>
          </p:cNvPicPr>
          <p:nvPr/>
        </p:nvPicPr>
        <p:blipFill>
          <a:blip r:embed="rId4">
            <a:extLst/>
          </a:blip>
          <a:stretch>
            <a:fillRect/>
          </a:stretch>
        </p:blipFill>
        <p:spPr>
          <a:xfrm>
            <a:off x="116377" y="6428413"/>
            <a:ext cx="1928555" cy="35168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extBox 2"/>
          <p:cNvSpPr txBox="1"/>
          <p:nvPr/>
        </p:nvSpPr>
        <p:spPr>
          <a:xfrm>
            <a:off x="2728994" y="2413336"/>
            <a:ext cx="6003084" cy="8503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sz="6000">
                <a:latin typeface="+mn-lt"/>
                <a:ea typeface="+mn-ea"/>
                <a:cs typeface="+mn-cs"/>
                <a:sym typeface="Calibri"/>
              </a:defRPr>
            </a:pPr>
            <a:r>
              <a:t>  </a:t>
            </a:r>
            <a:r>
              <a:rPr>
                <a:solidFill>
                  <a:srgbClr val="2E75B6"/>
                </a:solidFill>
              </a:rP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Title 1"/>
          <p:cNvSpPr txBox="1"/>
          <p:nvPr>
            <p:ph type="title"/>
          </p:nvPr>
        </p:nvSpPr>
        <p:spPr>
          <a:prstGeom prst="rect">
            <a:avLst/>
          </a:prstGeom>
        </p:spPr>
        <p:txBody>
          <a:bodyPr/>
          <a:lstStyle>
            <a:lvl1pPr algn="ctr">
              <a:defRPr>
                <a:latin typeface="Times New Roman"/>
                <a:ea typeface="Times New Roman"/>
                <a:cs typeface="Times New Roman"/>
                <a:sym typeface="Times New Roman"/>
              </a:defRPr>
            </a:lvl1pPr>
          </a:lstStyle>
          <a:p>
            <a:pPr/>
            <a:r>
              <a:t>Introduction</a:t>
            </a:r>
          </a:p>
        </p:txBody>
      </p:sp>
      <p:sp>
        <p:nvSpPr>
          <p:cNvPr id="102" name="Content Placeholder 2"/>
          <p:cNvSpPr txBox="1"/>
          <p:nvPr>
            <p:ph type="body" idx="1"/>
          </p:nvPr>
        </p:nvSpPr>
        <p:spPr>
          <a:prstGeom prst="rect">
            <a:avLst/>
          </a:prstGeom>
        </p:spPr>
        <p:txBody>
          <a:bodyPr/>
          <a:lstStyle/>
          <a:p>
            <a:pPr marL="160420" indent="-160420" algn="just">
              <a:lnSpc>
                <a:spcPct val="100000"/>
              </a:lnSpc>
              <a:buFontTx/>
              <a:defRPr sz="1600">
                <a:latin typeface="Times New Roman"/>
                <a:ea typeface="Times New Roman"/>
                <a:cs typeface="Times New Roman"/>
                <a:sym typeface="Times New Roman"/>
              </a:defRPr>
            </a:pPr>
            <a:r>
              <a:t>Stock market prediction aims to determine the future movement of the stock value of a financial exchange. The accurate prediction of share price movement will lead to more profit investors can make. </a:t>
            </a:r>
          </a:p>
          <a:p>
            <a:pPr marL="160420" indent="-160420" algn="just">
              <a:lnSpc>
                <a:spcPct val="100000"/>
              </a:lnSpc>
              <a:buFontTx/>
              <a:defRPr sz="1600">
                <a:latin typeface="Times New Roman"/>
                <a:ea typeface="Times New Roman"/>
                <a:cs typeface="Times New Roman"/>
                <a:sym typeface="Times New Roman"/>
              </a:defRPr>
            </a:pPr>
            <a:r>
              <a:t>Predicting how the stock market will move is one of the most challenging issues due to many factors that involved in the stock prediction, such as interest rates, politics, and economic growth that make the stock market volatile and very hard to predict accurately. </a:t>
            </a:r>
          </a:p>
          <a:p>
            <a:pPr marL="160420" indent="-160420" algn="just">
              <a:lnSpc>
                <a:spcPct val="100000"/>
              </a:lnSpc>
              <a:buFontTx/>
              <a:defRPr sz="1600">
                <a:latin typeface="Times New Roman"/>
                <a:ea typeface="Times New Roman"/>
                <a:cs typeface="Times New Roman"/>
                <a:sym typeface="Times New Roman"/>
              </a:defRPr>
            </a:pPr>
            <a:r>
              <a:t>The prediction of shares offers huge chances for profit and is a major motivation for research in this area; knowledge of stock movements by a fraction of a second can lead to high profits. </a:t>
            </a:r>
          </a:p>
          <a:p>
            <a:pPr marL="160420" indent="-160420" algn="just">
              <a:lnSpc>
                <a:spcPct val="100000"/>
              </a:lnSpc>
              <a:buFontTx/>
              <a:defRPr sz="1600">
                <a:latin typeface="Times New Roman"/>
                <a:ea typeface="Times New Roman"/>
                <a:cs typeface="Times New Roman"/>
                <a:sym typeface="Times New Roman"/>
              </a:defRPr>
            </a:pPr>
            <a:r>
              <a:t>Since stock investment is a major financial market activity, a lack of accurate knowledge and detailed information would lead to an inevitable loss of investment. </a:t>
            </a:r>
          </a:p>
          <a:p>
            <a:pPr marL="160420" indent="-160420" algn="just">
              <a:lnSpc>
                <a:spcPct val="100000"/>
              </a:lnSpc>
              <a:buFontTx/>
              <a:defRPr sz="1600">
                <a:latin typeface="Times New Roman"/>
                <a:ea typeface="Times New Roman"/>
                <a:cs typeface="Times New Roman"/>
                <a:sym typeface="Times New Roman"/>
              </a:defRPr>
            </a:pPr>
            <a:r>
              <a:t>The prediction of the stock market is a difficult task as market movements are always subject to uncertainties. </a:t>
            </a:r>
          </a:p>
          <a:p>
            <a:pPr marL="160420" indent="-160420" algn="just">
              <a:lnSpc>
                <a:spcPct val="100000"/>
              </a:lnSpc>
              <a:buFontTx/>
              <a:defRPr sz="1600">
                <a:latin typeface="Times New Roman"/>
                <a:ea typeface="Times New Roman"/>
                <a:cs typeface="Times New Roman"/>
                <a:sym typeface="Times New Roman"/>
              </a:defRPr>
            </a:pPr>
            <a:r>
              <a:t>Stock market prediction methods are divided into two main categories: technical and fundamental analysis. Technical analysis focuses on analyzing historical stock prices to predict future stock values (i.e. it focuses on the direction of prices). On the other hand, fundamental analysis relies mostly on analyzing unstructured textual information like financial news and earning reports.</a:t>
            </a:r>
          </a:p>
        </p:txBody>
      </p:sp>
      <p:pic>
        <p:nvPicPr>
          <p:cNvPr id="103" name="Picture 3" descr="Picture 3"/>
          <p:cNvPicPr>
            <a:picLocks noChangeAspect="1"/>
          </p:cNvPicPr>
          <p:nvPr/>
        </p:nvPicPr>
        <p:blipFill>
          <a:blip r:embed="rId2">
            <a:extLst/>
          </a:blip>
          <a:stretch>
            <a:fillRect/>
          </a:stretch>
        </p:blipFill>
        <p:spPr>
          <a:xfrm>
            <a:off x="116377" y="6428413"/>
            <a:ext cx="1928555" cy="35168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title"/>
          </p:nvPr>
        </p:nvSpPr>
        <p:spPr>
          <a:prstGeom prst="rect">
            <a:avLst/>
          </a:prstGeom>
        </p:spPr>
        <p:txBody>
          <a:bodyPr/>
          <a:lstStyle>
            <a:lvl1pPr algn="ctr"/>
          </a:lstStyle>
          <a:p>
            <a:pPr/>
            <a:r>
              <a:t>Motivation</a:t>
            </a:r>
          </a:p>
        </p:txBody>
      </p:sp>
      <p:sp>
        <p:nvSpPr>
          <p:cNvPr id="106" name="Text Placeholder 2"/>
          <p:cNvSpPr txBox="1"/>
          <p:nvPr>
            <p:ph type="body" idx="1"/>
          </p:nvPr>
        </p:nvSpPr>
        <p:spPr>
          <a:prstGeom prst="rect">
            <a:avLst/>
          </a:prstGeom>
        </p:spPr>
        <p:txBody>
          <a:bodyPr/>
          <a:lstStyle/>
          <a:p>
            <a:pPr algn="just"/>
            <a:r>
              <a:t>When our team was new to stock trading we faced a lot of difficulties in picking the right stocks and finding good entry and exit points which led to many newbie mistakes.</a:t>
            </a:r>
          </a:p>
          <a:p>
            <a:pPr algn="just"/>
            <a:r>
              <a:t>In order to ensure that nobody else faces this problem, our web-app will help a rookie cope up with the markets and make a wise decision in investing his money by providing data and back tested strategies that professional traders use daily.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prstGeom prst="rect">
            <a:avLst/>
          </a:prstGeom>
        </p:spPr>
        <p:txBody>
          <a:bodyPr/>
          <a:lstStyle>
            <a:lvl1pPr algn="ctr"/>
          </a:lstStyle>
          <a:p>
            <a:pPr/>
            <a:r>
              <a:t>Area of Research</a:t>
            </a:r>
          </a:p>
        </p:txBody>
      </p:sp>
      <p:sp>
        <p:nvSpPr>
          <p:cNvPr id="109" name="Text Placeholder 2"/>
          <p:cNvSpPr txBox="1"/>
          <p:nvPr>
            <p:ph type="body" idx="1"/>
          </p:nvPr>
        </p:nvSpPr>
        <p:spPr>
          <a:prstGeom prst="rect">
            <a:avLst/>
          </a:prstGeom>
        </p:spPr>
        <p:txBody>
          <a:bodyPr/>
          <a:lstStyle/>
          <a:p>
            <a:pPr algn="just">
              <a:lnSpc>
                <a:spcPct val="81000"/>
              </a:lnSpc>
            </a:pPr>
            <a:r>
              <a:t>Machine Learning for Stock Price Prediction (LSTM)</a:t>
            </a:r>
          </a:p>
          <a:p>
            <a:pPr marL="0" indent="0" algn="just">
              <a:lnSpc>
                <a:spcPct val="81000"/>
              </a:lnSpc>
              <a:buSzTx/>
              <a:buNone/>
            </a:pPr>
            <a:r>
              <a:t>We use Long Short Term Memory, a commonly used RNN. Considering the type of data that we will be feeding our model and the ability of a RNN to allow information to persist unlike standard feed forward neural networks (they could only process single data points e.g.: images), an LSTM is the best fit for these type of problems.</a:t>
            </a:r>
          </a:p>
          <a:p>
            <a:pPr marL="0" indent="0" algn="just">
              <a:lnSpc>
                <a:spcPct val="81000"/>
              </a:lnSpc>
              <a:buSzTx/>
              <a:buNone/>
            </a:pPr>
          </a:p>
          <a:p>
            <a:pPr algn="just">
              <a:lnSpc>
                <a:spcPct val="81000"/>
              </a:lnSpc>
            </a:pPr>
            <a:r>
              <a:t>Time Series Analysis for Algorithmic Trading</a:t>
            </a:r>
          </a:p>
          <a:p>
            <a:pPr marL="0" indent="0" algn="just">
              <a:lnSpc>
                <a:spcPct val="81000"/>
              </a:lnSpc>
              <a:buSzTx/>
              <a:buNone/>
            </a:pPr>
            <a:r>
              <a:t>We use Exploratory Data Analysis(EDA) to find trading signals for entry and exit points in a specific stock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xfrm>
            <a:off x="838200" y="164237"/>
            <a:ext cx="10515600" cy="1325564"/>
          </a:xfrm>
          <a:prstGeom prst="rect">
            <a:avLst/>
          </a:prstGeom>
        </p:spPr>
        <p:txBody>
          <a:bodyPr/>
          <a:lstStyle>
            <a:lvl1pPr algn="ctr"/>
          </a:lstStyle>
          <a:p>
            <a:pPr/>
            <a:r>
              <a:t>Abstract</a:t>
            </a:r>
          </a:p>
        </p:txBody>
      </p:sp>
      <p:sp>
        <p:nvSpPr>
          <p:cNvPr id="112" name="Content Placeholder 2"/>
          <p:cNvSpPr txBox="1"/>
          <p:nvPr>
            <p:ph type="body" idx="1"/>
          </p:nvPr>
        </p:nvSpPr>
        <p:spPr>
          <a:xfrm>
            <a:off x="838200" y="1173563"/>
            <a:ext cx="10515600" cy="5079012"/>
          </a:xfrm>
          <a:prstGeom prst="rect">
            <a:avLst/>
          </a:prstGeom>
        </p:spPr>
        <p:txBody>
          <a:bodyPr/>
          <a:lstStyle/>
          <a:p>
            <a:pPr algn="just">
              <a:lnSpc>
                <a:spcPct val="72900"/>
              </a:lnSpc>
              <a:defRPr sz="1600">
                <a:latin typeface="Times New Roman"/>
                <a:ea typeface="Times New Roman"/>
                <a:cs typeface="Times New Roman"/>
                <a:sym typeface="Times New Roman"/>
              </a:defRPr>
            </a:pPr>
            <a:r>
              <a:t>The prediction of a stock market web application that may serve as an early recommendation system for short-term investors and as an early financial distress warning system for long-term shareholders</a:t>
            </a:r>
          </a:p>
          <a:p>
            <a:pPr algn="just">
              <a:lnSpc>
                <a:spcPct val="72900"/>
              </a:lnSpc>
              <a:defRPr sz="1600">
                <a:latin typeface="Times New Roman"/>
                <a:ea typeface="Times New Roman"/>
                <a:cs typeface="Times New Roman"/>
                <a:sym typeface="Times New Roman"/>
              </a:defRPr>
            </a:pPr>
            <a:r>
              <a:t>Forecasting accuracy is the most important factor in selecting any forecasting methods</a:t>
            </a:r>
          </a:p>
          <a:p>
            <a:pPr algn="just">
              <a:lnSpc>
                <a:spcPct val="72900"/>
              </a:lnSpc>
              <a:defRPr sz="1600">
                <a:latin typeface="Times New Roman"/>
                <a:ea typeface="Times New Roman"/>
                <a:cs typeface="Times New Roman"/>
                <a:sym typeface="Times New Roman"/>
              </a:defRPr>
            </a:pPr>
            <a:r>
              <a:t>Research efforts in improving the accuracy of forecasting models are increasing since the last decade</a:t>
            </a:r>
          </a:p>
          <a:p>
            <a:pPr algn="just">
              <a:lnSpc>
                <a:spcPct val="72900"/>
              </a:lnSpc>
              <a:defRPr sz="1600">
                <a:latin typeface="Times New Roman"/>
                <a:ea typeface="Times New Roman"/>
                <a:cs typeface="Times New Roman"/>
                <a:sym typeface="Times New Roman"/>
              </a:defRPr>
            </a:pPr>
            <a:r>
              <a:t>The appropriate stock selections those are suitable for investment is a very difficult task. The key factor for each investor is to earn maximum profits on their investments. </a:t>
            </a:r>
            <a:endParaRPr>
              <a:solidFill>
                <a:srgbClr val="292929"/>
              </a:solidFill>
            </a:endParaRPr>
          </a:p>
          <a:p>
            <a:pPr algn="just">
              <a:lnSpc>
                <a:spcPct val="72900"/>
              </a:lnSpc>
              <a:defRPr sz="1600">
                <a:solidFill>
                  <a:srgbClr val="292929"/>
                </a:solidFill>
                <a:latin typeface="Times New Roman"/>
                <a:ea typeface="Times New Roman"/>
                <a:cs typeface="Times New Roman"/>
                <a:sym typeface="Times New Roman"/>
              </a:defRPr>
            </a:pPr>
            <a:r>
              <a:t>We used deep learning and more precisely one of the most famous recurrent neural networks : LSTM, in order to perform stock market prediction</a:t>
            </a:r>
          </a:p>
          <a:p>
            <a:pPr algn="just">
              <a:lnSpc>
                <a:spcPct val="72900"/>
              </a:lnSpc>
              <a:defRPr sz="1600">
                <a:solidFill>
                  <a:srgbClr val="292929"/>
                </a:solidFill>
                <a:latin typeface="Times New Roman"/>
                <a:ea typeface="Times New Roman"/>
                <a:cs typeface="Times New Roman"/>
                <a:sym typeface="Times New Roman"/>
              </a:defRPr>
            </a:pPr>
            <a:r>
              <a:t>Since it is necessary to mention that stock market prediction is not an easy task since the prediction part could be divided into two : fundamental analysis (sales, earning, profits,</a:t>
            </a:r>
            <a:r>
              <a:t> etc.</a:t>
            </a:r>
            <a:r>
              <a:t>) and technical analysis (historical price,</a:t>
            </a:r>
            <a:r>
              <a:t> VWAP, etc.</a:t>
            </a:r>
            <a:r>
              <a:t>). Which means numerous factors could affect the stock price trends, but in this tutorial we used only time series forecasting using the historical price of a given stock.</a:t>
            </a:r>
          </a:p>
          <a:p>
            <a:pPr algn="just">
              <a:lnSpc>
                <a:spcPct val="72900"/>
              </a:lnSpc>
              <a:defRPr sz="1600">
                <a:solidFill>
                  <a:srgbClr val="292929"/>
                </a:solidFill>
                <a:latin typeface="Times New Roman"/>
                <a:ea typeface="Times New Roman"/>
                <a:cs typeface="Times New Roman"/>
                <a:sym typeface="Times New Roman"/>
              </a:defRPr>
            </a:pPr>
            <a:r>
              <a:t>We used Long Short Term Memory, a commonly used RNN. Considering the type of data that we will be feeding our model and the ability of a RNN to allow information to persist unlike standard feed forward neural networks ( they could only process single data points e</a:t>
            </a:r>
            <a:r>
              <a:t>.</a:t>
            </a:r>
            <a:r>
              <a:t>g</a:t>
            </a:r>
            <a:r>
              <a:t>.</a:t>
            </a:r>
            <a:r>
              <a:t>: images), an LSTM is the best fit for these type of problems.</a:t>
            </a:r>
          </a:p>
          <a:p>
            <a:pPr algn="just">
              <a:lnSpc>
                <a:spcPct val="72900"/>
              </a:lnSpc>
              <a:defRPr sz="1600">
                <a:solidFill>
                  <a:srgbClr val="292929"/>
                </a:solidFill>
                <a:latin typeface="Times New Roman"/>
                <a:ea typeface="Times New Roman"/>
                <a:cs typeface="Times New Roman"/>
                <a:sym typeface="Times New Roman"/>
              </a:defRPr>
            </a:pPr>
            <a:r>
              <a:t>LSTM could easily process an entire sequence of data and it introduces the memory cell, which make the network able to effectively associate memories and input remote in time.</a:t>
            </a:r>
          </a:p>
          <a:p>
            <a:pPr algn="just">
              <a:lnSpc>
                <a:spcPct val="72900"/>
              </a:lnSpc>
              <a:defRPr sz="1600">
                <a:solidFill>
                  <a:srgbClr val="292929"/>
                </a:solidFill>
                <a:latin typeface="Times New Roman"/>
                <a:ea typeface="Times New Roman"/>
                <a:cs typeface="Times New Roman"/>
                <a:sym typeface="Times New Roman"/>
              </a:defRPr>
            </a:pPr>
            <a:r>
              <a:t>In this example we fed our model with a set of sequences that will help predict a given price using time steps.</a:t>
            </a:r>
          </a:p>
          <a:p>
            <a:pPr algn="just">
              <a:lnSpc>
                <a:spcPct val="72900"/>
              </a:lnSpc>
              <a:defRPr sz="1600">
                <a:solidFill>
                  <a:srgbClr val="292929"/>
                </a:solidFill>
                <a:latin typeface="Times New Roman"/>
                <a:ea typeface="Times New Roman"/>
                <a:cs typeface="Times New Roman"/>
                <a:sym typeface="Times New Roman"/>
              </a:defRPr>
            </a:pPr>
            <a:r>
              <a:t>Algorithmic trading module also helps in finding good entry and exit points in a stock to increase profitability.</a:t>
            </a:r>
          </a:p>
          <a:p>
            <a:pPr algn="just">
              <a:lnSpc>
                <a:spcPct val="72900"/>
              </a:lnSpc>
              <a:defRPr sz="1600">
                <a:solidFill>
                  <a:srgbClr val="292929"/>
                </a:solidFill>
                <a:latin typeface="Times New Roman"/>
                <a:ea typeface="Times New Roman"/>
                <a:cs typeface="Times New Roman"/>
                <a:sym typeface="Times New Roman"/>
              </a:defRPr>
            </a:pPr>
            <a:r>
              <a:t>Stock Screener module helps in finding certain chart patterns among the various stocks present in the market and help the investor to enter into profitable trades.</a:t>
            </a:r>
          </a:p>
        </p:txBody>
      </p:sp>
      <p:pic>
        <p:nvPicPr>
          <p:cNvPr id="113" name="Picture 3" descr="Picture 3"/>
          <p:cNvPicPr>
            <a:picLocks noChangeAspect="1"/>
          </p:cNvPicPr>
          <p:nvPr/>
        </p:nvPicPr>
        <p:blipFill>
          <a:blip r:embed="rId2">
            <a:extLst/>
          </a:blip>
          <a:stretch>
            <a:fillRect/>
          </a:stretch>
        </p:blipFill>
        <p:spPr>
          <a:xfrm>
            <a:off x="143011" y="6252573"/>
            <a:ext cx="2419413" cy="44119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prstGeom prst="rect">
            <a:avLst/>
          </a:prstGeom>
        </p:spPr>
        <p:txBody>
          <a:bodyPr/>
          <a:lstStyle>
            <a:lvl1pPr algn="ctr"/>
          </a:lstStyle>
          <a:p>
            <a:pPr/>
            <a:r>
              <a:t>Objective of the Project</a:t>
            </a:r>
          </a:p>
        </p:txBody>
      </p:sp>
      <p:sp>
        <p:nvSpPr>
          <p:cNvPr id="116" name="Content Placeholder 2"/>
          <p:cNvSpPr txBox="1"/>
          <p:nvPr>
            <p:ph type="body" idx="1"/>
          </p:nvPr>
        </p:nvSpPr>
        <p:spPr>
          <a:xfrm>
            <a:off x="838200" y="1411958"/>
            <a:ext cx="10515601" cy="4871947"/>
          </a:xfrm>
          <a:prstGeom prst="rect">
            <a:avLst/>
          </a:prstGeom>
        </p:spPr>
        <p:txBody>
          <a:bodyPr/>
          <a:lstStyle/>
          <a:p>
            <a:pPr algn="just">
              <a:defRPr sz="2000">
                <a:latin typeface="Times New Roman"/>
                <a:ea typeface="Times New Roman"/>
                <a:cs typeface="Times New Roman"/>
                <a:sym typeface="Times New Roman"/>
              </a:defRPr>
            </a:pPr>
            <a:r>
              <a:t>In the past decades, there is an increasing interest in predicting markets among economists, policymakers, academics and market makers. The objective of the proposed work is to study and improve the supervised learning algorithms to predict the stock price.</a:t>
            </a:r>
          </a:p>
          <a:p>
            <a:pPr algn="just">
              <a:defRPr b="1" sz="2000">
                <a:latin typeface="Times New Roman"/>
                <a:ea typeface="Times New Roman"/>
                <a:cs typeface="Times New Roman"/>
                <a:sym typeface="Times New Roman"/>
              </a:defRPr>
            </a:pPr>
            <a:r>
              <a:t>Technical Objective:</a:t>
            </a:r>
            <a:r>
              <a:rPr b="0"/>
              <a:t> The technical objectives will be implemented using </a:t>
            </a:r>
            <a:r>
              <a:rPr b="0">
                <a:solidFill>
                  <a:srgbClr val="292929"/>
                </a:solidFill>
              </a:rPr>
              <a:t>deep learning and more precisely one of the most famous recurrent neural networks  </a:t>
            </a:r>
            <a:r>
              <a:rPr b="0"/>
              <a:t>LSTM. The system must be able to access a list of historical prices. It must calculate the estimated price of stock based on the historical data. It must also provide an instantaneous visualization of the market index.</a:t>
            </a:r>
          </a:p>
          <a:p>
            <a:pPr algn="just">
              <a:defRPr b="1" sz="2000">
                <a:latin typeface="Times New Roman"/>
                <a:ea typeface="Times New Roman"/>
                <a:cs typeface="Times New Roman"/>
                <a:sym typeface="Times New Roman"/>
              </a:defRPr>
            </a:pPr>
            <a:r>
              <a:t>Experimental Objective: </a:t>
            </a:r>
            <a:r>
              <a:rPr b="0"/>
              <a:t>The experimental objective will be to compare the forecasting ability of LSTM. We will test and evaluate both the systems with same test data to find their prediction accuracy.</a:t>
            </a:r>
            <a:r>
              <a:rPr b="0"/>
              <a:t> We also focus on helping the people on when to buy or sell a particular stock based on the prediction and various technical indicators like EMA, Candlestick chart patterns.</a:t>
            </a:r>
          </a:p>
        </p:txBody>
      </p:sp>
      <p:pic>
        <p:nvPicPr>
          <p:cNvPr id="117" name="Picture 3" descr="Picture 3"/>
          <p:cNvPicPr>
            <a:picLocks noChangeAspect="1"/>
          </p:cNvPicPr>
          <p:nvPr/>
        </p:nvPicPr>
        <p:blipFill>
          <a:blip r:embed="rId2">
            <a:extLst/>
          </a:blip>
          <a:stretch>
            <a:fillRect/>
          </a:stretch>
        </p:blipFill>
        <p:spPr>
          <a:xfrm>
            <a:off x="116377" y="6428413"/>
            <a:ext cx="1928555" cy="35168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838200" y="365125"/>
            <a:ext cx="10515600" cy="675086"/>
          </a:xfrm>
          <a:prstGeom prst="rect">
            <a:avLst/>
          </a:prstGeom>
        </p:spPr>
        <p:txBody>
          <a:bodyPr/>
          <a:lstStyle>
            <a:lvl1pPr algn="ctr" defTabSz="868680">
              <a:defRPr sz="4100">
                <a:latin typeface="Times New Roman"/>
                <a:ea typeface="Times New Roman"/>
                <a:cs typeface="Times New Roman"/>
                <a:sym typeface="Times New Roman"/>
              </a:defRPr>
            </a:lvl1pPr>
          </a:lstStyle>
          <a:p>
            <a:pPr/>
            <a:r>
              <a:t>Literature Review/Existing Systems</a:t>
            </a:r>
          </a:p>
        </p:txBody>
      </p:sp>
      <p:graphicFrame>
        <p:nvGraphicFramePr>
          <p:cNvPr id="120" name="Content Placeholder 4"/>
          <p:cNvGraphicFramePr/>
          <p:nvPr/>
        </p:nvGraphicFramePr>
        <p:xfrm>
          <a:off x="838200" y="1029984"/>
          <a:ext cx="10515600" cy="528487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445327"/>
                <a:gridCol w="1760913"/>
                <a:gridCol w="2270760"/>
                <a:gridCol w="1935479"/>
                <a:gridCol w="2103120"/>
              </a:tblGrid>
              <a:tr h="650550">
                <a:tc>
                  <a:txBody>
                    <a:bodyPr/>
                    <a:lstStyle/>
                    <a:p>
                      <a:pPr algn="l">
                        <a:defRPr b="0" sz="1800">
                          <a:solidFill>
                            <a:srgbClr val="000000"/>
                          </a:solidFill>
                        </a:defRPr>
                      </a:pPr>
                      <a:r>
                        <a:rPr sz="1200">
                          <a:latin typeface="Times New Roman"/>
                          <a:ea typeface="Times New Roman"/>
                          <a:cs typeface="Times New Roman"/>
                          <a:sym typeface="Times New Roman"/>
                        </a:rPr>
                        <a:t>Title of the Paper</a:t>
                      </a:r>
                    </a:p>
                  </a:txBody>
                  <a:tcPr marL="45720" marR="45720" marT="45720" marB="45720" anchor="t" anchorCtr="0" horzOverflow="overflow"/>
                </a:tc>
                <a:tc>
                  <a:txBody>
                    <a:bodyPr/>
                    <a:lstStyle/>
                    <a:p>
                      <a:pPr algn="l">
                        <a:defRPr b="0" sz="1800">
                          <a:solidFill>
                            <a:srgbClr val="000000"/>
                          </a:solidFill>
                        </a:defRPr>
                      </a:pPr>
                      <a:r>
                        <a:rPr sz="1200">
                          <a:latin typeface="Times New Roman"/>
                          <a:ea typeface="Times New Roman"/>
                          <a:cs typeface="Times New Roman"/>
                          <a:sym typeface="Times New Roman"/>
                        </a:rPr>
                        <a:t>Authors</a:t>
                      </a:r>
                    </a:p>
                  </a:txBody>
                  <a:tcPr marL="45720" marR="45720" marT="45720" marB="45720" anchor="t" anchorCtr="0" horzOverflow="overflow"/>
                </a:tc>
                <a:tc>
                  <a:txBody>
                    <a:bodyPr/>
                    <a:lstStyle/>
                    <a:p>
                      <a:pPr algn="l">
                        <a:defRPr b="0">
                          <a:solidFill>
                            <a:srgbClr val="000000"/>
                          </a:solidFill>
                          <a:latin typeface="Times New Roman"/>
                          <a:ea typeface="Times New Roman"/>
                          <a:cs typeface="Times New Roman"/>
                          <a:sym typeface="Times New Roman"/>
                        </a:defRPr>
                      </a:pPr>
                      <a:r>
                        <a:t>Name of the Conference/</a:t>
                      </a:r>
                    </a:p>
                    <a:p>
                      <a:pPr algn="l">
                        <a:defRPr b="0">
                          <a:solidFill>
                            <a:srgbClr val="000000"/>
                          </a:solidFill>
                          <a:latin typeface="Times New Roman"/>
                          <a:ea typeface="Times New Roman"/>
                          <a:cs typeface="Times New Roman"/>
                          <a:sym typeface="Times New Roman"/>
                        </a:defRPr>
                      </a:pPr>
                      <a:r>
                        <a:t>Journal and year of publication</a:t>
                      </a:r>
                    </a:p>
                  </a:txBody>
                  <a:tcPr marL="45720" marR="45720" marT="45720" marB="45720" anchor="t" anchorCtr="0" horzOverflow="overflow"/>
                </a:tc>
                <a:tc>
                  <a:txBody>
                    <a:bodyPr/>
                    <a:lstStyle/>
                    <a:p>
                      <a:pPr algn="l">
                        <a:defRPr b="0" sz="1800">
                          <a:solidFill>
                            <a:srgbClr val="000000"/>
                          </a:solidFill>
                        </a:defRPr>
                      </a:pPr>
                      <a:r>
                        <a:rPr sz="1200">
                          <a:latin typeface="Times New Roman"/>
                          <a:ea typeface="Times New Roman"/>
                          <a:cs typeface="Times New Roman"/>
                          <a:sym typeface="Times New Roman"/>
                        </a:rPr>
                        <a:t>Methodology </a:t>
                      </a:r>
                    </a:p>
                  </a:txBody>
                  <a:tcPr marL="45720" marR="45720" marT="45720" marB="45720" anchor="t" anchorCtr="0" horzOverflow="overflow"/>
                </a:tc>
                <a:tc>
                  <a:txBody>
                    <a:bodyPr/>
                    <a:lstStyle/>
                    <a:p>
                      <a:pPr algn="l">
                        <a:defRPr b="0" sz="1800">
                          <a:solidFill>
                            <a:srgbClr val="000000"/>
                          </a:solidFill>
                        </a:defRPr>
                      </a:pPr>
                      <a:r>
                        <a:rPr sz="1200">
                          <a:latin typeface="Times New Roman"/>
                          <a:ea typeface="Times New Roman"/>
                          <a:cs typeface="Times New Roman"/>
                          <a:sym typeface="Times New Roman"/>
                        </a:rPr>
                        <a:t>Issues / Limitations</a:t>
                      </a:r>
                    </a:p>
                  </a:txBody>
                  <a:tcPr marL="45720" marR="45720" marT="45720" marB="45720" anchor="t" anchorCtr="0" horzOverflow="overflow"/>
                </a:tc>
              </a:tr>
              <a:tr h="819904">
                <a:tc>
                  <a:txBody>
                    <a:bodyPr/>
                    <a:lstStyle/>
                    <a:p>
                      <a:pPr algn="l">
                        <a:defRPr>
                          <a:latin typeface="Times New Roman"/>
                          <a:ea typeface="Times New Roman"/>
                          <a:cs typeface="Times New Roman"/>
                          <a:sym typeface="Times New Roman"/>
                        </a:defRPr>
                      </a:pPr>
                      <a:r>
                        <a:t>Design and analysis of momentum trading strategies </a:t>
                      </a:r>
                      <a:endParaRPr sz="1800"/>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Richard J. Martin </a:t>
                      </a:r>
                    </a:p>
                  </a:txBody>
                  <a:tcPr marL="45720" marR="45720" marT="45720" marB="45720" anchor="t" anchorCtr="0" horzOverflow="overflow"/>
                </a:tc>
                <a:tc>
                  <a:txBody>
                    <a:bodyPr/>
                    <a:lstStyle/>
                    <a:p>
                      <a:pPr algn="l">
                        <a:defRPr>
                          <a:latin typeface="Times New Roman"/>
                          <a:ea typeface="Times New Roman"/>
                          <a:cs typeface="Times New Roman"/>
                          <a:sym typeface="Times New Roman"/>
                        </a:defRPr>
                      </a:pPr>
                      <a:r>
                        <a:t>arXIV: </a:t>
                      </a:r>
                      <a:r>
                        <a:rPr>
                          <a:latin typeface="+mn-lt"/>
                          <a:ea typeface="+mn-ea"/>
                          <a:cs typeface="+mn-cs"/>
                          <a:sym typeface="Calibri"/>
                        </a:rPr>
                        <a:t>2101.01006,</a:t>
                      </a:r>
                    </a:p>
                    <a:p>
                      <a:pPr algn="l"/>
                      <a:r>
                        <a:t>Cornell University,</a:t>
                      </a:r>
                      <a:endParaRPr>
                        <a:latin typeface="Times New Roman"/>
                        <a:ea typeface="Times New Roman"/>
                        <a:cs typeface="Times New Roman"/>
                        <a:sym typeface="Times New Roman"/>
                      </a:endParaRPr>
                    </a:p>
                    <a:p>
                      <a:pPr algn="l"/>
                      <a:r>
                        <a:t>January 2021</a:t>
                      </a:r>
                    </a:p>
                  </a:txBody>
                  <a:tcPr marL="45720" marR="45720" marT="45720" marB="45720" anchor="t" anchorCtr="0" horzOverflow="overflow"/>
                </a:tc>
                <a:tc>
                  <a:txBody>
                    <a:bodyPr/>
                    <a:lstStyle/>
                    <a:p>
                      <a:pPr algn="l" defTabSz="457200">
                        <a:defRPr sz="1800"/>
                      </a:pPr>
                      <a:r>
                        <a:rPr sz="1200">
                          <a:latin typeface="Times Roman"/>
                          <a:ea typeface="Times Roman"/>
                          <a:cs typeface="Times Roman"/>
                          <a:sym typeface="Times Roman"/>
                        </a:rPr>
                        <a:t>Skewness of linear and non-linear momentum trading strategies</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Mean Reversion strategy is not applicable with the method discussed in this paper.</a:t>
                      </a:r>
                    </a:p>
                  </a:txBody>
                  <a:tcPr marL="45720" marR="45720" marT="45720" marB="45720" anchor="t" anchorCtr="0" horzOverflow="overflow"/>
                </a:tc>
              </a:tr>
              <a:tr h="1427273">
                <a:tc>
                  <a:txBody>
                    <a:bodyPr/>
                    <a:lstStyle/>
                    <a:p>
                      <a:pPr algn="l" defTabSz="457200">
                        <a:defRPr sz="1800"/>
                      </a:pPr>
                      <a:r>
                        <a:rPr sz="1200">
                          <a:latin typeface="Times Roman"/>
                          <a:ea typeface="Times Roman"/>
                          <a:cs typeface="Times Roman"/>
                          <a:sym typeface="Times Roman"/>
                        </a:rPr>
                        <a:t>Pattern recognition in trading behaviors before stock price jumps: new method based on multivariate time series classification </a:t>
                      </a:r>
                    </a:p>
                  </a:txBody>
                  <a:tcPr marL="0" marR="0" marT="0" marB="0" anchor="t" anchorCtr="0" horzOverflow="overflow"/>
                </a:tc>
                <a:tc>
                  <a:txBody>
                    <a:bodyPr/>
                    <a:lstStyle/>
                    <a:p>
                      <a:pPr algn="l">
                        <a:defRPr sz="1800"/>
                      </a:pPr>
                      <a:r>
                        <a:rPr sz="1200">
                          <a:latin typeface="Times New Roman"/>
                          <a:ea typeface="Times New Roman"/>
                          <a:cs typeface="Times New Roman"/>
                          <a:sym typeface="Times New Roman"/>
                        </a:rPr>
                        <a:t>Ao Kong, Robert Azencott, Hongliang Zhu </a:t>
                      </a:r>
                    </a:p>
                  </a:txBody>
                  <a:tcPr marL="0" marR="0" marT="0" marB="0" anchor="t" anchorCtr="0" horzOverflow="overflow"/>
                </a:tc>
                <a:tc>
                  <a:txBody>
                    <a:bodyPr/>
                    <a:lstStyle/>
                    <a:p>
                      <a:pPr algn="l">
                        <a:defRPr>
                          <a:latin typeface="Times New Roman"/>
                          <a:ea typeface="Times New Roman"/>
                          <a:cs typeface="Times New Roman"/>
                          <a:sym typeface="Times New Roman"/>
                        </a:defRPr>
                      </a:pPr>
                      <a:r>
                        <a:t>arXiv: 2011.04939v1,</a:t>
                      </a:r>
                    </a:p>
                    <a:p>
                      <a:pPr algn="l">
                        <a:defRPr>
                          <a:latin typeface="Times New Roman"/>
                          <a:ea typeface="Times New Roman"/>
                          <a:cs typeface="Times New Roman"/>
                          <a:sym typeface="Times New Roman"/>
                        </a:defRPr>
                      </a:pPr>
                      <a:r>
                        <a:t>Cornell University,</a:t>
                      </a:r>
                    </a:p>
                    <a:p>
                      <a:pPr algn="l">
                        <a:defRPr>
                          <a:latin typeface="Times New Roman"/>
                          <a:ea typeface="Times New Roman"/>
                          <a:cs typeface="Times New Roman"/>
                          <a:sym typeface="Times New Roman"/>
                        </a:defRPr>
                      </a:pPr>
                      <a:r>
                        <a:t>November 2020 </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Time Series Analysis</a:t>
                      </a:r>
                    </a:p>
                  </a:txBody>
                  <a:tcPr marL="45720" marR="45720" marT="45720" marB="45720" anchor="t" anchorCtr="0" horzOverflow="overflow"/>
                </a:tc>
                <a:tc>
                  <a:txBody>
                    <a:bodyPr/>
                    <a:lstStyle/>
                    <a:p>
                      <a:pPr algn="l">
                        <a:defRPr>
                          <a:latin typeface="Times New Roman"/>
                          <a:ea typeface="Times New Roman"/>
                          <a:cs typeface="Times New Roman"/>
                          <a:sym typeface="Times New Roman"/>
                        </a:defRPr>
                      </a:pPr>
                      <a:r>
                        <a:t>Jump Prediction of common and idiosyncratic micro-trading patterns of individual stocks are not discussed.</a:t>
                      </a:r>
                    </a:p>
                  </a:txBody>
                  <a:tcPr marL="45720" marR="45720" marT="45720" marB="45720" anchor="t" anchorCtr="0" horzOverflow="overflow"/>
                </a:tc>
              </a:tr>
              <a:tr h="959877">
                <a:tc>
                  <a:txBody>
                    <a:bodyPr/>
                    <a:lstStyle/>
                    <a:p>
                      <a:pPr algn="l">
                        <a:defRPr sz="1800"/>
                      </a:pPr>
                      <a:r>
                        <a:rPr sz="1200">
                          <a:latin typeface="Times New Roman"/>
                          <a:ea typeface="Times New Roman"/>
                          <a:cs typeface="Times New Roman"/>
                          <a:sym typeface="Times New Roman"/>
                        </a:rPr>
                        <a:t>The Application of Stock Index Price Prediction with Neural Network</a:t>
                      </a:r>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Penglei Gao ,Rui Zhang and Xi Yang </a:t>
                      </a:r>
                    </a:p>
                  </a:txBody>
                  <a:tcPr marL="45720" marR="45720" marT="45720" marB="45720" anchor="t" anchorCtr="0" horzOverflow="overflow"/>
                </a:tc>
                <a:tc>
                  <a:txBody>
                    <a:bodyPr/>
                    <a:lstStyle/>
                    <a:p>
                      <a:pPr algn="l">
                        <a:defRPr>
                          <a:latin typeface="Times New Roman"/>
                          <a:ea typeface="Times New Roman"/>
                          <a:cs typeface="Times New Roman"/>
                          <a:sym typeface="Times New Roman"/>
                        </a:defRPr>
                      </a:pPr>
                      <a:r>
                        <a:t>MDPI or Multidisciplinary Digital Publishing Institute</a:t>
                      </a:r>
                    </a:p>
                    <a:p>
                      <a:pPr algn="l" defTabSz="457200">
                        <a:defRPr>
                          <a:latin typeface="Times Roman"/>
                          <a:ea typeface="Times Roman"/>
                          <a:cs typeface="Times Roman"/>
                          <a:sym typeface="Times Roman"/>
                        </a:defRPr>
                      </a:pPr>
                      <a:r>
                        <a:t>Published: 18 August 2020</a:t>
                      </a:r>
                    </a:p>
                  </a:txBody>
                  <a:tcPr marL="45720" marR="45720" marT="45720" marB="45720" anchor="t" anchorCtr="0" horzOverflow="overflow"/>
                </a:tc>
                <a:tc>
                  <a:txBody>
                    <a:bodyPr/>
                    <a:lstStyle/>
                    <a:p>
                      <a:pPr algn="l" defTabSz="457200">
                        <a:defRPr sz="1800"/>
                      </a:pPr>
                      <a:r>
                        <a:rPr sz="1200">
                          <a:latin typeface="Times Roman"/>
                          <a:ea typeface="Times Roman"/>
                          <a:cs typeface="Times Roman"/>
                          <a:sym typeface="Times Roman"/>
                        </a:rPr>
                        <a:t>Multilayer Perceptron (MLP), Long Short Term Memory (LSTM) and Convolutional Neural Network (CNN)</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Uses time step 20, which will take a long time if it is to be predicted for a longer interval.</a:t>
                      </a:r>
                    </a:p>
                  </a:txBody>
                  <a:tcPr marL="45720" marR="45720" marT="45720" marB="45720" anchor="t" anchorCtr="0" horzOverflow="overflow"/>
                </a:tc>
              </a:tr>
              <a:tr h="1427273">
                <a:tc>
                  <a:txBody>
                    <a:bodyPr/>
                    <a:lstStyle/>
                    <a:p>
                      <a:pPr algn="l" defTabSz="457200">
                        <a:defRPr sz="1800"/>
                      </a:pPr>
                      <a:r>
                        <a:rPr sz="1200">
                          <a:latin typeface="Times Roman"/>
                          <a:ea typeface="Times Roman"/>
                          <a:cs typeface="Times Roman"/>
                          <a:sym typeface="Times Roman"/>
                        </a:rPr>
                        <a:t>STOCK PRICE PREDICTION USING ARTIFICIAL NEURAL NETWORKS</a:t>
                      </a:r>
                    </a:p>
                  </a:txBody>
                  <a:tcPr marL="0" marR="0" marT="0" marB="0" anchor="t" anchorCtr="0" horzOverflow="overflow"/>
                </a:tc>
                <a:tc>
                  <a:txBody>
                    <a:bodyPr/>
                    <a:lstStyle/>
                    <a:p>
                      <a:pPr algn="l">
                        <a:defRPr sz="1800"/>
                      </a:pPr>
                      <a:r>
                        <a:rPr sz="1200">
                          <a:latin typeface="Times New Roman"/>
                          <a:ea typeface="Times New Roman"/>
                          <a:cs typeface="Times New Roman"/>
                          <a:sym typeface="Times New Roman"/>
                        </a:rPr>
                        <a:t>Padmaja Dhenuvakonda, R. Anandan, N. Kumar</a:t>
                      </a:r>
                    </a:p>
                  </a:txBody>
                  <a:tcPr marL="0" marR="0" marT="0" marB="0" anchor="t" anchorCtr="0" horzOverflow="overflow"/>
                </a:tc>
                <a:tc>
                  <a:txBody>
                    <a:bodyPr/>
                    <a:lstStyle/>
                    <a:p>
                      <a:pPr algn="l">
                        <a:defRPr>
                          <a:latin typeface="Times New Roman"/>
                          <a:ea typeface="Times New Roman"/>
                          <a:cs typeface="Times New Roman"/>
                          <a:sym typeface="Times New Roman"/>
                        </a:defRPr>
                      </a:pPr>
                      <a:r>
                        <a:t>Journal of Critical Reviews </a:t>
                      </a:r>
                    </a:p>
                    <a:p>
                      <a:pPr algn="l">
                        <a:defRPr>
                          <a:latin typeface="Times New Roman"/>
                          <a:ea typeface="Times New Roman"/>
                          <a:cs typeface="Times New Roman"/>
                          <a:sym typeface="Times New Roman"/>
                        </a:defRPr>
                      </a:pPr>
                    </a:p>
                    <a:p>
                      <a:pPr algn="l" defTabSz="457200">
                        <a:defRPr>
                          <a:latin typeface="Times Roman"/>
                          <a:ea typeface="Times Roman"/>
                          <a:cs typeface="Times Roman"/>
                          <a:sym typeface="Times Roman"/>
                        </a:defRPr>
                      </a:pPr>
                      <a:r>
                        <a:t>Accepted: 10.06.2020</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LSTM</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Predicts the INTRA day stock price and not for cumulative days. </a:t>
                      </a:r>
                    </a:p>
                  </a:txBody>
                  <a:tcPr marL="45720" marR="45720" marT="45720" marB="45720" anchor="t" anchorCtr="0" horzOverflow="overflow"/>
                </a:tc>
              </a:tr>
            </a:tbl>
          </a:graphicData>
        </a:graphic>
      </p:graphicFrame>
      <p:pic>
        <p:nvPicPr>
          <p:cNvPr id="121" name="Picture 3" descr="Picture 3"/>
          <p:cNvPicPr>
            <a:picLocks noChangeAspect="1"/>
          </p:cNvPicPr>
          <p:nvPr/>
        </p:nvPicPr>
        <p:blipFill>
          <a:blip r:embed="rId2">
            <a:extLst/>
          </a:blip>
          <a:stretch>
            <a:fillRect/>
          </a:stretch>
        </p:blipFill>
        <p:spPr>
          <a:xfrm>
            <a:off x="116377" y="6428413"/>
            <a:ext cx="1928555" cy="35168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838200" y="365125"/>
            <a:ext cx="10515600" cy="675086"/>
          </a:xfrm>
          <a:prstGeom prst="rect">
            <a:avLst/>
          </a:prstGeom>
        </p:spPr>
        <p:txBody>
          <a:bodyPr/>
          <a:lstStyle>
            <a:lvl1pPr algn="ctr" defTabSz="868680">
              <a:defRPr sz="4100">
                <a:latin typeface="Times New Roman"/>
                <a:ea typeface="Times New Roman"/>
                <a:cs typeface="Times New Roman"/>
                <a:sym typeface="Times New Roman"/>
              </a:defRPr>
            </a:lvl1pPr>
          </a:lstStyle>
          <a:p>
            <a:pPr/>
            <a:r>
              <a:t>Literature Review/Existing Systems</a:t>
            </a:r>
          </a:p>
        </p:txBody>
      </p:sp>
      <p:graphicFrame>
        <p:nvGraphicFramePr>
          <p:cNvPr id="124" name="Content Placeholder 4"/>
          <p:cNvGraphicFramePr/>
          <p:nvPr/>
        </p:nvGraphicFramePr>
        <p:xfrm>
          <a:off x="838200" y="1029984"/>
          <a:ext cx="10515600" cy="521706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445327"/>
                <a:gridCol w="1760913"/>
                <a:gridCol w="2270760"/>
                <a:gridCol w="1935479"/>
                <a:gridCol w="2103120"/>
              </a:tblGrid>
              <a:tr h="712820">
                <a:tc>
                  <a:txBody>
                    <a:bodyPr/>
                    <a:lstStyle/>
                    <a:p>
                      <a:pPr algn="l">
                        <a:defRPr b="0" sz="1800">
                          <a:solidFill>
                            <a:srgbClr val="000000"/>
                          </a:solidFill>
                        </a:defRPr>
                      </a:pPr>
                      <a:r>
                        <a:rPr sz="1200">
                          <a:latin typeface="Times New Roman"/>
                          <a:ea typeface="Times New Roman"/>
                          <a:cs typeface="Times New Roman"/>
                          <a:sym typeface="Times New Roman"/>
                        </a:rPr>
                        <a:t>Title of the Paper</a:t>
                      </a:r>
                    </a:p>
                  </a:txBody>
                  <a:tcPr marL="45720" marR="45720" marT="45720" marB="45720" anchor="t" anchorCtr="0" horzOverflow="overflow"/>
                </a:tc>
                <a:tc>
                  <a:txBody>
                    <a:bodyPr/>
                    <a:lstStyle/>
                    <a:p>
                      <a:pPr algn="l">
                        <a:defRPr b="0" sz="1800">
                          <a:solidFill>
                            <a:srgbClr val="000000"/>
                          </a:solidFill>
                        </a:defRPr>
                      </a:pPr>
                      <a:r>
                        <a:rPr sz="1200">
                          <a:latin typeface="Times New Roman"/>
                          <a:ea typeface="Times New Roman"/>
                          <a:cs typeface="Times New Roman"/>
                          <a:sym typeface="Times New Roman"/>
                        </a:rPr>
                        <a:t>Authors</a:t>
                      </a:r>
                    </a:p>
                  </a:txBody>
                  <a:tcPr marL="45720" marR="45720" marT="45720" marB="45720" anchor="t" anchorCtr="0" horzOverflow="overflow"/>
                </a:tc>
                <a:tc>
                  <a:txBody>
                    <a:bodyPr/>
                    <a:lstStyle/>
                    <a:p>
                      <a:pPr algn="l">
                        <a:defRPr b="0">
                          <a:solidFill>
                            <a:srgbClr val="000000"/>
                          </a:solidFill>
                          <a:latin typeface="Times New Roman"/>
                          <a:ea typeface="Times New Roman"/>
                          <a:cs typeface="Times New Roman"/>
                          <a:sym typeface="Times New Roman"/>
                        </a:defRPr>
                      </a:pPr>
                      <a:r>
                        <a:t>Name of the Conference/</a:t>
                      </a:r>
                    </a:p>
                    <a:p>
                      <a:pPr algn="l">
                        <a:defRPr b="0">
                          <a:solidFill>
                            <a:srgbClr val="000000"/>
                          </a:solidFill>
                          <a:latin typeface="Times New Roman"/>
                          <a:ea typeface="Times New Roman"/>
                          <a:cs typeface="Times New Roman"/>
                          <a:sym typeface="Times New Roman"/>
                        </a:defRPr>
                      </a:pPr>
                      <a:r>
                        <a:t>Journal and year of publication</a:t>
                      </a:r>
                    </a:p>
                  </a:txBody>
                  <a:tcPr marL="45720" marR="45720" marT="45720" marB="45720" anchor="t" anchorCtr="0" horzOverflow="overflow"/>
                </a:tc>
                <a:tc>
                  <a:txBody>
                    <a:bodyPr/>
                    <a:lstStyle/>
                    <a:p>
                      <a:pPr algn="l">
                        <a:defRPr b="0" sz="1800">
                          <a:solidFill>
                            <a:srgbClr val="000000"/>
                          </a:solidFill>
                        </a:defRPr>
                      </a:pPr>
                      <a:r>
                        <a:rPr sz="1200">
                          <a:latin typeface="Times New Roman"/>
                          <a:ea typeface="Times New Roman"/>
                          <a:cs typeface="Times New Roman"/>
                          <a:sym typeface="Times New Roman"/>
                        </a:rPr>
                        <a:t>Methodology </a:t>
                      </a:r>
                    </a:p>
                  </a:txBody>
                  <a:tcPr marL="45720" marR="45720" marT="45720" marB="45720" anchor="t" anchorCtr="0" horzOverflow="overflow"/>
                </a:tc>
                <a:tc>
                  <a:txBody>
                    <a:bodyPr/>
                    <a:lstStyle/>
                    <a:p>
                      <a:pPr algn="l">
                        <a:defRPr b="0" sz="1800">
                          <a:solidFill>
                            <a:srgbClr val="000000"/>
                          </a:solidFill>
                        </a:defRPr>
                      </a:pPr>
                      <a:r>
                        <a:rPr sz="1200">
                          <a:latin typeface="Times New Roman"/>
                          <a:ea typeface="Times New Roman"/>
                          <a:cs typeface="Times New Roman"/>
                          <a:sym typeface="Times New Roman"/>
                        </a:rPr>
                        <a:t>Issues / Limitations</a:t>
                      </a:r>
                    </a:p>
                  </a:txBody>
                  <a:tcPr marL="45720" marR="45720" marT="45720" marB="45720" anchor="t" anchorCtr="0" horzOverflow="overflow"/>
                </a:tc>
              </a:tr>
              <a:tr h="1144028">
                <a:tc>
                  <a:txBody>
                    <a:bodyPr/>
                    <a:lstStyle/>
                    <a:p>
                      <a:pPr algn="l" defTabSz="457200">
                        <a:defRPr sz="1800"/>
                      </a:pPr>
                      <a:r>
                        <a:rPr sz="1200">
                          <a:latin typeface="Times Roman"/>
                          <a:ea typeface="Times Roman"/>
                          <a:cs typeface="Times Roman"/>
                          <a:sym typeface="Times Roman"/>
                        </a:rPr>
                        <a:t>Explainable Deep Convolutional Candlestick Learner </a:t>
                      </a:r>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Jun-Hao Chen, Samuel Yen-Chi Chen, Yun-Cheng Tsai, Chih-Shiang Shu</a:t>
                      </a:r>
                    </a:p>
                  </a:txBody>
                  <a:tcPr marL="0" marR="0" marT="0" marB="0" anchor="t" anchorCtr="0" horzOverflow="overflow"/>
                </a:tc>
                <a:tc>
                  <a:txBody>
                    <a:bodyPr/>
                    <a:lstStyle/>
                    <a:p>
                      <a:pPr algn="l" defTabSz="457200">
                        <a:defRPr>
                          <a:latin typeface="Times Roman"/>
                          <a:ea typeface="Times Roman"/>
                          <a:cs typeface="Times Roman"/>
                          <a:sym typeface="Times Roman"/>
                        </a:defRPr>
                      </a:pPr>
                      <a:r>
                        <a:t>arXiv: 2001.02767v4,</a:t>
                      </a:r>
                      <a:endParaRPr sz="1800"/>
                    </a:p>
                    <a:p>
                      <a:pPr algn="l" defTabSz="457200">
                        <a:defRPr>
                          <a:latin typeface="Times Roman"/>
                          <a:ea typeface="Times Roman"/>
                          <a:cs typeface="Times Roman"/>
                          <a:sym typeface="Times Roman"/>
                        </a:defRPr>
                      </a:pPr>
                      <a:r>
                        <a:t>Cornell University,</a:t>
                      </a:r>
                      <a:endParaRPr sz="1800"/>
                    </a:p>
                    <a:p>
                      <a:pPr algn="l" defTabSz="457200">
                        <a:defRPr>
                          <a:latin typeface="Times Roman"/>
                          <a:ea typeface="Times Roman"/>
                          <a:cs typeface="Times Roman"/>
                          <a:sym typeface="Times Roman"/>
                        </a:defRPr>
                      </a:pPr>
                      <a:r>
                        <a:t>May 2020</a:t>
                      </a:r>
                    </a:p>
                  </a:txBody>
                  <a:tcPr marL="45720" marR="45720" marT="45720" marB="45720" anchor="t" anchorCtr="0" horzOverflow="overflow"/>
                </a:tc>
                <a:tc>
                  <a:txBody>
                    <a:bodyPr/>
                    <a:lstStyle/>
                    <a:p>
                      <a:pPr algn="l" defTabSz="457200">
                        <a:defRPr sz="1800"/>
                      </a:pPr>
                      <a:r>
                        <a:rPr sz="1200">
                          <a:latin typeface="Times Roman"/>
                          <a:ea typeface="Times Roman"/>
                          <a:cs typeface="Times Roman"/>
                          <a:sym typeface="Times Roman"/>
                        </a:rPr>
                        <a:t>Gramian Angular Summation Field (GASF), Convolutional Neural Networks (CNN) </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Confirmation of the model’s working using analytical method is yet to me conducted.</a:t>
                      </a:r>
                    </a:p>
                  </a:txBody>
                  <a:tcPr marL="45720" marR="45720" marT="45720" marB="45720" anchor="t" anchorCtr="0" horzOverflow="overflow"/>
                </a:tc>
              </a:tr>
              <a:tr h="1219680">
                <a:tc>
                  <a:txBody>
                    <a:bodyPr/>
                    <a:lstStyle/>
                    <a:p>
                      <a:pPr algn="l" defTabSz="457200">
                        <a:defRPr sz="1800"/>
                      </a:pPr>
                      <a:r>
                        <a:rPr sz="1200">
                          <a:latin typeface="Times Roman"/>
                          <a:ea typeface="Times Roman"/>
                          <a:cs typeface="Times Roman"/>
                          <a:sym typeface="Times Roman"/>
                        </a:rPr>
                        <a:t>Stock Price Prediction Using Long Short Term Memory</a:t>
                      </a:r>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Raghav Nandakumar, Uttamraj K R, Vishal R, Y V Lokeswari</a:t>
                      </a:r>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International Research Journal of Engineering and Technology (IRJET), Volume: 05 Issue: 03 | Mar-2018 </a:t>
                      </a:r>
                    </a:p>
                  </a:txBody>
                  <a:tcPr marL="45720" marR="45720" marT="45720" marB="45720" anchor="t" anchorCtr="0" horzOverflow="overflow"/>
                </a:tc>
                <a:tc>
                  <a:txBody>
                    <a:bodyPr/>
                    <a:lstStyle/>
                    <a:p>
                      <a:pPr algn="l" defTabSz="457200">
                        <a:defRPr sz="1800"/>
                      </a:pPr>
                      <a:r>
                        <a:rPr sz="1200">
                          <a:latin typeface="Times Roman"/>
                          <a:ea typeface="Times Roman"/>
                          <a:cs typeface="Times Roman"/>
                          <a:sym typeface="Times Roman"/>
                        </a:rPr>
                        <a:t>Recurrent Neural Network (RNN) called Long Short Term Memory (LSTM),</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Predicts the end of the day stock price and not for cumulative days. </a:t>
                      </a:r>
                    </a:p>
                  </a:txBody>
                  <a:tcPr marL="45720" marR="45720" marT="45720" marB="45720" anchor="t" anchorCtr="0" horzOverflow="overflow"/>
                </a:tc>
              </a:tr>
              <a:tr h="1144028">
                <a:tc>
                  <a:txBody>
                    <a:bodyPr/>
                    <a:lstStyle/>
                    <a:p>
                      <a:pPr algn="l">
                        <a:defRPr sz="1800"/>
                      </a:pPr>
                      <a:r>
                        <a:rPr sz="1200">
                          <a:latin typeface="Times New Roman"/>
                          <a:ea typeface="Times New Roman"/>
                          <a:cs typeface="Times New Roman"/>
                          <a:sym typeface="Times New Roman"/>
                        </a:rPr>
                        <a:t>Fundamental Analysis in China: An Empirical Study of the Relationship between Financial Ratios and Stock Prices</a:t>
                      </a:r>
                    </a:p>
                  </a:txBody>
                  <a:tcPr marL="0" marR="0" marT="0" marB="0" anchor="t" anchorCtr="0" horzOverflow="overflow"/>
                </a:tc>
                <a:tc>
                  <a:txBody>
                    <a:bodyPr/>
                    <a:lstStyle/>
                    <a:p>
                      <a:pPr algn="l">
                        <a:defRPr>
                          <a:latin typeface="Times New Roman"/>
                          <a:ea typeface="Times New Roman"/>
                          <a:cs typeface="Times New Roman"/>
                          <a:sym typeface="Times New Roman"/>
                        </a:defRPr>
                      </a:pPr>
                      <a:r>
                        <a:t>Lijuan Ma,</a:t>
                      </a:r>
                      <a:r>
                        <a:rPr u="sng">
                          <a:solidFill>
                            <a:srgbClr val="0000FF"/>
                          </a:solidFill>
                          <a:uFill>
                            <a:solidFill>
                              <a:srgbClr val="0000FF"/>
                            </a:solidFill>
                          </a:uFill>
                          <a:hlinkClick r:id="rId2" invalidUrl="" action="" tgtFrame="" tooltip="" history="1" highlightClick="0" endSnd="0"/>
                        </a:rPr>
                        <a:t> </a:t>
                      </a:r>
                      <a:r>
                        <a:t>Marcel Ausloos,  Christophe Schinckus,</a:t>
                      </a:r>
                      <a:r>
                        <a:rPr u="sng">
                          <a:solidFill>
                            <a:srgbClr val="0000FF"/>
                          </a:solidFill>
                          <a:uFill>
                            <a:solidFill>
                              <a:srgbClr val="0000FF"/>
                            </a:solidFill>
                          </a:uFill>
                          <a:hlinkClick r:id="rId3" invalidUrl="" action="" tgtFrame="" tooltip="" history="1" highlightClick="0" endSnd="0"/>
                        </a:rPr>
                        <a:t> </a:t>
                      </a:r>
                      <a:r>
                        <a:t>H. L. Felicia Chong</a:t>
                      </a:r>
                    </a:p>
                  </a:txBody>
                  <a:tcPr marL="0" marR="0" marT="0" marB="0" anchor="t" anchorCtr="0" horzOverflow="overflow"/>
                </a:tc>
                <a:tc>
                  <a:txBody>
                    <a:bodyPr/>
                    <a:lstStyle/>
                    <a:p>
                      <a:pPr algn="l">
                        <a:defRPr sz="1800"/>
                      </a:pPr>
                      <a:r>
                        <a:rPr sz="1200">
                          <a:latin typeface="Times New Roman"/>
                          <a:ea typeface="Times New Roman"/>
                          <a:cs typeface="Times New Roman"/>
                          <a:sym typeface="Times New Roman"/>
                        </a:rPr>
                        <a:t>School of Business, University of Leicester, Leicester, UK. 2018</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SVM Regression</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A very basic prediction algorithm. Not effectively being used.</a:t>
                      </a:r>
                    </a:p>
                  </a:txBody>
                  <a:tcPr marL="45720" marR="45720" marT="45720" marB="45720" anchor="t" anchorCtr="0" horzOverflow="overflow"/>
                </a:tc>
              </a:tr>
              <a:tr h="996509">
                <a:tc>
                  <a:txBody>
                    <a:bodyPr/>
                    <a:lstStyle/>
                    <a:p>
                      <a:pPr algn="l">
                        <a:defRPr sz="1800"/>
                      </a:pPr>
                      <a:r>
                        <a:rPr sz="1200"/>
                        <a:t>NSE Stock Market Prediction Using Deep-Learning Models</a:t>
                      </a:r>
                    </a:p>
                  </a:txBody>
                  <a:tcPr marL="0" marR="0" marT="0" marB="0" anchor="t" anchorCtr="0" horzOverflow="overflow"/>
                </a:tc>
                <a:tc>
                  <a:txBody>
                    <a:bodyPr/>
                    <a:lstStyle/>
                    <a:p>
                      <a:pPr algn="l">
                        <a:defRPr sz="1800"/>
                      </a:pPr>
                      <a:r>
                        <a:rPr sz="1200"/>
                        <a:t>Hiransha M, Gopalakrishnan E.A, Vijay Krishna Menon, Soman K.P</a:t>
                      </a:r>
                    </a:p>
                  </a:txBody>
                  <a:tcPr marL="0" marR="0" marT="0" marB="0" anchor="t" anchorCtr="0" horzOverflow="overflow"/>
                </a:tc>
                <a:tc>
                  <a:txBody>
                    <a:bodyPr/>
                    <a:lstStyle/>
                    <a:p>
                      <a:pPr algn="l">
                        <a:defRPr sz="1800"/>
                      </a:pPr>
                      <a:r>
                        <a:rPr sz="1200">
                          <a:latin typeface="Times New Roman"/>
                          <a:ea typeface="Times New Roman"/>
                          <a:cs typeface="Times New Roman"/>
                          <a:sym typeface="Times New Roman"/>
                        </a:rPr>
                        <a:t>International Conference on Computational Intelligence and Data Science (ICCIDS 2018)</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ANN</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Only prediction using one dataset. Raises to difficulty for many companies</a:t>
                      </a:r>
                    </a:p>
                  </a:txBody>
                  <a:tcPr marL="45720" marR="45720" marT="45720" marB="45720" anchor="t" anchorCtr="0" horzOverflow="overflow"/>
                </a:tc>
              </a:tr>
            </a:tbl>
          </a:graphicData>
        </a:graphic>
      </p:graphicFrame>
      <p:pic>
        <p:nvPicPr>
          <p:cNvPr id="125" name="Picture 3" descr="Picture 3"/>
          <p:cNvPicPr>
            <a:picLocks noChangeAspect="1"/>
          </p:cNvPicPr>
          <p:nvPr/>
        </p:nvPicPr>
        <p:blipFill>
          <a:blip r:embed="rId4">
            <a:extLst/>
          </a:blip>
          <a:stretch>
            <a:fillRect/>
          </a:stretch>
        </p:blipFill>
        <p:spPr>
          <a:xfrm>
            <a:off x="116377" y="6428413"/>
            <a:ext cx="1928555" cy="35168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prstGeom prst="rect">
            <a:avLst/>
          </a:prstGeom>
        </p:spPr>
        <p:txBody>
          <a:bodyPr/>
          <a:lstStyle>
            <a:lvl1pPr algn="ctr">
              <a:defRPr>
                <a:latin typeface="Times New Roman"/>
                <a:ea typeface="Times New Roman"/>
                <a:cs typeface="Times New Roman"/>
                <a:sym typeface="Times New Roman"/>
              </a:defRPr>
            </a:lvl1pPr>
          </a:lstStyle>
          <a:p>
            <a:pPr/>
            <a:r>
              <a:t>Proposed System</a:t>
            </a:r>
          </a:p>
        </p:txBody>
      </p:sp>
      <p:sp>
        <p:nvSpPr>
          <p:cNvPr id="128" name="Content Placeholder 2"/>
          <p:cNvSpPr txBox="1"/>
          <p:nvPr>
            <p:ph type="body" idx="1"/>
          </p:nvPr>
        </p:nvSpPr>
        <p:spPr>
          <a:prstGeom prst="rect">
            <a:avLst/>
          </a:prstGeom>
        </p:spPr>
        <p:txBody>
          <a:bodyPr/>
          <a:lstStyle/>
          <a:p>
            <a:pPr marL="219454" indent="-219454" algn="just" defTabSz="877822">
              <a:spcBef>
                <a:spcPts val="900"/>
              </a:spcBef>
              <a:defRPr sz="1700">
                <a:latin typeface="Times New Roman"/>
                <a:ea typeface="Times New Roman"/>
                <a:cs typeface="Times New Roman"/>
                <a:sym typeface="Times New Roman"/>
              </a:defRPr>
            </a:pPr>
            <a:r>
              <a:t>The investor may choose not to invest all of their funds into a single company lest that company takes unexpected turn. </a:t>
            </a:r>
          </a:p>
          <a:p>
            <a:pPr marL="219454" indent="-219454" algn="just" defTabSz="877822">
              <a:spcBef>
                <a:spcPts val="900"/>
              </a:spcBef>
              <a:defRPr sz="1700">
                <a:latin typeface="Times New Roman"/>
                <a:ea typeface="Times New Roman"/>
                <a:cs typeface="Times New Roman"/>
                <a:sym typeface="Times New Roman"/>
              </a:defRPr>
            </a:pPr>
            <a:r>
              <a:t>A more common approach would be for an investor to 3 invest across a broad range of stocks based on some criteria he has decided on before.</a:t>
            </a:r>
          </a:p>
          <a:p>
            <a:pPr marL="219454" indent="-219454" algn="just" defTabSz="877822">
              <a:spcBef>
                <a:spcPts val="900"/>
              </a:spcBef>
              <a:defRPr sz="1700">
                <a:latin typeface="Times New Roman"/>
                <a:ea typeface="Times New Roman"/>
                <a:cs typeface="Times New Roman"/>
                <a:sym typeface="Times New Roman"/>
              </a:defRPr>
            </a:pPr>
            <a:r>
              <a:t>This project will focus exclusively on predicting the daily trend (price movement) of individual stocks. </a:t>
            </a:r>
          </a:p>
          <a:p>
            <a:pPr marL="219454" indent="-219454" algn="just" defTabSz="877822">
              <a:spcBef>
                <a:spcPts val="900"/>
              </a:spcBef>
              <a:defRPr sz="1700">
                <a:latin typeface="Times New Roman"/>
                <a:ea typeface="Times New Roman"/>
                <a:cs typeface="Times New Roman"/>
                <a:sym typeface="Times New Roman"/>
              </a:defRPr>
            </a:pPr>
            <a:r>
              <a:t>The project will make no attempt to deciding how much money to allocate to each prediction. More so, the project will analyse the accuracies of these predictions</a:t>
            </a:r>
          </a:p>
          <a:p>
            <a:pPr marL="219454" indent="-219454" algn="just" defTabSz="877822">
              <a:lnSpc>
                <a:spcPct val="81000"/>
              </a:lnSpc>
              <a:spcBef>
                <a:spcPts val="900"/>
              </a:spcBef>
              <a:defRPr sz="1700">
                <a:latin typeface="Times New Roman"/>
                <a:ea typeface="Times New Roman"/>
                <a:cs typeface="Times New Roman"/>
                <a:sym typeface="Times New Roman"/>
              </a:defRPr>
            </a:pPr>
            <a:r>
              <a:t>Stock market attracts thousands of investors’ hearts from all around the world. The risk and profit of it has great charm and every investor wants to book profit from that. People use various methods to predict market volatility, such as K-line diagram analysis method, Point Data Diagram, Moving Average Convergence Divergence, even coin tossing, fortune telling, and so on.</a:t>
            </a:r>
          </a:p>
          <a:p>
            <a:pPr marL="219454" indent="-219454" algn="just" defTabSz="877822">
              <a:lnSpc>
                <a:spcPct val="81000"/>
              </a:lnSpc>
              <a:spcBef>
                <a:spcPts val="900"/>
              </a:spcBef>
              <a:defRPr sz="1700">
                <a:latin typeface="Times New Roman"/>
                <a:ea typeface="Times New Roman"/>
                <a:cs typeface="Times New Roman"/>
                <a:sym typeface="Times New Roman"/>
              </a:defRPr>
            </a:pPr>
            <a:r>
              <a:t>Now, all the financial data is stored digitally and is easily accessible. Availability of this huge amount of financial data in digital media creates appropriate conditions for a data mining research. The important problem in this area is to make effective use of the available data.</a:t>
            </a:r>
          </a:p>
          <a:p>
            <a:pPr marL="154003" indent="-154003" algn="just" defTabSz="438911">
              <a:lnSpc>
                <a:spcPct val="100000"/>
              </a:lnSpc>
              <a:spcBef>
                <a:spcPts val="0"/>
              </a:spcBef>
              <a:buFontTx/>
              <a:defRPr sz="1500">
                <a:latin typeface="Times New Roman"/>
                <a:ea typeface="Times New Roman"/>
                <a:cs typeface="Times New Roman"/>
                <a:sym typeface="Times New Roman"/>
              </a:defRPr>
            </a:pPr>
            <a:r>
              <a:t>We propose an online learning algorithm for predicting the end-of-day price of a given stock with the help of Long Short Term Memory (LSTM), a type of Recurrent Neural Network (RNN)</a:t>
            </a:r>
          </a:p>
        </p:txBody>
      </p:sp>
      <p:pic>
        <p:nvPicPr>
          <p:cNvPr id="129" name="Picture 3" descr="Picture 3"/>
          <p:cNvPicPr>
            <a:picLocks noChangeAspect="1"/>
          </p:cNvPicPr>
          <p:nvPr/>
        </p:nvPicPr>
        <p:blipFill>
          <a:blip r:embed="rId2">
            <a:extLst/>
          </a:blip>
          <a:stretch>
            <a:fillRect/>
          </a:stretch>
        </p:blipFill>
        <p:spPr>
          <a:xfrm>
            <a:off x="116377" y="6428413"/>
            <a:ext cx="1928555" cy="35168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