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14630400" cy="8229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0" name="Shape 80"/>
          <p:cNvSpPr/>
          <p:nvPr>
            <p:ph type="sldImg"/>
          </p:nvPr>
        </p:nvSpPr>
        <p:spPr>
          <a:xfrm>
            <a:off x="1143000" y="685800"/>
            <a:ext cx="4572000" cy="3429000"/>
          </a:xfrm>
          <a:prstGeom prst="rect">
            <a:avLst/>
          </a:prstGeom>
        </p:spPr>
        <p:txBody>
          <a:bodyPr/>
          <a:lstStyle/>
          <a:p>
            <a:pPr/>
          </a:p>
        </p:txBody>
      </p:sp>
      <p:sp>
        <p:nvSpPr>
          <p:cNvPr id="81" name="Shape 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1 master">
    <p:bg>
      <p:bgPr>
        <a:solidFill>
          <a:srgbClr val="000000"/>
        </a:solidFill>
      </p:bgPr>
    </p:bg>
    <p:spTree>
      <p:nvGrpSpPr>
        <p:cNvPr id="1" name=""/>
        <p:cNvGrpSpPr/>
        <p:nvPr/>
      </p:nvGrpSpPr>
      <p:grpSpPr>
        <a:xfrm>
          <a:off x="0" y="0"/>
          <a:ext cx="0" cy="0"/>
          <a:chOff x="0" y="0"/>
          <a:chExt cx="0" cy="0"/>
        </a:xfrm>
      </p:grpSpPr>
      <p:sp>
        <p:nvSpPr>
          <p:cNvPr id="18" name="Shape 0"/>
          <p:cNvSpPr/>
          <p:nvPr/>
        </p:nvSpPr>
        <p:spPr>
          <a:xfrm>
            <a:off x="0" y="0"/>
            <a:ext cx="14630400" cy="8229600"/>
          </a:xfrm>
          <a:prstGeom prst="rect">
            <a:avLst/>
          </a:prstGeom>
          <a:solidFill>
            <a:srgbClr val="E6DED2"/>
          </a:solidFill>
          <a:ln w="12700">
            <a:miter lim="400000"/>
          </a:ln>
        </p:spPr>
        <p:txBody>
          <a:bodyPr lIns="45719" rIns="45719"/>
          <a:lstStyle/>
          <a:p>
            <a:pPr/>
          </a:p>
        </p:txBody>
      </p:sp>
      <p:sp>
        <p:nvSpPr>
          <p:cNvPr id="19" name="Shape 1"/>
          <p:cNvSpPr/>
          <p:nvPr/>
        </p:nvSpPr>
        <p:spPr>
          <a:xfrm>
            <a:off x="0" y="0"/>
            <a:ext cx="14630400" cy="8229600"/>
          </a:xfrm>
          <a:prstGeom prst="rect">
            <a:avLst/>
          </a:prstGeom>
          <a:solidFill>
            <a:srgbClr val="FDFBF7"/>
          </a:solidFill>
          <a:ln w="12700">
            <a:miter lim="400000"/>
          </a:ln>
        </p:spPr>
        <p:txBody>
          <a:bodyPr lIns="45719" rIns="45719"/>
          <a:lstStyle/>
          <a:p>
            <a:pPr/>
          </a:p>
        </p:txBody>
      </p:sp>
      <p:sp>
        <p:nvSpPr>
          <p:cNvPr id="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2 master">
    <p:bg>
      <p:bgPr>
        <a:solidFill>
          <a:srgbClr val="000000"/>
        </a:solidFill>
      </p:bgPr>
    </p:bg>
    <p:spTree>
      <p:nvGrpSpPr>
        <p:cNvPr id="1" name=""/>
        <p:cNvGrpSpPr/>
        <p:nvPr/>
      </p:nvGrpSpPr>
      <p:grpSpPr>
        <a:xfrm>
          <a:off x="0" y="0"/>
          <a:ext cx="0" cy="0"/>
          <a:chOff x="0" y="0"/>
          <a:chExt cx="0" cy="0"/>
        </a:xfrm>
      </p:grpSpPr>
      <p:sp>
        <p:nvSpPr>
          <p:cNvPr id="27" name="Shape 0"/>
          <p:cNvSpPr/>
          <p:nvPr/>
        </p:nvSpPr>
        <p:spPr>
          <a:xfrm>
            <a:off x="0" y="0"/>
            <a:ext cx="14630400" cy="8229600"/>
          </a:xfrm>
          <a:prstGeom prst="rect">
            <a:avLst/>
          </a:prstGeom>
          <a:solidFill>
            <a:srgbClr val="E6DED2"/>
          </a:solidFill>
          <a:ln w="12700">
            <a:miter lim="400000"/>
          </a:ln>
        </p:spPr>
        <p:txBody>
          <a:bodyPr lIns="45719" rIns="45719"/>
          <a:lstStyle/>
          <a:p>
            <a:pPr/>
          </a:p>
        </p:txBody>
      </p:sp>
      <p:sp>
        <p:nvSpPr>
          <p:cNvPr id="28" name="Shape 1"/>
          <p:cNvSpPr/>
          <p:nvPr/>
        </p:nvSpPr>
        <p:spPr>
          <a:xfrm>
            <a:off x="0" y="0"/>
            <a:ext cx="14630400" cy="8229600"/>
          </a:xfrm>
          <a:prstGeom prst="rect">
            <a:avLst/>
          </a:prstGeom>
          <a:solidFill>
            <a:srgbClr val="FDFBF7"/>
          </a:solidFill>
          <a:ln w="12700">
            <a:miter lim="400000"/>
          </a:ln>
        </p:spPr>
        <p:txBody>
          <a:bodyPr lIns="45719" rIns="45719"/>
          <a:lstStyle/>
          <a:p>
            <a:pPr/>
          </a:p>
        </p:txBody>
      </p:sp>
      <p:sp>
        <p:nvSpPr>
          <p:cNvPr id="2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3 master">
    <p:bg>
      <p:bgPr>
        <a:solidFill>
          <a:srgbClr val="000000"/>
        </a:solidFill>
      </p:bgPr>
    </p:bg>
    <p:spTree>
      <p:nvGrpSpPr>
        <p:cNvPr id="1" name=""/>
        <p:cNvGrpSpPr/>
        <p:nvPr/>
      </p:nvGrpSpPr>
      <p:grpSpPr>
        <a:xfrm>
          <a:off x="0" y="0"/>
          <a:ext cx="0" cy="0"/>
          <a:chOff x="0" y="0"/>
          <a:chExt cx="0" cy="0"/>
        </a:xfrm>
      </p:grpSpPr>
      <p:sp>
        <p:nvSpPr>
          <p:cNvPr id="36" name="Shape 0"/>
          <p:cNvSpPr/>
          <p:nvPr/>
        </p:nvSpPr>
        <p:spPr>
          <a:xfrm>
            <a:off x="0" y="0"/>
            <a:ext cx="14630400" cy="8229600"/>
          </a:xfrm>
          <a:prstGeom prst="rect">
            <a:avLst/>
          </a:prstGeom>
          <a:solidFill>
            <a:srgbClr val="E6DED2"/>
          </a:solidFill>
          <a:ln w="12700">
            <a:miter lim="400000"/>
          </a:ln>
        </p:spPr>
        <p:txBody>
          <a:bodyPr lIns="45719" rIns="45719"/>
          <a:lstStyle/>
          <a:p>
            <a:pPr/>
          </a:p>
        </p:txBody>
      </p:sp>
      <p:sp>
        <p:nvSpPr>
          <p:cNvPr id="37" name="Shape 1"/>
          <p:cNvSpPr/>
          <p:nvPr/>
        </p:nvSpPr>
        <p:spPr>
          <a:xfrm>
            <a:off x="0" y="0"/>
            <a:ext cx="14630400" cy="8229600"/>
          </a:xfrm>
          <a:prstGeom prst="rect">
            <a:avLst/>
          </a:prstGeom>
          <a:solidFill>
            <a:srgbClr val="FDFBF7"/>
          </a:solidFill>
          <a:ln w="12700">
            <a:miter lim="400000"/>
          </a:ln>
        </p:spPr>
        <p:txBody>
          <a:bodyPr lIns="45719" rIns="45719"/>
          <a:lstStyle/>
          <a:p>
            <a:pPr/>
          </a:p>
        </p:txBody>
      </p:sp>
      <p:sp>
        <p:nvSpPr>
          <p:cNvPr id="3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4 master">
    <p:bg>
      <p:bgPr>
        <a:solidFill>
          <a:srgbClr val="000000"/>
        </a:solidFill>
      </p:bgPr>
    </p:bg>
    <p:spTree>
      <p:nvGrpSpPr>
        <p:cNvPr id="1" name=""/>
        <p:cNvGrpSpPr/>
        <p:nvPr/>
      </p:nvGrpSpPr>
      <p:grpSpPr>
        <a:xfrm>
          <a:off x="0" y="0"/>
          <a:ext cx="0" cy="0"/>
          <a:chOff x="0" y="0"/>
          <a:chExt cx="0" cy="0"/>
        </a:xfrm>
      </p:grpSpPr>
      <p:sp>
        <p:nvSpPr>
          <p:cNvPr id="45" name="Shape 0"/>
          <p:cNvSpPr/>
          <p:nvPr/>
        </p:nvSpPr>
        <p:spPr>
          <a:xfrm>
            <a:off x="0" y="0"/>
            <a:ext cx="14630400" cy="8229600"/>
          </a:xfrm>
          <a:prstGeom prst="rect">
            <a:avLst/>
          </a:prstGeom>
          <a:solidFill>
            <a:srgbClr val="E6DED2"/>
          </a:solidFill>
          <a:ln w="12700">
            <a:miter lim="400000"/>
          </a:ln>
        </p:spPr>
        <p:txBody>
          <a:bodyPr lIns="45719" rIns="45719"/>
          <a:lstStyle/>
          <a:p>
            <a:pPr/>
          </a:p>
        </p:txBody>
      </p:sp>
      <p:sp>
        <p:nvSpPr>
          <p:cNvPr id="46" name="Shape 1"/>
          <p:cNvSpPr/>
          <p:nvPr/>
        </p:nvSpPr>
        <p:spPr>
          <a:xfrm>
            <a:off x="0" y="0"/>
            <a:ext cx="14630400" cy="8229600"/>
          </a:xfrm>
          <a:prstGeom prst="rect">
            <a:avLst/>
          </a:prstGeom>
          <a:solidFill>
            <a:srgbClr val="FDFBF7"/>
          </a:solidFill>
          <a:ln w="12700">
            <a:miter lim="400000"/>
          </a:ln>
        </p:spPr>
        <p:txBody>
          <a:bodyPr lIns="45719" rIns="45719"/>
          <a:lstStyle/>
          <a:p>
            <a:pP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5 master">
    <p:bg>
      <p:bgPr>
        <a:solidFill>
          <a:srgbClr val="000000"/>
        </a:solidFill>
      </p:bgPr>
    </p:bg>
    <p:spTree>
      <p:nvGrpSpPr>
        <p:cNvPr id="1" name=""/>
        <p:cNvGrpSpPr/>
        <p:nvPr/>
      </p:nvGrpSpPr>
      <p:grpSpPr>
        <a:xfrm>
          <a:off x="0" y="0"/>
          <a:ext cx="0" cy="0"/>
          <a:chOff x="0" y="0"/>
          <a:chExt cx="0" cy="0"/>
        </a:xfrm>
      </p:grpSpPr>
      <p:sp>
        <p:nvSpPr>
          <p:cNvPr id="54" name="Shape 0"/>
          <p:cNvSpPr/>
          <p:nvPr/>
        </p:nvSpPr>
        <p:spPr>
          <a:xfrm>
            <a:off x="0" y="0"/>
            <a:ext cx="14630400" cy="8229600"/>
          </a:xfrm>
          <a:prstGeom prst="rect">
            <a:avLst/>
          </a:prstGeom>
          <a:solidFill>
            <a:srgbClr val="E6DED2"/>
          </a:solidFill>
          <a:ln w="12700">
            <a:miter lim="400000"/>
          </a:ln>
        </p:spPr>
        <p:txBody>
          <a:bodyPr lIns="45719" rIns="45719"/>
          <a:lstStyle/>
          <a:p>
            <a:pPr/>
          </a:p>
        </p:txBody>
      </p:sp>
      <p:sp>
        <p:nvSpPr>
          <p:cNvPr id="55" name="Shape 1"/>
          <p:cNvSpPr/>
          <p:nvPr/>
        </p:nvSpPr>
        <p:spPr>
          <a:xfrm>
            <a:off x="0" y="0"/>
            <a:ext cx="14630400" cy="8229600"/>
          </a:xfrm>
          <a:prstGeom prst="rect">
            <a:avLst/>
          </a:prstGeom>
          <a:solidFill>
            <a:srgbClr val="FDFBF7"/>
          </a:solidFill>
          <a:ln w="12700">
            <a:miter lim="400000"/>
          </a:ln>
        </p:spPr>
        <p:txBody>
          <a:bodyPr lIns="45719" rIns="45719"/>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6 master">
    <p:bg>
      <p:bgPr>
        <a:solidFill>
          <a:srgbClr val="000000"/>
        </a:solidFill>
      </p:bgPr>
    </p:bg>
    <p:spTree>
      <p:nvGrpSpPr>
        <p:cNvPr id="1" name=""/>
        <p:cNvGrpSpPr/>
        <p:nvPr/>
      </p:nvGrpSpPr>
      <p:grpSpPr>
        <a:xfrm>
          <a:off x="0" y="0"/>
          <a:ext cx="0" cy="0"/>
          <a:chOff x="0" y="0"/>
          <a:chExt cx="0" cy="0"/>
        </a:xfrm>
      </p:grpSpPr>
      <p:sp>
        <p:nvSpPr>
          <p:cNvPr id="63" name="Shape 0"/>
          <p:cNvSpPr/>
          <p:nvPr/>
        </p:nvSpPr>
        <p:spPr>
          <a:xfrm>
            <a:off x="0" y="0"/>
            <a:ext cx="14630400" cy="8229600"/>
          </a:xfrm>
          <a:prstGeom prst="rect">
            <a:avLst/>
          </a:prstGeom>
          <a:solidFill>
            <a:srgbClr val="E6DED2"/>
          </a:solidFill>
          <a:ln w="12700">
            <a:miter lim="400000"/>
          </a:ln>
        </p:spPr>
        <p:txBody>
          <a:bodyPr lIns="45719" rIns="45719"/>
          <a:lstStyle/>
          <a:p>
            <a:pPr/>
          </a:p>
        </p:txBody>
      </p:sp>
      <p:sp>
        <p:nvSpPr>
          <p:cNvPr id="64" name="Shape 1"/>
          <p:cNvSpPr/>
          <p:nvPr/>
        </p:nvSpPr>
        <p:spPr>
          <a:xfrm>
            <a:off x="0" y="0"/>
            <a:ext cx="14630400" cy="8229600"/>
          </a:xfrm>
          <a:prstGeom prst="rect">
            <a:avLst/>
          </a:prstGeom>
          <a:solidFill>
            <a:srgbClr val="FDFBF7"/>
          </a:solidFill>
          <a:ln w="12700">
            <a:miter lim="400000"/>
          </a:ln>
        </p:spPr>
        <p:txBody>
          <a:bodyPr lIns="45719" rIns="45719"/>
          <a:lstStyle/>
          <a:p>
            <a:pP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lide 7 master">
    <p:bg>
      <p:bgPr>
        <a:solidFill>
          <a:srgbClr val="000000"/>
        </a:solidFill>
      </p:bgPr>
    </p:bg>
    <p:spTree>
      <p:nvGrpSpPr>
        <p:cNvPr id="1" name=""/>
        <p:cNvGrpSpPr/>
        <p:nvPr/>
      </p:nvGrpSpPr>
      <p:grpSpPr>
        <a:xfrm>
          <a:off x="0" y="0"/>
          <a:ext cx="0" cy="0"/>
          <a:chOff x="0" y="0"/>
          <a:chExt cx="0" cy="0"/>
        </a:xfrm>
      </p:grpSpPr>
      <p:sp>
        <p:nvSpPr>
          <p:cNvPr id="72" name="Shape 0"/>
          <p:cNvSpPr/>
          <p:nvPr/>
        </p:nvSpPr>
        <p:spPr>
          <a:xfrm>
            <a:off x="0" y="0"/>
            <a:ext cx="14630400" cy="8229600"/>
          </a:xfrm>
          <a:prstGeom prst="rect">
            <a:avLst/>
          </a:prstGeom>
          <a:solidFill>
            <a:srgbClr val="E6DED2"/>
          </a:solidFill>
          <a:ln w="12700">
            <a:miter lim="400000"/>
          </a:ln>
        </p:spPr>
        <p:txBody>
          <a:bodyPr lIns="45719" rIns="45719"/>
          <a:lstStyle/>
          <a:p>
            <a:pPr/>
          </a:p>
        </p:txBody>
      </p:sp>
      <p:sp>
        <p:nvSpPr>
          <p:cNvPr id="73" name="Shape 1"/>
          <p:cNvSpPr/>
          <p:nvPr/>
        </p:nvSpPr>
        <p:spPr>
          <a:xfrm>
            <a:off x="0" y="0"/>
            <a:ext cx="14630400" cy="8229600"/>
          </a:xfrm>
          <a:prstGeom prst="rect">
            <a:avLst/>
          </a:prstGeom>
          <a:solidFill>
            <a:srgbClr val="FDFBF7"/>
          </a:solidFill>
          <a:ln w="12700">
            <a:miter lim="400000"/>
          </a:ln>
        </p:spPr>
        <p:txBody>
          <a:bodyPr lIns="45719" rIns="45719"/>
          <a:lstStyle/>
          <a:p>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731520" y="110489"/>
            <a:ext cx="13167361" cy="1809751"/>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731520" y="1920239"/>
            <a:ext cx="13167361" cy="6309362"/>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7071359" y="7408545"/>
            <a:ext cx="3413761" cy="438150"/>
          </a:xfrm>
          <a:prstGeom prst="rect">
            <a:avLst/>
          </a:prstGeom>
          <a:ln w="12700">
            <a:miter lim="400000"/>
          </a:ln>
        </p:spPr>
        <p:txBody>
          <a:bodyPr wrap="none" lIns="45719" rIns="45719" anchor="ctr">
            <a:spAutoFit/>
          </a:bodyPr>
          <a:lstStyle>
            <a:lvl1pPr algn="r">
              <a:defRPr sz="1200">
                <a:latin typeface="+mj-lt"/>
                <a:ea typeface="+mj-ea"/>
                <a:cs typeface="+mj-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4pPr>
      <a:lvl5pPr marL="21945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5pPr>
      <a:lvl6pPr marL="26517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6pPr>
      <a:lvl7pPr marL="3108960" marR="0" indent="-365760"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7pPr>
      <a:lvl8pPr marL="35661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8pPr>
      <a:lvl9pPr marL="4023359" marR="0" indent="-365759" algn="l" defTabSz="9144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5" name="Group"/>
          <p:cNvGrpSpPr/>
          <p:nvPr/>
        </p:nvGrpSpPr>
        <p:grpSpPr>
          <a:xfrm>
            <a:off x="1415165" y="3027175"/>
            <a:ext cx="7355928" cy="1503622"/>
            <a:chOff x="0" y="0"/>
            <a:chExt cx="7355926" cy="1503620"/>
          </a:xfrm>
        </p:grpSpPr>
        <p:sp>
          <p:nvSpPr>
            <p:cNvPr id="83" name="Text 0"/>
            <p:cNvSpPr txBox="1"/>
            <p:nvPr/>
          </p:nvSpPr>
          <p:spPr>
            <a:xfrm>
              <a:off x="0" y="0"/>
              <a:ext cx="5446949" cy="72820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defTabSz="1054100">
                <a:lnSpc>
                  <a:spcPts val="5500"/>
                </a:lnSpc>
                <a:defRPr sz="5800">
                  <a:solidFill>
                    <a:srgbClr val="3A3A3A"/>
                  </a:solidFill>
                  <a:latin typeface="Noto Serif Medium"/>
                  <a:ea typeface="Noto Serif Medium"/>
                  <a:cs typeface="Noto Serif Medium"/>
                  <a:sym typeface="Noto Serif Medium"/>
                </a:defRPr>
              </a:lvl1pPr>
            </a:lstStyle>
            <a:p>
              <a:pPr/>
              <a:r>
                <a:t>Project Title:</a:t>
              </a:r>
            </a:p>
          </p:txBody>
        </p:sp>
        <p:sp>
          <p:nvSpPr>
            <p:cNvPr id="84" name="Text 1"/>
            <p:cNvSpPr txBox="1"/>
            <p:nvPr/>
          </p:nvSpPr>
          <p:spPr>
            <a:xfrm>
              <a:off x="1959778" y="936829"/>
              <a:ext cx="5396149" cy="5667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ts val="4400"/>
                </a:lnSpc>
                <a:defRPr sz="4100">
                  <a:solidFill>
                    <a:srgbClr val="3A3A3A"/>
                  </a:solidFill>
                  <a:latin typeface="Noto Serif Medium"/>
                  <a:ea typeface="Noto Serif Medium"/>
                  <a:cs typeface="Noto Serif Medium"/>
                  <a:sym typeface="Noto Serif Medium"/>
                </a:defRPr>
              </a:lvl1pPr>
            </a:lstStyle>
            <a:p>
              <a:pPr/>
              <a:r>
                <a:t>Expense Tracker Using</a:t>
              </a:r>
            </a:p>
          </p:txBody>
        </p:sp>
      </p:grpSp>
      <p:sp>
        <p:nvSpPr>
          <p:cNvPr id="86" name="Text 6"/>
          <p:cNvSpPr txBox="1"/>
          <p:nvPr/>
        </p:nvSpPr>
        <p:spPr>
          <a:xfrm>
            <a:off x="11387223" y="4319642"/>
            <a:ext cx="901701" cy="91565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gn="ctr">
              <a:lnSpc>
                <a:spcPts val="7000"/>
              </a:lnSpc>
              <a:defRPr sz="7000">
                <a:solidFill>
                  <a:srgbClr val="4C4C4C"/>
                </a:solidFill>
                <a:latin typeface="Noto Serif Medium"/>
                <a:ea typeface="Noto Serif Medium"/>
                <a:cs typeface="Noto Serif Medium"/>
                <a:sym typeface="Noto Serif Medium"/>
              </a:defRPr>
            </a:lvl1pPr>
          </a:lstStyle>
          <a:p>
            <a:pPr/>
            <a:r>
              <a:t>—</a:t>
            </a:r>
          </a:p>
        </p:txBody>
      </p:sp>
      <p:grpSp>
        <p:nvGrpSpPr>
          <p:cNvPr id="93" name="Group"/>
          <p:cNvGrpSpPr/>
          <p:nvPr/>
        </p:nvGrpSpPr>
        <p:grpSpPr>
          <a:xfrm>
            <a:off x="10462275" y="4952420"/>
            <a:ext cx="2947790" cy="2460280"/>
            <a:chOff x="0" y="0"/>
            <a:chExt cx="2947789" cy="2460279"/>
          </a:xfrm>
        </p:grpSpPr>
        <p:sp>
          <p:nvSpPr>
            <p:cNvPr id="87" name="Text 7"/>
            <p:cNvSpPr txBox="1"/>
            <p:nvPr/>
          </p:nvSpPr>
          <p:spPr>
            <a:xfrm>
              <a:off x="628867" y="0"/>
              <a:ext cx="1690056" cy="338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lnSpc>
                  <a:spcPts val="2700"/>
                </a:lnSpc>
                <a:defRPr sz="2200">
                  <a:solidFill>
                    <a:srgbClr val="4C4C4C"/>
                  </a:solidFill>
                  <a:latin typeface="Noto Serif Medium"/>
                  <a:ea typeface="Noto Serif Medium"/>
                  <a:cs typeface="Noto Serif Medium"/>
                  <a:sym typeface="Noto Serif Medium"/>
                </a:defRPr>
              </a:lvl1pPr>
            </a:lstStyle>
            <a:p>
              <a:pPr/>
              <a:r>
                <a:t>Presented By</a:t>
              </a:r>
            </a:p>
          </p:txBody>
        </p:sp>
        <p:sp>
          <p:nvSpPr>
            <p:cNvPr id="88" name="Text 8"/>
            <p:cNvSpPr txBox="1"/>
            <p:nvPr/>
          </p:nvSpPr>
          <p:spPr>
            <a:xfrm>
              <a:off x="138385" y="490418"/>
              <a:ext cx="2671019" cy="2644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lnSpc>
                  <a:spcPts val="2200"/>
                </a:lnSpc>
                <a:defRPr sz="1400">
                  <a:solidFill>
                    <a:srgbClr val="4C4C4C"/>
                  </a:solidFill>
                  <a:latin typeface="Noto Serif"/>
                  <a:ea typeface="Noto Serif"/>
                  <a:cs typeface="Noto Serif"/>
                  <a:sym typeface="Noto Serif"/>
                </a:defRPr>
              </a:lvl1pPr>
            </a:lstStyle>
            <a:p>
              <a:pPr/>
              <a:r>
                <a:t>Roll No.:55 - Pratik Eknath Ravan</a:t>
              </a:r>
            </a:p>
          </p:txBody>
        </p:sp>
        <p:sp>
          <p:nvSpPr>
            <p:cNvPr id="89" name="Text 9"/>
            <p:cNvSpPr txBox="1"/>
            <p:nvPr/>
          </p:nvSpPr>
          <p:spPr>
            <a:xfrm>
              <a:off x="50787" y="916780"/>
              <a:ext cx="2846215" cy="2644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lnSpc>
                  <a:spcPts val="2200"/>
                </a:lnSpc>
                <a:defRPr sz="1400">
                  <a:solidFill>
                    <a:srgbClr val="4C4C4C"/>
                  </a:solidFill>
                  <a:latin typeface="Noto Serif"/>
                  <a:ea typeface="Noto Serif"/>
                  <a:cs typeface="Noto Serif"/>
                  <a:sym typeface="Noto Serif"/>
                </a:defRPr>
              </a:lvl1pPr>
            </a:lstStyle>
            <a:p>
              <a:pPr/>
              <a:r>
                <a:t>Roll No.:57 - Snehal Sachin Vibhute</a:t>
              </a:r>
            </a:p>
          </p:txBody>
        </p:sp>
        <p:sp>
          <p:nvSpPr>
            <p:cNvPr id="90" name="Text 10"/>
            <p:cNvSpPr txBox="1"/>
            <p:nvPr/>
          </p:nvSpPr>
          <p:spPr>
            <a:xfrm>
              <a:off x="0" y="1343143"/>
              <a:ext cx="2947790" cy="2644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lnSpc>
                  <a:spcPts val="2200"/>
                </a:lnSpc>
                <a:defRPr sz="1400">
                  <a:solidFill>
                    <a:srgbClr val="4C4C4C"/>
                  </a:solidFill>
                  <a:latin typeface="Noto Serif"/>
                  <a:ea typeface="Noto Serif"/>
                  <a:cs typeface="Noto Serif"/>
                  <a:sym typeface="Noto Serif"/>
                </a:defRPr>
              </a:lvl1pPr>
            </a:lstStyle>
            <a:p>
              <a:pPr/>
              <a:r>
                <a:t>Roll No.:63 - Sarvesh Sagar Mahadik</a:t>
              </a:r>
            </a:p>
          </p:txBody>
        </p:sp>
        <p:sp>
          <p:nvSpPr>
            <p:cNvPr id="91" name="Text 11"/>
            <p:cNvSpPr txBox="1"/>
            <p:nvPr/>
          </p:nvSpPr>
          <p:spPr>
            <a:xfrm>
              <a:off x="237312" y="1769505"/>
              <a:ext cx="2473165" cy="2644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lnSpc>
                  <a:spcPts val="2200"/>
                </a:lnSpc>
                <a:defRPr sz="1400">
                  <a:solidFill>
                    <a:srgbClr val="4C4C4C"/>
                  </a:solidFill>
                  <a:latin typeface="Noto Serif"/>
                  <a:ea typeface="Noto Serif"/>
                  <a:cs typeface="Noto Serif"/>
                  <a:sym typeface="Noto Serif"/>
                </a:defRPr>
              </a:lvl1pPr>
            </a:lstStyle>
            <a:p>
              <a:pPr/>
              <a:r>
                <a:t>Roll No.:69 - Swarup Samir Pal</a:t>
              </a:r>
            </a:p>
          </p:txBody>
        </p:sp>
        <p:sp>
          <p:nvSpPr>
            <p:cNvPr id="92" name="Text 12"/>
            <p:cNvSpPr txBox="1"/>
            <p:nvPr/>
          </p:nvSpPr>
          <p:spPr>
            <a:xfrm>
              <a:off x="118547" y="2195868"/>
              <a:ext cx="2710695" cy="2644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gn="ctr">
                <a:lnSpc>
                  <a:spcPts val="2200"/>
                </a:lnSpc>
                <a:defRPr sz="1400">
                  <a:solidFill>
                    <a:srgbClr val="4C4C4C"/>
                  </a:solidFill>
                  <a:latin typeface="Noto Serif"/>
                  <a:ea typeface="Noto Serif"/>
                  <a:cs typeface="Noto Serif"/>
                  <a:sym typeface="Noto Serif"/>
                </a:defRPr>
              </a:lvl1pPr>
            </a:lstStyle>
            <a:p>
              <a:pPr/>
              <a:r>
                <a:t>Roll No.: 73 - Saniya Bharat Mane</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5" name="Image 0" descr="Image 0"/>
          <p:cNvPicPr>
            <a:picLocks noChangeAspect="1"/>
          </p:cNvPicPr>
          <p:nvPr/>
        </p:nvPicPr>
        <p:blipFill>
          <a:blip r:embed="rId2">
            <a:extLst/>
          </a:blip>
          <a:stretch>
            <a:fillRect/>
          </a:stretch>
        </p:blipFill>
        <p:spPr>
          <a:xfrm>
            <a:off x="9144000" y="0"/>
            <a:ext cx="5486400" cy="8229600"/>
          </a:xfrm>
          <a:prstGeom prst="rect">
            <a:avLst/>
          </a:prstGeom>
          <a:ln w="12700">
            <a:miter lim="400000"/>
          </a:ln>
        </p:spPr>
      </p:pic>
      <p:sp>
        <p:nvSpPr>
          <p:cNvPr id="96" name="Text 0"/>
          <p:cNvSpPr txBox="1"/>
          <p:nvPr/>
        </p:nvSpPr>
        <p:spPr>
          <a:xfrm>
            <a:off x="793790" y="1112400"/>
            <a:ext cx="7556421" cy="1385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500"/>
              </a:lnSpc>
              <a:defRPr sz="4400">
                <a:solidFill>
                  <a:srgbClr val="3A3A3A"/>
                </a:solidFill>
                <a:latin typeface="Noto Serif Medium"/>
                <a:ea typeface="Noto Serif Medium"/>
                <a:cs typeface="Noto Serif Medium"/>
                <a:sym typeface="Noto Serif Medium"/>
              </a:defRPr>
            </a:lvl1pPr>
          </a:lstStyle>
          <a:p>
            <a:pPr/>
            <a:r>
              <a:t>Expense Tracker Using Java Swing</a:t>
            </a:r>
          </a:p>
        </p:txBody>
      </p:sp>
      <p:sp>
        <p:nvSpPr>
          <p:cNvPr id="97" name="Text 1"/>
          <p:cNvSpPr txBox="1"/>
          <p:nvPr/>
        </p:nvSpPr>
        <p:spPr>
          <a:xfrm>
            <a:off x="793790" y="2870120"/>
            <a:ext cx="7556421" cy="21121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This presentation outlines the development of a Basic Expense Tracker built with Java Swing. The project offers a desktop-based solution for managing personal finance through intuitive graphical user interfaces. Our group members have collaborated to design, implement, and test this system, focusing on ease of use and functionality for users to track and control their monthly budgets efficiently.</a:t>
            </a:r>
          </a:p>
        </p:txBody>
      </p:sp>
      <p:sp>
        <p:nvSpPr>
          <p:cNvPr id="98" name="Text 2"/>
          <p:cNvSpPr txBox="1"/>
          <p:nvPr/>
        </p:nvSpPr>
        <p:spPr>
          <a:xfrm>
            <a:off x="793790" y="5665589"/>
            <a:ext cx="7556421" cy="14009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The expense tracker application enables users to maintain comprehensive records of income and expenditures with detailed categorization. This tool aims to simplify financial management by analyzing spending patterns and providing clear summaries.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ext 0"/>
          <p:cNvSpPr txBox="1"/>
          <p:nvPr/>
        </p:nvSpPr>
        <p:spPr>
          <a:xfrm>
            <a:off x="793789" y="2014060"/>
            <a:ext cx="8834811"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3A3A3A"/>
                </a:solidFill>
                <a:latin typeface="Noto Serif Medium"/>
                <a:ea typeface="Noto Serif Medium"/>
                <a:cs typeface="Noto Serif Medium"/>
                <a:sym typeface="Noto Serif Medium"/>
              </a:defRPr>
            </a:lvl1pPr>
          </a:lstStyle>
          <a:p>
            <a:pPr/>
            <a:r>
              <a:t>Introduction to the Expense Tracker</a:t>
            </a:r>
          </a:p>
        </p:txBody>
      </p:sp>
      <p:sp>
        <p:nvSpPr>
          <p:cNvPr id="101" name="Text 1"/>
          <p:cNvSpPr txBox="1"/>
          <p:nvPr/>
        </p:nvSpPr>
        <p:spPr>
          <a:xfrm>
            <a:off x="793789" y="3267074"/>
            <a:ext cx="6244711" cy="14009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This project is a desktop-based Expense Tracker application built using Java Swing GUI components. It offers a rich, interactive interface where users can easily add, view, and modify their personal expense data.</a:t>
            </a:r>
          </a:p>
        </p:txBody>
      </p:sp>
      <p:sp>
        <p:nvSpPr>
          <p:cNvPr id="102" name="Text 2"/>
          <p:cNvSpPr txBox="1"/>
          <p:nvPr/>
        </p:nvSpPr>
        <p:spPr>
          <a:xfrm>
            <a:off x="793789" y="4922758"/>
            <a:ext cx="6244711" cy="10453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Designed for monthly budget management, the tracker lets users monitor their income relative to expenses, enhancing financial awareness and control.</a:t>
            </a:r>
          </a:p>
        </p:txBody>
      </p:sp>
      <p:sp>
        <p:nvSpPr>
          <p:cNvPr id="103" name="Text 3"/>
          <p:cNvSpPr txBox="1"/>
          <p:nvPr/>
        </p:nvSpPr>
        <p:spPr>
          <a:xfrm>
            <a:off x="7599520" y="3142297"/>
            <a:ext cx="402020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4C4C4C"/>
                </a:solidFill>
                <a:latin typeface="Noto Serif"/>
                <a:ea typeface="Noto Serif"/>
                <a:cs typeface="Noto Serif"/>
                <a:sym typeface="Noto Serif"/>
              </a:defRPr>
            </a:lvl1pPr>
          </a:lstStyle>
          <a:p>
            <a:pPr/>
            <a:r>
              <a:t>Track and manage personal expenses</a:t>
            </a:r>
          </a:p>
        </p:txBody>
      </p:sp>
      <p:sp>
        <p:nvSpPr>
          <p:cNvPr id="104" name="Text 4"/>
          <p:cNvSpPr txBox="1"/>
          <p:nvPr/>
        </p:nvSpPr>
        <p:spPr>
          <a:xfrm>
            <a:off x="7599520" y="3584495"/>
            <a:ext cx="4075659"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4C4C4C"/>
                </a:solidFill>
                <a:latin typeface="Noto Serif"/>
                <a:ea typeface="Noto Serif"/>
                <a:cs typeface="Noto Serif"/>
                <a:sym typeface="Noto Serif"/>
              </a:defRPr>
            </a:lvl1pPr>
          </a:lstStyle>
          <a:p>
            <a:pPr/>
            <a:r>
              <a:t>Interactive GUI with intuitive navigation</a:t>
            </a:r>
          </a:p>
        </p:txBody>
      </p:sp>
      <p:sp>
        <p:nvSpPr>
          <p:cNvPr id="105" name="Text 5"/>
          <p:cNvSpPr txBox="1"/>
          <p:nvPr/>
        </p:nvSpPr>
        <p:spPr>
          <a:xfrm>
            <a:off x="7599520" y="4026694"/>
            <a:ext cx="2407916"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4C4C4C"/>
                </a:solidFill>
                <a:latin typeface="Noto Serif"/>
                <a:ea typeface="Noto Serif"/>
                <a:cs typeface="Noto Serif"/>
                <a:sym typeface="Noto Serif"/>
              </a:defRPr>
            </a:lvl1pPr>
          </a:lstStyle>
          <a:p>
            <a:pPr/>
            <a:r>
              <a:t>Monthly budget focus</a:t>
            </a:r>
          </a:p>
        </p:txBody>
      </p:sp>
      <p:sp>
        <p:nvSpPr>
          <p:cNvPr id="106" name="Text 6"/>
          <p:cNvSpPr txBox="1"/>
          <p:nvPr/>
        </p:nvSpPr>
        <p:spPr>
          <a:xfrm>
            <a:off x="7599520" y="4468891"/>
            <a:ext cx="3811688"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4C4C4C"/>
                </a:solidFill>
                <a:latin typeface="Noto Serif"/>
                <a:ea typeface="Noto Serif"/>
                <a:cs typeface="Noto Serif"/>
                <a:sym typeface="Noto Serif"/>
              </a:defRPr>
            </a:lvl1pPr>
          </a:lstStyle>
          <a:p>
            <a:pPr/>
            <a:r>
              <a:t>Income versus expense comparison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ext 0"/>
          <p:cNvSpPr txBox="1"/>
          <p:nvPr/>
        </p:nvSpPr>
        <p:spPr>
          <a:xfrm>
            <a:off x="793790" y="1706522"/>
            <a:ext cx="4515843"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3A3A3A"/>
                </a:solidFill>
                <a:latin typeface="Noto Serif Medium"/>
                <a:ea typeface="Noto Serif Medium"/>
                <a:cs typeface="Noto Serif Medium"/>
                <a:sym typeface="Noto Serif Medium"/>
              </a:defRPr>
            </a:lvl1pPr>
          </a:lstStyle>
          <a:p>
            <a:pPr/>
            <a:r>
              <a:t>Project Objectives</a:t>
            </a:r>
          </a:p>
        </p:txBody>
      </p:sp>
      <p:sp>
        <p:nvSpPr>
          <p:cNvPr id="109" name="Shape 1"/>
          <p:cNvSpPr/>
          <p:nvPr/>
        </p:nvSpPr>
        <p:spPr>
          <a:xfrm>
            <a:off x="793790" y="2755463"/>
            <a:ext cx="510303" cy="510303"/>
          </a:xfrm>
          <a:prstGeom prst="roundRect">
            <a:avLst>
              <a:gd name="adj" fmla="val 18669"/>
            </a:avLst>
          </a:prstGeom>
          <a:solidFill>
            <a:schemeClr val="accent3"/>
          </a:solidFill>
          <a:ln w="19050">
            <a:solidFill>
              <a:srgbClr val="FFFFFF"/>
            </a:solidFill>
            <a:miter/>
          </a:ln>
        </p:spPr>
        <p:txBody>
          <a:bodyPr lIns="45719" rIns="45719"/>
          <a:lstStyle/>
          <a:p>
            <a:pPr>
              <a:defRPr>
                <a:solidFill>
                  <a:srgbClr val="FFFFFF"/>
                </a:solidFill>
              </a:defRPr>
            </a:pPr>
          </a:p>
        </p:txBody>
      </p:sp>
      <p:pic>
        <p:nvPicPr>
          <p:cNvPr id="110" name="Image 0" descr="Image 0"/>
          <p:cNvPicPr>
            <a:picLocks noChangeAspect="1"/>
          </p:cNvPicPr>
          <p:nvPr/>
        </p:nvPicPr>
        <p:blipFill>
          <a:blip r:embed="rId2">
            <a:extLst/>
          </a:blip>
          <a:stretch>
            <a:fillRect/>
          </a:stretch>
        </p:blipFill>
        <p:spPr>
          <a:xfrm>
            <a:off x="878860" y="2797968"/>
            <a:ext cx="340163" cy="425292"/>
          </a:xfrm>
          <a:prstGeom prst="rect">
            <a:avLst/>
          </a:prstGeom>
          <a:ln w="12700">
            <a:miter lim="400000"/>
          </a:ln>
        </p:spPr>
      </p:pic>
      <p:sp>
        <p:nvSpPr>
          <p:cNvPr id="111" name="Text 2"/>
          <p:cNvSpPr txBox="1"/>
          <p:nvPr/>
        </p:nvSpPr>
        <p:spPr>
          <a:xfrm>
            <a:off x="1530905" y="2833329"/>
            <a:ext cx="2637397"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4C4C4C"/>
                </a:solidFill>
                <a:latin typeface="Noto Serif Medium"/>
                <a:ea typeface="Noto Serif Medium"/>
                <a:cs typeface="Noto Serif Medium"/>
                <a:sym typeface="Noto Serif Medium"/>
              </a:defRPr>
            </a:lvl1pPr>
          </a:lstStyle>
          <a:p>
            <a:pPr/>
            <a:r>
              <a:t>Income Management</a:t>
            </a:r>
          </a:p>
        </p:txBody>
      </p:sp>
      <p:sp>
        <p:nvSpPr>
          <p:cNvPr id="112" name="Text 3"/>
          <p:cNvSpPr txBox="1"/>
          <p:nvPr/>
        </p:nvSpPr>
        <p:spPr>
          <a:xfrm>
            <a:off x="1530905" y="3323749"/>
            <a:ext cx="5642612" cy="6897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Allow users to set their monthly income as a baseline for budgeting.</a:t>
            </a:r>
          </a:p>
        </p:txBody>
      </p:sp>
      <p:sp>
        <p:nvSpPr>
          <p:cNvPr id="113" name="Shape 4"/>
          <p:cNvSpPr/>
          <p:nvPr/>
        </p:nvSpPr>
        <p:spPr>
          <a:xfrm>
            <a:off x="7457002" y="2755463"/>
            <a:ext cx="510303" cy="510303"/>
          </a:xfrm>
          <a:prstGeom prst="roundRect">
            <a:avLst>
              <a:gd name="adj" fmla="val 18669"/>
            </a:avLst>
          </a:prstGeom>
          <a:solidFill>
            <a:schemeClr val="accent3"/>
          </a:solidFill>
          <a:ln w="19050">
            <a:solidFill>
              <a:srgbClr val="FFFFFF"/>
            </a:solidFill>
            <a:miter/>
          </a:ln>
        </p:spPr>
        <p:txBody>
          <a:bodyPr lIns="45719" rIns="45719"/>
          <a:lstStyle/>
          <a:p>
            <a:pPr>
              <a:defRPr>
                <a:solidFill>
                  <a:srgbClr val="FFFFFF"/>
                </a:solidFill>
              </a:defRPr>
            </a:pPr>
          </a:p>
        </p:txBody>
      </p:sp>
      <p:pic>
        <p:nvPicPr>
          <p:cNvPr id="114" name="Image 1" descr="Image 1"/>
          <p:cNvPicPr>
            <a:picLocks noChangeAspect="1"/>
          </p:cNvPicPr>
          <p:nvPr/>
        </p:nvPicPr>
        <p:blipFill>
          <a:blip r:embed="rId3">
            <a:extLst/>
          </a:blip>
          <a:stretch>
            <a:fillRect/>
          </a:stretch>
        </p:blipFill>
        <p:spPr>
          <a:xfrm>
            <a:off x="7542073" y="2797968"/>
            <a:ext cx="340163" cy="425292"/>
          </a:xfrm>
          <a:prstGeom prst="rect">
            <a:avLst/>
          </a:prstGeom>
          <a:ln w="12700">
            <a:miter lim="400000"/>
          </a:ln>
        </p:spPr>
      </p:pic>
      <p:sp>
        <p:nvSpPr>
          <p:cNvPr id="115" name="Text 5"/>
          <p:cNvSpPr txBox="1"/>
          <p:nvPr/>
        </p:nvSpPr>
        <p:spPr>
          <a:xfrm>
            <a:off x="8194119" y="2833329"/>
            <a:ext cx="2280506"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4C4C4C"/>
                </a:solidFill>
                <a:latin typeface="Noto Serif Medium"/>
                <a:ea typeface="Noto Serif Medium"/>
                <a:cs typeface="Noto Serif Medium"/>
                <a:sym typeface="Noto Serif Medium"/>
              </a:defRPr>
            </a:lvl1pPr>
          </a:lstStyle>
          <a:p>
            <a:pPr/>
            <a:r>
              <a:t>Expense Handling</a:t>
            </a:r>
          </a:p>
        </p:txBody>
      </p:sp>
      <p:sp>
        <p:nvSpPr>
          <p:cNvPr id="116" name="Text 6"/>
          <p:cNvSpPr txBox="1"/>
          <p:nvPr/>
        </p:nvSpPr>
        <p:spPr>
          <a:xfrm>
            <a:off x="8194119" y="3323749"/>
            <a:ext cx="5642611" cy="10453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Enable adding and editing expenses including details like description, amount, date, and category for accurate tracking.</a:t>
            </a:r>
          </a:p>
        </p:txBody>
      </p:sp>
      <p:sp>
        <p:nvSpPr>
          <p:cNvPr id="117" name="Shape 7"/>
          <p:cNvSpPr/>
          <p:nvPr/>
        </p:nvSpPr>
        <p:spPr>
          <a:xfrm>
            <a:off x="793790" y="4866083"/>
            <a:ext cx="510303" cy="510303"/>
          </a:xfrm>
          <a:prstGeom prst="roundRect">
            <a:avLst>
              <a:gd name="adj" fmla="val 18669"/>
            </a:avLst>
          </a:prstGeom>
          <a:solidFill>
            <a:schemeClr val="accent3"/>
          </a:solidFill>
          <a:ln w="19050">
            <a:solidFill>
              <a:srgbClr val="FFFFFF"/>
            </a:solidFill>
            <a:miter/>
          </a:ln>
        </p:spPr>
        <p:txBody>
          <a:bodyPr lIns="45719" rIns="45719"/>
          <a:lstStyle/>
          <a:p>
            <a:pPr>
              <a:defRPr>
                <a:solidFill>
                  <a:srgbClr val="FFFFFF"/>
                </a:solidFill>
              </a:defRPr>
            </a:pPr>
          </a:p>
        </p:txBody>
      </p:sp>
      <p:pic>
        <p:nvPicPr>
          <p:cNvPr id="118" name="Image 2" descr="Image 2"/>
          <p:cNvPicPr>
            <a:picLocks noChangeAspect="1"/>
          </p:cNvPicPr>
          <p:nvPr/>
        </p:nvPicPr>
        <p:blipFill>
          <a:blip r:embed="rId4">
            <a:extLst/>
          </a:blip>
          <a:stretch>
            <a:fillRect/>
          </a:stretch>
        </p:blipFill>
        <p:spPr>
          <a:xfrm>
            <a:off x="878860" y="4908589"/>
            <a:ext cx="340163" cy="425292"/>
          </a:xfrm>
          <a:prstGeom prst="rect">
            <a:avLst/>
          </a:prstGeom>
          <a:ln w="12700">
            <a:miter lim="400000"/>
          </a:ln>
        </p:spPr>
      </p:pic>
      <p:sp>
        <p:nvSpPr>
          <p:cNvPr id="119" name="Text 8"/>
          <p:cNvSpPr txBox="1"/>
          <p:nvPr/>
        </p:nvSpPr>
        <p:spPr>
          <a:xfrm>
            <a:off x="1530905" y="4943950"/>
            <a:ext cx="2513386"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4C4C4C"/>
                </a:solidFill>
                <a:latin typeface="Noto Serif Medium"/>
                <a:ea typeface="Noto Serif Medium"/>
                <a:cs typeface="Noto Serif Medium"/>
                <a:sym typeface="Noto Serif Medium"/>
              </a:defRPr>
            </a:lvl1pPr>
          </a:lstStyle>
          <a:p>
            <a:pPr/>
            <a:r>
              <a:t>Transaction Viewing</a:t>
            </a:r>
          </a:p>
        </p:txBody>
      </p:sp>
      <p:sp>
        <p:nvSpPr>
          <p:cNvPr id="120" name="Text 9"/>
          <p:cNvSpPr txBox="1"/>
          <p:nvPr/>
        </p:nvSpPr>
        <p:spPr>
          <a:xfrm>
            <a:off x="1530905" y="5434369"/>
            <a:ext cx="5642612"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Present all transactions in a clear list format for transparency and easy review.</a:t>
            </a:r>
          </a:p>
        </p:txBody>
      </p:sp>
      <p:sp>
        <p:nvSpPr>
          <p:cNvPr id="121" name="Shape 10"/>
          <p:cNvSpPr/>
          <p:nvPr/>
        </p:nvSpPr>
        <p:spPr>
          <a:xfrm>
            <a:off x="7457002" y="4866083"/>
            <a:ext cx="510303" cy="510303"/>
          </a:xfrm>
          <a:prstGeom prst="roundRect">
            <a:avLst>
              <a:gd name="adj" fmla="val 18669"/>
            </a:avLst>
          </a:prstGeom>
          <a:solidFill>
            <a:schemeClr val="accent3"/>
          </a:solidFill>
          <a:ln w="19050">
            <a:solidFill>
              <a:srgbClr val="FFFFFF"/>
            </a:solidFill>
            <a:miter/>
          </a:ln>
        </p:spPr>
        <p:txBody>
          <a:bodyPr lIns="45719" rIns="45719"/>
          <a:lstStyle/>
          <a:p>
            <a:pPr>
              <a:defRPr>
                <a:solidFill>
                  <a:srgbClr val="FFFFFF"/>
                </a:solidFill>
              </a:defRPr>
            </a:pPr>
          </a:p>
        </p:txBody>
      </p:sp>
      <p:pic>
        <p:nvPicPr>
          <p:cNvPr id="122" name="Image 3" descr="Image 3"/>
          <p:cNvPicPr>
            <a:picLocks noChangeAspect="1"/>
          </p:cNvPicPr>
          <p:nvPr/>
        </p:nvPicPr>
        <p:blipFill>
          <a:blip r:embed="rId5">
            <a:extLst/>
          </a:blip>
          <a:stretch>
            <a:fillRect/>
          </a:stretch>
        </p:blipFill>
        <p:spPr>
          <a:xfrm>
            <a:off x="7542073" y="4908589"/>
            <a:ext cx="340163" cy="425292"/>
          </a:xfrm>
          <a:prstGeom prst="rect">
            <a:avLst/>
          </a:prstGeom>
          <a:ln w="12700">
            <a:miter lim="400000"/>
          </a:ln>
        </p:spPr>
      </p:pic>
      <p:sp>
        <p:nvSpPr>
          <p:cNvPr id="123" name="Text 11"/>
          <p:cNvSpPr txBox="1"/>
          <p:nvPr/>
        </p:nvSpPr>
        <p:spPr>
          <a:xfrm>
            <a:off x="8194119" y="4943950"/>
            <a:ext cx="2652540"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4C4C4C"/>
                </a:solidFill>
                <a:latin typeface="Noto Serif Medium"/>
                <a:ea typeface="Noto Serif Medium"/>
                <a:cs typeface="Noto Serif Medium"/>
                <a:sym typeface="Noto Serif Medium"/>
              </a:defRPr>
            </a:lvl1pPr>
          </a:lstStyle>
          <a:p>
            <a:pPr/>
            <a:r>
              <a:t>Summary Dashboard</a:t>
            </a:r>
          </a:p>
        </p:txBody>
      </p:sp>
      <p:sp>
        <p:nvSpPr>
          <p:cNvPr id="124" name="Text 12"/>
          <p:cNvSpPr txBox="1"/>
          <p:nvPr/>
        </p:nvSpPr>
        <p:spPr>
          <a:xfrm>
            <a:off x="8194119" y="5434369"/>
            <a:ext cx="5642611"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Display a concise overview of the user's financial status including income, total expenses, and remaining balance.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Text 0"/>
          <p:cNvSpPr txBox="1"/>
          <p:nvPr/>
        </p:nvSpPr>
        <p:spPr>
          <a:xfrm>
            <a:off x="793789" y="1353622"/>
            <a:ext cx="7465915" cy="68731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3A3A3A"/>
                </a:solidFill>
                <a:latin typeface="Noto Serif Medium"/>
                <a:ea typeface="Noto Serif Medium"/>
                <a:cs typeface="Noto Serif Medium"/>
                <a:sym typeface="Noto Serif Medium"/>
              </a:defRPr>
            </a:lvl1pPr>
          </a:lstStyle>
          <a:p>
            <a:pPr/>
            <a:r>
              <a:t>System Architecture Overview</a:t>
            </a:r>
          </a:p>
        </p:txBody>
      </p:sp>
      <p:sp>
        <p:nvSpPr>
          <p:cNvPr id="127" name="Text 1"/>
          <p:cNvSpPr txBox="1"/>
          <p:nvPr/>
        </p:nvSpPr>
        <p:spPr>
          <a:xfrm>
            <a:off x="793789" y="2629375"/>
            <a:ext cx="2310657"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3A3A3A"/>
                </a:solidFill>
                <a:latin typeface="Noto Serif Medium"/>
                <a:ea typeface="Noto Serif Medium"/>
                <a:cs typeface="Noto Serif Medium"/>
                <a:sym typeface="Noto Serif Medium"/>
              </a:defRPr>
            </a:lvl1pPr>
          </a:lstStyle>
          <a:p>
            <a:pPr/>
            <a:r>
              <a:t>GUI Layer (Swing)</a:t>
            </a:r>
          </a:p>
        </p:txBody>
      </p:sp>
      <p:sp>
        <p:nvSpPr>
          <p:cNvPr id="128" name="Text 2"/>
          <p:cNvSpPr txBox="1"/>
          <p:nvPr/>
        </p:nvSpPr>
        <p:spPr>
          <a:xfrm>
            <a:off x="793789" y="3210519"/>
            <a:ext cx="6244711"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solidFill>
                  <a:srgbClr val="4C4C4C"/>
                </a:solidFill>
                <a:latin typeface="Noto Serif"/>
                <a:ea typeface="Noto Serif"/>
                <a:cs typeface="Noto Serif"/>
                <a:sym typeface="Noto Serif"/>
              </a:defRPr>
            </a:lvl1pPr>
          </a:lstStyle>
          <a:p>
            <a:pPr/>
            <a:r>
              <a:t>Provides the interactive user interface for data entry and visualization.</a:t>
            </a:r>
          </a:p>
        </p:txBody>
      </p:sp>
      <p:sp>
        <p:nvSpPr>
          <p:cNvPr id="129" name="Text 3"/>
          <p:cNvSpPr txBox="1"/>
          <p:nvPr/>
        </p:nvSpPr>
        <p:spPr>
          <a:xfrm>
            <a:off x="793789" y="4163138"/>
            <a:ext cx="1457178"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3A3A3A"/>
                </a:solidFill>
                <a:latin typeface="Noto Serif Medium"/>
                <a:ea typeface="Noto Serif Medium"/>
                <a:cs typeface="Noto Serif Medium"/>
                <a:sym typeface="Noto Serif Medium"/>
              </a:defRPr>
            </a:lvl1pPr>
          </a:lstStyle>
          <a:p>
            <a:pPr/>
            <a:r>
              <a:t>Logic Layer</a:t>
            </a:r>
          </a:p>
        </p:txBody>
      </p:sp>
      <p:sp>
        <p:nvSpPr>
          <p:cNvPr id="130" name="Text 4"/>
          <p:cNvSpPr txBox="1"/>
          <p:nvPr/>
        </p:nvSpPr>
        <p:spPr>
          <a:xfrm>
            <a:off x="793789" y="4744282"/>
            <a:ext cx="6244711"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solidFill>
                  <a:srgbClr val="4C4C4C"/>
                </a:solidFill>
                <a:latin typeface="Noto Serif"/>
                <a:ea typeface="Noto Serif"/>
                <a:cs typeface="Noto Serif"/>
                <a:sym typeface="Noto Serif"/>
              </a:defRPr>
            </a:lvl1pPr>
          </a:lstStyle>
          <a:p>
            <a:pPr/>
            <a:r>
              <a:t>Manages expense objects and calculations for income and balance.</a:t>
            </a:r>
          </a:p>
        </p:txBody>
      </p:sp>
      <p:sp>
        <p:nvSpPr>
          <p:cNvPr id="131" name="Text 5"/>
          <p:cNvSpPr txBox="1"/>
          <p:nvPr/>
        </p:nvSpPr>
        <p:spPr>
          <a:xfrm>
            <a:off x="793789" y="5549384"/>
            <a:ext cx="5296422"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solidFill>
                  <a:srgbClr val="4C4C4C"/>
                </a:solidFill>
                <a:latin typeface="Noto Serif"/>
                <a:ea typeface="Noto Serif"/>
                <a:cs typeface="Noto Serif"/>
                <a:sym typeface="Noto Serif"/>
              </a:defRPr>
            </a:lvl1pPr>
          </a:lstStyle>
          <a:p>
            <a:pPr/>
            <a:r>
              <a:t>Processes user input and updates data accordingly.</a:t>
            </a:r>
          </a:p>
        </p:txBody>
      </p:sp>
      <p:sp>
        <p:nvSpPr>
          <p:cNvPr id="132" name="Text 6"/>
          <p:cNvSpPr txBox="1"/>
          <p:nvPr/>
        </p:nvSpPr>
        <p:spPr>
          <a:xfrm>
            <a:off x="7599520" y="2629375"/>
            <a:ext cx="1767819"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3A3A3A"/>
                </a:solidFill>
                <a:latin typeface="Noto Serif Medium"/>
                <a:ea typeface="Noto Serif Medium"/>
                <a:cs typeface="Noto Serif Medium"/>
                <a:sym typeface="Noto Serif Medium"/>
              </a:defRPr>
            </a:lvl1pPr>
          </a:lstStyle>
          <a:p>
            <a:pPr/>
            <a:r>
              <a:t>Storage Layer</a:t>
            </a:r>
          </a:p>
        </p:txBody>
      </p:sp>
      <p:sp>
        <p:nvSpPr>
          <p:cNvPr id="133" name="Text 7"/>
          <p:cNvSpPr txBox="1"/>
          <p:nvPr/>
        </p:nvSpPr>
        <p:spPr>
          <a:xfrm>
            <a:off x="7599520" y="3210519"/>
            <a:ext cx="6244710"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lnSpc>
                <a:spcPts val="2800"/>
              </a:lnSpc>
              <a:defRPr sz="1700">
                <a:solidFill>
                  <a:srgbClr val="4C4C4C"/>
                </a:solidFill>
                <a:latin typeface="Noto Serif"/>
                <a:ea typeface="Noto Serif"/>
                <a:cs typeface="Noto Serif"/>
                <a:sym typeface="Noto Serif"/>
              </a:defRPr>
            </a:pPr>
            <a:r>
              <a:t>Uses in-memory data structures such as </a:t>
            </a:r>
            <a:r>
              <a:rPr b="1"/>
              <a:t>ArrayList&lt;Expense&gt;</a:t>
            </a:r>
            <a:r>
              <a:t> to store transaction data dynamically during runtime.</a:t>
            </a:r>
          </a:p>
        </p:txBody>
      </p:sp>
      <p:sp>
        <p:nvSpPr>
          <p:cNvPr id="134" name="Text 8"/>
          <p:cNvSpPr txBox="1"/>
          <p:nvPr/>
        </p:nvSpPr>
        <p:spPr>
          <a:xfrm>
            <a:off x="7599520" y="4526041"/>
            <a:ext cx="1270410" cy="3385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solidFill>
                  <a:srgbClr val="3A3A3A"/>
                </a:solidFill>
                <a:latin typeface="Noto Serif Medium"/>
                <a:ea typeface="Noto Serif Medium"/>
                <a:cs typeface="Noto Serif Medium"/>
                <a:sym typeface="Noto Serif Medium"/>
              </a:defRPr>
            </a:lvl1pPr>
          </a:lstStyle>
          <a:p>
            <a:pPr/>
            <a:r>
              <a:t>Data Flow</a:t>
            </a:r>
          </a:p>
        </p:txBody>
      </p:sp>
      <p:sp>
        <p:nvSpPr>
          <p:cNvPr id="135" name="Text 9"/>
          <p:cNvSpPr txBox="1"/>
          <p:nvPr/>
        </p:nvSpPr>
        <p:spPr>
          <a:xfrm>
            <a:off x="7599520" y="5107185"/>
            <a:ext cx="3127512"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AutoNum type="arabicPeriod" startAt="1"/>
              <a:defRPr sz="1700">
                <a:solidFill>
                  <a:srgbClr val="4C4C4C"/>
                </a:solidFill>
                <a:latin typeface="Noto Serif"/>
                <a:ea typeface="Noto Serif"/>
                <a:cs typeface="Noto Serif"/>
                <a:sym typeface="Noto Serif"/>
              </a:defRPr>
            </a:lvl1pPr>
          </a:lstStyle>
          <a:p>
            <a:pPr/>
            <a:r>
              <a:t>User inputs captured via GUI</a:t>
            </a:r>
          </a:p>
        </p:txBody>
      </p:sp>
      <p:sp>
        <p:nvSpPr>
          <p:cNvPr id="136" name="Text 10"/>
          <p:cNvSpPr txBox="1"/>
          <p:nvPr/>
        </p:nvSpPr>
        <p:spPr>
          <a:xfrm>
            <a:off x="7599520" y="5549384"/>
            <a:ext cx="4280490"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AutoNum type="arabicPeriod" startAt="2"/>
              <a:defRPr sz="1700">
                <a:solidFill>
                  <a:srgbClr val="4C4C4C"/>
                </a:solidFill>
                <a:latin typeface="Noto Serif"/>
                <a:ea typeface="Noto Serif"/>
                <a:cs typeface="Noto Serif"/>
                <a:sym typeface="Noto Serif"/>
              </a:defRPr>
            </a:lvl1pPr>
          </a:lstStyle>
          <a:p>
            <a:pPr/>
            <a:r>
              <a:t>Logic processes inputs and updates data</a:t>
            </a:r>
          </a:p>
        </p:txBody>
      </p:sp>
      <p:sp>
        <p:nvSpPr>
          <p:cNvPr id="137" name="Text 11"/>
          <p:cNvSpPr txBox="1"/>
          <p:nvPr/>
        </p:nvSpPr>
        <p:spPr>
          <a:xfrm>
            <a:off x="7599520" y="5991581"/>
            <a:ext cx="2611693" cy="33413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AutoNum type="arabicPeriod" startAt="3"/>
              <a:defRPr sz="1700">
                <a:solidFill>
                  <a:srgbClr val="4C4C4C"/>
                </a:solidFill>
                <a:latin typeface="Noto Serif"/>
                <a:ea typeface="Noto Serif"/>
                <a:cs typeface="Noto Serif"/>
                <a:sym typeface="Noto Serif"/>
              </a:defRPr>
            </a:lvl1pPr>
          </a:lstStyle>
          <a:p>
            <a:pPr/>
            <a:r>
              <a:t>Data stored to ArrayList</a:t>
            </a:r>
          </a:p>
        </p:txBody>
      </p:sp>
      <p:sp>
        <p:nvSpPr>
          <p:cNvPr id="138" name="Text 12"/>
          <p:cNvSpPr txBox="1"/>
          <p:nvPr/>
        </p:nvSpPr>
        <p:spPr>
          <a:xfrm>
            <a:off x="7599520" y="6433780"/>
            <a:ext cx="4616253"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AutoNum type="arabicPeriod" startAt="4"/>
              <a:defRPr sz="1700">
                <a:solidFill>
                  <a:srgbClr val="4C4C4C"/>
                </a:solidFill>
                <a:latin typeface="Noto Serif"/>
                <a:ea typeface="Noto Serif"/>
                <a:cs typeface="Noto Serif"/>
                <a:sym typeface="Noto Serif"/>
              </a:defRPr>
            </a:lvl1pPr>
          </a:lstStyle>
          <a:p>
            <a:pPr/>
            <a:r>
              <a:t>Results displayed on dashboard/view panels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0" name="Image 0" descr="Image 0"/>
          <p:cNvPicPr>
            <a:picLocks noChangeAspect="1"/>
          </p:cNvPicPr>
          <p:nvPr/>
        </p:nvPicPr>
        <p:blipFill>
          <a:blip r:embed="rId2">
            <a:extLst/>
          </a:blip>
          <a:stretch>
            <a:fillRect/>
          </a:stretch>
        </p:blipFill>
        <p:spPr>
          <a:xfrm>
            <a:off x="320259" y="538465"/>
            <a:ext cx="5238268" cy="3514072"/>
          </a:xfrm>
          <a:prstGeom prst="rect">
            <a:avLst/>
          </a:prstGeom>
          <a:ln w="12700">
            <a:miter lim="400000"/>
          </a:ln>
        </p:spPr>
      </p:pic>
      <p:sp>
        <p:nvSpPr>
          <p:cNvPr id="141" name="Text 0"/>
          <p:cNvSpPr txBox="1"/>
          <p:nvPr/>
        </p:nvSpPr>
        <p:spPr>
          <a:xfrm>
            <a:off x="6280189" y="628054"/>
            <a:ext cx="7556422" cy="125983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5000"/>
              </a:lnSpc>
              <a:defRPr sz="4000">
                <a:solidFill>
                  <a:srgbClr val="3A3A3A"/>
                </a:solidFill>
                <a:latin typeface="Noto Serif Medium"/>
                <a:ea typeface="Noto Serif Medium"/>
                <a:cs typeface="Noto Serif Medium"/>
                <a:sym typeface="Noto Serif Medium"/>
              </a:defRPr>
            </a:lvl1pPr>
          </a:lstStyle>
          <a:p>
            <a:pPr/>
            <a:r>
              <a:t>Working of the Expense Tracker System</a:t>
            </a:r>
          </a:p>
        </p:txBody>
      </p:sp>
      <p:pic>
        <p:nvPicPr>
          <p:cNvPr id="142" name="Image 1" descr="Image 1"/>
          <p:cNvPicPr>
            <a:picLocks noChangeAspect="1"/>
          </p:cNvPicPr>
          <p:nvPr/>
        </p:nvPicPr>
        <p:blipFill>
          <a:blip r:embed="rId3">
            <a:extLst/>
          </a:blip>
          <a:stretch>
            <a:fillRect/>
          </a:stretch>
        </p:blipFill>
        <p:spPr>
          <a:xfrm>
            <a:off x="6280189" y="2210037"/>
            <a:ext cx="1020724" cy="1502808"/>
          </a:xfrm>
          <a:prstGeom prst="rect">
            <a:avLst/>
          </a:prstGeom>
          <a:ln w="12700">
            <a:miter lim="400000"/>
          </a:ln>
        </p:spPr>
      </p:pic>
      <p:sp>
        <p:nvSpPr>
          <p:cNvPr id="143" name="Text 1"/>
          <p:cNvSpPr txBox="1"/>
          <p:nvPr/>
        </p:nvSpPr>
        <p:spPr>
          <a:xfrm>
            <a:off x="7607021" y="2414110"/>
            <a:ext cx="1975496" cy="31241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500"/>
              </a:lnSpc>
              <a:defRPr sz="2000">
                <a:solidFill>
                  <a:srgbClr val="4C4C4C"/>
                </a:solidFill>
                <a:latin typeface="Noto Serif Medium"/>
                <a:ea typeface="Noto Serif Medium"/>
                <a:cs typeface="Noto Serif Medium"/>
                <a:sym typeface="Noto Serif Medium"/>
              </a:defRPr>
            </a:lvl1pPr>
          </a:lstStyle>
          <a:p>
            <a:pPr/>
            <a:r>
              <a:t>Dashboard Panel</a:t>
            </a:r>
          </a:p>
        </p:txBody>
      </p:sp>
      <p:sp>
        <p:nvSpPr>
          <p:cNvPr id="144" name="Text 2"/>
          <p:cNvSpPr txBox="1"/>
          <p:nvPr/>
        </p:nvSpPr>
        <p:spPr>
          <a:xfrm>
            <a:off x="7607021" y="2855356"/>
            <a:ext cx="6229589"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600">
                <a:solidFill>
                  <a:srgbClr val="4C4C4C"/>
                </a:solidFill>
                <a:latin typeface="Noto Serif"/>
                <a:ea typeface="Noto Serif"/>
                <a:cs typeface="Noto Serif"/>
                <a:sym typeface="Noto Serif"/>
              </a:defRPr>
            </a:lvl1pPr>
          </a:lstStyle>
          <a:p>
            <a:pPr/>
            <a:r>
              <a:t>Users set monthly income and get an overview of balance and expenses summarized for the month.</a:t>
            </a:r>
          </a:p>
        </p:txBody>
      </p:sp>
      <p:pic>
        <p:nvPicPr>
          <p:cNvPr id="145" name="Image 2" descr="Image 2"/>
          <p:cNvPicPr>
            <a:picLocks noChangeAspect="1"/>
          </p:cNvPicPr>
          <p:nvPr/>
        </p:nvPicPr>
        <p:blipFill>
          <a:blip r:embed="rId4">
            <a:extLst/>
          </a:blip>
          <a:stretch>
            <a:fillRect/>
          </a:stretch>
        </p:blipFill>
        <p:spPr>
          <a:xfrm>
            <a:off x="6280189" y="3712845"/>
            <a:ext cx="1020724" cy="1502808"/>
          </a:xfrm>
          <a:prstGeom prst="rect">
            <a:avLst/>
          </a:prstGeom>
          <a:ln w="12700">
            <a:miter lim="400000"/>
          </a:ln>
        </p:spPr>
      </p:pic>
      <p:sp>
        <p:nvSpPr>
          <p:cNvPr id="146" name="Text 3"/>
          <p:cNvSpPr txBox="1"/>
          <p:nvPr/>
        </p:nvSpPr>
        <p:spPr>
          <a:xfrm>
            <a:off x="7607021" y="3916917"/>
            <a:ext cx="2752131" cy="3124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500"/>
              </a:lnSpc>
              <a:defRPr sz="2000">
                <a:solidFill>
                  <a:srgbClr val="4C4C4C"/>
                </a:solidFill>
                <a:latin typeface="Noto Serif Medium"/>
                <a:ea typeface="Noto Serif Medium"/>
                <a:cs typeface="Noto Serif Medium"/>
                <a:sym typeface="Noto Serif Medium"/>
              </a:defRPr>
            </a:lvl1pPr>
          </a:lstStyle>
          <a:p>
            <a:pPr/>
            <a:r>
              <a:t>Add/Edit Expense Panel</a:t>
            </a:r>
          </a:p>
        </p:txBody>
      </p:sp>
      <p:sp>
        <p:nvSpPr>
          <p:cNvPr id="147" name="Text 4"/>
          <p:cNvSpPr txBox="1"/>
          <p:nvPr/>
        </p:nvSpPr>
        <p:spPr>
          <a:xfrm>
            <a:off x="7607021" y="4358163"/>
            <a:ext cx="6229589"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600">
                <a:solidFill>
                  <a:srgbClr val="4C4C4C"/>
                </a:solidFill>
                <a:latin typeface="Noto Serif"/>
                <a:ea typeface="Noto Serif"/>
                <a:cs typeface="Noto Serif"/>
                <a:sym typeface="Noto Serif"/>
              </a:defRPr>
            </a:lvl1pPr>
          </a:lstStyle>
          <a:p>
            <a:pPr/>
            <a:r>
              <a:t>Provides fields for entering expense details and capabilities to modify existing entries seamlessly.</a:t>
            </a:r>
          </a:p>
        </p:txBody>
      </p:sp>
      <p:pic>
        <p:nvPicPr>
          <p:cNvPr id="148" name="Image 3" descr="Image 3"/>
          <p:cNvPicPr>
            <a:picLocks noChangeAspect="1"/>
          </p:cNvPicPr>
          <p:nvPr/>
        </p:nvPicPr>
        <p:blipFill>
          <a:blip r:embed="rId5">
            <a:extLst/>
          </a:blip>
          <a:stretch>
            <a:fillRect/>
          </a:stretch>
        </p:blipFill>
        <p:spPr>
          <a:xfrm>
            <a:off x="6280189" y="5215652"/>
            <a:ext cx="1020724" cy="1502808"/>
          </a:xfrm>
          <a:prstGeom prst="rect">
            <a:avLst/>
          </a:prstGeom>
          <a:ln w="12700">
            <a:miter lim="400000"/>
          </a:ln>
        </p:spPr>
      </p:pic>
      <p:sp>
        <p:nvSpPr>
          <p:cNvPr id="149" name="Text 5"/>
          <p:cNvSpPr txBox="1"/>
          <p:nvPr/>
        </p:nvSpPr>
        <p:spPr>
          <a:xfrm>
            <a:off x="7607021" y="5419725"/>
            <a:ext cx="1278980" cy="3124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500"/>
              </a:lnSpc>
              <a:defRPr sz="2000">
                <a:solidFill>
                  <a:srgbClr val="4C4C4C"/>
                </a:solidFill>
                <a:latin typeface="Noto Serif Medium"/>
                <a:ea typeface="Noto Serif Medium"/>
                <a:cs typeface="Noto Serif Medium"/>
                <a:sym typeface="Noto Serif Medium"/>
              </a:defRPr>
            </a:lvl1pPr>
          </a:lstStyle>
          <a:p>
            <a:pPr/>
            <a:r>
              <a:t>View Panel</a:t>
            </a:r>
          </a:p>
        </p:txBody>
      </p:sp>
      <p:sp>
        <p:nvSpPr>
          <p:cNvPr id="150" name="Text 6"/>
          <p:cNvSpPr txBox="1"/>
          <p:nvPr/>
        </p:nvSpPr>
        <p:spPr>
          <a:xfrm>
            <a:off x="7607021" y="5860970"/>
            <a:ext cx="6229589"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600">
                <a:solidFill>
                  <a:srgbClr val="4C4C4C"/>
                </a:solidFill>
                <a:latin typeface="Noto Serif"/>
                <a:ea typeface="Noto Serif"/>
                <a:cs typeface="Noto Serif"/>
                <a:sym typeface="Noto Serif"/>
              </a:defRPr>
            </a:lvl1pPr>
          </a:lstStyle>
          <a:p>
            <a:pPr/>
            <a:r>
              <a:t>Displays full transaction history with an option to refresh data to view the latest records immediately.</a:t>
            </a:r>
          </a:p>
        </p:txBody>
      </p:sp>
      <p:sp>
        <p:nvSpPr>
          <p:cNvPr id="151" name="Text 7"/>
          <p:cNvSpPr txBox="1"/>
          <p:nvPr/>
        </p:nvSpPr>
        <p:spPr>
          <a:xfrm>
            <a:off x="6280189" y="6948010"/>
            <a:ext cx="7556422" cy="61823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500"/>
              </a:lnSpc>
              <a:defRPr sz="1600">
                <a:solidFill>
                  <a:srgbClr val="4C4C4C"/>
                </a:solidFill>
                <a:latin typeface="Noto Serif"/>
                <a:ea typeface="Noto Serif"/>
                <a:cs typeface="Noto Serif"/>
                <a:sym typeface="Noto Serif"/>
              </a:defRPr>
            </a:lvl1pPr>
          </a:lstStyle>
          <a:p>
            <a:pPr/>
            <a:r>
              <a:t>The system dynamically switches among panels based on sidebar navigation, ensuring fluid user interaction and data management.</a:t>
            </a:r>
          </a:p>
        </p:txBody>
      </p:sp>
      <p:pic>
        <p:nvPicPr>
          <p:cNvPr id="152" name="Screenshot 2025-05-12 at 8.21.26 PM.png" descr="Screenshot 2025-05-12 at 8.21.26 PM.png"/>
          <p:cNvPicPr>
            <a:picLocks noChangeAspect="1"/>
          </p:cNvPicPr>
          <p:nvPr/>
        </p:nvPicPr>
        <p:blipFill>
          <a:blip r:embed="rId6">
            <a:extLst/>
          </a:blip>
          <a:stretch>
            <a:fillRect/>
          </a:stretch>
        </p:blipFill>
        <p:spPr>
          <a:xfrm>
            <a:off x="321065" y="4210020"/>
            <a:ext cx="5236656" cy="351407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ext 0"/>
          <p:cNvSpPr txBox="1"/>
          <p:nvPr/>
        </p:nvSpPr>
        <p:spPr>
          <a:xfrm>
            <a:off x="793790" y="805219"/>
            <a:ext cx="7373690" cy="6873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5500"/>
              </a:lnSpc>
              <a:defRPr sz="4400">
                <a:solidFill>
                  <a:srgbClr val="3A3A3A"/>
                </a:solidFill>
                <a:latin typeface="Noto Serif Medium"/>
                <a:ea typeface="Noto Serif Medium"/>
                <a:cs typeface="Noto Serif Medium"/>
                <a:sym typeface="Noto Serif Medium"/>
              </a:defRPr>
            </a:lvl1pPr>
          </a:lstStyle>
          <a:p>
            <a:pPr/>
            <a:r>
              <a:t>Java Swing Concepts Utilized</a:t>
            </a:r>
          </a:p>
        </p:txBody>
      </p:sp>
      <p:sp>
        <p:nvSpPr>
          <p:cNvPr id="155" name="Shape 1"/>
          <p:cNvSpPr/>
          <p:nvPr/>
        </p:nvSpPr>
        <p:spPr>
          <a:xfrm>
            <a:off x="793790" y="2120422"/>
            <a:ext cx="6408064" cy="2565514"/>
          </a:xfrm>
          <a:prstGeom prst="roundRect">
            <a:avLst>
              <a:gd name="adj" fmla="val 3714"/>
            </a:avLst>
          </a:prstGeom>
          <a:solidFill>
            <a:srgbClr val="DDDDDD"/>
          </a:solidFill>
          <a:ln w="12700">
            <a:solidFill>
              <a:schemeClr val="accent3">
                <a:lumOff val="-12941"/>
              </a:schemeClr>
            </a:solidFill>
            <a:miter/>
          </a:ln>
        </p:spPr>
        <p:txBody>
          <a:bodyPr lIns="45719" rIns="45719"/>
          <a:lstStyle/>
          <a:p>
            <a:pPr/>
          </a:p>
        </p:txBody>
      </p:sp>
      <p:sp>
        <p:nvSpPr>
          <p:cNvPr id="156" name="Text 2"/>
          <p:cNvSpPr txBox="1"/>
          <p:nvPr/>
        </p:nvSpPr>
        <p:spPr>
          <a:xfrm>
            <a:off x="1028223" y="2354856"/>
            <a:ext cx="2435487"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latin typeface="Noto Serif Medium"/>
                <a:ea typeface="Noto Serif Medium"/>
                <a:cs typeface="Noto Serif Medium"/>
                <a:sym typeface="Noto Serif Medium"/>
              </a:defRPr>
            </a:lvl1pPr>
          </a:lstStyle>
          <a:p>
            <a:pPr/>
            <a:r>
              <a:t>Swing Components</a:t>
            </a:r>
          </a:p>
        </p:txBody>
      </p:sp>
      <p:sp>
        <p:nvSpPr>
          <p:cNvPr id="157" name="Text 3"/>
          <p:cNvSpPr txBox="1"/>
          <p:nvPr/>
        </p:nvSpPr>
        <p:spPr>
          <a:xfrm>
            <a:off x="1028223" y="2845275"/>
            <a:ext cx="3859232" cy="334133"/>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342900" indent="-342900">
              <a:lnSpc>
                <a:spcPts val="2800"/>
              </a:lnSpc>
              <a:buSzPct val="100000"/>
              <a:buChar char="•"/>
              <a:defRPr sz="1700">
                <a:latin typeface="Noto Serif"/>
                <a:ea typeface="Noto Serif"/>
                <a:cs typeface="Noto Serif"/>
                <a:sym typeface="Noto Serif"/>
              </a:defRPr>
            </a:lvl1pPr>
          </a:lstStyle>
          <a:p>
            <a:pPr/>
            <a:r>
              <a:t>JFrame, JPanel for window structure</a:t>
            </a:r>
          </a:p>
        </p:txBody>
      </p:sp>
      <p:sp>
        <p:nvSpPr>
          <p:cNvPr id="158" name="Text 4"/>
          <p:cNvSpPr txBox="1"/>
          <p:nvPr/>
        </p:nvSpPr>
        <p:spPr>
          <a:xfrm>
            <a:off x="1028223" y="3287472"/>
            <a:ext cx="5939197" cy="3341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latin typeface="Noto Serif"/>
                <a:ea typeface="Noto Serif"/>
                <a:cs typeface="Noto Serif"/>
                <a:sym typeface="Noto Serif"/>
              </a:defRPr>
            </a:lvl1pPr>
          </a:lstStyle>
          <a:p>
            <a:pPr/>
            <a:r>
              <a:t>JButton, JTextField, JLabel for user inputs and labels</a:t>
            </a:r>
          </a:p>
        </p:txBody>
      </p:sp>
      <p:sp>
        <p:nvSpPr>
          <p:cNvPr id="159" name="Text 5"/>
          <p:cNvSpPr txBox="1"/>
          <p:nvPr/>
        </p:nvSpPr>
        <p:spPr>
          <a:xfrm>
            <a:off x="1028223" y="3758880"/>
            <a:ext cx="5939197"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342900" indent="-342900">
              <a:lnSpc>
                <a:spcPts val="2800"/>
              </a:lnSpc>
              <a:buSzPct val="100000"/>
              <a:buChar char="•"/>
              <a:defRPr sz="1700">
                <a:latin typeface="Noto Serif"/>
                <a:ea typeface="Noto Serif"/>
                <a:cs typeface="Noto Serif"/>
                <a:sym typeface="Noto Serif"/>
              </a:defRPr>
            </a:lvl1pPr>
          </a:lstStyle>
          <a:p>
            <a:pPr/>
            <a:r>
              <a:t>JComboBox, JTextArea, JList for selection and detailed inputs</a:t>
            </a:r>
          </a:p>
        </p:txBody>
      </p:sp>
      <p:sp>
        <p:nvSpPr>
          <p:cNvPr id="160" name="Shape 6"/>
          <p:cNvSpPr/>
          <p:nvPr/>
        </p:nvSpPr>
        <p:spPr>
          <a:xfrm>
            <a:off x="7428666" y="2087409"/>
            <a:ext cx="6408064" cy="2565514"/>
          </a:xfrm>
          <a:prstGeom prst="roundRect">
            <a:avLst>
              <a:gd name="adj" fmla="val 3714"/>
            </a:avLst>
          </a:prstGeom>
          <a:solidFill>
            <a:srgbClr val="DDDDDD"/>
          </a:solidFill>
          <a:ln w="12700">
            <a:solidFill>
              <a:schemeClr val="accent3">
                <a:lumOff val="-12941"/>
              </a:schemeClr>
            </a:solidFill>
            <a:miter/>
          </a:ln>
        </p:spPr>
        <p:txBody>
          <a:bodyPr lIns="45719" rIns="45719"/>
          <a:lstStyle/>
          <a:p>
            <a:pPr/>
          </a:p>
        </p:txBody>
      </p:sp>
      <p:sp>
        <p:nvSpPr>
          <p:cNvPr id="161" name="Text 7"/>
          <p:cNvSpPr txBox="1"/>
          <p:nvPr/>
        </p:nvSpPr>
        <p:spPr>
          <a:xfrm>
            <a:off x="7663101" y="2321843"/>
            <a:ext cx="1907655"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latin typeface="Noto Serif Medium"/>
                <a:ea typeface="Noto Serif Medium"/>
                <a:cs typeface="Noto Serif Medium"/>
                <a:sym typeface="Noto Serif Medium"/>
              </a:defRPr>
            </a:lvl1pPr>
          </a:lstStyle>
          <a:p>
            <a:pPr/>
            <a:r>
              <a:t>Event Handling</a:t>
            </a:r>
          </a:p>
        </p:txBody>
      </p:sp>
      <p:sp>
        <p:nvSpPr>
          <p:cNvPr id="162" name="Text 8"/>
          <p:cNvSpPr txBox="1"/>
          <p:nvPr/>
        </p:nvSpPr>
        <p:spPr>
          <a:xfrm>
            <a:off x="7663101" y="2812262"/>
            <a:ext cx="5939196" cy="6897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latin typeface="Noto Serif"/>
                <a:ea typeface="Noto Serif"/>
                <a:cs typeface="Noto Serif"/>
                <a:sym typeface="Noto Serif"/>
              </a:defRPr>
            </a:lvl1pPr>
          </a:lstStyle>
          <a:p>
            <a:pPr/>
            <a:r>
              <a:t>Implemented using ActionListener and ListSelectionListener to respond to user actions dynamically.</a:t>
            </a:r>
          </a:p>
        </p:txBody>
      </p:sp>
      <p:grpSp>
        <p:nvGrpSpPr>
          <p:cNvPr id="166" name="Group"/>
          <p:cNvGrpSpPr/>
          <p:nvPr/>
        </p:nvGrpSpPr>
        <p:grpSpPr>
          <a:xfrm>
            <a:off x="793790" y="5013364"/>
            <a:ext cx="6408064" cy="2410898"/>
            <a:chOff x="0" y="0"/>
            <a:chExt cx="6408063" cy="2410897"/>
          </a:xfrm>
        </p:grpSpPr>
        <p:sp>
          <p:nvSpPr>
            <p:cNvPr id="163" name="Shape 9"/>
            <p:cNvSpPr/>
            <p:nvPr/>
          </p:nvSpPr>
          <p:spPr>
            <a:xfrm>
              <a:off x="0" y="0"/>
              <a:ext cx="6408064" cy="2410898"/>
            </a:xfrm>
            <a:prstGeom prst="roundRect">
              <a:avLst>
                <a:gd name="adj" fmla="val 3952"/>
              </a:avLst>
            </a:prstGeom>
            <a:solidFill>
              <a:srgbClr val="DDDDDD"/>
            </a:solidFill>
            <a:ln w="12700" cap="flat">
              <a:solidFill>
                <a:schemeClr val="accent3">
                  <a:lumOff val="-12941"/>
                </a:schemeClr>
              </a:solidFill>
              <a:prstDash val="solid"/>
              <a:miter lim="400000"/>
            </a:ln>
            <a:effectLst>
              <a:outerShdw sx="100000" sy="100000" kx="0" ky="0" algn="b" rotWithShape="0" blurRad="0" dist="20320" dir="2700000">
                <a:srgbClr val="CCC4B8"/>
              </a:outerShdw>
            </a:effectLst>
          </p:spPr>
          <p:txBody>
            <a:bodyPr wrap="square" lIns="45719" tIns="45719" rIns="45719" bIns="45719" numCol="1" anchor="t">
              <a:noAutofit/>
            </a:bodyPr>
            <a:lstStyle/>
            <a:p>
              <a:pPr/>
            </a:p>
          </p:txBody>
        </p:sp>
        <p:sp>
          <p:nvSpPr>
            <p:cNvPr id="164" name="Text 10"/>
            <p:cNvSpPr txBox="1"/>
            <p:nvPr/>
          </p:nvSpPr>
          <p:spPr>
            <a:xfrm>
              <a:off x="234433" y="234434"/>
              <a:ext cx="3269048" cy="3385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lvl1pPr>
                <a:lnSpc>
                  <a:spcPts val="2700"/>
                </a:lnSpc>
                <a:defRPr sz="2200">
                  <a:latin typeface="Noto Serif Medium"/>
                  <a:ea typeface="Noto Serif Medium"/>
                  <a:cs typeface="Noto Serif Medium"/>
                  <a:sym typeface="Noto Serif Medium"/>
                </a:defRPr>
              </a:lvl1pPr>
            </a:lstStyle>
            <a:p>
              <a:pPr/>
              <a:r>
                <a:t>OOP &amp; Data Management</a:t>
              </a:r>
            </a:p>
          </p:txBody>
        </p:sp>
        <p:sp>
          <p:nvSpPr>
            <p:cNvPr id="165" name="Text 11"/>
            <p:cNvSpPr txBox="1"/>
            <p:nvPr/>
          </p:nvSpPr>
          <p:spPr>
            <a:xfrm>
              <a:off x="234433" y="724852"/>
              <a:ext cx="5939197" cy="10453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lvl1pPr>
                <a:lnSpc>
                  <a:spcPts val="2800"/>
                </a:lnSpc>
                <a:defRPr sz="1700">
                  <a:latin typeface="Noto Serif"/>
                  <a:ea typeface="Noto Serif"/>
                  <a:cs typeface="Noto Serif"/>
                  <a:sym typeface="Noto Serif"/>
                </a:defRPr>
              </a:lvl1pPr>
            </a:lstStyle>
            <a:p>
              <a:pPr/>
              <a:r>
                <a:t>Encapsulation through the Expense class and dynamic data handling using ArrayList. Additional use of TreeMap and DefaultListModel for organized data structures.</a:t>
              </a:r>
            </a:p>
          </p:txBody>
        </p:sp>
      </p:grpSp>
      <p:sp>
        <p:nvSpPr>
          <p:cNvPr id="167" name="Shape 12"/>
          <p:cNvSpPr/>
          <p:nvPr/>
        </p:nvSpPr>
        <p:spPr>
          <a:xfrm>
            <a:off x="7428666" y="5013364"/>
            <a:ext cx="6408064" cy="2410898"/>
          </a:xfrm>
          <a:prstGeom prst="roundRect">
            <a:avLst>
              <a:gd name="adj" fmla="val 3952"/>
            </a:avLst>
          </a:prstGeom>
          <a:solidFill>
            <a:srgbClr val="DDDDDD"/>
          </a:solidFill>
          <a:ln w="7620">
            <a:solidFill>
              <a:schemeClr val="accent3">
                <a:lumOff val="-12941"/>
              </a:schemeClr>
            </a:solidFill>
            <a:miter lim="400000"/>
          </a:ln>
          <a:effectLst>
            <a:outerShdw sx="100000" sy="100000" kx="0" ky="0" algn="b" rotWithShape="0" blurRad="0" dist="20320" dir="2700000">
              <a:srgbClr val="CCC4B8"/>
            </a:outerShdw>
          </a:effectLst>
        </p:spPr>
        <p:txBody>
          <a:bodyPr lIns="45719" rIns="45719"/>
          <a:lstStyle/>
          <a:p>
            <a:pPr/>
          </a:p>
        </p:txBody>
      </p:sp>
      <p:sp>
        <p:nvSpPr>
          <p:cNvPr id="168" name="Text 13"/>
          <p:cNvSpPr txBox="1"/>
          <p:nvPr/>
        </p:nvSpPr>
        <p:spPr>
          <a:xfrm>
            <a:off x="7663101" y="5247799"/>
            <a:ext cx="2560043" cy="33857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ts val="2700"/>
              </a:lnSpc>
              <a:defRPr sz="2200">
                <a:latin typeface="Noto Serif Medium"/>
                <a:ea typeface="Noto Serif Medium"/>
                <a:cs typeface="Noto Serif Medium"/>
                <a:sym typeface="Noto Serif Medium"/>
              </a:defRPr>
            </a:lvl1pPr>
          </a:lstStyle>
          <a:p>
            <a:pPr/>
            <a:r>
              <a:t>Layout Management</a:t>
            </a:r>
          </a:p>
        </p:txBody>
      </p:sp>
      <p:sp>
        <p:nvSpPr>
          <p:cNvPr id="169" name="Text 14"/>
          <p:cNvSpPr txBox="1"/>
          <p:nvPr/>
        </p:nvSpPr>
        <p:spPr>
          <a:xfrm>
            <a:off x="7663101" y="5738217"/>
            <a:ext cx="5939196" cy="104533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nSpc>
                <a:spcPts val="2800"/>
              </a:lnSpc>
              <a:defRPr sz="1700">
                <a:latin typeface="Noto Serif"/>
                <a:ea typeface="Noto Serif"/>
                <a:cs typeface="Noto Serif"/>
                <a:sym typeface="Noto Serif"/>
              </a:defRPr>
            </a:lvl1pPr>
          </a:lstStyle>
          <a:p>
            <a:pPr/>
            <a:r>
              <a:t>Components positioned manually using setBounds() for custom UI arrangement ensuring precise control over element placement.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000000"/>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