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6" r:id="rId3"/>
    <p:sldId id="278" r:id="rId4"/>
    <p:sldId id="280" r:id="rId5"/>
    <p:sldId id="281" r:id="rId6"/>
    <p:sldId id="282" r:id="rId7"/>
    <p:sldId id="283" r:id="rId8"/>
    <p:sldId id="277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467A-4965-F175-F0F1-EC414FCA6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165BB-07C7-E508-526A-6C8026BD8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BEDF-5CDF-B3A1-6BEA-077FF92A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696E9-2B16-0737-9469-3CC6FBC3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0C6D4-D330-3005-39B0-5E92EFC2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68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FAEE-8EB5-7D05-538B-0FA014AC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B3B48-346F-03F9-C7BF-6C4BDBBB6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813FE-61C6-EE50-C961-15BEB001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D1F42-3F88-3471-E109-7A4B0033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32951-7BC6-B71D-E393-3B8E4589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51D59-4EE3-8632-B16B-D011F0D0A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7ED66-8F56-B434-FE95-585064BAA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9D3D-2CC5-158B-9CDC-715A7EDD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5B962-E145-CD96-DB42-0751465F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0FC8-8E89-F7AD-8E80-5B6B6DC0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9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8FF9-2F0A-5B50-BE14-2B4F3BAC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2E25B-CC3C-7DA4-7C16-1DBD8676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0302-BF74-5E24-EEA5-24A2F762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A888-9E4E-36D6-C646-7F68E64F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942B7-48F8-E486-979E-F25B29CE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47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3DC8-6D7E-71BA-230A-C54688FF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E79C3-F761-2D50-A873-9951BCAA1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9AB6-1CEE-729F-821F-FD998CE1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3F563-E35C-6338-A968-912E39FC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808F5-CE7D-0133-B524-B46E6EEA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54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9F49-B809-BC11-F293-F970B24A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80DD1-BFE6-0579-286B-3CB5B04B2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19948-28C1-2922-EC3E-E673DD132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92A34-34ED-BBEC-B88F-59308D73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75800-8E99-4975-4199-472E1502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4671B-8336-4466-26D1-33C4FC38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5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3C88-D84B-FA72-9B13-843A247E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051C3-E912-3C12-DA1C-F8C3F8350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45DCF-EAA6-CFE0-158D-1D7052C26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C6B9-81CD-B394-7A2C-987C5E665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E9B1E-6758-2785-F55F-14F8A48EF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74E5D-2153-8566-8447-E2D83F2C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3F961-3EA7-D477-0EA6-FD16B01A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3DB34-BCEB-87C4-3439-3EBF9673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24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A12C-9AFA-28DA-DCE3-844D910F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E3507-9C39-09B0-1BE2-1C30459B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DD744-82CD-1C21-D598-B20E65EB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0C61B-5654-C607-BA26-D39BB321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3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4026F-B6F0-0C7C-4A30-685C919D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083C4-2AC6-FED7-6170-83CEDAAE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1D3E-751B-8C10-4F68-BD33B7FB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19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CA53-E75E-05C5-553E-0319ADB4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8193-B7D4-B4FA-C2E0-FD93F84D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750E-1BDA-8DEA-C97D-F4B134859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69799-7DBE-4B76-9FAD-9D411AFC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D46C9-F35A-7230-2AAE-AF10A2F9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962CE-8066-DAE6-C703-05B9E49F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2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37AA-4D4D-FC49-6C88-BEAD5259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5D3D3-E73F-F68A-A19D-5EE68B582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AC0E2-9598-48E3-FEE7-C2EF5A409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F872E-6A3E-4DA4-777E-78F127BF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24ACB-D144-9AC5-5EFE-4AC59905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8B78F-20E0-7083-3300-18F9170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99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15331-C4E4-077D-7293-46C82CF0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070CC-1423-3605-9DAB-BEDC83ACB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9999-5CD7-069A-C07E-8E0223A8D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AA0A6-FCD9-4EA7-BD1D-D6F93FD4ECC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9DD72-AF3A-E0AC-291B-8B502852C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A194-BB74-6B51-3B80-4C25A89E5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4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91B9-F115-BD01-3C18-7AAFD58C3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135" y="1475089"/>
            <a:ext cx="10554560" cy="48593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IN" sz="3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br>
              <a:rPr lang="en-IN" sz="3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Simulation of Bow-Tie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Antenna for GPR Application</a:t>
            </a:r>
            <a:br>
              <a:rPr lang="en-US" sz="7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(9/03/2024)</a:t>
            </a:r>
            <a:br>
              <a:rPr lang="en-US" sz="27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7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C9BE5-C8A5-82FB-5B73-8DB049DB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01" y="317718"/>
            <a:ext cx="3704368" cy="1080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4E8D0C-D842-BD90-02BB-491E9ACD7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984" y="327049"/>
            <a:ext cx="1377815" cy="859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610554-F818-656A-B365-ED8027671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5638"/>
            <a:ext cx="1377815" cy="13094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947432-F9BF-D5AE-9D94-BB1E94DEA6B8}"/>
              </a:ext>
            </a:extLst>
          </p:cNvPr>
          <p:cNvSpPr txBox="1"/>
          <p:nvPr/>
        </p:nvSpPr>
        <p:spPr>
          <a:xfrm>
            <a:off x="9000565" y="5437319"/>
            <a:ext cx="2824858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Dr.A.Kavitha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Prof, ECE.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AD5B1-C354-6E54-E081-D57B85B37C9E}"/>
              </a:ext>
            </a:extLst>
          </p:cNvPr>
          <p:cNvSpPr txBox="1"/>
          <p:nvPr/>
        </p:nvSpPr>
        <p:spPr>
          <a:xfrm>
            <a:off x="418305" y="5073184"/>
            <a:ext cx="3946523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Sangeeth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          - 927621BEC174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Sarvesh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D	- 927621BEC188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Sanjai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	- 927621BEC176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Sanjai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	- 927621BEC177</a:t>
            </a:r>
          </a:p>
        </p:txBody>
      </p:sp>
    </p:spTree>
    <p:extLst>
      <p:ext uri="{BB962C8B-B14F-4D97-AF65-F5344CB8AC3E}">
        <p14:creationId xmlns:p14="http://schemas.microsoft.com/office/powerpoint/2010/main" val="20719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EB9FCB-32A1-8001-E7EB-3F8C482E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509" y="114300"/>
            <a:ext cx="784291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F66F75-119F-7D35-44C0-CA816F47FF72}"/>
              </a:ext>
            </a:extLst>
          </p:cNvPr>
          <p:cNvSpPr txBox="1"/>
          <p:nvPr/>
        </p:nvSpPr>
        <p:spPr>
          <a:xfrm>
            <a:off x="3390900" y="488662"/>
            <a:ext cx="60960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0FF441-666D-F60A-6D3B-3F1DB4C6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58" y="171792"/>
            <a:ext cx="1152562" cy="1095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EE569A-9E3F-75DE-6A55-54020BC0142C}"/>
              </a:ext>
            </a:extLst>
          </p:cNvPr>
          <p:cNvSpPr txBox="1"/>
          <p:nvPr/>
        </p:nvSpPr>
        <p:spPr>
          <a:xfrm>
            <a:off x="819151" y="1753285"/>
            <a:ext cx="10658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  Bow tie antenna with the frequency 1.25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Ghz.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EED811-C3B8-6E7D-461E-FD5BAFA4057E}"/>
              </a:ext>
            </a:extLst>
          </p:cNvPr>
          <p:cNvSpPr txBox="1"/>
          <p:nvPr/>
        </p:nvSpPr>
        <p:spPr>
          <a:xfrm>
            <a:off x="819151" y="2572435"/>
            <a:ext cx="106584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a new AMC structure greatly improving the gain of proposed antenna.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8A682-5ADE-3CFF-28A0-1E1328289CF7}"/>
              </a:ext>
            </a:extLst>
          </p:cNvPr>
          <p:cNvSpPr txBox="1"/>
          <p:nvPr/>
        </p:nvSpPr>
        <p:spPr>
          <a:xfrm>
            <a:off x="819151" y="3760917"/>
            <a:ext cx="10658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wideband antenna for efficient GPR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14658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C6AF49-2720-63A2-A390-2CEDA837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4300"/>
            <a:ext cx="1152562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7016B-B357-A303-1F02-405C220CC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509" y="114300"/>
            <a:ext cx="784291" cy="666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C4E51-0133-6F7E-36A1-FDB25D44C42F}"/>
              </a:ext>
            </a:extLst>
          </p:cNvPr>
          <p:cNvSpPr txBox="1"/>
          <p:nvPr/>
        </p:nvSpPr>
        <p:spPr>
          <a:xfrm>
            <a:off x="4145475" y="457318"/>
            <a:ext cx="4979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87FC0F-AD30-BD99-0DA2-20F2AFE5B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38495"/>
              </p:ext>
            </p:extLst>
          </p:nvPr>
        </p:nvGraphicFramePr>
        <p:xfrm>
          <a:off x="266700" y="1367849"/>
          <a:ext cx="11849099" cy="528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23">
                  <a:extLst>
                    <a:ext uri="{9D8B030D-6E8A-4147-A177-3AD203B41FA5}">
                      <a16:colId xmlns:a16="http://schemas.microsoft.com/office/drawing/2014/main" val="1083446849"/>
                    </a:ext>
                  </a:extLst>
                </a:gridCol>
                <a:gridCol w="2622861">
                  <a:extLst>
                    <a:ext uri="{9D8B030D-6E8A-4147-A177-3AD203B41FA5}">
                      <a16:colId xmlns:a16="http://schemas.microsoft.com/office/drawing/2014/main" val="74549660"/>
                    </a:ext>
                  </a:extLst>
                </a:gridCol>
                <a:gridCol w="3643683">
                  <a:extLst>
                    <a:ext uri="{9D8B030D-6E8A-4147-A177-3AD203B41FA5}">
                      <a16:colId xmlns:a16="http://schemas.microsoft.com/office/drawing/2014/main" val="1923043650"/>
                    </a:ext>
                  </a:extLst>
                </a:gridCol>
                <a:gridCol w="2382666">
                  <a:extLst>
                    <a:ext uri="{9D8B030D-6E8A-4147-A177-3AD203B41FA5}">
                      <a16:colId xmlns:a16="http://schemas.microsoft.com/office/drawing/2014/main" val="716543221"/>
                    </a:ext>
                  </a:extLst>
                </a:gridCol>
                <a:gridCol w="2382666">
                  <a:extLst>
                    <a:ext uri="{9D8B030D-6E8A-4147-A177-3AD203B41FA5}">
                      <a16:colId xmlns:a16="http://schemas.microsoft.com/office/drawing/2014/main" val="1894470435"/>
                    </a:ext>
                  </a:extLst>
                </a:gridCol>
              </a:tblGrid>
              <a:tr h="6392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Merit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Demerit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17723"/>
                  </a:ext>
                </a:extLst>
              </a:tr>
              <a:tr h="144099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900MHz shielded bow-tie antenna system for ground penetrating radar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Development and application of a shielded bow-tie antenna system operating at 900MHz for ground-penetrating radar (GPR).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GPR is a valuable technology for subsurface imaging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antenna system might be optimized for a specific application or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226997"/>
                  </a:ext>
                </a:extLst>
              </a:tr>
              <a:tr h="6349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of Low-Frequency Artificial Magnetic Conductor with Interleaved Gap and Lumped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design of a low-frequency artificial magnetic conductor (AMC) using interleaved gaps and lumped elements.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focus on low-frequency design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application of the artificial magnetic conductor may be limited to certain scenarios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32528"/>
                  </a:ext>
                </a:extLst>
              </a:tr>
              <a:tr h="8455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Research on high gain and high direction ground penetrating radar antenna loaded with hypermedia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Designing and investigating a ground-penetrating radar (GPR) antenna system with characteristics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project emphasizes the development of an antenna system with high gain and high directionality.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specific methods used in the research limits the ability to assess the project's validity.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80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87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0328D3-EA52-01B8-995C-33F4065C8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551" y="3429000"/>
            <a:ext cx="5739349" cy="3279710"/>
          </a:xfr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C67C829-05C9-2E94-7BEE-A5692B7FAC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1690" y="25768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6ED379-7C98-6880-5D55-361F5534A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58" y="171792"/>
            <a:ext cx="1152562" cy="1095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8755D8-5E66-BD1D-C876-CC04649B1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0231" y="114299"/>
            <a:ext cx="925569" cy="7868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BD669-50D6-1AE8-379E-0BF2C7581868}"/>
              </a:ext>
            </a:extLst>
          </p:cNvPr>
          <p:cNvSpPr txBox="1"/>
          <p:nvPr/>
        </p:nvSpPr>
        <p:spPr>
          <a:xfrm>
            <a:off x="894184" y="1687057"/>
            <a:ext cx="104036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bow-tie antenna is a wideband antenna with a planar shape and a two-dimensional biconical design. It's made up of two triangular stiff wire pieces or two triangular flat metal plates that stick out on both sides of the antenna, resembling a bow tie.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8B09EC-8F46-6DE3-D516-1E61E8E09EF1}"/>
              </a:ext>
            </a:extLst>
          </p:cNvPr>
          <p:cNvSpPr txBox="1"/>
          <p:nvPr/>
        </p:nvSpPr>
        <p:spPr>
          <a:xfrm>
            <a:off x="3390900" y="488662"/>
            <a:ext cx="60960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Bow-Tie Antenna </a:t>
            </a:r>
          </a:p>
        </p:txBody>
      </p:sp>
    </p:spTree>
    <p:extLst>
      <p:ext uri="{BB962C8B-B14F-4D97-AF65-F5344CB8AC3E}">
        <p14:creationId xmlns:p14="http://schemas.microsoft.com/office/powerpoint/2010/main" val="240859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C68D48-9694-3DBB-02CC-BE4A1BADA500}"/>
              </a:ext>
            </a:extLst>
          </p:cNvPr>
          <p:cNvSpPr txBox="1"/>
          <p:nvPr/>
        </p:nvSpPr>
        <p:spPr>
          <a:xfrm>
            <a:off x="3390900" y="488662"/>
            <a:ext cx="60960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specification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F2739-E2C4-7C6B-F991-76432B9C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8" y="171792"/>
            <a:ext cx="1152562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CC858-BD41-DFAC-39F8-CDAACD7FE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231" y="114299"/>
            <a:ext cx="925569" cy="786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01A78C-0A96-D334-09F0-DC81145274B5}"/>
              </a:ext>
            </a:extLst>
          </p:cNvPr>
          <p:cNvSpPr txBox="1"/>
          <p:nvPr/>
        </p:nvSpPr>
        <p:spPr>
          <a:xfrm>
            <a:off x="1498682" y="1895794"/>
            <a:ext cx="7066820" cy="3322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 material		=  FR4 epoxy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Dielectric Constant	=  4.4  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Frequency	=  1.25 GHz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			=  50 ohms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outer radius		=  28.9 mm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inner radius		=  8.5 mm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 thickness	=  4 mm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44FA8B-A41E-F052-6EC2-E710EA0D1E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35" t="15390" r="20886" b="13727"/>
          <a:stretch/>
        </p:blipFill>
        <p:spPr>
          <a:xfrm>
            <a:off x="8458200" y="1895794"/>
            <a:ext cx="2867025" cy="28952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994A04-5166-8F03-1D00-6E60C7BEA3F7}"/>
              </a:ext>
            </a:extLst>
          </p:cNvPr>
          <p:cNvSpPr txBox="1"/>
          <p:nvPr/>
        </p:nvSpPr>
        <p:spPr>
          <a:xfrm>
            <a:off x="8705460" y="4949473"/>
            <a:ext cx="2619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Bow-Tie Antenna </a:t>
            </a:r>
          </a:p>
        </p:txBody>
      </p:sp>
    </p:spTree>
    <p:extLst>
      <p:ext uri="{BB962C8B-B14F-4D97-AF65-F5344CB8AC3E}">
        <p14:creationId xmlns:p14="http://schemas.microsoft.com/office/powerpoint/2010/main" val="286523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28AF37-99DF-27D7-2554-9C45A736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8" y="171792"/>
            <a:ext cx="1152562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39A8BD-A63A-7A55-77FB-6C3E4FA1B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273" y="171792"/>
            <a:ext cx="925569" cy="786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CA1C41-BFC2-24E2-66E3-3358D4F228AB}"/>
              </a:ext>
            </a:extLst>
          </p:cNvPr>
          <p:cNvSpPr txBox="1"/>
          <p:nvPr/>
        </p:nvSpPr>
        <p:spPr>
          <a:xfrm>
            <a:off x="3390900" y="488662"/>
            <a:ext cx="60960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93F8D-A100-3D11-8B6A-952C05C271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6" t="1451" r="-1" b="3543"/>
          <a:stretch/>
        </p:blipFill>
        <p:spPr>
          <a:xfrm>
            <a:off x="597159" y="1334277"/>
            <a:ext cx="5498841" cy="4394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9280B-E437-98E0-BAE3-B7CFFF8FE8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49" t="2093" r="4574" b="12943"/>
          <a:stretch/>
        </p:blipFill>
        <p:spPr>
          <a:xfrm>
            <a:off x="6667880" y="1231640"/>
            <a:ext cx="5228782" cy="42640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5915A4-A71A-632D-323F-323482983989}"/>
              </a:ext>
            </a:extLst>
          </p:cNvPr>
          <p:cNvSpPr txBox="1"/>
          <p:nvPr/>
        </p:nvSpPr>
        <p:spPr>
          <a:xfrm>
            <a:off x="2164797" y="5887200"/>
            <a:ext cx="3368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Loss of the antenna</a:t>
            </a:r>
            <a:endParaRPr lang="en-IN" b="1" dirty="0">
              <a:solidFill>
                <a:srgbClr val="034EA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BF8C6-F18F-F0B4-AC31-33721A9616CC}"/>
              </a:ext>
            </a:extLst>
          </p:cNvPr>
          <p:cNvSpPr txBox="1"/>
          <p:nvPr/>
        </p:nvSpPr>
        <p:spPr>
          <a:xfrm>
            <a:off x="7802529" y="5887200"/>
            <a:ext cx="3368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of the antenna</a:t>
            </a:r>
            <a:endParaRPr lang="en-IN" b="1" dirty="0">
              <a:solidFill>
                <a:srgbClr val="034EA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14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6EBE75-732B-8C5B-080D-E3FBFDC85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8" y="171792"/>
            <a:ext cx="1152562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DCBB9-7621-4F9C-C685-FB5BA7FF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637" y="480312"/>
            <a:ext cx="925569" cy="786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2E5BF-1CE8-C856-3559-4AC5C5B82D22}"/>
              </a:ext>
            </a:extLst>
          </p:cNvPr>
          <p:cNvSpPr txBox="1"/>
          <p:nvPr/>
        </p:nvSpPr>
        <p:spPr>
          <a:xfrm>
            <a:off x="3390900" y="488662"/>
            <a:ext cx="60960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Continue..,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3ED82-69C2-2093-45B9-15613AA6C3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2" t="1166" r="-1"/>
          <a:stretch/>
        </p:blipFill>
        <p:spPr>
          <a:xfrm>
            <a:off x="2528593" y="1267167"/>
            <a:ext cx="7595119" cy="4633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AC9D1B-7CF8-4DA8-1BBE-AFB34F1F620C}"/>
              </a:ext>
            </a:extLst>
          </p:cNvPr>
          <p:cNvSpPr txBox="1"/>
          <p:nvPr/>
        </p:nvSpPr>
        <p:spPr>
          <a:xfrm>
            <a:off x="4641781" y="6094318"/>
            <a:ext cx="3368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Radiation pattern of the antenna</a:t>
            </a:r>
            <a:endParaRPr lang="en-IN" b="1" dirty="0">
              <a:solidFill>
                <a:srgbClr val="034EA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00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F4131E-E5E8-AE91-4BE3-35597328E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8" y="171792"/>
            <a:ext cx="1152562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8B4898-C2BC-5676-64CC-B37F076E1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509" y="114300"/>
            <a:ext cx="784291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2B8350-A584-E7AD-1359-77ACE79B97AF}"/>
              </a:ext>
            </a:extLst>
          </p:cNvPr>
          <p:cNvSpPr txBox="1"/>
          <p:nvPr/>
        </p:nvSpPr>
        <p:spPr>
          <a:xfrm>
            <a:off x="3048000" y="47716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EC094-EA38-33CA-3B30-3266D2A0EBD9}"/>
              </a:ext>
            </a:extLst>
          </p:cNvPr>
          <p:cNvSpPr txBox="1"/>
          <p:nvPr/>
        </p:nvSpPr>
        <p:spPr>
          <a:xfrm>
            <a:off x="711439" y="1506231"/>
            <a:ext cx="1011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"Basic research on key technologies of impulse GPR system," Jilin University, 2018.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C3F729-BEBD-EDD8-1B0E-C93D0D958AA5}"/>
              </a:ext>
            </a:extLst>
          </p:cNvPr>
          <p:cNvSpPr txBox="1"/>
          <p:nvPr/>
        </p:nvSpPr>
        <p:spPr>
          <a:xfrm>
            <a:off x="711439" y="1990564"/>
            <a:ext cx="10471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K. Ajith and A. Bhattacharya, "Improved ultra-wide bandwidth bow tie antenna with metamaterial lens for GPR applications," in Proceedings of the 15th International Conference on Ground Penetrating Radar, 2014, pp. 739-744.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4114A-9F8A-52EC-47DE-E0D235BAEECB}"/>
              </a:ext>
            </a:extLst>
          </p:cNvPr>
          <p:cNvSpPr txBox="1"/>
          <p:nvPr/>
        </p:nvSpPr>
        <p:spPr>
          <a:xfrm>
            <a:off x="711439" y="3113947"/>
            <a:ext cx="10551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[3]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Sievenpiper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 Zhang, R F J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"High-Impedance Electromagnetic Surfaces with a Forbidden Frequency Band," IEEE Trans on MTT, vol. 47, no. 11, pp. 2059-2074, 1999.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A08F8-9B4C-5013-F57D-C823C9B770F1}"/>
              </a:ext>
            </a:extLst>
          </p:cNvPr>
          <p:cNvSpPr txBox="1"/>
          <p:nvPr/>
        </p:nvSpPr>
        <p:spPr>
          <a:xfrm>
            <a:off x="711439" y="3960331"/>
            <a:ext cx="10342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Feng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"Broadband antenna research based on artificial magnetic conductor," Harbin University of technology, 2016.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03F26-5156-1BAD-FD45-B33AF6F7BFCB}"/>
              </a:ext>
            </a:extLst>
          </p:cNvPr>
          <p:cNvSpPr txBox="1"/>
          <p:nvPr/>
        </p:nvSpPr>
        <p:spPr>
          <a:xfrm>
            <a:off x="711438" y="4789468"/>
            <a:ext cx="10342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[5]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Chen, L. Ce, 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Anxue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"Design and implementation of UWB back cavity butterfly antenna for ground penetrating radar," Journal of Radio Science, 2010,25 (02): 221-226.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226577-EC35-0654-ACCA-0C86E8CE08AC}"/>
              </a:ext>
            </a:extLst>
          </p:cNvPr>
          <p:cNvSpPr txBox="1"/>
          <p:nvPr/>
        </p:nvSpPr>
        <p:spPr>
          <a:xfrm>
            <a:off x="773622" y="5635852"/>
            <a:ext cx="10408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G. Chen and R. C. Liu, "A 900MHz shielded bow-tie antenna system for ground penetrating radar," Proceedings of the XIII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Internarional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Conference on Ground Penetrating Radar, Lecce, 2010, pp. 1-6. </a:t>
            </a:r>
          </a:p>
        </p:txBody>
      </p:sp>
    </p:spTree>
    <p:extLst>
      <p:ext uri="{BB962C8B-B14F-4D97-AF65-F5344CB8AC3E}">
        <p14:creationId xmlns:p14="http://schemas.microsoft.com/office/powerpoint/2010/main" val="111232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">
            <a:extLst>
              <a:ext uri="{FF2B5EF4-FFF2-40B4-BE49-F238E27FC236}">
                <a16:creationId xmlns:a16="http://schemas.microsoft.com/office/drawing/2014/main" id="{12E85CEC-1343-D276-6329-A7D50B2E1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0284">
            <a:off x="2519362" y="1417141"/>
            <a:ext cx="7153275" cy="40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6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612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 Department of Electronics and Communication Engineering  First Review  Design and Simulation of Bow-Tie Antenna for GPR Application   (9/03/2024)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Electronics and Communication Engineering  Design and Development of Metamaterial based Superstrate Antenna for WLAN application  First Review – (10/03/2023)</dc:title>
  <dc:creator>Pradeep V</dc:creator>
  <cp:lastModifiedBy>SANJAY B</cp:lastModifiedBy>
  <cp:revision>24</cp:revision>
  <dcterms:created xsi:type="dcterms:W3CDTF">2023-03-10T17:25:15Z</dcterms:created>
  <dcterms:modified xsi:type="dcterms:W3CDTF">2024-03-08T18:19:43Z</dcterms:modified>
</cp:coreProperties>
</file>