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Swiggy</a:t>
            </a:r>
            <a:r>
              <a:rPr lang="en-US" sz="4400" dirty="0" smtClean="0">
                <a:solidFill>
                  <a:schemeClr val="tx1"/>
                </a:solidFill>
              </a:rPr>
              <a:t> outlets data analysis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Cost Vs </a:t>
            </a:r>
            <a:r>
              <a:rPr lang="en-US" dirty="0" smtClean="0"/>
              <a:t>Rating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</a:t>
            </a:r>
            <a:r>
              <a:rPr lang="en-US" dirty="0"/>
              <a:t>correlation of cost of food and rating was done to understand the relation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Average rating Vs </a:t>
            </a:r>
            <a:r>
              <a:rPr lang="en-US" dirty="0" smtClean="0"/>
              <a:t>Cuisine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Cuisine </a:t>
            </a:r>
            <a:r>
              <a:rPr lang="en-US" dirty="0"/>
              <a:t>is plotted against the average rating. It shows the most preferred cuisine of people</a:t>
            </a:r>
            <a:endParaRPr lang="en-IN" dirty="0"/>
          </a:p>
          <a:p>
            <a:r>
              <a:rPr lang="en-US" dirty="0"/>
              <a:t>Cost Vs </a:t>
            </a:r>
            <a:r>
              <a:rPr lang="en-US" dirty="0" smtClean="0"/>
              <a:t>Rating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</a:t>
            </a:r>
            <a:r>
              <a:rPr lang="en-US" dirty="0"/>
              <a:t>correlation of cost of food and rating was done to understand the </a:t>
            </a:r>
            <a:r>
              <a:rPr lang="en-US" dirty="0" smtClean="0"/>
              <a:t>relation.</a:t>
            </a:r>
          </a:p>
          <a:p>
            <a:r>
              <a:rPr lang="en-US" dirty="0" smtClean="0"/>
              <a:t> Count </a:t>
            </a:r>
            <a:r>
              <a:rPr lang="en-US" dirty="0"/>
              <a:t>of hotels </a:t>
            </a:r>
            <a:r>
              <a:rPr lang="en-US" dirty="0" smtClean="0"/>
              <a:t>Vs </a:t>
            </a:r>
            <a:r>
              <a:rPr lang="en-US" dirty="0"/>
              <a:t>Average </a:t>
            </a:r>
            <a:r>
              <a:rPr lang="en-US" dirty="0" smtClean="0"/>
              <a:t>Rating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It </a:t>
            </a:r>
            <a:r>
              <a:rPr lang="en-US" dirty="0"/>
              <a:t>gives an idea about the number of shops with a particular </a:t>
            </a:r>
            <a:r>
              <a:rPr lang="en-US" dirty="0" smtClean="0"/>
              <a:t>rating.</a:t>
            </a:r>
          </a:p>
          <a:p>
            <a:r>
              <a:rPr lang="en-US" dirty="0"/>
              <a:t>Region wise </a:t>
            </a:r>
            <a:r>
              <a:rPr lang="en-US" dirty="0" smtClean="0"/>
              <a:t>display </a:t>
            </a:r>
            <a:r>
              <a:rPr lang="en-US" dirty="0"/>
              <a:t>of </a:t>
            </a:r>
            <a:r>
              <a:rPr lang="en-US" dirty="0" smtClean="0"/>
              <a:t>restaurants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Average </a:t>
            </a:r>
            <a:r>
              <a:rPr lang="en-US" dirty="0"/>
              <a:t>rating and average cost of food for the four different regions or sub-districts. When the cursor is </a:t>
            </a:r>
            <a:r>
              <a:rPr lang="en-US" dirty="0" smtClean="0"/>
              <a:t>brought </a:t>
            </a:r>
            <a:r>
              <a:rPr lang="en-US" dirty="0"/>
              <a:t>near the values, a table pops up showing </a:t>
            </a:r>
            <a:r>
              <a:rPr lang="en-US" dirty="0" smtClean="0"/>
              <a:t>the </a:t>
            </a:r>
            <a:r>
              <a:rPr lang="en-US" dirty="0"/>
              <a:t>details of shops in the particular region. </a:t>
            </a:r>
            <a:endParaRPr lang="en-US" dirty="0" smtClean="0"/>
          </a:p>
          <a:p>
            <a:r>
              <a:rPr lang="en-US" dirty="0" smtClean="0"/>
              <a:t>Cost </a:t>
            </a:r>
            <a:r>
              <a:rPr lang="en-US" dirty="0"/>
              <a:t>of food Vs count </a:t>
            </a:r>
            <a:r>
              <a:rPr lang="en-US" dirty="0" smtClean="0"/>
              <a:t> </a:t>
            </a:r>
            <a:r>
              <a:rPr lang="en-US" dirty="0"/>
              <a:t>across various </a:t>
            </a:r>
            <a:r>
              <a:rPr lang="en-US" dirty="0" smtClean="0"/>
              <a:t>ratings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It </a:t>
            </a:r>
            <a:r>
              <a:rPr lang="en-US" dirty="0"/>
              <a:t>shows the distribution of number of shops across various average cost and rating. It helps the customer in choosing the best restaurant.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3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making the Report and dashboards I have published it on the Microsoft Power Bi Service from Microsoft Power Bi Desktop.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9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8279"/>
          </a:xfrm>
        </p:spPr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0873"/>
            <a:ext cx="10058400" cy="4821381"/>
          </a:xfrm>
        </p:spPr>
        <p:txBody>
          <a:bodyPr/>
          <a:lstStyle/>
          <a:p>
            <a:r>
              <a:rPr lang="en-IN" dirty="0" smtClean="0"/>
              <a:t>I have designed 2 complete dashboards. One is meant for the business team and the other for the customer.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8" y="1975236"/>
            <a:ext cx="7356763" cy="4287018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942109" y="3498272"/>
            <a:ext cx="1454728" cy="706582"/>
          </a:xfrm>
          <a:prstGeom prst="homePlat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452988"/>
            <a:ext cx="748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1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5486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9649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1496292"/>
            <a:ext cx="7606146" cy="4738254"/>
          </a:xfrm>
        </p:spPr>
      </p:pic>
      <p:sp>
        <p:nvSpPr>
          <p:cNvPr id="5" name="Pentagon 4"/>
          <p:cNvSpPr/>
          <p:nvPr/>
        </p:nvSpPr>
        <p:spPr>
          <a:xfrm>
            <a:off x="942109" y="3498272"/>
            <a:ext cx="1454728" cy="706582"/>
          </a:xfrm>
          <a:prstGeom prst="homePlat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0847" y="3466842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team UI dashboard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This dashboard is meant for the business team to generate insights and hence optimal business decisions.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4" y="1106136"/>
            <a:ext cx="717332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8477250" y="237742"/>
            <a:ext cx="3144774" cy="468839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77250" y="706582"/>
            <a:ext cx="3144774" cy="519129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chart shows the distribution of number of hotels across different regions.</a:t>
            </a:r>
          </a:p>
          <a:p>
            <a:r>
              <a:rPr lang="en-IN" dirty="0" smtClean="0"/>
              <a:t>1.Koramangala region has the highest number of restaurants.</a:t>
            </a:r>
          </a:p>
          <a:p>
            <a:r>
              <a:rPr lang="en-IN" dirty="0" smtClean="0"/>
              <a:t>2.Jayanagar region has the least number with just on restaurant.</a:t>
            </a:r>
          </a:p>
          <a:p>
            <a:r>
              <a:rPr lang="en-IN" dirty="0" smtClean="0"/>
              <a:t>The chart also has a tooltip containing the average rating. When the cursor is skimmed through, it displays the average rating for each region(or)sub-district.</a:t>
            </a:r>
            <a:endParaRPr lang="en-IN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8" y="348580"/>
            <a:ext cx="7077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V="1">
            <a:off x="8477250" y="557785"/>
            <a:ext cx="3144774" cy="45719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557785"/>
            <a:ext cx="3144774" cy="593999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X </a:t>
            </a:r>
            <a:r>
              <a:rPr lang="en-IN" dirty="0" err="1" smtClean="0"/>
              <a:t>axis:Cost</a:t>
            </a:r>
            <a:r>
              <a:rPr lang="en-IN" dirty="0" smtClean="0"/>
              <a:t> for two</a:t>
            </a:r>
          </a:p>
          <a:p>
            <a:r>
              <a:rPr lang="en-IN" dirty="0" smtClean="0"/>
              <a:t>Y </a:t>
            </a:r>
            <a:r>
              <a:rPr lang="en-IN" dirty="0" err="1" smtClean="0"/>
              <a:t>axis:Count</a:t>
            </a:r>
            <a:r>
              <a:rPr lang="en-IN" dirty="0" smtClean="0"/>
              <a:t> of restaurants</a:t>
            </a:r>
          </a:p>
          <a:p>
            <a:r>
              <a:rPr lang="en-IN" dirty="0" smtClean="0"/>
              <a:t>Legend: Rating</a:t>
            </a:r>
          </a:p>
          <a:p>
            <a:r>
              <a:rPr lang="en-IN" dirty="0" smtClean="0"/>
              <a:t>This shows the number of restaurants under a set of values of cost and rating.</a:t>
            </a:r>
          </a:p>
          <a:p>
            <a:r>
              <a:rPr lang="en-IN" dirty="0" smtClean="0"/>
              <a:t>The colours represent various values of ratings.</a:t>
            </a:r>
          </a:p>
          <a:p>
            <a:r>
              <a:rPr lang="en-IN" dirty="0" smtClean="0"/>
              <a:t>A tooltip containing details of the respective restaurants would be displayed when skimmed through the particular coloured block.</a:t>
            </a:r>
          </a:p>
          <a:p>
            <a:r>
              <a:rPr lang="en-IN" dirty="0" smtClean="0"/>
              <a:t>For example: The arrow pointed orange coloured block has the shop with the most affordable food(Rs.100) and also the highest rating(4.8).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346365"/>
            <a:ext cx="7869382" cy="580505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rot="-2100000">
            <a:off x="38770" y="5351052"/>
            <a:ext cx="581891" cy="318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45719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5017" y="415636"/>
            <a:ext cx="3477491" cy="6026728"/>
          </a:xfrm>
        </p:spPr>
        <p:txBody>
          <a:bodyPr/>
          <a:lstStyle/>
          <a:p>
            <a:r>
              <a:rPr lang="en-IN" dirty="0" smtClean="0"/>
              <a:t>This chart shows the average likeability of the people in Bangalore. </a:t>
            </a:r>
          </a:p>
          <a:p>
            <a:r>
              <a:rPr lang="en-IN" dirty="0" smtClean="0"/>
              <a:t>Home food ,Healthy food, Indian is the most preferred and the satisfying cuisine for the customers.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866460"/>
            <a:ext cx="750916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45719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98873" y="762000"/>
            <a:ext cx="3323151" cy="5135879"/>
          </a:xfrm>
        </p:spPr>
        <p:txBody>
          <a:bodyPr/>
          <a:lstStyle/>
          <a:p>
            <a:r>
              <a:rPr lang="en-IN" dirty="0" smtClean="0"/>
              <a:t>This graph shows the number of restaurants under a particular value of rating.</a:t>
            </a:r>
          </a:p>
          <a:p>
            <a:r>
              <a:rPr lang="en-IN" dirty="0" smtClean="0"/>
              <a:t>The single largest group, consisting of 30 restaurants has a rating of 4.1 .</a:t>
            </a:r>
          </a:p>
          <a:p>
            <a:r>
              <a:rPr lang="en-IN" dirty="0" smtClean="0"/>
              <a:t>The smallest group, with only 1 restaurant each comes under the rating of 4.8 ,4.5 and 4.1.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3" y="1372874"/>
            <a:ext cx="723048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UI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This is a customer friendly dashboard meant exclusively for customers, for an awesome food ordering experience.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7" y="290945"/>
            <a:ext cx="7240010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To make a dashboard for the business team to derive insights about the interests of customers and hence make wise business decisions.</a:t>
            </a:r>
          </a:p>
          <a:p>
            <a:endParaRPr lang="en-IN" sz="2000" dirty="0" smtClean="0"/>
          </a:p>
          <a:p>
            <a:r>
              <a:rPr lang="en-IN" sz="2000" dirty="0" smtClean="0"/>
              <a:t>To create a customer-friendly dashboard to help them make wise food choices.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6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Hotel name search slicer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This menu allows you to search the hotel name and hence you get the details of the restaurant.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57200"/>
            <a:ext cx="4807526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Cuisine search menu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When the cuisine is selected, the table displays the details of all the restaurants offering the cuisine.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66" y="0"/>
            <a:ext cx="3699162" cy="3920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66" y="3920836"/>
            <a:ext cx="3699162" cy="16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45719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934819"/>
            <a:ext cx="3144774" cy="545212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X axis</a:t>
            </a:r>
            <a:r>
              <a:rPr lang="en-IN" dirty="0" smtClean="0"/>
              <a:t>: Cost </a:t>
            </a:r>
            <a:r>
              <a:rPr lang="en-IN" dirty="0"/>
              <a:t>for two</a:t>
            </a:r>
          </a:p>
          <a:p>
            <a:r>
              <a:rPr lang="en-IN" dirty="0"/>
              <a:t>Y axis</a:t>
            </a:r>
            <a:r>
              <a:rPr lang="en-IN" dirty="0" smtClean="0"/>
              <a:t>: Count </a:t>
            </a:r>
            <a:r>
              <a:rPr lang="en-IN" dirty="0"/>
              <a:t>of restaurants</a:t>
            </a:r>
          </a:p>
          <a:p>
            <a:r>
              <a:rPr lang="en-IN" dirty="0"/>
              <a:t>Legend: Rating</a:t>
            </a:r>
          </a:p>
          <a:p>
            <a:r>
              <a:rPr lang="en-IN" dirty="0"/>
              <a:t>This shows the number of restaurants under a set of values of cost and rating.</a:t>
            </a:r>
          </a:p>
          <a:p>
            <a:r>
              <a:rPr lang="en-IN" dirty="0"/>
              <a:t>The colours represent various values of ratings.</a:t>
            </a:r>
          </a:p>
          <a:p>
            <a:r>
              <a:rPr lang="en-IN" dirty="0"/>
              <a:t>A tooltip containing details of the respective restaurants would be displayed when skimmed through the particular coloured block.</a:t>
            </a:r>
          </a:p>
          <a:p>
            <a:endParaRPr lang="en-IN" dirty="0"/>
          </a:p>
          <a:p>
            <a:r>
              <a:rPr lang="en-IN" dirty="0" smtClean="0"/>
              <a:t>For </a:t>
            </a:r>
            <a:r>
              <a:rPr lang="en-IN" dirty="0"/>
              <a:t>example: </a:t>
            </a:r>
            <a:r>
              <a:rPr lang="en-IN" dirty="0" smtClean="0"/>
              <a:t>If a customer prefers the cheapest restaurant (Rs.100</a:t>
            </a:r>
            <a:r>
              <a:rPr lang="en-IN" dirty="0"/>
              <a:t>) and </a:t>
            </a:r>
            <a:r>
              <a:rPr lang="en-IN" dirty="0" smtClean="0"/>
              <a:t>also which has </a:t>
            </a:r>
            <a:r>
              <a:rPr lang="en-IN" dirty="0"/>
              <a:t>the highest rating(4.8</a:t>
            </a:r>
            <a:r>
              <a:rPr lang="en-IN" dirty="0" smtClean="0"/>
              <a:t>), he/she has to choose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arrow pointed orange coloured </a:t>
            </a:r>
            <a:r>
              <a:rPr lang="en-IN" dirty="0" smtClean="0"/>
              <a:t>block.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2" y="934820"/>
            <a:ext cx="7259063" cy="51823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-2100000">
            <a:off x="191170" y="5406469"/>
            <a:ext cx="581891" cy="318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0679"/>
          </a:xfrm>
        </p:spPr>
        <p:txBody>
          <a:bodyPr/>
          <a:lstStyle/>
          <a:p>
            <a:pPr algn="ctr"/>
            <a:r>
              <a:rPr lang="en-IN" dirty="0" smtClean="0"/>
              <a:t>Q&amp;A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593273"/>
            <a:ext cx="10058400" cy="4359471"/>
          </a:xfrm>
        </p:spPr>
        <p:txBody>
          <a:bodyPr>
            <a:normAutofit/>
          </a:bodyPr>
          <a:lstStyle/>
          <a:p>
            <a:pPr marL="0" lvl="0" indent="0">
              <a:spcBef>
                <a:spcPts val="960"/>
              </a:spcBef>
              <a:buSzPts val="1440"/>
              <a:buNone/>
            </a:pPr>
            <a:r>
              <a:rPr lang="en-IN" sz="1400" dirty="0"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lang="en-IN" sz="1400" dirty="0"/>
          </a:p>
          <a:p>
            <a:pPr lvl="1" indent="0">
              <a:spcBef>
                <a:spcPts val="960"/>
              </a:spcBef>
              <a:buSzPts val="1440"/>
              <a:buNone/>
            </a:pPr>
            <a:r>
              <a:rPr lang="en-IN" sz="1400" dirty="0">
                <a:ea typeface="Times New Roman"/>
                <a:cs typeface="Times New Roman"/>
                <a:sym typeface="Times New Roman"/>
              </a:rPr>
              <a:t>The data  for training is provided by the client in multiple batches and each batch contain multiple </a:t>
            </a:r>
            <a:r>
              <a:rPr lang="en-IN" sz="1400" dirty="0" smtClean="0">
                <a:ea typeface="Times New Roman"/>
                <a:cs typeface="Times New Roman"/>
                <a:sym typeface="Times New Roman"/>
              </a:rPr>
              <a:t>files</a:t>
            </a:r>
            <a:endParaRPr lang="en-IN" sz="1400" dirty="0" smtClean="0"/>
          </a:p>
          <a:p>
            <a:pPr marL="0" lvl="1" indent="0">
              <a:spcBef>
                <a:spcPts val="960"/>
              </a:spcBef>
              <a:buSzPts val="1440"/>
              <a:buNone/>
            </a:pPr>
            <a:endParaRPr lang="en-IN" sz="1400" dirty="0">
              <a:ea typeface="Times New Roman"/>
              <a:cs typeface="Times New Roman"/>
              <a:sym typeface="Times New Roman"/>
            </a:endParaRPr>
          </a:p>
          <a:p>
            <a:pPr marL="0" lvl="1" indent="0">
              <a:spcBef>
                <a:spcPts val="960"/>
              </a:spcBef>
              <a:buSzPts val="1440"/>
              <a:buNone/>
            </a:pPr>
            <a:r>
              <a:rPr lang="en-IN" sz="1400" dirty="0" smtClean="0">
                <a:ea typeface="Times New Roman"/>
                <a:cs typeface="Times New Roman"/>
                <a:sym typeface="Times New Roman"/>
              </a:rPr>
              <a:t>Q </a:t>
            </a:r>
            <a:r>
              <a:rPr lang="en-IN" sz="1400" dirty="0">
                <a:ea typeface="Times New Roman"/>
                <a:cs typeface="Times New Roman"/>
                <a:sym typeface="Times New Roman"/>
              </a:rPr>
              <a:t>2) What was the type of data?</a:t>
            </a:r>
            <a:endParaRPr lang="en-IN" sz="1400" dirty="0"/>
          </a:p>
          <a:p>
            <a:pPr marL="0" lvl="1" indent="0">
              <a:spcBef>
                <a:spcPts val="960"/>
              </a:spcBef>
              <a:buSzPts val="1440"/>
              <a:buNone/>
            </a:pPr>
            <a:r>
              <a:rPr lang="en-IN" sz="1400" dirty="0"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lang="en-IN" sz="1400" dirty="0"/>
          </a:p>
          <a:p>
            <a:pPr marL="0" lvl="1" indent="0">
              <a:spcBef>
                <a:spcPts val="960"/>
              </a:spcBef>
              <a:buSzPts val="1440"/>
              <a:buNone/>
            </a:pPr>
            <a:endParaRPr lang="en-IN" sz="1400" dirty="0" smtClean="0">
              <a:ea typeface="Times New Roman"/>
              <a:cs typeface="Times New Roman"/>
              <a:sym typeface="Times New Roman"/>
            </a:endParaRPr>
          </a:p>
          <a:p>
            <a:pPr marL="0" lvl="1" indent="0">
              <a:spcBef>
                <a:spcPts val="960"/>
              </a:spcBef>
              <a:buSzPts val="1440"/>
              <a:buNone/>
            </a:pPr>
            <a:r>
              <a:rPr lang="en-IN" sz="1400" dirty="0" smtClean="0">
                <a:ea typeface="Times New Roman"/>
                <a:cs typeface="Times New Roman"/>
                <a:sym typeface="Times New Roman"/>
              </a:rPr>
              <a:t>Q </a:t>
            </a:r>
            <a:r>
              <a:rPr lang="en-IN" sz="1400" dirty="0">
                <a:ea typeface="Times New Roman"/>
                <a:cs typeface="Times New Roman"/>
                <a:sym typeface="Times New Roman"/>
              </a:rPr>
              <a:t>3) What’s the complete flow you followed in this Project?</a:t>
            </a:r>
            <a:endParaRPr lang="en-IN" sz="1400" dirty="0"/>
          </a:p>
          <a:p>
            <a:pPr marL="0" lvl="1" indent="0">
              <a:spcBef>
                <a:spcPts val="960"/>
              </a:spcBef>
              <a:buSzPts val="1440"/>
              <a:buNone/>
            </a:pPr>
            <a:r>
              <a:rPr lang="en-IN" sz="1400" dirty="0">
                <a:ea typeface="Times New Roman"/>
                <a:cs typeface="Times New Roman"/>
                <a:sym typeface="Times New Roman"/>
              </a:rPr>
              <a:t>	Refer slide 5</a:t>
            </a:r>
            <a:r>
              <a:rPr lang="en-IN" sz="1400" baseline="30000" dirty="0"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1400" dirty="0">
                <a:ea typeface="Times New Roman"/>
                <a:cs typeface="Times New Roman"/>
                <a:sym typeface="Times New Roman"/>
              </a:rPr>
              <a:t> for better Understanding </a:t>
            </a:r>
            <a:endParaRPr lang="en-IN" sz="1400" dirty="0"/>
          </a:p>
          <a:p>
            <a:pPr marL="0" lvl="1" indent="0">
              <a:spcBef>
                <a:spcPts val="960"/>
              </a:spcBef>
              <a:buSzPts val="1440"/>
              <a:buNone/>
            </a:pPr>
            <a:endParaRPr lang="en-IN" sz="1400" dirty="0" smtClean="0">
              <a:ea typeface="Times New Roman"/>
              <a:cs typeface="Times New Roman"/>
              <a:sym typeface="Times New Roman"/>
            </a:endParaRPr>
          </a:p>
          <a:p>
            <a:pPr marL="0" lvl="1" indent="0">
              <a:spcBef>
                <a:spcPts val="960"/>
              </a:spcBef>
              <a:buSzPts val="1440"/>
              <a:buNone/>
            </a:pPr>
            <a:r>
              <a:rPr lang="en-IN" sz="1400" dirty="0" smtClean="0">
                <a:ea typeface="Times New Roman"/>
                <a:cs typeface="Times New Roman"/>
                <a:sym typeface="Times New Roman"/>
              </a:rPr>
              <a:t>Q </a:t>
            </a:r>
            <a:r>
              <a:rPr lang="en-IN" sz="1400" dirty="0">
                <a:ea typeface="Times New Roman"/>
                <a:cs typeface="Times New Roman"/>
                <a:sym typeface="Times New Roman"/>
              </a:rPr>
              <a:t>4) After the File validation what you do with incompatible file or files which didn’t pass the validation?</a:t>
            </a:r>
            <a:endParaRPr lang="en-IN" sz="1400" dirty="0"/>
          </a:p>
          <a:p>
            <a:pPr marL="0" lvl="1" indent="0">
              <a:spcBef>
                <a:spcPts val="960"/>
              </a:spcBef>
              <a:buSzPts val="1440"/>
              <a:buNone/>
            </a:pPr>
            <a:r>
              <a:rPr lang="en-IN" sz="1400" dirty="0">
                <a:ea typeface="Times New Roman"/>
                <a:cs typeface="Times New Roman"/>
                <a:sym typeface="Times New Roman"/>
              </a:rPr>
              <a:t>	Files like these are moved to the Achieve Folder and a list of these files has been   </a:t>
            </a:r>
            <a:endParaRPr lang="en-IN" sz="1400" dirty="0"/>
          </a:p>
          <a:p>
            <a:pPr marL="0" lvl="1" indent="0">
              <a:spcBef>
                <a:spcPts val="960"/>
              </a:spcBef>
              <a:buSzPts val="1440"/>
              <a:buNone/>
            </a:pPr>
            <a:r>
              <a:rPr lang="en-IN" sz="1400" dirty="0">
                <a:ea typeface="Times New Roman"/>
                <a:cs typeface="Times New Roman"/>
                <a:sym typeface="Times New Roman"/>
              </a:rPr>
              <a:t>         shared with the client and we removed the bad data folder.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6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60764"/>
            <a:ext cx="10058400" cy="469198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Q 5) </a:t>
            </a:r>
            <a:r>
              <a:rPr lang="en-IN" sz="1800" dirty="0">
                <a:ea typeface="Times New Roman"/>
                <a:cs typeface="Times New Roman"/>
                <a:sym typeface="Times New Roman"/>
              </a:rPr>
              <a:t>How logs are managed?</a:t>
            </a:r>
            <a:endParaRPr lang="en-IN" dirty="0"/>
          </a:p>
          <a:p>
            <a:pPr marL="0" lvl="0" indent="0">
              <a:spcBef>
                <a:spcPts val="960"/>
              </a:spcBef>
              <a:buSzPts val="1440"/>
              <a:buNone/>
            </a:pPr>
            <a:r>
              <a:rPr lang="en-IN" sz="1800" dirty="0" smtClean="0">
                <a:ea typeface="Times New Roman"/>
                <a:cs typeface="Times New Roman"/>
                <a:sym typeface="Times New Roman"/>
              </a:rPr>
              <a:t>       We </a:t>
            </a:r>
            <a:r>
              <a:rPr lang="en-IN" sz="1800" dirty="0">
                <a:ea typeface="Times New Roman"/>
                <a:cs typeface="Times New Roman"/>
                <a:sym typeface="Times New Roman"/>
              </a:rPr>
              <a:t>are using different logs as per the steps that we follow in   validation and  </a:t>
            </a:r>
            <a:endParaRPr lang="en-IN" dirty="0"/>
          </a:p>
          <a:p>
            <a:pPr marL="0" lvl="0" indent="0">
              <a:spcBef>
                <a:spcPts val="960"/>
              </a:spcBef>
              <a:buSzPts val="1440"/>
              <a:buNone/>
            </a:pPr>
            <a:r>
              <a:rPr lang="en-IN" sz="1800" dirty="0">
                <a:ea typeface="Times New Roman"/>
                <a:cs typeface="Times New Roman"/>
                <a:sym typeface="Times New Roman"/>
              </a:rPr>
              <a:t>       </a:t>
            </a:r>
            <a:r>
              <a:rPr lang="en-IN" sz="1800" dirty="0" smtClean="0">
                <a:ea typeface="Times New Roman"/>
                <a:cs typeface="Times New Roman"/>
                <a:sym typeface="Times New Roman"/>
              </a:rPr>
              <a:t>modelling </a:t>
            </a:r>
            <a:r>
              <a:rPr lang="en-IN" sz="1800" dirty="0">
                <a:ea typeface="Times New Roman"/>
                <a:cs typeface="Times New Roman"/>
                <a:sym typeface="Times New Roman"/>
              </a:rPr>
              <a:t>like File validation log , Data Insertion </a:t>
            </a:r>
            <a:r>
              <a:rPr lang="en-IN" sz="1800" dirty="0" smtClean="0">
                <a:ea typeface="Times New Roman"/>
                <a:cs typeface="Times New Roman"/>
                <a:sym typeface="Times New Roman"/>
              </a:rPr>
              <a:t>, prediction log, </a:t>
            </a:r>
            <a:r>
              <a:rPr lang="en-IN" sz="1800" dirty="0">
                <a:ea typeface="Times New Roman"/>
                <a:cs typeface="Times New Roman"/>
                <a:sym typeface="Times New Roman"/>
              </a:rPr>
              <a:t>etc.</a:t>
            </a:r>
            <a:endParaRPr lang="en-IN" dirty="0"/>
          </a:p>
          <a:p>
            <a:pPr marL="0" lvl="0" indent="0">
              <a:spcBef>
                <a:spcPts val="960"/>
              </a:spcBef>
              <a:buSzPts val="1440"/>
              <a:buNone/>
            </a:pPr>
            <a:r>
              <a:rPr lang="en-IN" sz="1800" dirty="0"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lang="en-IN" dirty="0"/>
          </a:p>
          <a:p>
            <a:pPr marL="742950" lvl="1" indent="-285750">
              <a:spcBef>
                <a:spcPts val="960"/>
              </a:spcBef>
              <a:buSzPts val="1440"/>
              <a:buChar char="▶"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Removing unwanted attributes</a:t>
            </a:r>
            <a:endParaRPr lang="en-IN" dirty="0"/>
          </a:p>
          <a:p>
            <a:pPr marL="742950" lvl="1" indent="-285750">
              <a:spcBef>
                <a:spcPts val="960"/>
              </a:spcBef>
              <a:buSzPts val="1440"/>
              <a:buChar char="▶"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lang="en-IN" dirty="0"/>
          </a:p>
          <a:p>
            <a:pPr marL="742950" lvl="1" indent="-285750">
              <a:spcBef>
                <a:spcPts val="960"/>
              </a:spcBef>
              <a:buSzPts val="1440"/>
              <a:buChar char="▶"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lang="en-IN" dirty="0"/>
          </a:p>
          <a:p>
            <a:pPr marL="742950" lvl="1" indent="-285750">
              <a:spcBef>
                <a:spcPts val="960"/>
              </a:spcBef>
              <a:buSzPts val="1440"/>
              <a:buChar char="▶"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Removing outliers</a:t>
            </a:r>
            <a:endParaRPr lang="en-IN" dirty="0"/>
          </a:p>
          <a:p>
            <a:pPr marL="742950" lvl="1" indent="-285750">
              <a:spcBef>
                <a:spcPts val="960"/>
              </a:spcBef>
              <a:buSzPts val="1440"/>
              <a:buChar char="▶"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lang="en-IN" dirty="0"/>
          </a:p>
          <a:p>
            <a:pPr marL="742950" lvl="1" indent="-285750">
              <a:spcBef>
                <a:spcPts val="960"/>
              </a:spcBef>
              <a:buSzPts val="1440"/>
              <a:buChar char="▶"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lang="en-IN" dirty="0"/>
          </a:p>
          <a:p>
            <a:pPr marL="742950" lvl="1" indent="-285750">
              <a:spcBef>
                <a:spcPts val="960"/>
              </a:spcBef>
              <a:buSzPts val="1440"/>
              <a:buChar char="▶"/>
            </a:pPr>
            <a:r>
              <a:rPr lang="en-IN" dirty="0">
                <a:ea typeface="Times New Roman"/>
                <a:cs typeface="Times New Roman"/>
                <a:sym typeface="Times New Roman"/>
              </a:rPr>
              <a:t>Scaling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8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are the different stages of deployment?</a:t>
            </a:r>
          </a:p>
          <a:p>
            <a:pPr marL="0" indent="0">
              <a:buNone/>
            </a:pPr>
            <a:r>
              <a:rPr lang="en-IN" dirty="0" smtClean="0"/>
              <a:t>     The deployment has been done using Power BI.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4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Food industry is one of the continuously booming ones </a:t>
            </a:r>
            <a:r>
              <a:rPr lang="en-US" sz="2000" dirty="0" smtClean="0"/>
              <a:t>in </a:t>
            </a:r>
            <a:r>
              <a:rPr lang="en-US" sz="2000" dirty="0"/>
              <a:t>the last couple of years. </a:t>
            </a:r>
            <a:r>
              <a:rPr lang="en-US" sz="2000" dirty="0" err="1"/>
              <a:t>Swiggy</a:t>
            </a:r>
            <a:r>
              <a:rPr lang="en-US" sz="2000" dirty="0"/>
              <a:t> is one of the leading app-based food delivery company. </a:t>
            </a:r>
            <a:r>
              <a:rPr lang="en-US" sz="2000" dirty="0" smtClean="0"/>
              <a:t>Its </a:t>
            </a:r>
            <a:r>
              <a:rPr lang="en-US" sz="2000" dirty="0"/>
              <a:t>database on food outlets is very useful </a:t>
            </a:r>
            <a:r>
              <a:rPr lang="en-US" sz="2000" dirty="0" smtClean="0"/>
              <a:t>in driving </a:t>
            </a:r>
            <a:r>
              <a:rPr lang="en-US" sz="2000" dirty="0"/>
              <a:t>business decisions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Prepare dashboards </a:t>
            </a:r>
            <a:r>
              <a:rPr lang="en-US" sz="2000" dirty="0"/>
              <a:t>from which </a:t>
            </a:r>
            <a:r>
              <a:rPr lang="en-US" sz="2000" dirty="0" smtClean="0"/>
              <a:t>a customer </a:t>
            </a:r>
            <a:r>
              <a:rPr lang="en-US" sz="2000" dirty="0"/>
              <a:t>can </a:t>
            </a:r>
            <a:r>
              <a:rPr lang="en-US" sz="2000" dirty="0" smtClean="0"/>
              <a:t>easily understand </a:t>
            </a:r>
            <a:r>
              <a:rPr lang="en-US" sz="2000" dirty="0"/>
              <a:t>the availability of restaurants around various regions in </a:t>
            </a:r>
            <a:r>
              <a:rPr lang="en-US" sz="2000" dirty="0" smtClean="0"/>
              <a:t>Bangalore and explores </a:t>
            </a:r>
            <a:r>
              <a:rPr lang="en-US" sz="2000" dirty="0"/>
              <a:t>into the influence of region, cost of food and cuisine on the customers’ rating</a:t>
            </a:r>
            <a:r>
              <a:rPr lang="en-US" sz="2000" dirty="0" smtClean="0"/>
              <a:t>.</a:t>
            </a:r>
            <a:endParaRPr lang="en-IN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98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Better understanding about the ratings given by customers</a:t>
            </a:r>
          </a:p>
          <a:p>
            <a:r>
              <a:rPr lang="en-IN" sz="2000" dirty="0" smtClean="0"/>
              <a:t>Better understanding about the relationship between cost of food and rating.</a:t>
            </a:r>
          </a:p>
          <a:p>
            <a:r>
              <a:rPr lang="en-IN" sz="2000" dirty="0" smtClean="0"/>
              <a:t>Hassle free exploration of restaurants according to favourite cuisines.</a:t>
            </a:r>
          </a:p>
          <a:p>
            <a:r>
              <a:rPr lang="en-IN" sz="2000" dirty="0" smtClean="0"/>
              <a:t>Simpler identification of restaurants with a combination of good rating and affordable cost.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580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Sharing Agreement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 name:  </a:t>
            </a:r>
            <a:r>
              <a:rPr lang="en-IN" dirty="0" err="1" smtClean="0"/>
              <a:t>Swiggy</a:t>
            </a:r>
            <a:r>
              <a:rPr lang="en-IN" dirty="0" smtClean="0"/>
              <a:t> Bangalore Outlet Detsils.xlsx</a:t>
            </a:r>
            <a:endParaRPr lang="en-IN" dirty="0"/>
          </a:p>
          <a:p>
            <a:r>
              <a:rPr lang="en-IN" dirty="0" smtClean="0"/>
              <a:t>Column names: </a:t>
            </a:r>
            <a:r>
              <a:rPr lang="en-IN" dirty="0" err="1" smtClean="0"/>
              <a:t>Shop_Name</a:t>
            </a:r>
            <a:r>
              <a:rPr lang="en-IN" dirty="0" smtClean="0"/>
              <a:t>, Cuisine, </a:t>
            </a:r>
            <a:r>
              <a:rPr lang="en-IN" dirty="0" err="1" smtClean="0"/>
              <a:t>Location,Sub</a:t>
            </a:r>
            <a:r>
              <a:rPr lang="en-IN" dirty="0" smtClean="0"/>
              <a:t>-district, Rating, </a:t>
            </a:r>
            <a:r>
              <a:rPr lang="en-IN" dirty="0" err="1" smtClean="0"/>
              <a:t>Cost_for_two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Column data type: Text, Text, </a:t>
            </a:r>
            <a:r>
              <a:rPr lang="en-IN" dirty="0" err="1" smtClean="0"/>
              <a:t>Text,Text</a:t>
            </a:r>
            <a:r>
              <a:rPr lang="en-IN" dirty="0" smtClean="0"/>
              <a:t>, Whole number, Whole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0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 </a:t>
            </a:r>
            <a:endParaRPr lang="en-IN" sz="1800" dirty="0"/>
          </a:p>
          <a:p>
            <a:pPr marL="0" indent="0">
              <a:buNone/>
            </a:pPr>
            <a:r>
              <a:rPr lang="en-US" sz="1600" dirty="0" err="1"/>
              <a:t>Swiggy</a:t>
            </a:r>
            <a:r>
              <a:rPr lang="en-US" sz="1600" dirty="0"/>
              <a:t> delivery outlet data contains </a:t>
            </a:r>
            <a:r>
              <a:rPr lang="en-US" sz="1600" dirty="0" smtClean="0"/>
              <a:t>ratings </a:t>
            </a:r>
            <a:r>
              <a:rPr lang="en-US" sz="1600" dirty="0"/>
              <a:t>of restaurants which fall under the category such as name of the restaurant, cuisine ,location, cost for two, customer </a:t>
            </a:r>
            <a:r>
              <a:rPr lang="en-US" sz="1600" dirty="0" err="1" smtClean="0"/>
              <a:t>rating.</a:t>
            </a:r>
            <a:r>
              <a:rPr lang="en-US" dirty="0" err="1" smtClean="0"/>
              <a:t>Shop_name</a:t>
            </a:r>
            <a:r>
              <a:rPr lang="en-US" dirty="0"/>
              <a:t>: Name of the restaurants</a:t>
            </a:r>
            <a:endParaRPr lang="en-IN" sz="1050" dirty="0"/>
          </a:p>
          <a:p>
            <a:r>
              <a:rPr lang="en-US" sz="1600" dirty="0"/>
              <a:t> </a:t>
            </a:r>
            <a:r>
              <a:rPr lang="en-US" dirty="0" smtClean="0"/>
              <a:t>Cuisine</a:t>
            </a:r>
            <a:r>
              <a:rPr lang="en-US" dirty="0"/>
              <a:t>: Different varieties of cuisines available in the restaurants</a:t>
            </a:r>
            <a:r>
              <a:rPr lang="en-US" dirty="0" smtClean="0"/>
              <a:t>.</a:t>
            </a:r>
          </a:p>
          <a:p>
            <a:endParaRPr lang="en-IN" sz="1050" dirty="0"/>
          </a:p>
          <a:p>
            <a:r>
              <a:rPr lang="en-US" sz="1600" dirty="0"/>
              <a:t> </a:t>
            </a:r>
            <a:r>
              <a:rPr lang="en-US" dirty="0" smtClean="0"/>
              <a:t>Location</a:t>
            </a:r>
            <a:r>
              <a:rPr lang="en-US" dirty="0"/>
              <a:t>: Address where the shop is located</a:t>
            </a:r>
            <a:r>
              <a:rPr lang="en-US" dirty="0" smtClean="0"/>
              <a:t>.</a:t>
            </a:r>
          </a:p>
          <a:p>
            <a:endParaRPr lang="en-IN" sz="1050" dirty="0"/>
          </a:p>
          <a:p>
            <a:r>
              <a:rPr lang="en-US" dirty="0" smtClean="0"/>
              <a:t>Sub-district</a:t>
            </a:r>
            <a:r>
              <a:rPr lang="en-US" dirty="0"/>
              <a:t>: The shop is located in this region of Bangalore</a:t>
            </a:r>
            <a:r>
              <a:rPr lang="en-US" dirty="0" smtClean="0"/>
              <a:t>.</a:t>
            </a:r>
          </a:p>
          <a:p>
            <a:endParaRPr lang="en-IN" sz="1050" dirty="0"/>
          </a:p>
          <a:p>
            <a:r>
              <a:rPr lang="en-US" dirty="0" err="1" smtClean="0"/>
              <a:t>Cost_for_two</a:t>
            </a:r>
            <a:r>
              <a:rPr lang="en-US" dirty="0"/>
              <a:t>: The average cost of food for two people at the restaurant</a:t>
            </a:r>
            <a:r>
              <a:rPr lang="en-US" dirty="0" smtClean="0"/>
              <a:t>.</a:t>
            </a:r>
          </a:p>
          <a:p>
            <a:endParaRPr lang="en-IN" sz="1050" dirty="0"/>
          </a:p>
          <a:p>
            <a:r>
              <a:rPr lang="en-US" sz="1600" dirty="0"/>
              <a:t> </a:t>
            </a:r>
            <a:r>
              <a:rPr lang="en-US" dirty="0" smtClean="0"/>
              <a:t>Rating</a:t>
            </a:r>
            <a:r>
              <a:rPr lang="en-US" dirty="0"/>
              <a:t>: The average rating given by the customers based on their experience</a:t>
            </a:r>
            <a:r>
              <a:rPr lang="en-US" dirty="0" smtClean="0"/>
              <a:t>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7315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142" y="2161310"/>
            <a:ext cx="5791521" cy="411479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63142" y="2161310"/>
            <a:ext cx="5792931" cy="4114800"/>
            <a:chOff x="1387" y="330"/>
            <a:chExt cx="16426" cy="854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" y="688"/>
              <a:ext cx="15708" cy="7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1387" y="330"/>
              <a:ext cx="16426" cy="8548"/>
            </a:xfrm>
            <a:custGeom>
              <a:avLst/>
              <a:gdLst>
                <a:gd name="T0" fmla="+- 0 17525 1387"/>
                <a:gd name="T1" fmla="*/ T0 w 16426"/>
                <a:gd name="T2" fmla="+- 0 691 330"/>
                <a:gd name="T3" fmla="*/ 691 h 8548"/>
                <a:gd name="T4" fmla="+- 0 17453 1387"/>
                <a:gd name="T5" fmla="*/ T4 w 16426"/>
                <a:gd name="T6" fmla="+- 0 691 330"/>
                <a:gd name="T7" fmla="*/ 691 h 8548"/>
                <a:gd name="T8" fmla="+- 0 17453 1387"/>
                <a:gd name="T9" fmla="*/ T8 w 16426"/>
                <a:gd name="T10" fmla="+- 0 8518 330"/>
                <a:gd name="T11" fmla="*/ 8518 h 8548"/>
                <a:gd name="T12" fmla="+- 0 17525 1387"/>
                <a:gd name="T13" fmla="*/ T12 w 16426"/>
                <a:gd name="T14" fmla="+- 0 8518 330"/>
                <a:gd name="T15" fmla="*/ 8518 h 8548"/>
                <a:gd name="T16" fmla="+- 0 17525 1387"/>
                <a:gd name="T17" fmla="*/ T16 w 16426"/>
                <a:gd name="T18" fmla="+- 0 691 330"/>
                <a:gd name="T19" fmla="*/ 691 h 8548"/>
                <a:gd name="T20" fmla="+- 0 17525 1387"/>
                <a:gd name="T21" fmla="*/ T20 w 16426"/>
                <a:gd name="T22" fmla="+- 0 618 330"/>
                <a:gd name="T23" fmla="*/ 618 h 8548"/>
                <a:gd name="T24" fmla="+- 0 1675 1387"/>
                <a:gd name="T25" fmla="*/ T24 w 16426"/>
                <a:gd name="T26" fmla="+- 0 618 330"/>
                <a:gd name="T27" fmla="*/ 618 h 8548"/>
                <a:gd name="T28" fmla="+- 0 1675 1387"/>
                <a:gd name="T29" fmla="*/ T28 w 16426"/>
                <a:gd name="T30" fmla="+- 0 690 330"/>
                <a:gd name="T31" fmla="*/ 690 h 8548"/>
                <a:gd name="T32" fmla="+- 0 1675 1387"/>
                <a:gd name="T33" fmla="*/ T32 w 16426"/>
                <a:gd name="T34" fmla="+- 0 8518 330"/>
                <a:gd name="T35" fmla="*/ 8518 h 8548"/>
                <a:gd name="T36" fmla="+- 0 1675 1387"/>
                <a:gd name="T37" fmla="*/ T36 w 16426"/>
                <a:gd name="T38" fmla="+- 0 8590 330"/>
                <a:gd name="T39" fmla="*/ 8590 h 8548"/>
                <a:gd name="T40" fmla="+- 0 17525 1387"/>
                <a:gd name="T41" fmla="*/ T40 w 16426"/>
                <a:gd name="T42" fmla="+- 0 8590 330"/>
                <a:gd name="T43" fmla="*/ 8590 h 8548"/>
                <a:gd name="T44" fmla="+- 0 17525 1387"/>
                <a:gd name="T45" fmla="*/ T44 w 16426"/>
                <a:gd name="T46" fmla="+- 0 8518 330"/>
                <a:gd name="T47" fmla="*/ 8518 h 8548"/>
                <a:gd name="T48" fmla="+- 0 1747 1387"/>
                <a:gd name="T49" fmla="*/ T48 w 16426"/>
                <a:gd name="T50" fmla="+- 0 8518 330"/>
                <a:gd name="T51" fmla="*/ 8518 h 8548"/>
                <a:gd name="T52" fmla="+- 0 1747 1387"/>
                <a:gd name="T53" fmla="*/ T52 w 16426"/>
                <a:gd name="T54" fmla="+- 0 690 330"/>
                <a:gd name="T55" fmla="*/ 690 h 8548"/>
                <a:gd name="T56" fmla="+- 0 17525 1387"/>
                <a:gd name="T57" fmla="*/ T56 w 16426"/>
                <a:gd name="T58" fmla="+- 0 690 330"/>
                <a:gd name="T59" fmla="*/ 690 h 8548"/>
                <a:gd name="T60" fmla="+- 0 17525 1387"/>
                <a:gd name="T61" fmla="*/ T60 w 16426"/>
                <a:gd name="T62" fmla="+- 0 618 330"/>
                <a:gd name="T63" fmla="*/ 618 h 8548"/>
                <a:gd name="T64" fmla="+- 0 17813 1387"/>
                <a:gd name="T65" fmla="*/ T64 w 16426"/>
                <a:gd name="T66" fmla="+- 0 547 330"/>
                <a:gd name="T67" fmla="*/ 547 h 8548"/>
                <a:gd name="T68" fmla="+- 0 17597 1387"/>
                <a:gd name="T69" fmla="*/ T68 w 16426"/>
                <a:gd name="T70" fmla="+- 0 547 330"/>
                <a:gd name="T71" fmla="*/ 547 h 8548"/>
                <a:gd name="T72" fmla="+- 0 17597 1387"/>
                <a:gd name="T73" fmla="*/ T72 w 16426"/>
                <a:gd name="T74" fmla="+- 0 8662 330"/>
                <a:gd name="T75" fmla="*/ 8662 h 8548"/>
                <a:gd name="T76" fmla="+- 0 17813 1387"/>
                <a:gd name="T77" fmla="*/ T76 w 16426"/>
                <a:gd name="T78" fmla="+- 0 8662 330"/>
                <a:gd name="T79" fmla="*/ 8662 h 8548"/>
                <a:gd name="T80" fmla="+- 0 17813 1387"/>
                <a:gd name="T81" fmla="*/ T80 w 16426"/>
                <a:gd name="T82" fmla="+- 0 547 330"/>
                <a:gd name="T83" fmla="*/ 547 h 8548"/>
                <a:gd name="T84" fmla="+- 0 17813 1387"/>
                <a:gd name="T85" fmla="*/ T84 w 16426"/>
                <a:gd name="T86" fmla="+- 0 330 330"/>
                <a:gd name="T87" fmla="*/ 330 h 8548"/>
                <a:gd name="T88" fmla="+- 0 1387 1387"/>
                <a:gd name="T89" fmla="*/ T88 w 16426"/>
                <a:gd name="T90" fmla="+- 0 330 330"/>
                <a:gd name="T91" fmla="*/ 330 h 8548"/>
                <a:gd name="T92" fmla="+- 0 1387 1387"/>
                <a:gd name="T93" fmla="*/ T92 w 16426"/>
                <a:gd name="T94" fmla="+- 0 546 330"/>
                <a:gd name="T95" fmla="*/ 546 h 8548"/>
                <a:gd name="T96" fmla="+- 0 1387 1387"/>
                <a:gd name="T97" fmla="*/ T96 w 16426"/>
                <a:gd name="T98" fmla="+- 0 8662 330"/>
                <a:gd name="T99" fmla="*/ 8662 h 8548"/>
                <a:gd name="T100" fmla="+- 0 1387 1387"/>
                <a:gd name="T101" fmla="*/ T100 w 16426"/>
                <a:gd name="T102" fmla="+- 0 8878 330"/>
                <a:gd name="T103" fmla="*/ 8878 h 8548"/>
                <a:gd name="T104" fmla="+- 0 17813 1387"/>
                <a:gd name="T105" fmla="*/ T104 w 16426"/>
                <a:gd name="T106" fmla="+- 0 8878 330"/>
                <a:gd name="T107" fmla="*/ 8878 h 8548"/>
                <a:gd name="T108" fmla="+- 0 17813 1387"/>
                <a:gd name="T109" fmla="*/ T108 w 16426"/>
                <a:gd name="T110" fmla="+- 0 8662 330"/>
                <a:gd name="T111" fmla="*/ 8662 h 8548"/>
                <a:gd name="T112" fmla="+- 0 1603 1387"/>
                <a:gd name="T113" fmla="*/ T112 w 16426"/>
                <a:gd name="T114" fmla="+- 0 8662 330"/>
                <a:gd name="T115" fmla="*/ 8662 h 8548"/>
                <a:gd name="T116" fmla="+- 0 1603 1387"/>
                <a:gd name="T117" fmla="*/ T116 w 16426"/>
                <a:gd name="T118" fmla="+- 0 546 330"/>
                <a:gd name="T119" fmla="*/ 546 h 8548"/>
                <a:gd name="T120" fmla="+- 0 17813 1387"/>
                <a:gd name="T121" fmla="*/ T120 w 16426"/>
                <a:gd name="T122" fmla="+- 0 546 330"/>
                <a:gd name="T123" fmla="*/ 546 h 8548"/>
                <a:gd name="T124" fmla="+- 0 17813 1387"/>
                <a:gd name="T125" fmla="*/ T124 w 16426"/>
                <a:gd name="T126" fmla="+- 0 330 330"/>
                <a:gd name="T127" fmla="*/ 330 h 8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16426" h="8548">
                  <a:moveTo>
                    <a:pt x="16138" y="361"/>
                  </a:moveTo>
                  <a:lnTo>
                    <a:pt x="16066" y="361"/>
                  </a:lnTo>
                  <a:lnTo>
                    <a:pt x="16066" y="8188"/>
                  </a:lnTo>
                  <a:lnTo>
                    <a:pt x="16138" y="8188"/>
                  </a:lnTo>
                  <a:lnTo>
                    <a:pt x="16138" y="361"/>
                  </a:lnTo>
                  <a:close/>
                  <a:moveTo>
                    <a:pt x="16138" y="288"/>
                  </a:moveTo>
                  <a:lnTo>
                    <a:pt x="288" y="288"/>
                  </a:lnTo>
                  <a:lnTo>
                    <a:pt x="288" y="360"/>
                  </a:lnTo>
                  <a:lnTo>
                    <a:pt x="288" y="8188"/>
                  </a:lnTo>
                  <a:lnTo>
                    <a:pt x="288" y="8260"/>
                  </a:lnTo>
                  <a:lnTo>
                    <a:pt x="16138" y="8260"/>
                  </a:lnTo>
                  <a:lnTo>
                    <a:pt x="16138" y="8188"/>
                  </a:lnTo>
                  <a:lnTo>
                    <a:pt x="360" y="8188"/>
                  </a:lnTo>
                  <a:lnTo>
                    <a:pt x="360" y="360"/>
                  </a:lnTo>
                  <a:lnTo>
                    <a:pt x="16138" y="360"/>
                  </a:lnTo>
                  <a:lnTo>
                    <a:pt x="16138" y="288"/>
                  </a:lnTo>
                  <a:close/>
                  <a:moveTo>
                    <a:pt x="16426" y="217"/>
                  </a:moveTo>
                  <a:lnTo>
                    <a:pt x="16210" y="217"/>
                  </a:lnTo>
                  <a:lnTo>
                    <a:pt x="16210" y="8332"/>
                  </a:lnTo>
                  <a:lnTo>
                    <a:pt x="16426" y="8332"/>
                  </a:lnTo>
                  <a:lnTo>
                    <a:pt x="16426" y="217"/>
                  </a:lnTo>
                  <a:close/>
                  <a:moveTo>
                    <a:pt x="16426" y="0"/>
                  </a:moveTo>
                  <a:lnTo>
                    <a:pt x="0" y="0"/>
                  </a:lnTo>
                  <a:lnTo>
                    <a:pt x="0" y="216"/>
                  </a:lnTo>
                  <a:lnTo>
                    <a:pt x="0" y="8332"/>
                  </a:lnTo>
                  <a:lnTo>
                    <a:pt x="0" y="8548"/>
                  </a:lnTo>
                  <a:lnTo>
                    <a:pt x="16426" y="8548"/>
                  </a:lnTo>
                  <a:lnTo>
                    <a:pt x="16426" y="8332"/>
                  </a:lnTo>
                  <a:lnTo>
                    <a:pt x="216" y="8332"/>
                  </a:lnTo>
                  <a:lnTo>
                    <a:pt x="216" y="216"/>
                  </a:lnTo>
                  <a:lnTo>
                    <a:pt x="16426" y="216"/>
                  </a:lnTo>
                  <a:lnTo>
                    <a:pt x="164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389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Insertion in Microsoft </a:t>
            </a:r>
            <a:r>
              <a:rPr lang="en-US" dirty="0" smtClean="0"/>
              <a:t>Power BI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database file </a:t>
            </a:r>
            <a:r>
              <a:rPr lang="en-US" dirty="0"/>
              <a:t>was in </a:t>
            </a:r>
            <a:r>
              <a:rPr lang="en-US" dirty="0" smtClean="0"/>
              <a:t>.csv </a:t>
            </a:r>
            <a:r>
              <a:rPr lang="en-US" dirty="0"/>
              <a:t>format. So, after opening the Microsoft Power Bi, I have </a:t>
            </a:r>
            <a:r>
              <a:rPr lang="en-US" dirty="0" smtClean="0"/>
              <a:t>imported </a:t>
            </a:r>
            <a:r>
              <a:rPr lang="en-US" dirty="0"/>
              <a:t>the </a:t>
            </a:r>
            <a:r>
              <a:rPr lang="en-US" dirty="0" smtClean="0"/>
              <a:t>file into </a:t>
            </a:r>
            <a:r>
              <a:rPr lang="en-US" dirty="0"/>
              <a:t>Microsoft Power Bi.</a:t>
            </a:r>
            <a:endParaRPr lang="en-IN" dirty="0"/>
          </a:p>
          <a:p>
            <a:pPr lvl="0"/>
            <a:r>
              <a:rPr lang="en-US" dirty="0"/>
              <a:t>Data was unstructured so I have transferred the data in Power Query Editor for the further process.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VALIDATION AND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/>
              <a:t>First I have done some basic transformation of the data such as- removing error, removing null values, getting first row as header if required in the Power Query Editor.</a:t>
            </a:r>
            <a:endParaRPr lang="en-IN" sz="1600" dirty="0"/>
          </a:p>
          <a:p>
            <a:pPr lvl="1"/>
            <a:r>
              <a:rPr lang="en-US" sz="1600" dirty="0"/>
              <a:t>The data </a:t>
            </a:r>
            <a:r>
              <a:rPr lang="en-US" sz="1600" dirty="0" smtClean="0"/>
              <a:t>was </a:t>
            </a:r>
            <a:r>
              <a:rPr lang="en-US" sz="1600" dirty="0"/>
              <a:t>messy so I have extracted the important data from the files and transformed it according to the requirement.</a:t>
            </a:r>
            <a:endParaRPr lang="en-IN" sz="1600" dirty="0"/>
          </a:p>
          <a:p>
            <a:pPr lvl="1"/>
            <a:r>
              <a:rPr lang="en-US" sz="1600" dirty="0"/>
              <a:t>In the transformation process I have done different transformation such as- pivoting and </a:t>
            </a:r>
            <a:r>
              <a:rPr lang="en-US" sz="1600" dirty="0" err="1"/>
              <a:t>unpivoting</a:t>
            </a:r>
            <a:r>
              <a:rPr lang="en-US" sz="1600" dirty="0"/>
              <a:t> columns, removing error, removing null values, creation of new tables.</a:t>
            </a:r>
            <a:endParaRPr lang="en-IN" sz="1600" dirty="0"/>
          </a:p>
          <a:p>
            <a:pPr lvl="1"/>
            <a:r>
              <a:rPr lang="en-US" sz="1600" dirty="0"/>
              <a:t>Validation of date column:- I have validated the columns data type the most unstructured columns was date type data.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658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1126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Garamond</vt:lpstr>
      <vt:lpstr>Times New Roman</vt:lpstr>
      <vt:lpstr>Wingdings</vt:lpstr>
      <vt:lpstr>SavonVTI</vt:lpstr>
      <vt:lpstr>Swiggy outlets data analysis</vt:lpstr>
      <vt:lpstr>OBJECTIVE</vt:lpstr>
      <vt:lpstr>Problem Statement</vt:lpstr>
      <vt:lpstr>Benefits</vt:lpstr>
      <vt:lpstr>Data Sharing Agreement</vt:lpstr>
      <vt:lpstr>Data description</vt:lpstr>
      <vt:lpstr>ARCHITECTURE</vt:lpstr>
      <vt:lpstr>Data Insertion in Microsoft Power BI </vt:lpstr>
      <vt:lpstr>DATA VALIDATION AND TRANSFORMATION</vt:lpstr>
      <vt:lpstr>PowerPoint Presentation</vt:lpstr>
      <vt:lpstr>DEPLOYMENT</vt:lpstr>
      <vt:lpstr>INSIGHTS</vt:lpstr>
      <vt:lpstr>PowerPoint Presentation</vt:lpstr>
      <vt:lpstr>Business team UI dashboard</vt:lpstr>
      <vt:lpstr> </vt:lpstr>
      <vt:lpstr> </vt:lpstr>
      <vt:lpstr> </vt:lpstr>
      <vt:lpstr> </vt:lpstr>
      <vt:lpstr>Customer UI</vt:lpstr>
      <vt:lpstr>Hotel name search slicer</vt:lpstr>
      <vt:lpstr>Cuisine search menu</vt:lpstr>
      <vt:lpstr> </vt:lpstr>
      <vt:lpstr>Q&amp;A</vt:lpstr>
      <vt:lpstr> 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2022-01-04T16:23:17Z</dcterms:created>
  <dcterms:modified xsi:type="dcterms:W3CDTF">2022-01-06T03:53:43Z</dcterms:modified>
</cp:coreProperties>
</file>