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6" r:id="rId6"/>
    <p:sldId id="269" r:id="rId7"/>
    <p:sldId id="260" r:id="rId8"/>
    <p:sldId id="267" r:id="rId9"/>
    <p:sldId id="261" r:id="rId10"/>
    <p:sldId id="272" r:id="rId11"/>
    <p:sldId id="262" r:id="rId12"/>
    <p:sldId id="271" r:id="rId13"/>
    <p:sldId id="270" r:id="rId14"/>
    <p:sldId id="263" r:id="rId15"/>
    <p:sldId id="264" r:id="rId16"/>
    <p:sldId id="265" r:id="rId17"/>
  </p:sldIdLst>
  <p:sldSz cx="18288000" cy="10287000"/>
  <p:notesSz cx="6858000" cy="9144000"/>
  <p:embeddedFontLst>
    <p:embeddedFont>
      <p:font typeface="Abadi" panose="020B0604020104020204" pitchFamily="34" charset="0"/>
      <p:regular r:id="rId19"/>
    </p:embeddedFont>
    <p:embeddedFont>
      <p:font typeface="Agrandir" panose="020B0604020202020204" charset="0"/>
      <p:regular r:id="rId20"/>
    </p:embeddedFont>
    <p:embeddedFont>
      <p:font typeface="Agrandir Bold" panose="020B0604020202020204" charset="0"/>
      <p:regular r:id="rId21"/>
    </p:embeddedFont>
    <p:embeddedFont>
      <p:font typeface="Canva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D20"/>
    <a:srgbClr val="0042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4" autoAdjust="0"/>
    <p:restoredTop sz="94622" autoAdjust="0"/>
  </p:normalViewPr>
  <p:slideViewPr>
    <p:cSldViewPr>
      <p:cViewPr>
        <p:scale>
          <a:sx n="50" d="100"/>
          <a:sy n="50" d="100"/>
        </p:scale>
        <p:origin x="442" y="3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5561D-9749-4F05-B278-A9BFB84571F0}"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FE4A0-1721-49AB-877C-DFF7088CE699}" type="slidenum">
              <a:rPr lang="en-IN" smtClean="0"/>
              <a:t>‹#›</a:t>
            </a:fld>
            <a:endParaRPr lang="en-IN"/>
          </a:p>
        </p:txBody>
      </p:sp>
    </p:spTree>
    <p:extLst>
      <p:ext uri="{BB962C8B-B14F-4D97-AF65-F5344CB8AC3E}">
        <p14:creationId xmlns:p14="http://schemas.microsoft.com/office/powerpoint/2010/main" val="225522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DFE4A0-1721-49AB-877C-DFF7088CE699}" type="slidenum">
              <a:rPr lang="en-IN" smtClean="0"/>
              <a:t>7</a:t>
            </a:fld>
            <a:endParaRPr lang="en-IN"/>
          </a:p>
        </p:txBody>
      </p:sp>
    </p:spTree>
    <p:extLst>
      <p:ext uri="{BB962C8B-B14F-4D97-AF65-F5344CB8AC3E}">
        <p14:creationId xmlns:p14="http://schemas.microsoft.com/office/powerpoint/2010/main" val="61002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hyperlink" Target="https://d1wqtxts1xzle7.cloudfront.net/67889828/ijeter24972021-libre.pdf?1625557204=&amp;response-content-disposition=inline%3B+filename%3DA_Survey_of_Weather_Forecasting_based_on.pdf&amp;Expires=1728236188&amp;Signature=TU67aKHLWUFeEyU2YpD6KSIDl-pDKapfDlskffzuDv7rrgWmYvAxz46EITFy-z5oS9JSRluA-zBT4TifKMK6vkV09AYyBjf2gyECG-~tD-UXchE8s98OgGrrGhD9UC3TXjefnn--VTFhB-m1g-hmEXAPaxuEmYrYOD3GDL16ERzUQ9jL3jACYJbzh1z3BeN2s8oMIurbdMjUM2zCTyA9y7w7U6HFhBC2~RZMZJJyC5tm7DwoZmZpoOPKtk8uT0K8bmBRlYy1sufZo~Zcva~I0SuNNyF8bPs7et2txSYhJ7PnTKTtJiBlt9-MBgQB7qFPjx28DIG8pnT7xPNM3iAAiA__&amp;Key-Pair-Id=APKAJLOHF5GGSLRBV4ZA" TargetMode="External"/><Relationship Id="rId3" Type="http://schemas.openxmlformats.org/officeDocument/2006/relationships/image" Target="../media/image20.svg"/><Relationship Id="rId7" Type="http://schemas.openxmlformats.org/officeDocument/2006/relationships/hyperlink" Target="https://www.sciencedirect.com/science/article/pii/S0308521X21000378" TargetMode="Externa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hyperlink" Target="https://ijemr.vandanapublications.com/index.php/j/article/view/1318/1163" TargetMode="External"/><Relationship Id="rId5" Type="http://schemas.openxmlformats.org/officeDocument/2006/relationships/image" Target="../media/image10.svg"/><Relationship Id="rId10" Type="http://schemas.openxmlformats.org/officeDocument/2006/relationships/hyperlink" Target="https://d1wqtxts1xzle7.cloudfront.net/108315968/pdf-libre.pdf?1701696268=&amp;response-content-disposition=inline%3B+filename%3DMachine_Learning_ML_Technologies_for_Dig.pdf&amp;Expires=1728236079&amp;Signature=NTTOh8uwCNMfkvf3JIozTCHTksb5laEIU6FSoOKNAmy5inaC4xSNSC8BI26OUQYKAhbpDNmS3j1xumNCVlwfxPuIC9aHBW5WxNFj-jspWqz6UnHSXkFd9JLIcTxBhlKsON8LrQKHYbR9t8F1V8MXRXa~tbbLKoRfBtdBaEqiafPo8OrFeZco6tzlj4KC7lbnCPtRiRsjvKPk5bYY-RB0LA~DcQnnLAiMSdY1dBLuFBSIMlPzNr13bRVLYWzudNrFMfjLqen6cIAwVt7uAE4DaXwsLEXbT~PSKDtkn1rO4-oEUOWzyb2rZZRVFc41krYpW0GLnrtsgIHTD-QUnGLIMA__&amp;Key-Pair-Id=APKAJLOHF5GGSLRBV4ZA" TargetMode="External"/><Relationship Id="rId4" Type="http://schemas.openxmlformats.org/officeDocument/2006/relationships/image" Target="../media/image9.png"/><Relationship Id="rId9" Type="http://schemas.openxmlformats.org/officeDocument/2006/relationships/hyperlink" Target="https://d1wqtxts1xzle7.cloudfront.net/84507250/Chapman_2020_Environ._Res._Lett._15_094086-libre.pdf?1650414577=&amp;response-content-disposition=inline%3B+filename%3DImpact_of_climate_change_on_crop_suitabi.pdf&amp;Expires=1728236138&amp;Signature=VV8Y4LJBgt43ejWIP3IsTbQNdgnlm06WY8jXwxlPBfwnXdzYkHlSBdjyN~MBdkL36ncysv3ig2wA92910nkLeMEGf9zzXiio3LUBIeyvqU8MTC8zopFA5g2nGnN~tRpZim7ldmscWgDDv-DwracQGH-nDu5Bjd7y5wdp~gZ2qveLrqt6-U3M4eoXsjPdMhXksYXKHBjim1W5Hn~WfLm8H0bqTy9hM0ASvVPnSIqBoWA8rTXiLRs6MlcekvaxYDyF637Wyn~0niMqY0B0ShmHjfpVciBkPGCEpqhhgUDBN8eYkqMMJwgPbzZNUZhC7TauRboiQ3dI6SEpW6VShdYKxg__&amp;Key-Pair-Id=APKAJLOHF5GGSLRBV4Z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800+ Agricultural Loan Stock Photos, Pictures &amp; Royalty-Free Images -  iStock">
            <a:extLst>
              <a:ext uri="{FF2B5EF4-FFF2-40B4-BE49-F238E27FC236}">
                <a16:creationId xmlns:a16="http://schemas.microsoft.com/office/drawing/2014/main" id="{B009EDC2-C028-7BFF-4268-296AAE3B987E}"/>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15240" y="0"/>
            <a:ext cx="18303240" cy="1028210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p:nvPr/>
        </p:nvGrpSpPr>
        <p:grpSpPr>
          <a:xfrm>
            <a:off x="3842098" y="365761"/>
            <a:ext cx="10603805" cy="923570"/>
            <a:chOff x="0" y="-1"/>
            <a:chExt cx="2792772" cy="243245"/>
          </a:xfrm>
          <a:solidFill>
            <a:srgbClr val="1B4D20"/>
          </a:solidFill>
        </p:grpSpPr>
        <p:sp>
          <p:nvSpPr>
            <p:cNvPr id="4" name="Freeform 4"/>
            <p:cNvSpPr/>
            <p:nvPr/>
          </p:nvSpPr>
          <p:spPr>
            <a:xfrm>
              <a:off x="0" y="0"/>
              <a:ext cx="2792772" cy="243244"/>
            </a:xfrm>
            <a:custGeom>
              <a:avLst/>
              <a:gdLst/>
              <a:ahLst/>
              <a:cxnLst/>
              <a:rect l="l" t="t" r="r" b="b"/>
              <a:pathLst>
                <a:path w="2792772" h="243244">
                  <a:moveTo>
                    <a:pt x="0" y="0"/>
                  </a:moveTo>
                  <a:lnTo>
                    <a:pt x="2792772" y="0"/>
                  </a:lnTo>
                  <a:lnTo>
                    <a:pt x="2792772" y="243244"/>
                  </a:lnTo>
                  <a:lnTo>
                    <a:pt x="0" y="243244"/>
                  </a:lnTo>
                  <a:close/>
                </a:path>
              </a:pathLst>
            </a:custGeom>
            <a:grpFill/>
          </p:spPr>
          <p:txBody>
            <a:bodyPr/>
            <a:lstStyle/>
            <a:p>
              <a:endParaRPr lang="en-IN" dirty="0"/>
            </a:p>
          </p:txBody>
        </p:sp>
        <p:sp>
          <p:nvSpPr>
            <p:cNvPr id="5" name="TextBox 5"/>
            <p:cNvSpPr txBox="1"/>
            <p:nvPr/>
          </p:nvSpPr>
          <p:spPr>
            <a:xfrm>
              <a:off x="0" y="-1"/>
              <a:ext cx="2792772" cy="243244"/>
            </a:xfrm>
            <a:prstGeom prst="rect">
              <a:avLst/>
            </a:prstGeom>
            <a:grpFill/>
          </p:spPr>
          <p:txBody>
            <a:bodyPr lIns="50800" tIns="50800" rIns="50800" bIns="50800" rtlCol="0" anchor="ctr"/>
            <a:lstStyle/>
            <a:p>
              <a:pPr algn="ctr">
                <a:lnSpc>
                  <a:spcPts val="3219"/>
                </a:lnSpc>
              </a:pPr>
              <a:r>
                <a:rPr lang="en-US" sz="2400" b="1" dirty="0">
                  <a:solidFill>
                    <a:srgbClr val="FFFFFF"/>
                  </a:solidFill>
                  <a:latin typeface="Canva Sans Bold"/>
                  <a:ea typeface="Canva Sans Bold"/>
                  <a:cs typeface="Canva Sans Bold"/>
                  <a:sym typeface="Canva Sans Bold"/>
                </a:rPr>
                <a:t>Vishwakarma Institute of Information Technology</a:t>
              </a:r>
            </a:p>
            <a:p>
              <a:pPr algn="ctr">
                <a:lnSpc>
                  <a:spcPts val="3219"/>
                </a:lnSpc>
                <a:spcBef>
                  <a:spcPct val="0"/>
                </a:spcBef>
              </a:pPr>
              <a:r>
                <a:rPr lang="en-US" sz="2400" b="1" dirty="0">
                  <a:solidFill>
                    <a:srgbClr val="FFFFFF"/>
                  </a:solidFill>
                  <a:latin typeface="Canva Sans Bold"/>
                  <a:ea typeface="Canva Sans Bold"/>
                  <a:cs typeface="Canva Sans Bold"/>
                  <a:sym typeface="Canva Sans Bold"/>
                </a:rPr>
                <a:t>Department of Information Technology </a:t>
              </a:r>
            </a:p>
          </p:txBody>
        </p:sp>
      </p:grpSp>
      <p:sp>
        <p:nvSpPr>
          <p:cNvPr id="6" name="TextBox 6"/>
          <p:cNvSpPr txBox="1"/>
          <p:nvPr/>
        </p:nvSpPr>
        <p:spPr>
          <a:xfrm>
            <a:off x="2508319" y="2351660"/>
            <a:ext cx="13256122" cy="2370329"/>
          </a:xfrm>
          <a:prstGeom prst="rect">
            <a:avLst/>
          </a:prstGeom>
        </p:spPr>
        <p:txBody>
          <a:bodyPr lIns="0" tIns="0" rIns="0" bIns="0" rtlCol="0" anchor="t">
            <a:spAutoFit/>
          </a:bodyPr>
          <a:lstStyle/>
          <a:p>
            <a:pPr algn="ctr">
              <a:lnSpc>
                <a:spcPts val="4759"/>
              </a:lnSpc>
            </a:pPr>
            <a:r>
              <a:rPr lang="en-US" sz="4800" b="1" dirty="0">
                <a:latin typeface="Agrandir Bold"/>
                <a:ea typeface="Agrandir Bold"/>
                <a:cs typeface="Agrandir Bold"/>
                <a:sym typeface="Agrandir Bold"/>
              </a:rPr>
              <a:t>AI-Based Loan Approval Mechanism for Farmers: Enhancing Credit Accessibility through Weather and Crop Predictions </a:t>
            </a:r>
          </a:p>
          <a:p>
            <a:pPr algn="ctr">
              <a:lnSpc>
                <a:spcPts val="4759"/>
              </a:lnSpc>
            </a:pPr>
            <a:r>
              <a:rPr lang="en-US" dirty="0">
                <a:latin typeface="Agrandir Bold"/>
                <a:ea typeface="Agrandir Bold"/>
                <a:cs typeface="Agrandir Bold"/>
                <a:sym typeface="Agrandir Bold"/>
              </a:rPr>
              <a:t>Presented by</a:t>
            </a:r>
          </a:p>
        </p:txBody>
      </p:sp>
      <p:graphicFrame>
        <p:nvGraphicFramePr>
          <p:cNvPr id="7" name="Table 6">
            <a:extLst>
              <a:ext uri="{FF2B5EF4-FFF2-40B4-BE49-F238E27FC236}">
                <a16:creationId xmlns:a16="http://schemas.microsoft.com/office/drawing/2014/main" id="{F9410009-BE2E-1BF6-AB82-3C154DF6FF82}"/>
              </a:ext>
            </a:extLst>
          </p:cNvPr>
          <p:cNvGraphicFramePr>
            <a:graphicFrameLocks noGrp="1"/>
          </p:cNvGraphicFramePr>
          <p:nvPr>
            <p:extLst>
              <p:ext uri="{D42A27DB-BD31-4B8C-83A1-F6EECF244321}">
                <p14:modId xmlns:p14="http://schemas.microsoft.com/office/powerpoint/2010/main" val="146443807"/>
              </p:ext>
            </p:extLst>
          </p:nvPr>
        </p:nvGraphicFramePr>
        <p:xfrm>
          <a:off x="1562100" y="5295900"/>
          <a:ext cx="15163800" cy="3048002"/>
        </p:xfrm>
        <a:graphic>
          <a:graphicData uri="http://schemas.openxmlformats.org/drawingml/2006/table">
            <a:tbl>
              <a:tblPr firstRow="1" bandRow="1">
                <a:tableStyleId>{7E9639D4-E3E2-4D34-9284-5A2195B3D0D7}</a:tableStyleId>
              </a:tblPr>
              <a:tblGrid>
                <a:gridCol w="1304426">
                  <a:extLst>
                    <a:ext uri="{9D8B030D-6E8A-4147-A177-3AD203B41FA5}">
                      <a16:colId xmlns:a16="http://schemas.microsoft.com/office/drawing/2014/main" val="578063237"/>
                    </a:ext>
                  </a:extLst>
                </a:gridCol>
                <a:gridCol w="2179147">
                  <a:extLst>
                    <a:ext uri="{9D8B030D-6E8A-4147-A177-3AD203B41FA5}">
                      <a16:colId xmlns:a16="http://schemas.microsoft.com/office/drawing/2014/main" val="3118825385"/>
                    </a:ext>
                  </a:extLst>
                </a:gridCol>
                <a:gridCol w="3748133">
                  <a:extLst>
                    <a:ext uri="{9D8B030D-6E8A-4147-A177-3AD203B41FA5}">
                      <a16:colId xmlns:a16="http://schemas.microsoft.com/office/drawing/2014/main" val="3118361616"/>
                    </a:ext>
                  </a:extLst>
                </a:gridCol>
                <a:gridCol w="2614977">
                  <a:extLst>
                    <a:ext uri="{9D8B030D-6E8A-4147-A177-3AD203B41FA5}">
                      <a16:colId xmlns:a16="http://schemas.microsoft.com/office/drawing/2014/main" val="2091149912"/>
                    </a:ext>
                  </a:extLst>
                </a:gridCol>
                <a:gridCol w="5317117">
                  <a:extLst>
                    <a:ext uri="{9D8B030D-6E8A-4147-A177-3AD203B41FA5}">
                      <a16:colId xmlns:a16="http://schemas.microsoft.com/office/drawing/2014/main" val="2743819821"/>
                    </a:ext>
                  </a:extLst>
                </a:gridCol>
              </a:tblGrid>
              <a:tr h="592058">
                <a:tc>
                  <a:txBody>
                    <a:bodyPr/>
                    <a:lstStyle/>
                    <a:p>
                      <a:pPr algn="ctr"/>
                      <a:r>
                        <a:rPr lang="en-IN" sz="2800" dirty="0">
                          <a:solidFill>
                            <a:schemeClr val="bg1">
                              <a:lumMod val="95000"/>
                            </a:schemeClr>
                          </a:solidFill>
                        </a:rPr>
                        <a:t>SR. NO.</a:t>
                      </a:r>
                    </a:p>
                  </a:txBody>
                  <a:tcPr/>
                </a:tc>
                <a:tc>
                  <a:txBody>
                    <a:bodyPr/>
                    <a:lstStyle/>
                    <a:p>
                      <a:r>
                        <a:rPr lang="en-IN" sz="2800" dirty="0">
                          <a:solidFill>
                            <a:schemeClr val="bg1">
                              <a:lumMod val="95000"/>
                            </a:schemeClr>
                          </a:solidFill>
                        </a:rPr>
                        <a:t>Roll Number</a:t>
                      </a:r>
                    </a:p>
                  </a:txBody>
                  <a:tcPr/>
                </a:tc>
                <a:tc>
                  <a:txBody>
                    <a:bodyPr/>
                    <a:lstStyle/>
                    <a:p>
                      <a:pPr algn="ctr"/>
                      <a:r>
                        <a:rPr lang="en-IN" sz="2800" dirty="0">
                          <a:solidFill>
                            <a:schemeClr val="bg1">
                              <a:lumMod val="95000"/>
                            </a:schemeClr>
                          </a:solidFill>
                        </a:rPr>
                        <a:t>Name</a:t>
                      </a:r>
                    </a:p>
                  </a:txBody>
                  <a:tcPr/>
                </a:tc>
                <a:tc>
                  <a:txBody>
                    <a:bodyPr/>
                    <a:lstStyle/>
                    <a:p>
                      <a:pPr algn="ctr"/>
                      <a:r>
                        <a:rPr lang="en-IN" sz="2800" dirty="0">
                          <a:solidFill>
                            <a:schemeClr val="bg1">
                              <a:lumMod val="95000"/>
                            </a:schemeClr>
                          </a:solidFill>
                        </a:rPr>
                        <a:t>PRN</a:t>
                      </a:r>
                    </a:p>
                  </a:txBody>
                  <a:tcPr/>
                </a:tc>
                <a:tc>
                  <a:txBody>
                    <a:bodyPr/>
                    <a:lstStyle/>
                    <a:p>
                      <a:pPr algn="ctr"/>
                      <a:r>
                        <a:rPr lang="en-IN" sz="2800" dirty="0">
                          <a:solidFill>
                            <a:schemeClr val="bg1">
                              <a:lumMod val="95000"/>
                            </a:schemeClr>
                          </a:solidFill>
                        </a:rPr>
                        <a:t>Email ID</a:t>
                      </a:r>
                    </a:p>
                  </a:txBody>
                  <a:tcPr/>
                </a:tc>
                <a:extLst>
                  <a:ext uri="{0D108BD9-81ED-4DB2-BD59-A6C34878D82A}">
                    <a16:rowId xmlns:a16="http://schemas.microsoft.com/office/drawing/2014/main" val="2288003800"/>
                  </a:ext>
                </a:extLst>
              </a:tr>
              <a:tr h="679770">
                <a:tc>
                  <a:txBody>
                    <a:bodyPr/>
                    <a:lstStyle/>
                    <a:p>
                      <a:pPr algn="ctr"/>
                      <a:r>
                        <a:rPr lang="en-IN" sz="2800" dirty="0">
                          <a:solidFill>
                            <a:schemeClr val="tx1"/>
                          </a:solidFill>
                        </a:rPr>
                        <a:t>1</a:t>
                      </a:r>
                    </a:p>
                  </a:txBody>
                  <a:tcPr/>
                </a:tc>
                <a:tc>
                  <a:txBody>
                    <a:bodyPr/>
                    <a:lstStyle/>
                    <a:p>
                      <a:pPr algn="ctr"/>
                      <a:r>
                        <a:rPr lang="en-IN" sz="2800" dirty="0">
                          <a:solidFill>
                            <a:schemeClr val="tx1"/>
                          </a:solidFill>
                        </a:rPr>
                        <a:t>332004</a:t>
                      </a:r>
                    </a:p>
                  </a:txBody>
                  <a:tcPr/>
                </a:tc>
                <a:tc>
                  <a:txBody>
                    <a:bodyPr/>
                    <a:lstStyle/>
                    <a:p>
                      <a:pPr algn="ctr"/>
                      <a:r>
                        <a:rPr lang="en-IN" sz="2800" dirty="0">
                          <a:solidFill>
                            <a:schemeClr val="tx1"/>
                          </a:solidFill>
                        </a:rPr>
                        <a:t>Sankalp Chakre </a:t>
                      </a:r>
                    </a:p>
                  </a:txBody>
                  <a:tcPr/>
                </a:tc>
                <a:tc>
                  <a:txBody>
                    <a:bodyPr/>
                    <a:lstStyle/>
                    <a:p>
                      <a:pPr algn="ctr"/>
                      <a:r>
                        <a:rPr lang="en-IN" sz="2800" dirty="0">
                          <a:solidFill>
                            <a:schemeClr val="tx1"/>
                          </a:solidFill>
                        </a:rPr>
                        <a:t>22210615</a:t>
                      </a:r>
                    </a:p>
                  </a:txBody>
                  <a:tcPr/>
                </a:tc>
                <a:tc>
                  <a:txBody>
                    <a:bodyPr/>
                    <a:lstStyle/>
                    <a:p>
                      <a:pPr algn="ctr"/>
                      <a:r>
                        <a:rPr lang="en-IN" sz="2800" dirty="0">
                          <a:solidFill>
                            <a:schemeClr val="tx1"/>
                          </a:solidFill>
                        </a:rPr>
                        <a:t>sankalp.22210615@viit.ac.in</a:t>
                      </a:r>
                    </a:p>
                  </a:txBody>
                  <a:tcPr/>
                </a:tc>
                <a:extLst>
                  <a:ext uri="{0D108BD9-81ED-4DB2-BD59-A6C34878D82A}">
                    <a16:rowId xmlns:a16="http://schemas.microsoft.com/office/drawing/2014/main" val="3614857863"/>
                  </a:ext>
                </a:extLst>
              </a:tr>
              <a:tr h="592058">
                <a:tc>
                  <a:txBody>
                    <a:bodyPr/>
                    <a:lstStyle/>
                    <a:p>
                      <a:pPr algn="ctr"/>
                      <a:r>
                        <a:rPr lang="en-IN" sz="2800" dirty="0">
                          <a:solidFill>
                            <a:schemeClr val="tx1"/>
                          </a:solidFill>
                        </a:rPr>
                        <a:t>2</a:t>
                      </a:r>
                    </a:p>
                  </a:txBody>
                  <a:tcPr/>
                </a:tc>
                <a:tc>
                  <a:txBody>
                    <a:bodyPr/>
                    <a:lstStyle/>
                    <a:p>
                      <a:pPr algn="ctr"/>
                      <a:r>
                        <a:rPr lang="en-IN" sz="2800" dirty="0">
                          <a:solidFill>
                            <a:schemeClr val="tx1"/>
                          </a:solidFill>
                        </a:rPr>
                        <a:t>332005</a:t>
                      </a:r>
                    </a:p>
                  </a:txBody>
                  <a:tcPr/>
                </a:tc>
                <a:tc>
                  <a:txBody>
                    <a:bodyPr/>
                    <a:lstStyle/>
                    <a:p>
                      <a:pPr algn="ctr"/>
                      <a:r>
                        <a:rPr lang="en-IN" sz="2800" dirty="0">
                          <a:solidFill>
                            <a:schemeClr val="tx1"/>
                          </a:solidFill>
                        </a:rPr>
                        <a:t>Sarvesh Chaudhari</a:t>
                      </a:r>
                    </a:p>
                  </a:txBody>
                  <a:tcPr/>
                </a:tc>
                <a:tc>
                  <a:txBody>
                    <a:bodyPr/>
                    <a:lstStyle/>
                    <a:p>
                      <a:pPr algn="ctr"/>
                      <a:r>
                        <a:rPr lang="en-IN" sz="2800" dirty="0">
                          <a:solidFill>
                            <a:schemeClr val="tx1"/>
                          </a:solidFill>
                        </a:rPr>
                        <a:t>22210831</a:t>
                      </a:r>
                    </a:p>
                  </a:txBody>
                  <a:tcPr/>
                </a:tc>
                <a:tc>
                  <a:txBody>
                    <a:bodyPr/>
                    <a:lstStyle/>
                    <a:p>
                      <a:pPr algn="ctr"/>
                      <a:r>
                        <a:rPr lang="en-IN" sz="2800" dirty="0">
                          <a:solidFill>
                            <a:schemeClr val="tx1"/>
                          </a:solidFill>
                        </a:rPr>
                        <a:t>sarvesh.22210831@viit.ac.in</a:t>
                      </a:r>
                    </a:p>
                  </a:txBody>
                  <a:tcPr/>
                </a:tc>
                <a:extLst>
                  <a:ext uri="{0D108BD9-81ED-4DB2-BD59-A6C34878D82A}">
                    <a16:rowId xmlns:a16="http://schemas.microsoft.com/office/drawing/2014/main" val="927597157"/>
                  </a:ext>
                </a:extLst>
              </a:tr>
              <a:tr h="592058">
                <a:tc>
                  <a:txBody>
                    <a:bodyPr/>
                    <a:lstStyle/>
                    <a:p>
                      <a:pPr algn="ctr"/>
                      <a:r>
                        <a:rPr lang="en-IN" sz="2800" dirty="0">
                          <a:solidFill>
                            <a:schemeClr val="tx1"/>
                          </a:solidFill>
                        </a:rPr>
                        <a:t>3</a:t>
                      </a:r>
                    </a:p>
                  </a:txBody>
                  <a:tcPr/>
                </a:tc>
                <a:tc>
                  <a:txBody>
                    <a:bodyPr/>
                    <a:lstStyle/>
                    <a:p>
                      <a:pPr algn="ctr"/>
                      <a:r>
                        <a:rPr lang="en-IN" sz="2800" dirty="0">
                          <a:solidFill>
                            <a:schemeClr val="tx1"/>
                          </a:solidFill>
                        </a:rPr>
                        <a:t>332011</a:t>
                      </a:r>
                    </a:p>
                  </a:txBody>
                  <a:tcPr/>
                </a:tc>
                <a:tc>
                  <a:txBody>
                    <a:bodyPr/>
                    <a:lstStyle/>
                    <a:p>
                      <a:pPr algn="ctr"/>
                      <a:r>
                        <a:rPr lang="en-IN" sz="2800" dirty="0" err="1">
                          <a:solidFill>
                            <a:schemeClr val="tx1"/>
                          </a:solidFill>
                        </a:rPr>
                        <a:t>Nirdosh</a:t>
                      </a:r>
                      <a:r>
                        <a:rPr lang="en-IN" sz="2800" dirty="0">
                          <a:solidFill>
                            <a:schemeClr val="tx1"/>
                          </a:solidFill>
                        </a:rPr>
                        <a:t> </a:t>
                      </a:r>
                      <a:r>
                        <a:rPr lang="en-IN" sz="2800" dirty="0" err="1">
                          <a:solidFill>
                            <a:schemeClr val="tx1"/>
                          </a:solidFill>
                        </a:rPr>
                        <a:t>Chavhan</a:t>
                      </a:r>
                      <a:endParaRPr lang="en-IN" sz="2800" dirty="0">
                        <a:solidFill>
                          <a:schemeClr val="tx1"/>
                        </a:solidFill>
                      </a:endParaRPr>
                    </a:p>
                  </a:txBody>
                  <a:tcPr/>
                </a:tc>
                <a:tc>
                  <a:txBody>
                    <a:bodyPr/>
                    <a:lstStyle/>
                    <a:p>
                      <a:pPr algn="ctr"/>
                      <a:r>
                        <a:rPr lang="en-IN" sz="2800" dirty="0">
                          <a:solidFill>
                            <a:schemeClr val="tx1"/>
                          </a:solidFill>
                        </a:rPr>
                        <a:t>22210030</a:t>
                      </a:r>
                    </a:p>
                  </a:txBody>
                  <a:tcPr/>
                </a:tc>
                <a:tc>
                  <a:txBody>
                    <a:bodyPr/>
                    <a:lstStyle/>
                    <a:p>
                      <a:pPr algn="ctr"/>
                      <a:r>
                        <a:rPr lang="en-IN" sz="2800" dirty="0">
                          <a:solidFill>
                            <a:schemeClr val="tx1"/>
                          </a:solidFill>
                        </a:rPr>
                        <a:t>nirdosh.22210030@viit.ac.in </a:t>
                      </a:r>
                    </a:p>
                  </a:txBody>
                  <a:tcPr/>
                </a:tc>
                <a:extLst>
                  <a:ext uri="{0D108BD9-81ED-4DB2-BD59-A6C34878D82A}">
                    <a16:rowId xmlns:a16="http://schemas.microsoft.com/office/drawing/2014/main" val="978648078"/>
                  </a:ext>
                </a:extLst>
              </a:tr>
              <a:tr h="592058">
                <a:tc>
                  <a:txBody>
                    <a:bodyPr/>
                    <a:lstStyle/>
                    <a:p>
                      <a:pPr algn="ctr"/>
                      <a:r>
                        <a:rPr lang="en-IN" sz="2800" dirty="0">
                          <a:solidFill>
                            <a:schemeClr val="tx1"/>
                          </a:solidFill>
                        </a:rPr>
                        <a:t>4</a:t>
                      </a:r>
                    </a:p>
                  </a:txBody>
                  <a:tcPr/>
                </a:tc>
                <a:tc>
                  <a:txBody>
                    <a:bodyPr/>
                    <a:lstStyle/>
                    <a:p>
                      <a:pPr algn="ctr"/>
                      <a:r>
                        <a:rPr lang="en-IN" sz="2800" dirty="0">
                          <a:solidFill>
                            <a:schemeClr val="tx1"/>
                          </a:solidFill>
                        </a:rPr>
                        <a:t>332021</a:t>
                      </a:r>
                    </a:p>
                  </a:txBody>
                  <a:tcPr/>
                </a:tc>
                <a:tc>
                  <a:txBody>
                    <a:bodyPr/>
                    <a:lstStyle/>
                    <a:p>
                      <a:pPr algn="ctr"/>
                      <a:r>
                        <a:rPr lang="en-IN" sz="2800" dirty="0" err="1">
                          <a:solidFill>
                            <a:schemeClr val="tx1"/>
                          </a:solidFill>
                        </a:rPr>
                        <a:t>Adwait</a:t>
                      </a:r>
                      <a:r>
                        <a:rPr lang="en-IN" sz="2800" dirty="0">
                          <a:solidFill>
                            <a:schemeClr val="tx1"/>
                          </a:solidFill>
                        </a:rPr>
                        <a:t> </a:t>
                      </a:r>
                      <a:r>
                        <a:rPr lang="en-IN" sz="2800" dirty="0" err="1">
                          <a:solidFill>
                            <a:schemeClr val="tx1"/>
                          </a:solidFill>
                        </a:rPr>
                        <a:t>Gondhalekar</a:t>
                      </a:r>
                      <a:endParaRPr lang="en-IN" sz="2800" dirty="0">
                        <a:solidFill>
                          <a:schemeClr val="tx1"/>
                        </a:solidFill>
                      </a:endParaRPr>
                    </a:p>
                  </a:txBody>
                  <a:tcPr/>
                </a:tc>
                <a:tc>
                  <a:txBody>
                    <a:bodyPr/>
                    <a:lstStyle/>
                    <a:p>
                      <a:pPr algn="ctr"/>
                      <a:r>
                        <a:rPr lang="en-IN" sz="2800" dirty="0">
                          <a:solidFill>
                            <a:schemeClr val="tx1"/>
                          </a:solidFill>
                        </a:rPr>
                        <a:t>22211523</a:t>
                      </a:r>
                    </a:p>
                  </a:txBody>
                  <a:tcPr/>
                </a:tc>
                <a:tc>
                  <a:txBody>
                    <a:bodyPr/>
                    <a:lstStyle/>
                    <a:p>
                      <a:pPr algn="ctr"/>
                      <a:r>
                        <a:rPr lang="en-IN" sz="2800" dirty="0">
                          <a:solidFill>
                            <a:schemeClr val="tx1"/>
                          </a:solidFill>
                        </a:rPr>
                        <a:t>adwait.22211523@viit.ac.in</a:t>
                      </a:r>
                    </a:p>
                  </a:txBody>
                  <a:tcPr/>
                </a:tc>
                <a:extLst>
                  <a:ext uri="{0D108BD9-81ED-4DB2-BD59-A6C34878D82A}">
                    <a16:rowId xmlns:a16="http://schemas.microsoft.com/office/drawing/2014/main" val="2528356718"/>
                  </a:ext>
                </a:extLst>
              </a:tr>
            </a:tbl>
          </a:graphicData>
        </a:graphic>
      </p:graphicFrame>
      <p:sp>
        <p:nvSpPr>
          <p:cNvPr id="8" name="TextBox 7">
            <a:extLst>
              <a:ext uri="{FF2B5EF4-FFF2-40B4-BE49-F238E27FC236}">
                <a16:creationId xmlns:a16="http://schemas.microsoft.com/office/drawing/2014/main" id="{DB29BF29-0A3A-6544-6D41-E3F599A872AE}"/>
              </a:ext>
            </a:extLst>
          </p:cNvPr>
          <p:cNvSpPr txBox="1"/>
          <p:nvPr/>
        </p:nvSpPr>
        <p:spPr>
          <a:xfrm>
            <a:off x="5334000" y="8910193"/>
            <a:ext cx="7620000" cy="584775"/>
          </a:xfrm>
          <a:prstGeom prst="rect">
            <a:avLst/>
          </a:prstGeom>
          <a:noFill/>
        </p:spPr>
        <p:txBody>
          <a:bodyPr vert="horz" rtlCol="0">
            <a:spAutoFit/>
          </a:bodyPr>
          <a:lstStyle/>
          <a:p>
            <a:pPr algn="ct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Guided by: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Prof. Riddhi </a:t>
            </a:r>
            <a:r>
              <a:rPr lang="en-US" sz="3200" dirty="0" err="1">
                <a:solidFill>
                  <a:schemeClr val="tx1">
                    <a:lumMod val="95000"/>
                    <a:lumOff val="5000"/>
                  </a:schemeClr>
                </a:solidFill>
                <a:latin typeface="Times New Roman" panose="02020603050405020304" pitchFamily="18" charset="0"/>
                <a:cs typeface="Times New Roman" panose="02020603050405020304" pitchFamily="18" charset="0"/>
              </a:rPr>
              <a:t>Mirajkar</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9E4E7B0-2B7C-197F-78FE-516DA4391B34}"/>
              </a:ext>
            </a:extLst>
          </p:cNvPr>
          <p:cNvSpPr txBox="1"/>
          <p:nvPr/>
        </p:nvSpPr>
        <p:spPr>
          <a:xfrm>
            <a:off x="5334000" y="1485900"/>
            <a:ext cx="7620000" cy="646331"/>
          </a:xfrm>
          <a:prstGeom prst="rect">
            <a:avLst/>
          </a:prstGeom>
          <a:noFill/>
        </p:spPr>
        <p:txBody>
          <a:bodyPr wrap="square" rtlCol="0">
            <a:spAutoFit/>
          </a:bodyPr>
          <a:lstStyle/>
          <a:p>
            <a:pPr algn="ctr"/>
            <a:r>
              <a:rPr lang="en-IN" sz="3600" b="1" dirty="0"/>
              <a:t>Subject: Artificial Intelligence</a:t>
            </a:r>
          </a:p>
        </p:txBody>
      </p:sp>
      <p:pic>
        <p:nvPicPr>
          <p:cNvPr id="9" name="Google Shape;193;p1" descr="Logo">
            <a:extLst>
              <a:ext uri="{FF2B5EF4-FFF2-40B4-BE49-F238E27FC236}">
                <a16:creationId xmlns:a16="http://schemas.microsoft.com/office/drawing/2014/main" id="{A4CB3203-1D21-5D88-8929-A2BF5BBA1725}"/>
              </a:ext>
            </a:extLst>
          </p:cNvPr>
          <p:cNvPicPr preferRelativeResize="0"/>
          <p:nvPr/>
        </p:nvPicPr>
        <p:blipFill rotWithShape="1">
          <a:blip r:embed="rId3">
            <a:alphaModFix/>
          </a:blip>
          <a:srcRect/>
          <a:stretch/>
        </p:blipFill>
        <p:spPr>
          <a:xfrm>
            <a:off x="16535400" y="198140"/>
            <a:ext cx="1442625" cy="1516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4D20"/>
        </a:solidFill>
        <a:effectLst/>
      </p:bgPr>
    </p:bg>
    <p:spTree>
      <p:nvGrpSpPr>
        <p:cNvPr id="1" name=""/>
        <p:cNvGrpSpPr/>
        <p:nvPr/>
      </p:nvGrpSpPr>
      <p:grpSpPr>
        <a:xfrm>
          <a:off x="0" y="0"/>
          <a:ext cx="0" cy="0"/>
          <a:chOff x="0" y="0"/>
          <a:chExt cx="0" cy="0"/>
        </a:xfrm>
      </p:grpSpPr>
      <p:sp>
        <p:nvSpPr>
          <p:cNvPr id="2" name="Freeform 2"/>
          <p:cNvSpPr/>
          <p:nvPr/>
        </p:nvSpPr>
        <p:spPr>
          <a:xfrm>
            <a:off x="-2196273" y="-16383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186574" y="1116788"/>
            <a:ext cx="7347826" cy="383695"/>
          </a:xfrm>
          <a:prstGeom prst="rect">
            <a:avLst/>
          </a:prstGeom>
        </p:spPr>
        <p:txBody>
          <a:bodyPr wrap="square" lIns="0" tIns="0" rIns="0" bIns="0" rtlCol="0" anchor="t">
            <a:spAutoFit/>
          </a:bodyPr>
          <a:lstStyle/>
          <a:p>
            <a:pPr marL="360000" algn="just">
              <a:lnSpc>
                <a:spcPts val="2742"/>
              </a:lnSpc>
            </a:pPr>
            <a:r>
              <a:rPr lang="en-US" sz="3600" b="1" dirty="0">
                <a:solidFill>
                  <a:schemeClr val="bg1"/>
                </a:solidFill>
                <a:latin typeface="Agrandir Bold"/>
                <a:ea typeface="Agrandir Bold"/>
                <a:cs typeface="Agrandir Bold"/>
                <a:sym typeface="Agrandir Bold"/>
              </a:rPr>
              <a:t>RESULTS and DISCUSSION</a:t>
            </a:r>
          </a:p>
        </p:txBody>
      </p:sp>
      <p:sp>
        <p:nvSpPr>
          <p:cNvPr id="19" name="TextBox 19"/>
          <p:cNvSpPr txBox="1"/>
          <p:nvPr/>
        </p:nvSpPr>
        <p:spPr>
          <a:xfrm>
            <a:off x="12429683" y="971550"/>
            <a:ext cx="783029" cy="217111"/>
          </a:xfrm>
          <a:prstGeom prst="rect">
            <a:avLst/>
          </a:prstGeom>
        </p:spPr>
        <p:txBody>
          <a:bodyPr lIns="0" tIns="0" rIns="0" bIns="0" rtlCol="0" anchor="t">
            <a:spAutoFit/>
          </a:bodyPr>
          <a:lstStyle/>
          <a:p>
            <a:pPr marL="0" lvl="0" indent="0" algn="l">
              <a:lnSpc>
                <a:spcPts val="1788"/>
              </a:lnSpc>
              <a:spcBef>
                <a:spcPct val="0"/>
              </a:spcBef>
            </a:pPr>
            <a:endParaRPr lang="en-US" sz="1277" dirty="0">
              <a:solidFill>
                <a:srgbClr val="ECEBE4"/>
              </a:solidFill>
              <a:latin typeface="Agrandir"/>
              <a:ea typeface="Agrandir"/>
              <a:cs typeface="Agrandir"/>
              <a:sym typeface="Agrandir"/>
            </a:endParaRPr>
          </a:p>
        </p:txBody>
      </p:sp>
      <p:pic>
        <p:nvPicPr>
          <p:cNvPr id="5" name="Picture 4">
            <a:extLst>
              <a:ext uri="{FF2B5EF4-FFF2-40B4-BE49-F238E27FC236}">
                <a16:creationId xmlns:a16="http://schemas.microsoft.com/office/drawing/2014/main" id="{D6E3452D-F27F-4F97-EEAF-002BD0EDA5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 y="1695551"/>
            <a:ext cx="7239000" cy="4821780"/>
          </a:xfrm>
          <a:prstGeom prst="rect">
            <a:avLst/>
          </a:prstGeom>
        </p:spPr>
      </p:pic>
      <p:pic>
        <p:nvPicPr>
          <p:cNvPr id="6" name="Picture 5">
            <a:extLst>
              <a:ext uri="{FF2B5EF4-FFF2-40B4-BE49-F238E27FC236}">
                <a16:creationId xmlns:a16="http://schemas.microsoft.com/office/drawing/2014/main" id="{7865DBF2-376B-54A9-C70C-055259CACC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05699" y="1693193"/>
            <a:ext cx="9305380" cy="3602707"/>
          </a:xfrm>
          <a:prstGeom prst="rect">
            <a:avLst/>
          </a:prstGeom>
        </p:spPr>
      </p:pic>
      <p:sp>
        <p:nvSpPr>
          <p:cNvPr id="8" name="TextBox 7">
            <a:extLst>
              <a:ext uri="{FF2B5EF4-FFF2-40B4-BE49-F238E27FC236}">
                <a16:creationId xmlns:a16="http://schemas.microsoft.com/office/drawing/2014/main" id="{78670DA1-3356-3876-82CC-1655B4243E19}"/>
              </a:ext>
            </a:extLst>
          </p:cNvPr>
          <p:cNvSpPr txBox="1"/>
          <p:nvPr/>
        </p:nvSpPr>
        <p:spPr>
          <a:xfrm>
            <a:off x="8525419" y="5865661"/>
            <a:ext cx="9305381"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lumMod val="95000"/>
                  </a:schemeClr>
                </a:solidFill>
              </a:rPr>
              <a:t>Confusion Matrix Analysis</a:t>
            </a:r>
            <a:r>
              <a:rPr lang="en-US" sz="2400" dirty="0">
                <a:solidFill>
                  <a:schemeClr val="bg1">
                    <a:lumMod val="95000"/>
                  </a:schemeClr>
                </a:solidFill>
              </a:rPr>
              <a:t> (Fig. 4) further supports these findings, showing the correct and incorrect classifications of the loan applications, highlighting Random Forest's superior performance in minimizing misclassifications.</a:t>
            </a:r>
            <a:endParaRPr lang="en-IN" sz="2400" dirty="0">
              <a:solidFill>
                <a:schemeClr val="bg1">
                  <a:lumMod val="95000"/>
                </a:schemeClr>
              </a:solidFill>
            </a:endParaRPr>
          </a:p>
        </p:txBody>
      </p:sp>
      <p:sp>
        <p:nvSpPr>
          <p:cNvPr id="9" name="TextBox 8">
            <a:extLst>
              <a:ext uri="{FF2B5EF4-FFF2-40B4-BE49-F238E27FC236}">
                <a16:creationId xmlns:a16="http://schemas.microsoft.com/office/drawing/2014/main" id="{096E1824-E8C9-BD6B-57C7-B347522A23A0}"/>
              </a:ext>
            </a:extLst>
          </p:cNvPr>
          <p:cNvSpPr txBox="1"/>
          <p:nvPr/>
        </p:nvSpPr>
        <p:spPr>
          <a:xfrm>
            <a:off x="11430000" y="5403996"/>
            <a:ext cx="4648200" cy="461665"/>
          </a:xfrm>
          <a:prstGeom prst="rect">
            <a:avLst/>
          </a:prstGeom>
          <a:noFill/>
        </p:spPr>
        <p:txBody>
          <a:bodyPr wrap="square" rtlCol="0">
            <a:spAutoFit/>
          </a:bodyPr>
          <a:lstStyle/>
          <a:p>
            <a:r>
              <a:rPr lang="en-IN" sz="2400" dirty="0">
                <a:solidFill>
                  <a:schemeClr val="bg1"/>
                </a:solidFill>
              </a:rPr>
              <a:t>Fig. 4 Confusion matrix</a:t>
            </a:r>
          </a:p>
        </p:txBody>
      </p:sp>
      <p:sp>
        <p:nvSpPr>
          <p:cNvPr id="10" name="TextBox 9">
            <a:extLst>
              <a:ext uri="{FF2B5EF4-FFF2-40B4-BE49-F238E27FC236}">
                <a16:creationId xmlns:a16="http://schemas.microsoft.com/office/drawing/2014/main" id="{093CB909-449E-43C5-DC0F-DAF9319809E2}"/>
              </a:ext>
            </a:extLst>
          </p:cNvPr>
          <p:cNvSpPr txBox="1"/>
          <p:nvPr/>
        </p:nvSpPr>
        <p:spPr>
          <a:xfrm>
            <a:off x="2286000" y="6662618"/>
            <a:ext cx="4343400" cy="461665"/>
          </a:xfrm>
          <a:prstGeom prst="rect">
            <a:avLst/>
          </a:prstGeom>
          <a:noFill/>
        </p:spPr>
        <p:txBody>
          <a:bodyPr wrap="square" rtlCol="0">
            <a:spAutoFit/>
          </a:bodyPr>
          <a:lstStyle/>
          <a:p>
            <a:r>
              <a:rPr lang="en-IN" sz="2400" dirty="0">
                <a:solidFill>
                  <a:schemeClr val="bg1"/>
                </a:solidFill>
              </a:rPr>
              <a:t>Fig. 3 Comparisons of Models</a:t>
            </a:r>
          </a:p>
        </p:txBody>
      </p:sp>
      <p:sp>
        <p:nvSpPr>
          <p:cNvPr id="11" name="TextBox 10">
            <a:extLst>
              <a:ext uri="{FF2B5EF4-FFF2-40B4-BE49-F238E27FC236}">
                <a16:creationId xmlns:a16="http://schemas.microsoft.com/office/drawing/2014/main" id="{4D6F60C7-EF16-B5F7-CEA7-42A360BA489D}"/>
              </a:ext>
            </a:extLst>
          </p:cNvPr>
          <p:cNvSpPr txBox="1"/>
          <p:nvPr/>
        </p:nvSpPr>
        <p:spPr>
          <a:xfrm>
            <a:off x="695869" y="8128977"/>
            <a:ext cx="15659099" cy="1384995"/>
          </a:xfrm>
          <a:prstGeom prst="rect">
            <a:avLst/>
          </a:prstGeom>
          <a:noFill/>
          <a:ln w="12700">
            <a:solidFill>
              <a:schemeClr val="bg1"/>
            </a:solidFill>
          </a:ln>
        </p:spPr>
        <p:txBody>
          <a:bodyPr wrap="square" rtlCol="0">
            <a:spAutoFit/>
          </a:bodyPr>
          <a:lstStyle/>
          <a:p>
            <a:r>
              <a:rPr lang="en-US" sz="2800" b="1" dirty="0">
                <a:solidFill>
                  <a:schemeClr val="bg1">
                    <a:lumMod val="95000"/>
                  </a:schemeClr>
                </a:solidFill>
              </a:rPr>
              <a:t>Overall, the results demonstrate that advanced machine learning algorithms like Random Forest and </a:t>
            </a:r>
            <a:r>
              <a:rPr lang="en-US" sz="2800" b="1" dirty="0" err="1">
                <a:solidFill>
                  <a:schemeClr val="bg1">
                    <a:lumMod val="95000"/>
                  </a:schemeClr>
                </a:solidFill>
              </a:rPr>
              <a:t>XGBoost</a:t>
            </a:r>
            <a:r>
              <a:rPr lang="en-US" sz="2800" b="1" dirty="0">
                <a:solidFill>
                  <a:schemeClr val="bg1">
                    <a:lumMod val="95000"/>
                  </a:schemeClr>
                </a:solidFill>
              </a:rPr>
              <a:t> can significantly improve the efficiency and reliability of agricultural loan approval systems, benefiting both farmers and financial institutions</a:t>
            </a:r>
            <a:endParaRPr lang="en-IN" sz="2800" b="1" dirty="0">
              <a:solidFill>
                <a:schemeClr val="bg1">
                  <a:lumMod val="95000"/>
                </a:schemeClr>
              </a:solidFill>
            </a:endParaRPr>
          </a:p>
        </p:txBody>
      </p:sp>
    </p:spTree>
    <p:extLst>
      <p:ext uri="{BB962C8B-B14F-4D97-AF65-F5344CB8AC3E}">
        <p14:creationId xmlns:p14="http://schemas.microsoft.com/office/powerpoint/2010/main" val="173779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BE4"/>
        </a:solidFill>
        <a:effectLst/>
      </p:bgPr>
    </p:bg>
    <p:spTree>
      <p:nvGrpSpPr>
        <p:cNvPr id="1" name=""/>
        <p:cNvGrpSpPr/>
        <p:nvPr/>
      </p:nvGrpSpPr>
      <p:grpSpPr>
        <a:xfrm>
          <a:off x="0" y="0"/>
          <a:ext cx="0" cy="0"/>
          <a:chOff x="0" y="0"/>
          <a:chExt cx="0" cy="0"/>
        </a:xfrm>
      </p:grpSpPr>
      <p:sp>
        <p:nvSpPr>
          <p:cNvPr id="2" name="Freeform 2"/>
          <p:cNvSpPr/>
          <p:nvPr/>
        </p:nvSpPr>
        <p:spPr>
          <a:xfrm>
            <a:off x="-2196273" y="-20318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186574" y="1062668"/>
            <a:ext cx="8186026" cy="369909"/>
          </a:xfrm>
          <a:prstGeom prst="rect">
            <a:avLst/>
          </a:prstGeom>
        </p:spPr>
        <p:txBody>
          <a:bodyPr wrap="square" lIns="0" tIns="0" rIns="0" bIns="0" rtlCol="0" anchor="t">
            <a:spAutoFit/>
          </a:bodyPr>
          <a:lstStyle/>
          <a:p>
            <a:pPr algn="r">
              <a:lnSpc>
                <a:spcPts val="2742"/>
              </a:lnSpc>
            </a:pPr>
            <a:r>
              <a:rPr lang="en-US" sz="3200" b="1" dirty="0">
                <a:solidFill>
                  <a:srgbClr val="1B4D20"/>
                </a:solidFill>
                <a:latin typeface="Agrandir Bold"/>
                <a:ea typeface="Agrandir Bold"/>
                <a:cs typeface="Agrandir Bold"/>
                <a:sym typeface="Agrandir Bold"/>
              </a:rPr>
              <a:t>ADVANTAGES AND DISADVANTAGES</a:t>
            </a:r>
          </a:p>
        </p:txBody>
      </p:sp>
      <p:graphicFrame>
        <p:nvGraphicFramePr>
          <p:cNvPr id="18" name="Table 17">
            <a:extLst>
              <a:ext uri="{FF2B5EF4-FFF2-40B4-BE49-F238E27FC236}">
                <a16:creationId xmlns:a16="http://schemas.microsoft.com/office/drawing/2014/main" id="{BB5733D6-C770-8F66-2FDB-ECC908708A81}"/>
              </a:ext>
            </a:extLst>
          </p:cNvPr>
          <p:cNvGraphicFramePr>
            <a:graphicFrameLocks noGrp="1"/>
          </p:cNvGraphicFramePr>
          <p:nvPr>
            <p:extLst>
              <p:ext uri="{D42A27DB-BD31-4B8C-83A1-F6EECF244321}">
                <p14:modId xmlns:p14="http://schemas.microsoft.com/office/powerpoint/2010/main" val="3436677673"/>
              </p:ext>
            </p:extLst>
          </p:nvPr>
        </p:nvGraphicFramePr>
        <p:xfrm>
          <a:off x="1028700" y="2463526"/>
          <a:ext cx="16116300" cy="6760803"/>
        </p:xfrm>
        <a:graphic>
          <a:graphicData uri="http://schemas.openxmlformats.org/drawingml/2006/table">
            <a:tbl>
              <a:tblPr firstRow="1" bandRow="1">
                <a:tableStyleId>{F5AB1C69-6EDB-4FF4-983F-18BD219EF322}</a:tableStyleId>
              </a:tblPr>
              <a:tblGrid>
                <a:gridCol w="5372100">
                  <a:extLst>
                    <a:ext uri="{9D8B030D-6E8A-4147-A177-3AD203B41FA5}">
                      <a16:colId xmlns:a16="http://schemas.microsoft.com/office/drawing/2014/main" val="3881633392"/>
                    </a:ext>
                  </a:extLst>
                </a:gridCol>
                <a:gridCol w="5372100">
                  <a:extLst>
                    <a:ext uri="{9D8B030D-6E8A-4147-A177-3AD203B41FA5}">
                      <a16:colId xmlns:a16="http://schemas.microsoft.com/office/drawing/2014/main" val="2575908350"/>
                    </a:ext>
                  </a:extLst>
                </a:gridCol>
                <a:gridCol w="5372100">
                  <a:extLst>
                    <a:ext uri="{9D8B030D-6E8A-4147-A177-3AD203B41FA5}">
                      <a16:colId xmlns:a16="http://schemas.microsoft.com/office/drawing/2014/main" val="2510300532"/>
                    </a:ext>
                  </a:extLst>
                </a:gridCol>
              </a:tblGrid>
              <a:tr h="1109983">
                <a:tc>
                  <a:txBody>
                    <a:bodyPr/>
                    <a:lstStyle/>
                    <a:p>
                      <a:pPr algn="ctr"/>
                      <a:r>
                        <a:rPr lang="en-IN" sz="2800" dirty="0"/>
                        <a:t>ASPECTS</a:t>
                      </a:r>
                    </a:p>
                  </a:txBody>
                  <a:tcPr/>
                </a:tc>
                <a:tc>
                  <a:txBody>
                    <a:bodyPr/>
                    <a:lstStyle/>
                    <a:p>
                      <a:pPr algn="ctr"/>
                      <a:r>
                        <a:rPr lang="en-IN" sz="2800" dirty="0"/>
                        <a:t>ADVANTAGES</a:t>
                      </a:r>
                    </a:p>
                  </a:txBody>
                  <a:tcPr/>
                </a:tc>
                <a:tc>
                  <a:txBody>
                    <a:bodyPr/>
                    <a:lstStyle/>
                    <a:p>
                      <a:pPr algn="ctr"/>
                      <a:r>
                        <a:rPr lang="en-IN" sz="2800" dirty="0"/>
                        <a:t>DISADVANTAGES</a:t>
                      </a:r>
                    </a:p>
                  </a:txBody>
                  <a:tcPr/>
                </a:tc>
                <a:extLst>
                  <a:ext uri="{0D108BD9-81ED-4DB2-BD59-A6C34878D82A}">
                    <a16:rowId xmlns:a16="http://schemas.microsoft.com/office/drawing/2014/main" val="3175896986"/>
                  </a:ext>
                </a:extLst>
              </a:tr>
              <a:tr h="1412705">
                <a:tc>
                  <a:txBody>
                    <a:bodyPr/>
                    <a:lstStyle/>
                    <a:p>
                      <a:r>
                        <a:rPr lang="en-IN" sz="2800" b="1" dirty="0"/>
                        <a:t>Data-Driven Approach</a:t>
                      </a:r>
                      <a:endParaRPr lang="en-IN" sz="2800" dirty="0"/>
                    </a:p>
                  </a:txBody>
                  <a:tcPr anchor="ctr"/>
                </a:tc>
                <a:tc>
                  <a:txBody>
                    <a:bodyPr/>
                    <a:lstStyle/>
                    <a:p>
                      <a:r>
                        <a:rPr lang="en-US" sz="2800" dirty="0"/>
                        <a:t>Efficient, transparent, and unbiased decision-making for loan approval</a:t>
                      </a:r>
                      <a:endParaRPr lang="en-IN" sz="2800" dirty="0"/>
                    </a:p>
                  </a:txBody>
                  <a:tcPr anchor="ctr"/>
                </a:tc>
                <a:tc>
                  <a:txBody>
                    <a:bodyPr/>
                    <a:lstStyle/>
                    <a:p>
                      <a:r>
                        <a:rPr lang="en-US" sz="2800" dirty="0"/>
                        <a:t>Limited by the quality and completeness of input data.</a:t>
                      </a:r>
                      <a:endParaRPr lang="en-IN" sz="2800" dirty="0"/>
                    </a:p>
                  </a:txBody>
                  <a:tcPr anchor="ctr"/>
                </a:tc>
                <a:extLst>
                  <a:ext uri="{0D108BD9-81ED-4DB2-BD59-A6C34878D82A}">
                    <a16:rowId xmlns:a16="http://schemas.microsoft.com/office/drawing/2014/main" val="3263432542"/>
                  </a:ext>
                </a:extLst>
              </a:tr>
              <a:tr h="1412705">
                <a:tc>
                  <a:txBody>
                    <a:bodyPr/>
                    <a:lstStyle/>
                    <a:p>
                      <a:r>
                        <a:rPr lang="en-IN" sz="2800" b="1" dirty="0"/>
                        <a:t>Machine Learning Models</a:t>
                      </a:r>
                    </a:p>
                  </a:txBody>
                  <a:tcPr/>
                </a:tc>
                <a:tc>
                  <a:txBody>
                    <a:bodyPr/>
                    <a:lstStyle/>
                    <a:p>
                      <a:r>
                        <a:rPr lang="en-US" sz="2800" dirty="0"/>
                        <a:t>XGBoost, Random Forest, SVM offer high accuracy and faster decision-making.</a:t>
                      </a:r>
                      <a:endParaRPr lang="en-IN" sz="2800" dirty="0"/>
                    </a:p>
                  </a:txBody>
                  <a:tcPr/>
                </a:tc>
                <a:tc>
                  <a:txBody>
                    <a:bodyPr/>
                    <a:lstStyle/>
                    <a:p>
                      <a:r>
                        <a:rPr lang="en-US" sz="2800" dirty="0"/>
                        <a:t>SVM slower than other models, trade-off between speed and accuracy in XGBoost.</a:t>
                      </a:r>
                      <a:endParaRPr lang="en-IN" sz="2800" dirty="0"/>
                    </a:p>
                  </a:txBody>
                  <a:tcPr/>
                </a:tc>
                <a:extLst>
                  <a:ext uri="{0D108BD9-81ED-4DB2-BD59-A6C34878D82A}">
                    <a16:rowId xmlns:a16="http://schemas.microsoft.com/office/drawing/2014/main" val="1410779068"/>
                  </a:ext>
                </a:extLst>
              </a:tr>
              <a:tr h="1412705">
                <a:tc>
                  <a:txBody>
                    <a:bodyPr/>
                    <a:lstStyle/>
                    <a:p>
                      <a:r>
                        <a:rPr lang="en-IN" sz="2800" b="1" dirty="0"/>
                        <a:t>Rainfall Prediction</a:t>
                      </a:r>
                    </a:p>
                  </a:txBody>
                  <a:tcPr/>
                </a:tc>
                <a:tc>
                  <a:txBody>
                    <a:bodyPr/>
                    <a:lstStyle/>
                    <a:p>
                      <a:r>
                        <a:rPr lang="en-US" sz="2800" dirty="0"/>
                        <a:t>LSTM model reduces financial risks by improving crop prediction.</a:t>
                      </a:r>
                      <a:endParaRPr lang="en-IN" sz="2800" dirty="0"/>
                    </a:p>
                  </a:txBody>
                  <a:tcPr/>
                </a:tc>
                <a:tc>
                  <a:txBody>
                    <a:bodyPr/>
                    <a:lstStyle/>
                    <a:p>
                      <a:r>
                        <a:rPr lang="en-US" sz="2800" dirty="0"/>
                        <a:t>Requires precise historical and real-time weather data, which may be lacking.</a:t>
                      </a:r>
                      <a:endParaRPr lang="en-IN" sz="2800" dirty="0"/>
                    </a:p>
                  </a:txBody>
                  <a:tcPr/>
                </a:tc>
                <a:extLst>
                  <a:ext uri="{0D108BD9-81ED-4DB2-BD59-A6C34878D82A}">
                    <a16:rowId xmlns:a16="http://schemas.microsoft.com/office/drawing/2014/main" val="2559393439"/>
                  </a:ext>
                </a:extLst>
              </a:tr>
              <a:tr h="1412705">
                <a:tc>
                  <a:txBody>
                    <a:bodyPr/>
                    <a:lstStyle/>
                    <a:p>
                      <a:r>
                        <a:rPr lang="en-IN" sz="2800" b="1" dirty="0"/>
                        <a:t>Feature Engineering</a:t>
                      </a:r>
                    </a:p>
                  </a:txBody>
                  <a:tcPr/>
                </a:tc>
                <a:tc>
                  <a:txBody>
                    <a:bodyPr/>
                    <a:lstStyle/>
                    <a:p>
                      <a:r>
                        <a:rPr lang="en-US" sz="2800" dirty="0"/>
                        <a:t>Considers multiple relevant features (land area, soil quality, rainfall).</a:t>
                      </a:r>
                      <a:endParaRPr lang="en-IN" sz="2800" dirty="0"/>
                    </a:p>
                  </a:txBody>
                  <a:tcPr/>
                </a:tc>
                <a:tc>
                  <a:txBody>
                    <a:bodyPr/>
                    <a:lstStyle/>
                    <a:p>
                      <a:r>
                        <a:rPr lang="en-US" sz="2800" dirty="0"/>
                        <a:t>Complex features may overfit or introduce noise if not properly tuned.</a:t>
                      </a:r>
                      <a:endParaRPr lang="en-IN" sz="2800" dirty="0"/>
                    </a:p>
                  </a:txBody>
                  <a:tcPr/>
                </a:tc>
                <a:extLst>
                  <a:ext uri="{0D108BD9-81ED-4DB2-BD59-A6C34878D82A}">
                    <a16:rowId xmlns:a16="http://schemas.microsoft.com/office/drawing/2014/main" val="135270142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BE4"/>
        </a:solidFill>
        <a:effectLst/>
      </p:bgPr>
    </p:bg>
    <p:spTree>
      <p:nvGrpSpPr>
        <p:cNvPr id="1" name=""/>
        <p:cNvGrpSpPr/>
        <p:nvPr/>
      </p:nvGrpSpPr>
      <p:grpSpPr>
        <a:xfrm>
          <a:off x="0" y="0"/>
          <a:ext cx="0" cy="0"/>
          <a:chOff x="0" y="0"/>
          <a:chExt cx="0" cy="0"/>
        </a:xfrm>
      </p:grpSpPr>
      <p:sp>
        <p:nvSpPr>
          <p:cNvPr id="2" name="Freeform 2"/>
          <p:cNvSpPr/>
          <p:nvPr/>
        </p:nvSpPr>
        <p:spPr>
          <a:xfrm>
            <a:off x="-2196273" y="-20318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533400" y="1232929"/>
            <a:ext cx="8186026" cy="369909"/>
          </a:xfrm>
          <a:prstGeom prst="rect">
            <a:avLst/>
          </a:prstGeom>
        </p:spPr>
        <p:txBody>
          <a:bodyPr wrap="square" lIns="0" tIns="0" rIns="0" bIns="0" rtlCol="0" anchor="t">
            <a:spAutoFit/>
          </a:bodyPr>
          <a:lstStyle/>
          <a:p>
            <a:pPr algn="ctr">
              <a:lnSpc>
                <a:spcPts val="2742"/>
              </a:lnSpc>
            </a:pPr>
            <a:r>
              <a:rPr lang="en-US" sz="3200" b="1" dirty="0">
                <a:solidFill>
                  <a:srgbClr val="1B4D20"/>
                </a:solidFill>
                <a:latin typeface="Agrandir Bold"/>
                <a:ea typeface="Agrandir Bold"/>
                <a:cs typeface="Agrandir Bold"/>
                <a:sym typeface="Agrandir Bold"/>
              </a:rPr>
              <a:t>APPLICATIONS</a:t>
            </a:r>
          </a:p>
        </p:txBody>
      </p:sp>
      <p:sp>
        <p:nvSpPr>
          <p:cNvPr id="4" name="TextBox 3">
            <a:extLst>
              <a:ext uri="{FF2B5EF4-FFF2-40B4-BE49-F238E27FC236}">
                <a16:creationId xmlns:a16="http://schemas.microsoft.com/office/drawing/2014/main" id="{40B69344-8FAE-818C-8FAC-F1D296D75145}"/>
              </a:ext>
            </a:extLst>
          </p:cNvPr>
          <p:cNvSpPr txBox="1"/>
          <p:nvPr/>
        </p:nvSpPr>
        <p:spPr>
          <a:xfrm>
            <a:off x="1028700" y="2789009"/>
            <a:ext cx="12763500" cy="5170646"/>
          </a:xfrm>
          <a:prstGeom prst="rect">
            <a:avLst/>
          </a:prstGeom>
          <a:noFill/>
        </p:spPr>
        <p:txBody>
          <a:bodyPr wrap="square" rtlCol="0">
            <a:spAutoFit/>
          </a:bodyPr>
          <a:lstStyle/>
          <a:p>
            <a:pPr marL="285750" indent="-285750">
              <a:buFont typeface="Arial" panose="020B0604020202020204" pitchFamily="34" charset="0"/>
              <a:buChar char="•"/>
            </a:pPr>
            <a:r>
              <a:rPr lang="en-US" sz="3000" b="1" dirty="0"/>
              <a:t>Banks and Financial Institutions</a:t>
            </a:r>
            <a:r>
              <a:rPr lang="en-US" sz="3000" dirty="0"/>
              <a:t>: Use AI/ML models to assess loan applications based on crop and climate data</a:t>
            </a:r>
          </a:p>
          <a:p>
            <a:pPr marL="285750" indent="-285750">
              <a:buFont typeface="Arial" panose="020B0604020202020204" pitchFamily="34" charset="0"/>
              <a:buChar char="•"/>
            </a:pPr>
            <a:r>
              <a:rPr lang="en-US" sz="3000" b="1" dirty="0"/>
              <a:t>Agricultural Planning</a:t>
            </a:r>
            <a:r>
              <a:rPr lang="en-US" sz="3000" dirty="0"/>
              <a:t>: Provide personalized crop recommendations to farmers based on land, soil, and weather forecasts.</a:t>
            </a:r>
          </a:p>
          <a:p>
            <a:pPr marL="285750" indent="-285750">
              <a:buFont typeface="Arial" panose="020B0604020202020204" pitchFamily="34" charset="0"/>
              <a:buChar char="•"/>
            </a:pPr>
            <a:r>
              <a:rPr lang="en-US" sz="3000" b="1" dirty="0"/>
              <a:t>Government Schemes</a:t>
            </a:r>
            <a:r>
              <a:rPr lang="en-US" sz="3000" dirty="0"/>
              <a:t>: Integrate the model into government-led initiatives to ensure more equitable loan distribution.</a:t>
            </a:r>
          </a:p>
          <a:p>
            <a:pPr marL="285750" indent="-285750">
              <a:buFont typeface="Arial" panose="020B0604020202020204" pitchFamily="34" charset="0"/>
              <a:buChar char="•"/>
            </a:pPr>
            <a:r>
              <a:rPr lang="en-US" sz="3000" b="1" dirty="0"/>
              <a:t>Insurance Companies</a:t>
            </a:r>
            <a:r>
              <a:rPr lang="en-US" sz="3000" dirty="0"/>
              <a:t>: Improve risk modeling for crop insurance using real-time data.</a:t>
            </a:r>
          </a:p>
          <a:p>
            <a:pPr marL="285750" indent="-285750">
              <a:buFont typeface="Arial" panose="020B0604020202020204" pitchFamily="34" charset="0"/>
              <a:buChar char="•"/>
            </a:pPr>
            <a:r>
              <a:rPr lang="en-US" sz="3000" b="1" dirty="0"/>
              <a:t>Sustainable Farming</a:t>
            </a:r>
            <a:r>
              <a:rPr lang="en-US" sz="3000" dirty="0"/>
              <a:t>: Promote data-driven decision-making that encourages environmentally sustainable practices.</a:t>
            </a:r>
          </a:p>
          <a:p>
            <a:endParaRPr lang="en-IN" sz="3000" dirty="0"/>
          </a:p>
        </p:txBody>
      </p:sp>
      <p:pic>
        <p:nvPicPr>
          <p:cNvPr id="1030" name="Picture 6" descr="Finance Logo Photos, Images &amp; Pictures | Shutterstock">
            <a:extLst>
              <a:ext uri="{FF2B5EF4-FFF2-40B4-BE49-F238E27FC236}">
                <a16:creationId xmlns:a16="http://schemas.microsoft.com/office/drawing/2014/main" id="{E446A7BB-DFA1-F2EE-C6A4-2ABCE509064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46" t="17391" r="28846" b="19752"/>
          <a:stretch/>
        </p:blipFill>
        <p:spPr bwMode="auto">
          <a:xfrm>
            <a:off x="15925800" y="239055"/>
            <a:ext cx="20193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78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4D20"/>
        </a:solidFill>
        <a:effectLst/>
      </p:bgPr>
    </p:bg>
    <p:spTree>
      <p:nvGrpSpPr>
        <p:cNvPr id="1" name=""/>
        <p:cNvGrpSpPr/>
        <p:nvPr/>
      </p:nvGrpSpPr>
      <p:grpSpPr>
        <a:xfrm>
          <a:off x="0" y="0"/>
          <a:ext cx="0" cy="0"/>
          <a:chOff x="0" y="0"/>
          <a:chExt cx="0" cy="0"/>
        </a:xfrm>
      </p:grpSpPr>
      <p:sp>
        <p:nvSpPr>
          <p:cNvPr id="2" name="Freeform 2"/>
          <p:cNvSpPr/>
          <p:nvPr/>
        </p:nvSpPr>
        <p:spPr>
          <a:xfrm>
            <a:off x="-2196273" y="-1835664"/>
            <a:ext cx="22680545" cy="14350600"/>
          </a:xfrm>
          <a:custGeom>
            <a:avLst/>
            <a:gdLst/>
            <a:ahLst/>
            <a:cxnLst/>
            <a:rect l="l" t="t" r="r" b="b"/>
            <a:pathLst>
              <a:path w="22680545" h="14350600">
                <a:moveTo>
                  <a:pt x="0" y="0"/>
                </a:moveTo>
                <a:lnTo>
                  <a:pt x="22680546" y="0"/>
                </a:lnTo>
                <a:lnTo>
                  <a:pt x="22680546" y="14350599"/>
                </a:lnTo>
                <a:lnTo>
                  <a:pt x="0" y="14350599"/>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p:cNvSpPr txBox="1"/>
          <p:nvPr/>
        </p:nvSpPr>
        <p:spPr>
          <a:xfrm>
            <a:off x="1432492" y="1147907"/>
            <a:ext cx="3382847" cy="383695"/>
          </a:xfrm>
          <a:prstGeom prst="rect">
            <a:avLst/>
          </a:prstGeom>
        </p:spPr>
        <p:txBody>
          <a:bodyPr wrap="square" lIns="0" tIns="0" rIns="0" bIns="0" rtlCol="0" anchor="t">
            <a:spAutoFit/>
          </a:bodyPr>
          <a:lstStyle/>
          <a:p>
            <a:pPr algn="r">
              <a:lnSpc>
                <a:spcPts val="2742"/>
              </a:lnSpc>
            </a:pPr>
            <a:r>
              <a:rPr lang="en-US" sz="3600" b="1" dirty="0">
                <a:solidFill>
                  <a:srgbClr val="E0CB33"/>
                </a:solidFill>
                <a:latin typeface="Agrandir Bold"/>
                <a:ea typeface="Agrandir Bold"/>
                <a:cs typeface="Agrandir Bold"/>
                <a:sym typeface="Agrandir Bold"/>
              </a:rPr>
              <a:t>CONCLUSION</a:t>
            </a:r>
          </a:p>
        </p:txBody>
      </p:sp>
      <p:sp>
        <p:nvSpPr>
          <p:cNvPr id="42" name="TextBox 31">
            <a:extLst>
              <a:ext uri="{FF2B5EF4-FFF2-40B4-BE49-F238E27FC236}">
                <a16:creationId xmlns:a16="http://schemas.microsoft.com/office/drawing/2014/main" id="{AD286011-1A6C-20DE-A390-05FE899F1986}"/>
              </a:ext>
            </a:extLst>
          </p:cNvPr>
          <p:cNvSpPr txBox="1"/>
          <p:nvPr/>
        </p:nvSpPr>
        <p:spPr>
          <a:xfrm>
            <a:off x="1516345" y="3635395"/>
            <a:ext cx="15255307" cy="5090817"/>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AI-based agricultural loan approval model enhances loan accessibility by incorporating essential features like weather forecasts, soil quality, and farming experience.</a:t>
            </a:r>
          </a:p>
          <a:p>
            <a:pPr marR="0" lvl="0" algn="l" defTabSz="914400" rtl="0" eaLnBrk="0" fontAlgn="base" latinLnBrk="0" hangingPunct="0">
              <a:lnSpc>
                <a:spcPct val="15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XGBoost provides the best balance between accuracy and speed, while Random Forest delivers the highest accuracy.</a:t>
            </a:r>
          </a:p>
          <a:p>
            <a:pPr marR="0" lvl="0" algn="l" defTabSz="914400" rtl="0" eaLnBrk="0" fontAlgn="base" latinLnBrk="0" hangingPunct="0">
              <a:lnSpc>
                <a:spcPct val="15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By reducing financial risks for farmers and banks, this model contributes to agricultural sustainability and food security. </a:t>
            </a:r>
          </a:p>
        </p:txBody>
      </p:sp>
    </p:spTree>
    <p:extLst>
      <p:ext uri="{BB962C8B-B14F-4D97-AF65-F5344CB8AC3E}">
        <p14:creationId xmlns:p14="http://schemas.microsoft.com/office/powerpoint/2010/main" val="282939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Freeform 2"/>
          <p:cNvSpPr/>
          <p:nvPr/>
        </p:nvSpPr>
        <p:spPr>
          <a:xfrm>
            <a:off x="-2196273" y="-1835664"/>
            <a:ext cx="22680545" cy="14350600"/>
          </a:xfrm>
          <a:custGeom>
            <a:avLst/>
            <a:gdLst/>
            <a:ahLst/>
            <a:cxnLst/>
            <a:rect l="l" t="t" r="r" b="b"/>
            <a:pathLst>
              <a:path w="22680545" h="14350600">
                <a:moveTo>
                  <a:pt x="0" y="0"/>
                </a:moveTo>
                <a:lnTo>
                  <a:pt x="22680546" y="0"/>
                </a:lnTo>
                <a:lnTo>
                  <a:pt x="22680546" y="14350599"/>
                </a:lnTo>
                <a:lnTo>
                  <a:pt x="0" y="14350599"/>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1028700" y="2455044"/>
            <a:ext cx="16192500" cy="1029680"/>
            <a:chOff x="0" y="0"/>
            <a:chExt cx="1961010" cy="271191"/>
          </a:xfrm>
        </p:grpSpPr>
        <p:sp>
          <p:nvSpPr>
            <p:cNvPr id="11" name="Freeform 11"/>
            <p:cNvSpPr/>
            <p:nvPr/>
          </p:nvSpPr>
          <p:spPr>
            <a:xfrm>
              <a:off x="0" y="0"/>
              <a:ext cx="1961010" cy="271191"/>
            </a:xfrm>
            <a:custGeom>
              <a:avLst/>
              <a:gdLst/>
              <a:ahLst/>
              <a:cxnLst/>
              <a:rect l="l" t="t" r="r" b="b"/>
              <a:pathLst>
                <a:path w="1961010" h="271191">
                  <a:moveTo>
                    <a:pt x="0" y="0"/>
                  </a:moveTo>
                  <a:lnTo>
                    <a:pt x="1961010" y="0"/>
                  </a:lnTo>
                  <a:lnTo>
                    <a:pt x="1961010" y="271191"/>
                  </a:lnTo>
                  <a:lnTo>
                    <a:pt x="0" y="271191"/>
                  </a:lnTo>
                  <a:close/>
                </a:path>
              </a:pathLst>
            </a:custGeom>
            <a:solidFill>
              <a:srgbClr val="E0CB33"/>
            </a:solidFill>
          </p:spPr>
        </p:sp>
        <p:sp>
          <p:nvSpPr>
            <p:cNvPr id="12" name="TextBox 12"/>
            <p:cNvSpPr txBox="1"/>
            <p:nvPr/>
          </p:nvSpPr>
          <p:spPr>
            <a:xfrm>
              <a:off x="0" y="-85725"/>
              <a:ext cx="1961010" cy="356916"/>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028700" y="4132325"/>
            <a:ext cx="16192500" cy="1029680"/>
            <a:chOff x="0" y="0"/>
            <a:chExt cx="1961010" cy="271191"/>
          </a:xfrm>
        </p:grpSpPr>
        <p:sp>
          <p:nvSpPr>
            <p:cNvPr id="14" name="Freeform 14"/>
            <p:cNvSpPr/>
            <p:nvPr/>
          </p:nvSpPr>
          <p:spPr>
            <a:xfrm>
              <a:off x="0" y="0"/>
              <a:ext cx="1961010" cy="271191"/>
            </a:xfrm>
            <a:custGeom>
              <a:avLst/>
              <a:gdLst/>
              <a:ahLst/>
              <a:cxnLst/>
              <a:rect l="l" t="t" r="r" b="b"/>
              <a:pathLst>
                <a:path w="1961010" h="271191">
                  <a:moveTo>
                    <a:pt x="0" y="0"/>
                  </a:moveTo>
                  <a:lnTo>
                    <a:pt x="1961010" y="0"/>
                  </a:lnTo>
                  <a:lnTo>
                    <a:pt x="1961010" y="271191"/>
                  </a:lnTo>
                  <a:lnTo>
                    <a:pt x="0" y="271191"/>
                  </a:lnTo>
                  <a:close/>
                </a:path>
              </a:pathLst>
            </a:custGeom>
            <a:solidFill>
              <a:srgbClr val="ECEBE4"/>
            </a:solidFill>
          </p:spPr>
        </p:sp>
        <p:sp>
          <p:nvSpPr>
            <p:cNvPr id="15" name="TextBox 15"/>
            <p:cNvSpPr txBox="1"/>
            <p:nvPr/>
          </p:nvSpPr>
          <p:spPr>
            <a:xfrm>
              <a:off x="0" y="-85725"/>
              <a:ext cx="1961010" cy="356916"/>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86574" y="1137494"/>
            <a:ext cx="3382847" cy="383695"/>
          </a:xfrm>
          <a:prstGeom prst="rect">
            <a:avLst/>
          </a:prstGeom>
        </p:spPr>
        <p:txBody>
          <a:bodyPr wrap="square" lIns="0" tIns="0" rIns="0" bIns="0" rtlCol="0" anchor="t">
            <a:spAutoFit/>
          </a:bodyPr>
          <a:lstStyle/>
          <a:p>
            <a:pPr algn="r">
              <a:lnSpc>
                <a:spcPts val="2742"/>
              </a:lnSpc>
            </a:pPr>
            <a:r>
              <a:rPr lang="en-US" sz="3600" b="1" dirty="0">
                <a:solidFill>
                  <a:srgbClr val="1B4D20"/>
                </a:solidFill>
                <a:latin typeface="Agrandir Bold"/>
                <a:ea typeface="Agrandir Bold"/>
                <a:cs typeface="Agrandir Bold"/>
                <a:sym typeface="Agrandir Bold"/>
              </a:rPr>
              <a:t>Future Scope</a:t>
            </a:r>
          </a:p>
        </p:txBody>
      </p:sp>
      <p:sp>
        <p:nvSpPr>
          <p:cNvPr id="30" name="TextBox 30"/>
          <p:cNvSpPr txBox="1"/>
          <p:nvPr/>
        </p:nvSpPr>
        <p:spPr>
          <a:xfrm>
            <a:off x="1222800" y="2789913"/>
            <a:ext cx="15769800" cy="374974"/>
          </a:xfrm>
          <a:prstGeom prst="rect">
            <a:avLst/>
          </a:prstGeom>
        </p:spPr>
        <p:txBody>
          <a:bodyPr wrap="square" lIns="0" tIns="0" rIns="0" bIns="0" rtlCol="0" anchor="t">
            <a:spAutoFit/>
          </a:bodyPr>
          <a:lstStyle/>
          <a:p>
            <a:pPr marL="0" lvl="0" indent="0" algn="just">
              <a:lnSpc>
                <a:spcPts val="2902"/>
              </a:lnSpc>
              <a:spcBef>
                <a:spcPct val="0"/>
              </a:spcBef>
            </a:pPr>
            <a:r>
              <a:rPr lang="en-US" sz="2800" b="1" dirty="0"/>
              <a:t>Real-time Weather Updates</a:t>
            </a:r>
            <a:r>
              <a:rPr lang="en-US" sz="2800" dirty="0"/>
              <a:t>: Incorporate live weather data for more accurate predictions.</a:t>
            </a:r>
            <a:endParaRPr lang="en-US" sz="2662" spc="-103" dirty="0">
              <a:solidFill>
                <a:srgbClr val="1B4D20"/>
              </a:solidFill>
              <a:latin typeface="Agrandir"/>
              <a:ea typeface="Agrandir"/>
              <a:cs typeface="Agrandir"/>
              <a:sym typeface="Agrandir"/>
            </a:endParaRPr>
          </a:p>
        </p:txBody>
      </p:sp>
      <p:sp>
        <p:nvSpPr>
          <p:cNvPr id="31" name="TextBox 31"/>
          <p:cNvSpPr txBox="1"/>
          <p:nvPr/>
        </p:nvSpPr>
        <p:spPr>
          <a:xfrm>
            <a:off x="1432492" y="4475052"/>
            <a:ext cx="15255307" cy="374974"/>
          </a:xfrm>
          <a:prstGeom prst="rect">
            <a:avLst/>
          </a:prstGeom>
        </p:spPr>
        <p:txBody>
          <a:bodyPr wrap="square" lIns="0" tIns="0" rIns="0" bIns="0" rtlCol="0" anchor="t">
            <a:spAutoFit/>
          </a:bodyPr>
          <a:lstStyle/>
          <a:p>
            <a:pPr marL="0" lvl="0" indent="0" algn="just">
              <a:lnSpc>
                <a:spcPts val="2902"/>
              </a:lnSpc>
              <a:spcBef>
                <a:spcPct val="0"/>
              </a:spcBef>
            </a:pPr>
            <a:r>
              <a:rPr lang="en-US" sz="2800" b="1" dirty="0"/>
              <a:t>Integration of Satellite Data</a:t>
            </a:r>
            <a:r>
              <a:rPr lang="en-US" sz="2800" dirty="0"/>
              <a:t>: Improve crop and soil assessments through remote sensing.</a:t>
            </a:r>
            <a:endParaRPr lang="en-US" sz="2662" spc="-103" dirty="0">
              <a:solidFill>
                <a:srgbClr val="1B4D20"/>
              </a:solidFill>
              <a:latin typeface="Agrandir"/>
              <a:ea typeface="Agrandir"/>
              <a:cs typeface="Agrandir"/>
              <a:sym typeface="Agrandir"/>
            </a:endParaRPr>
          </a:p>
        </p:txBody>
      </p:sp>
      <p:grpSp>
        <p:nvGrpSpPr>
          <p:cNvPr id="33" name="Group 10">
            <a:extLst>
              <a:ext uri="{FF2B5EF4-FFF2-40B4-BE49-F238E27FC236}">
                <a16:creationId xmlns:a16="http://schemas.microsoft.com/office/drawing/2014/main" id="{9DB1D5BE-3C3E-AFAD-8BC4-917528AF6018}"/>
              </a:ext>
            </a:extLst>
          </p:cNvPr>
          <p:cNvGrpSpPr/>
          <p:nvPr/>
        </p:nvGrpSpPr>
        <p:grpSpPr>
          <a:xfrm>
            <a:off x="1011450" y="5772597"/>
            <a:ext cx="16192500" cy="1029680"/>
            <a:chOff x="0" y="0"/>
            <a:chExt cx="1961010" cy="271191"/>
          </a:xfrm>
        </p:grpSpPr>
        <p:sp>
          <p:nvSpPr>
            <p:cNvPr id="34" name="Freeform 11">
              <a:extLst>
                <a:ext uri="{FF2B5EF4-FFF2-40B4-BE49-F238E27FC236}">
                  <a16:creationId xmlns:a16="http://schemas.microsoft.com/office/drawing/2014/main" id="{8F1ACD11-5029-BFBA-0E48-8F1650AC5901}"/>
                </a:ext>
              </a:extLst>
            </p:cNvPr>
            <p:cNvSpPr/>
            <p:nvPr/>
          </p:nvSpPr>
          <p:spPr>
            <a:xfrm>
              <a:off x="0" y="0"/>
              <a:ext cx="1961010" cy="271191"/>
            </a:xfrm>
            <a:custGeom>
              <a:avLst/>
              <a:gdLst/>
              <a:ahLst/>
              <a:cxnLst/>
              <a:rect l="l" t="t" r="r" b="b"/>
              <a:pathLst>
                <a:path w="1961010" h="271191">
                  <a:moveTo>
                    <a:pt x="0" y="0"/>
                  </a:moveTo>
                  <a:lnTo>
                    <a:pt x="1961010" y="0"/>
                  </a:lnTo>
                  <a:lnTo>
                    <a:pt x="1961010" y="271191"/>
                  </a:lnTo>
                  <a:lnTo>
                    <a:pt x="0" y="271191"/>
                  </a:lnTo>
                  <a:close/>
                </a:path>
              </a:pathLst>
            </a:custGeom>
            <a:solidFill>
              <a:srgbClr val="E0CB33"/>
            </a:solidFill>
          </p:spPr>
        </p:sp>
        <p:sp>
          <p:nvSpPr>
            <p:cNvPr id="35" name="TextBox 12">
              <a:extLst>
                <a:ext uri="{FF2B5EF4-FFF2-40B4-BE49-F238E27FC236}">
                  <a16:creationId xmlns:a16="http://schemas.microsoft.com/office/drawing/2014/main" id="{B3ADB554-E8EF-280F-48EF-250C20AF3D5C}"/>
                </a:ext>
              </a:extLst>
            </p:cNvPr>
            <p:cNvSpPr txBox="1"/>
            <p:nvPr/>
          </p:nvSpPr>
          <p:spPr>
            <a:xfrm>
              <a:off x="0" y="-85725"/>
              <a:ext cx="1961010" cy="356916"/>
            </a:xfrm>
            <a:prstGeom prst="rect">
              <a:avLst/>
            </a:prstGeom>
          </p:spPr>
          <p:txBody>
            <a:bodyPr lIns="50800" tIns="50800" rIns="50800" bIns="50800" rtlCol="0" anchor="ctr"/>
            <a:lstStyle/>
            <a:p>
              <a:pPr algn="ctr">
                <a:lnSpc>
                  <a:spcPts val="2659"/>
                </a:lnSpc>
              </a:pPr>
              <a:endParaRPr/>
            </a:p>
          </p:txBody>
        </p:sp>
      </p:grpSp>
      <p:grpSp>
        <p:nvGrpSpPr>
          <p:cNvPr id="36" name="Group 13">
            <a:extLst>
              <a:ext uri="{FF2B5EF4-FFF2-40B4-BE49-F238E27FC236}">
                <a16:creationId xmlns:a16="http://schemas.microsoft.com/office/drawing/2014/main" id="{8B2C2E74-25CD-09AB-6E79-505B7B0D71CA}"/>
              </a:ext>
            </a:extLst>
          </p:cNvPr>
          <p:cNvGrpSpPr/>
          <p:nvPr/>
        </p:nvGrpSpPr>
        <p:grpSpPr>
          <a:xfrm>
            <a:off x="963895" y="7449944"/>
            <a:ext cx="16192500" cy="1029680"/>
            <a:chOff x="0" y="0"/>
            <a:chExt cx="1961010" cy="271191"/>
          </a:xfrm>
        </p:grpSpPr>
        <p:sp>
          <p:nvSpPr>
            <p:cNvPr id="37" name="Freeform 14">
              <a:extLst>
                <a:ext uri="{FF2B5EF4-FFF2-40B4-BE49-F238E27FC236}">
                  <a16:creationId xmlns:a16="http://schemas.microsoft.com/office/drawing/2014/main" id="{C953B06B-4F5D-FA6E-E96E-EB3AF75FC8EE}"/>
                </a:ext>
              </a:extLst>
            </p:cNvPr>
            <p:cNvSpPr/>
            <p:nvPr/>
          </p:nvSpPr>
          <p:spPr>
            <a:xfrm>
              <a:off x="0" y="0"/>
              <a:ext cx="1961010" cy="271191"/>
            </a:xfrm>
            <a:custGeom>
              <a:avLst/>
              <a:gdLst/>
              <a:ahLst/>
              <a:cxnLst/>
              <a:rect l="l" t="t" r="r" b="b"/>
              <a:pathLst>
                <a:path w="1961010" h="271191">
                  <a:moveTo>
                    <a:pt x="0" y="0"/>
                  </a:moveTo>
                  <a:lnTo>
                    <a:pt x="1961010" y="0"/>
                  </a:lnTo>
                  <a:lnTo>
                    <a:pt x="1961010" y="271191"/>
                  </a:lnTo>
                  <a:lnTo>
                    <a:pt x="0" y="271191"/>
                  </a:lnTo>
                  <a:close/>
                </a:path>
              </a:pathLst>
            </a:custGeom>
            <a:solidFill>
              <a:srgbClr val="ECEBE4"/>
            </a:solidFill>
          </p:spPr>
        </p:sp>
        <p:sp>
          <p:nvSpPr>
            <p:cNvPr id="38" name="TextBox 15">
              <a:extLst>
                <a:ext uri="{FF2B5EF4-FFF2-40B4-BE49-F238E27FC236}">
                  <a16:creationId xmlns:a16="http://schemas.microsoft.com/office/drawing/2014/main" id="{C821DD9A-225D-382A-BAE7-F5D00E23E46F}"/>
                </a:ext>
              </a:extLst>
            </p:cNvPr>
            <p:cNvSpPr txBox="1"/>
            <p:nvPr/>
          </p:nvSpPr>
          <p:spPr>
            <a:xfrm>
              <a:off x="0" y="-85725"/>
              <a:ext cx="1961010" cy="356916"/>
            </a:xfrm>
            <a:prstGeom prst="rect">
              <a:avLst/>
            </a:prstGeom>
          </p:spPr>
          <p:txBody>
            <a:bodyPr lIns="50800" tIns="50800" rIns="50800" bIns="50800" rtlCol="0" anchor="ctr"/>
            <a:lstStyle/>
            <a:p>
              <a:pPr algn="ctr">
                <a:lnSpc>
                  <a:spcPts val="2659"/>
                </a:lnSpc>
              </a:pPr>
              <a:endParaRPr/>
            </a:p>
          </p:txBody>
        </p:sp>
      </p:grpSp>
      <p:sp>
        <p:nvSpPr>
          <p:cNvPr id="39" name="TextBox 31">
            <a:extLst>
              <a:ext uri="{FF2B5EF4-FFF2-40B4-BE49-F238E27FC236}">
                <a16:creationId xmlns:a16="http://schemas.microsoft.com/office/drawing/2014/main" id="{625C8AE1-C74C-6988-9FAC-A489B0C1E5C5}"/>
              </a:ext>
            </a:extLst>
          </p:cNvPr>
          <p:cNvSpPr txBox="1"/>
          <p:nvPr/>
        </p:nvSpPr>
        <p:spPr>
          <a:xfrm>
            <a:off x="1344448" y="6099950"/>
            <a:ext cx="15255307" cy="374974"/>
          </a:xfrm>
          <a:prstGeom prst="rect">
            <a:avLst/>
          </a:prstGeom>
        </p:spPr>
        <p:txBody>
          <a:bodyPr wrap="square" lIns="0" tIns="0" rIns="0" bIns="0" rtlCol="0" anchor="t">
            <a:spAutoFit/>
          </a:bodyPr>
          <a:lstStyle/>
          <a:p>
            <a:pPr marL="0" lvl="0" indent="0" algn="just">
              <a:lnSpc>
                <a:spcPts val="2902"/>
              </a:lnSpc>
              <a:spcBef>
                <a:spcPct val="0"/>
              </a:spcBef>
            </a:pPr>
            <a:r>
              <a:rPr lang="en-US" sz="2800" b="1" dirty="0"/>
              <a:t>Alternative Credit Scoring</a:t>
            </a:r>
            <a:r>
              <a:rPr lang="en-US" sz="2800" dirty="0"/>
              <a:t>: Use non-traditional data sources for more inclusive credit assessments.</a:t>
            </a:r>
            <a:endParaRPr lang="en-US" sz="2662" spc="-103" dirty="0">
              <a:solidFill>
                <a:srgbClr val="1B4D20"/>
              </a:solidFill>
              <a:latin typeface="Agrandir"/>
              <a:ea typeface="Agrandir"/>
              <a:cs typeface="Agrandir"/>
              <a:sym typeface="Agrandir"/>
            </a:endParaRPr>
          </a:p>
        </p:txBody>
      </p:sp>
      <p:sp>
        <p:nvSpPr>
          <p:cNvPr id="42" name="TextBox 31">
            <a:extLst>
              <a:ext uri="{FF2B5EF4-FFF2-40B4-BE49-F238E27FC236}">
                <a16:creationId xmlns:a16="http://schemas.microsoft.com/office/drawing/2014/main" id="{AD286011-1A6C-20DE-A390-05FE899F1986}"/>
              </a:ext>
            </a:extLst>
          </p:cNvPr>
          <p:cNvSpPr txBox="1"/>
          <p:nvPr/>
        </p:nvSpPr>
        <p:spPr>
          <a:xfrm>
            <a:off x="1344447" y="7699626"/>
            <a:ext cx="15255307" cy="746871"/>
          </a:xfrm>
          <a:prstGeom prst="rect">
            <a:avLst/>
          </a:prstGeom>
        </p:spPr>
        <p:txBody>
          <a:bodyPr wrap="square" lIns="0" tIns="0" rIns="0" bIns="0" rtlCol="0" anchor="t">
            <a:spAutoFit/>
          </a:bodyPr>
          <a:lstStyle/>
          <a:p>
            <a:pPr marL="0" lvl="0" indent="0" algn="just">
              <a:lnSpc>
                <a:spcPts val="2902"/>
              </a:lnSpc>
              <a:spcBef>
                <a:spcPct val="0"/>
              </a:spcBef>
            </a:pPr>
            <a:r>
              <a:rPr lang="en-US" sz="2800" b="1" dirty="0"/>
              <a:t>Nationwide/Global Expansion</a:t>
            </a:r>
            <a:r>
              <a:rPr lang="en-US" sz="2800" dirty="0"/>
              <a:t>: Apply the model to different climatic regions for wider agricultural financing.</a:t>
            </a:r>
            <a:endParaRPr lang="en-US" sz="2662" spc="-103" dirty="0">
              <a:solidFill>
                <a:srgbClr val="1B4D20"/>
              </a:solidFill>
              <a:latin typeface="Agrandir"/>
              <a:ea typeface="Agrandir"/>
              <a:cs typeface="Agrandir"/>
              <a:sym typeface="Agrand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BE4"/>
        </a:solidFill>
        <a:effectLst/>
      </p:bgPr>
    </p:bg>
    <p:spTree>
      <p:nvGrpSpPr>
        <p:cNvPr id="1" name=""/>
        <p:cNvGrpSpPr/>
        <p:nvPr/>
      </p:nvGrpSpPr>
      <p:grpSpPr>
        <a:xfrm>
          <a:off x="0" y="0"/>
          <a:ext cx="0" cy="0"/>
          <a:chOff x="0" y="0"/>
          <a:chExt cx="0" cy="0"/>
        </a:xfrm>
      </p:grpSpPr>
      <p:sp>
        <p:nvSpPr>
          <p:cNvPr id="2" name="Freeform 2"/>
          <p:cNvSpPr/>
          <p:nvPr/>
        </p:nvSpPr>
        <p:spPr>
          <a:xfrm>
            <a:off x="-2362200" y="-876300"/>
            <a:ext cx="22680545" cy="7850141"/>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044398"/>
            <a:ext cx="315748" cy="223523"/>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1596559" y="609965"/>
            <a:ext cx="9278798" cy="960776"/>
          </a:xfrm>
          <a:prstGeom prst="rect">
            <a:avLst/>
          </a:prstGeom>
        </p:spPr>
        <p:txBody>
          <a:bodyPr lIns="0" tIns="0" rIns="0" bIns="0" rtlCol="0" anchor="t">
            <a:spAutoFit/>
          </a:bodyPr>
          <a:lstStyle/>
          <a:p>
            <a:pPr algn="ctr">
              <a:lnSpc>
                <a:spcPts val="8745"/>
              </a:lnSpc>
            </a:pPr>
            <a:r>
              <a:rPr lang="en-US" sz="3600" b="1" dirty="0">
                <a:solidFill>
                  <a:srgbClr val="1B4D20"/>
                </a:solidFill>
                <a:latin typeface="Agrandir Bold"/>
                <a:ea typeface="Agrandir Bold"/>
                <a:cs typeface="Agrandir Bold"/>
                <a:sym typeface="Agrandir Bold"/>
              </a:rPr>
              <a:t>References</a:t>
            </a:r>
          </a:p>
        </p:txBody>
      </p:sp>
      <p:sp>
        <p:nvSpPr>
          <p:cNvPr id="5" name="TextBox 4">
            <a:extLst>
              <a:ext uri="{FF2B5EF4-FFF2-40B4-BE49-F238E27FC236}">
                <a16:creationId xmlns:a16="http://schemas.microsoft.com/office/drawing/2014/main" id="{44935724-4D42-1AAE-2C1A-4CF2769B0AF0}"/>
              </a:ext>
            </a:extLst>
          </p:cNvPr>
          <p:cNvSpPr txBox="1"/>
          <p:nvPr/>
        </p:nvSpPr>
        <p:spPr>
          <a:xfrm>
            <a:off x="1028700" y="2095500"/>
            <a:ext cx="13982700" cy="6124754"/>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err="1">
                <a:solidFill>
                  <a:srgbClr val="222222"/>
                </a:solidFill>
                <a:effectLst/>
              </a:rPr>
              <a:t>Viswanatha</a:t>
            </a:r>
            <a:r>
              <a:rPr lang="en-US" sz="2800" b="0" i="0" dirty="0">
                <a:solidFill>
                  <a:srgbClr val="222222"/>
                </a:solidFill>
                <a:effectLst/>
              </a:rPr>
              <a:t>, V., Ramachandra, A. C., Vishwas, K. N., &amp; Adithya, G. (2023). Prediction of loan approval in banks using machine learning approach. </a:t>
            </a:r>
            <a:r>
              <a:rPr lang="en-US" sz="2800" b="0" i="1" dirty="0">
                <a:solidFill>
                  <a:srgbClr val="222222"/>
                </a:solidFill>
                <a:effectLst/>
              </a:rPr>
              <a:t>International Journal of Engineering and Management Research</a:t>
            </a:r>
            <a:r>
              <a:rPr lang="en-US" sz="2800" b="0" i="0" dirty="0">
                <a:solidFill>
                  <a:srgbClr val="222222"/>
                </a:solidFill>
                <a:effectLst/>
              </a:rPr>
              <a:t>, </a:t>
            </a:r>
            <a:r>
              <a:rPr lang="en-US" sz="2800" b="0" i="1" dirty="0">
                <a:solidFill>
                  <a:srgbClr val="222222"/>
                </a:solidFill>
                <a:effectLst/>
              </a:rPr>
              <a:t>13</a:t>
            </a:r>
            <a:r>
              <a:rPr lang="en-US" sz="2800" b="0" i="0" dirty="0">
                <a:solidFill>
                  <a:srgbClr val="222222"/>
                </a:solidFill>
                <a:effectLst/>
              </a:rPr>
              <a:t>(4), 7-19. </a:t>
            </a:r>
            <a:r>
              <a:rPr lang="en-US" sz="2800" b="0" i="0" dirty="0">
                <a:solidFill>
                  <a:srgbClr val="222222"/>
                </a:solidFill>
                <a:effectLst/>
                <a:hlinkClick r:id="rId6"/>
              </a:rPr>
              <a:t>link</a:t>
            </a:r>
            <a:endParaRPr lang="en-US" sz="2800" b="0" i="0" dirty="0">
              <a:solidFill>
                <a:srgbClr val="222222"/>
              </a:solidFill>
              <a:effectLst/>
            </a:endParaRPr>
          </a:p>
          <a:p>
            <a:pPr marL="285750" indent="-285750">
              <a:buFont typeface="Arial" panose="020B0604020202020204" pitchFamily="34" charset="0"/>
              <a:buChar char="•"/>
            </a:pPr>
            <a:r>
              <a:rPr lang="en-US" sz="2800" b="0" i="0" dirty="0">
                <a:solidFill>
                  <a:srgbClr val="222222"/>
                </a:solidFill>
                <a:effectLst/>
              </a:rPr>
              <a:t>Gardner, A. S., Maclean, I. M. D., Gaston, K. J., &amp; </a:t>
            </a:r>
            <a:r>
              <a:rPr lang="en-US" sz="2800" b="0" i="0" dirty="0" err="1">
                <a:solidFill>
                  <a:srgbClr val="222222"/>
                </a:solidFill>
                <a:effectLst/>
              </a:rPr>
              <a:t>Bütikofer</a:t>
            </a:r>
            <a:r>
              <a:rPr lang="en-US" sz="2800" b="0" i="0" dirty="0">
                <a:solidFill>
                  <a:srgbClr val="222222"/>
                </a:solidFill>
                <a:effectLst/>
              </a:rPr>
              <a:t>, L. (2021). Forecasting future crop suitability with microclimate data. </a:t>
            </a:r>
            <a:r>
              <a:rPr lang="en-US" sz="2800" b="0" i="1" dirty="0">
                <a:solidFill>
                  <a:srgbClr val="222222"/>
                </a:solidFill>
                <a:effectLst/>
              </a:rPr>
              <a:t>Agricultural Systems</a:t>
            </a:r>
            <a:r>
              <a:rPr lang="en-US" sz="2800" b="0" i="0" dirty="0">
                <a:solidFill>
                  <a:srgbClr val="222222"/>
                </a:solidFill>
                <a:effectLst/>
              </a:rPr>
              <a:t>, </a:t>
            </a:r>
            <a:r>
              <a:rPr lang="en-US" sz="2800" b="0" i="1" dirty="0">
                <a:solidFill>
                  <a:srgbClr val="222222"/>
                </a:solidFill>
                <a:effectLst/>
              </a:rPr>
              <a:t>190</a:t>
            </a:r>
            <a:r>
              <a:rPr lang="en-US" sz="2800" b="0" i="0" dirty="0">
                <a:solidFill>
                  <a:srgbClr val="222222"/>
                </a:solidFill>
                <a:effectLst/>
              </a:rPr>
              <a:t>, 103084. </a:t>
            </a:r>
            <a:r>
              <a:rPr lang="en-US" sz="2800" b="0" i="0" dirty="0">
                <a:solidFill>
                  <a:srgbClr val="222222"/>
                </a:solidFill>
                <a:effectLst/>
                <a:hlinkClick r:id="rId7"/>
              </a:rPr>
              <a:t>link</a:t>
            </a:r>
            <a:endParaRPr lang="en-US" sz="2800" b="0" i="0" dirty="0">
              <a:solidFill>
                <a:srgbClr val="222222"/>
              </a:solidFill>
              <a:effectLst/>
            </a:endParaRPr>
          </a:p>
          <a:p>
            <a:pPr marL="285750" indent="-285750">
              <a:buFont typeface="Arial" panose="020B0604020202020204" pitchFamily="34" charset="0"/>
              <a:buChar char="•"/>
            </a:pPr>
            <a:r>
              <a:rPr lang="en-US" sz="2800" b="0" i="0" dirty="0" err="1">
                <a:solidFill>
                  <a:srgbClr val="222222"/>
                </a:solidFill>
                <a:effectLst/>
              </a:rPr>
              <a:t>Bhawsar</a:t>
            </a:r>
            <a:r>
              <a:rPr lang="en-US" sz="2800" b="0" i="0" dirty="0">
                <a:solidFill>
                  <a:srgbClr val="222222"/>
                </a:solidFill>
                <a:effectLst/>
              </a:rPr>
              <a:t>, M., Tewari, V., &amp; Khare, P. (2021). A survey of weather forecasting based on machine learning and deep learning techniques. </a:t>
            </a:r>
            <a:r>
              <a:rPr lang="en-US" sz="2800" b="0" i="1" dirty="0">
                <a:solidFill>
                  <a:srgbClr val="222222"/>
                </a:solidFill>
                <a:effectLst/>
              </a:rPr>
              <a:t>International Journal of Emerging Trends in Engineering Research</a:t>
            </a:r>
            <a:r>
              <a:rPr lang="en-US" sz="2800" b="0" i="0" dirty="0">
                <a:solidFill>
                  <a:srgbClr val="222222"/>
                </a:solidFill>
                <a:effectLst/>
              </a:rPr>
              <a:t>, </a:t>
            </a:r>
            <a:r>
              <a:rPr lang="en-US" sz="2800" b="0" i="1" dirty="0">
                <a:solidFill>
                  <a:srgbClr val="222222"/>
                </a:solidFill>
                <a:effectLst/>
              </a:rPr>
              <a:t>9</a:t>
            </a:r>
            <a:r>
              <a:rPr lang="en-US" sz="2800" b="0" i="0" dirty="0">
                <a:solidFill>
                  <a:srgbClr val="222222"/>
                </a:solidFill>
                <a:effectLst/>
              </a:rPr>
              <a:t>(7). </a:t>
            </a:r>
            <a:r>
              <a:rPr lang="en-US" sz="2800" b="0" i="0" dirty="0">
                <a:solidFill>
                  <a:srgbClr val="222222"/>
                </a:solidFill>
                <a:effectLst/>
                <a:hlinkClick r:id="rId8"/>
              </a:rPr>
              <a:t>link</a:t>
            </a:r>
            <a:endParaRPr lang="en-US" sz="2800" b="0" i="0" dirty="0">
              <a:solidFill>
                <a:srgbClr val="222222"/>
              </a:solidFill>
              <a:effectLst/>
            </a:endParaRPr>
          </a:p>
          <a:p>
            <a:pPr marL="285750" indent="-285750">
              <a:buFont typeface="Arial" panose="020B0604020202020204" pitchFamily="34" charset="0"/>
              <a:buChar char="•"/>
            </a:pPr>
            <a:r>
              <a:rPr lang="en-IN" sz="2800" b="0" i="0" dirty="0">
                <a:solidFill>
                  <a:srgbClr val="222222"/>
                </a:solidFill>
                <a:effectLst/>
              </a:rPr>
              <a:t>Chapman, S., E Birch, C., Pope, E., Sallu, S., Bradshaw, C., Davie, J., &amp; H Marsham, J. (2020). Impact of climate change on crop suitability in sub-Saharan Africa in parameterized and convection-permitting regional climate models. </a:t>
            </a:r>
            <a:r>
              <a:rPr lang="en-IN" sz="2800" b="0" i="1" dirty="0">
                <a:solidFill>
                  <a:srgbClr val="222222"/>
                </a:solidFill>
                <a:effectLst/>
              </a:rPr>
              <a:t>Environmental Research Letters</a:t>
            </a:r>
            <a:r>
              <a:rPr lang="en-IN" sz="2800" b="0" i="0" dirty="0">
                <a:solidFill>
                  <a:srgbClr val="222222"/>
                </a:solidFill>
                <a:effectLst/>
              </a:rPr>
              <a:t>, </a:t>
            </a:r>
            <a:r>
              <a:rPr lang="en-IN" sz="2800" b="0" i="1" dirty="0">
                <a:solidFill>
                  <a:srgbClr val="222222"/>
                </a:solidFill>
                <a:effectLst/>
              </a:rPr>
              <a:t>15</a:t>
            </a:r>
            <a:r>
              <a:rPr lang="en-IN" sz="2800" b="0" i="0" dirty="0">
                <a:solidFill>
                  <a:srgbClr val="222222"/>
                </a:solidFill>
                <a:effectLst/>
              </a:rPr>
              <a:t>(9), 094086. </a:t>
            </a:r>
            <a:r>
              <a:rPr lang="en-IN" sz="2800" b="0" i="0" dirty="0">
                <a:solidFill>
                  <a:srgbClr val="222222"/>
                </a:solidFill>
                <a:effectLst/>
                <a:hlinkClick r:id="rId9"/>
              </a:rPr>
              <a:t>link</a:t>
            </a:r>
            <a:endParaRPr lang="en-IN" sz="2800" b="0" i="0" dirty="0">
              <a:solidFill>
                <a:srgbClr val="222222"/>
              </a:solidFill>
              <a:effectLst/>
            </a:endParaRPr>
          </a:p>
          <a:p>
            <a:pPr marL="285750" indent="-285750">
              <a:buFont typeface="Arial" panose="020B0604020202020204" pitchFamily="34" charset="0"/>
              <a:buChar char="•"/>
            </a:pPr>
            <a:r>
              <a:rPr lang="en-US" sz="2800" b="0" i="0" dirty="0">
                <a:solidFill>
                  <a:srgbClr val="222222"/>
                </a:solidFill>
                <a:effectLst/>
              </a:rPr>
              <a:t>Kumar, A., Sharma, S., &amp; Mahdavi, M. (2021). Machine learning (</a:t>
            </a:r>
            <a:r>
              <a:rPr lang="en-US" sz="2800" b="0" i="0" dirty="0" err="1">
                <a:solidFill>
                  <a:srgbClr val="222222"/>
                </a:solidFill>
                <a:effectLst/>
              </a:rPr>
              <a:t>Ml</a:t>
            </a:r>
            <a:r>
              <a:rPr lang="en-US" sz="2800" b="0" i="0" dirty="0">
                <a:solidFill>
                  <a:srgbClr val="222222"/>
                </a:solidFill>
                <a:effectLst/>
              </a:rPr>
              <a:t>) technologies for digital credit scoring in rural finance: a literature review. </a:t>
            </a:r>
            <a:r>
              <a:rPr lang="en-US" sz="2800" b="0" i="1" dirty="0">
                <a:solidFill>
                  <a:srgbClr val="222222"/>
                </a:solidFill>
                <a:effectLst/>
              </a:rPr>
              <a:t>Risks</a:t>
            </a:r>
            <a:r>
              <a:rPr lang="en-US" sz="2800" b="0" i="0" dirty="0">
                <a:solidFill>
                  <a:srgbClr val="222222"/>
                </a:solidFill>
                <a:effectLst/>
              </a:rPr>
              <a:t>, </a:t>
            </a:r>
            <a:r>
              <a:rPr lang="en-US" sz="2800" b="0" i="1" dirty="0">
                <a:solidFill>
                  <a:srgbClr val="222222"/>
                </a:solidFill>
                <a:effectLst/>
              </a:rPr>
              <a:t>9</a:t>
            </a:r>
            <a:r>
              <a:rPr lang="en-US" sz="2800" b="0" i="0" dirty="0">
                <a:solidFill>
                  <a:srgbClr val="222222"/>
                </a:solidFill>
                <a:effectLst/>
              </a:rPr>
              <a:t>(11), 192. </a:t>
            </a:r>
            <a:r>
              <a:rPr lang="en-US" sz="2800" b="0" i="0" dirty="0">
                <a:solidFill>
                  <a:srgbClr val="222222"/>
                </a:solidFill>
                <a:effectLst/>
                <a:hlinkClick r:id="rId10"/>
              </a:rPr>
              <a:t>link</a:t>
            </a:r>
            <a:endParaRPr lang="en-US" sz="2800" dirty="0">
              <a:solidFill>
                <a:srgbClr val="2222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4D20"/>
        </a:solidFill>
        <a:effectLst/>
      </p:bgPr>
    </p:bg>
    <p:spTree>
      <p:nvGrpSpPr>
        <p:cNvPr id="1" name=""/>
        <p:cNvGrpSpPr/>
        <p:nvPr/>
      </p:nvGrpSpPr>
      <p:grpSpPr>
        <a:xfrm>
          <a:off x="0" y="0"/>
          <a:ext cx="0" cy="0"/>
          <a:chOff x="0" y="0"/>
          <a:chExt cx="0" cy="0"/>
        </a:xfrm>
      </p:grpSpPr>
      <p:sp>
        <p:nvSpPr>
          <p:cNvPr id="2" name="Freeform 2"/>
          <p:cNvSpPr/>
          <p:nvPr/>
        </p:nvSpPr>
        <p:spPr>
          <a:xfrm>
            <a:off x="-2667000" y="-13335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a:off x="2743200" y="4445120"/>
            <a:ext cx="862139" cy="909377"/>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4495800" y="4305300"/>
            <a:ext cx="13883390" cy="2098395"/>
          </a:xfrm>
          <a:prstGeom prst="rect">
            <a:avLst/>
          </a:prstGeom>
        </p:spPr>
        <p:txBody>
          <a:bodyPr wrap="square" lIns="0" tIns="0" rIns="0" bIns="0" rtlCol="0" anchor="t">
            <a:spAutoFit/>
          </a:bodyPr>
          <a:lstStyle/>
          <a:p>
            <a:pPr algn="l">
              <a:lnSpc>
                <a:spcPts val="15621"/>
              </a:lnSpc>
            </a:pPr>
            <a:r>
              <a:rPr lang="en-US" sz="17357" b="1" dirty="0">
                <a:solidFill>
                  <a:srgbClr val="ECEBE4"/>
                </a:solidFill>
                <a:latin typeface="Agrandir Bold"/>
                <a:ea typeface="Agrandir Bold"/>
                <a:cs typeface="Agrandir Bold"/>
                <a:sym typeface="Agrandir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4D20"/>
        </a:solidFill>
        <a:effectLst/>
      </p:bgPr>
    </p:bg>
    <p:spTree>
      <p:nvGrpSpPr>
        <p:cNvPr id="1" name=""/>
        <p:cNvGrpSpPr/>
        <p:nvPr/>
      </p:nvGrpSpPr>
      <p:grpSpPr>
        <a:xfrm>
          <a:off x="0" y="0"/>
          <a:ext cx="0" cy="0"/>
          <a:chOff x="0" y="0"/>
          <a:chExt cx="0" cy="0"/>
        </a:xfrm>
      </p:grpSpPr>
      <p:sp>
        <p:nvSpPr>
          <p:cNvPr id="2" name="Freeform 2"/>
          <p:cNvSpPr/>
          <p:nvPr/>
        </p:nvSpPr>
        <p:spPr>
          <a:xfrm>
            <a:off x="354527" y="-32385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676400" y="511355"/>
            <a:ext cx="5313397" cy="1474699"/>
          </a:xfrm>
          <a:prstGeom prst="rect">
            <a:avLst/>
          </a:prstGeom>
        </p:spPr>
        <p:txBody>
          <a:bodyPr lIns="0" tIns="0" rIns="0" bIns="0" rtlCol="0" anchor="t">
            <a:spAutoFit/>
          </a:bodyPr>
          <a:lstStyle/>
          <a:p>
            <a:pPr algn="l">
              <a:lnSpc>
                <a:spcPts val="12244"/>
              </a:lnSpc>
            </a:pPr>
            <a:r>
              <a:rPr lang="en-US" sz="8745" b="1">
                <a:solidFill>
                  <a:srgbClr val="ECEBE4"/>
                </a:solidFill>
                <a:latin typeface="Agrandir Bold"/>
                <a:ea typeface="Agrandir Bold"/>
                <a:cs typeface="Agrandir Bold"/>
                <a:sym typeface="Agrandir Bold"/>
              </a:rPr>
              <a:t>Content</a:t>
            </a:r>
            <a:endParaRPr lang="en-US" sz="8745" b="1" dirty="0">
              <a:solidFill>
                <a:srgbClr val="ECEBE4"/>
              </a:solidFill>
              <a:latin typeface="Agrandir Bold"/>
              <a:ea typeface="Agrandir Bold"/>
              <a:cs typeface="Agrandir Bold"/>
              <a:sym typeface="Agrandir Bold"/>
            </a:endParaRPr>
          </a:p>
        </p:txBody>
      </p:sp>
      <p:sp>
        <p:nvSpPr>
          <p:cNvPr id="18" name="Title 1">
            <a:extLst>
              <a:ext uri="{FF2B5EF4-FFF2-40B4-BE49-F238E27FC236}">
                <a16:creationId xmlns:a16="http://schemas.microsoft.com/office/drawing/2014/main" id="{A7F8AB10-D4E2-EFC5-EC93-34C367637423}"/>
              </a:ext>
            </a:extLst>
          </p:cNvPr>
          <p:cNvSpPr txBox="1">
            <a:spLocks/>
          </p:cNvSpPr>
          <p:nvPr/>
        </p:nvSpPr>
        <p:spPr>
          <a:xfrm>
            <a:off x="1028700" y="1993674"/>
            <a:ext cx="10860400" cy="7883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648000" indent="-648000" algn="just">
              <a:buAutoNum type="arabicPeriod"/>
            </a:pPr>
            <a:r>
              <a:rPr lang="en-US" dirty="0">
                <a:solidFill>
                  <a:schemeClr val="bg1"/>
                </a:solidFill>
              </a:rPr>
              <a:t>Introduction
Literature Survey</a:t>
            </a:r>
          </a:p>
          <a:p>
            <a:pPr marL="648000" indent="-648000" algn="just">
              <a:buAutoNum type="arabicPeriod"/>
            </a:pPr>
            <a:r>
              <a:rPr lang="en-US" dirty="0">
                <a:solidFill>
                  <a:schemeClr val="bg1"/>
                </a:solidFill>
              </a:rPr>
              <a:t>Gap Analysis &amp; Objectives
Proposed System
Results and Discussion
Advantages and Disadvantages</a:t>
            </a:r>
          </a:p>
          <a:p>
            <a:pPr marL="648000" indent="-648000" algn="just">
              <a:buAutoNum type="arabicPeriod"/>
            </a:pPr>
            <a:r>
              <a:rPr lang="en-US" dirty="0">
                <a:solidFill>
                  <a:schemeClr val="bg1"/>
                </a:solidFill>
              </a:rPr>
              <a:t>Applications</a:t>
            </a:r>
          </a:p>
          <a:p>
            <a:pPr marL="648000" indent="-648000" algn="just">
              <a:buAutoNum type="arabicPeriod"/>
            </a:pPr>
            <a:r>
              <a:rPr lang="en-US" dirty="0">
                <a:solidFill>
                  <a:schemeClr val="bg1"/>
                </a:solidFill>
              </a:rPr>
              <a:t>Future Scope
Conclusion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BE4"/>
        </a:solidFill>
        <a:effectLst/>
      </p:bgPr>
    </p:bg>
    <p:spTree>
      <p:nvGrpSpPr>
        <p:cNvPr id="1" name=""/>
        <p:cNvGrpSpPr/>
        <p:nvPr/>
      </p:nvGrpSpPr>
      <p:grpSpPr>
        <a:xfrm>
          <a:off x="0" y="0"/>
          <a:ext cx="0" cy="0"/>
          <a:chOff x="0" y="0"/>
          <a:chExt cx="0" cy="0"/>
        </a:xfrm>
      </p:grpSpPr>
      <p:sp>
        <p:nvSpPr>
          <p:cNvPr id="24" name="Freeform 2">
            <a:extLst>
              <a:ext uri="{FF2B5EF4-FFF2-40B4-BE49-F238E27FC236}">
                <a16:creationId xmlns:a16="http://schemas.microsoft.com/office/drawing/2014/main" id="{387F7DAD-5864-7603-FD97-2A9D55535C1D}"/>
              </a:ext>
            </a:extLst>
          </p:cNvPr>
          <p:cNvSpPr/>
          <p:nvPr/>
        </p:nvSpPr>
        <p:spPr>
          <a:xfrm>
            <a:off x="-2196273" y="-1615988"/>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5396485" y="971550"/>
            <a:ext cx="1041752" cy="217111"/>
          </a:xfrm>
          <a:prstGeom prst="rect">
            <a:avLst/>
          </a:prstGeom>
        </p:spPr>
        <p:txBody>
          <a:bodyPr lIns="0" tIns="0" rIns="0" bIns="0" rtlCol="0" anchor="t">
            <a:spAutoFit/>
          </a:bodyPr>
          <a:lstStyle/>
          <a:p>
            <a:pPr marL="0" lvl="0" indent="0" algn="l">
              <a:lnSpc>
                <a:spcPts val="1788"/>
              </a:lnSpc>
              <a:spcBef>
                <a:spcPct val="0"/>
              </a:spcBef>
            </a:pPr>
            <a:endParaRPr lang="en-US" sz="1277" u="none" strike="noStrike" dirty="0">
              <a:solidFill>
                <a:srgbClr val="1B4D20"/>
              </a:solidFill>
              <a:latin typeface="Agrandir"/>
              <a:ea typeface="Agrandir"/>
              <a:cs typeface="Agrandir"/>
              <a:sym typeface="Agrandir"/>
            </a:endParaRPr>
          </a:p>
        </p:txBody>
      </p:sp>
      <p:sp>
        <p:nvSpPr>
          <p:cNvPr id="17" name="TextBox 17"/>
          <p:cNvSpPr txBox="1"/>
          <p:nvPr/>
        </p:nvSpPr>
        <p:spPr>
          <a:xfrm>
            <a:off x="1013460" y="2158262"/>
            <a:ext cx="16840200" cy="6729919"/>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3200" b="1" dirty="0">
                <a:latin typeface="Abadi" panose="020B0604020104020204" pitchFamily="34" charset="0"/>
              </a:rPr>
              <a:t>	Agriculture is crucial for India's economy (17-18% of GDP, 60% of employment). Maharashtra relies heavily on seasonal crops, but farmers face challenges securing timely loans. Traditional loan approval systems are outdated and biased, leading to incorrect risk assessments. Climate change impacts farming cycles, increasing uncertainty in crop yields. High interest rates from moneylenders create unsustainable debt burdens for farmers. Uncertainty in rainfall and climate shifts aggravate risks, leading to lower crop yields. Consequences include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3200" b="1" dirty="0">
                <a:latin typeface="Abadi" panose="020B0604020104020204" pitchFamily="34" charset="0"/>
              </a:rPr>
              <a:t>financial insecurity, growing debts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3200" b="1" dirty="0">
                <a:latin typeface="Abadi" panose="020B0604020104020204" pitchFamily="34" charset="0"/>
              </a:rPr>
              <a:t>reduced agricultural productivity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3200" b="1" dirty="0">
                <a:latin typeface="Abadi" panose="020B0604020104020204" pitchFamily="34" charset="0"/>
              </a:rPr>
              <a:t>environmental degradation. </a:t>
            </a:r>
          </a:p>
          <a:p>
            <a:pPr marR="0" lvl="0" algn="l" defTabSz="914400" rtl="0" eaLnBrk="0" fontAlgn="base" latinLnBrk="0" hangingPunct="0">
              <a:lnSpc>
                <a:spcPct val="100000"/>
              </a:lnSpc>
              <a:spcBef>
                <a:spcPct val="0"/>
              </a:spcBef>
              <a:spcAft>
                <a:spcPct val="0"/>
              </a:spcAft>
              <a:buClrTx/>
              <a:buSzTx/>
              <a:tabLst/>
            </a:pPr>
            <a:r>
              <a:rPr lang="en-US" sz="3200" b="1" dirty="0">
                <a:latin typeface="Abadi" panose="020B0604020104020204" pitchFamily="34" charset="0"/>
              </a:rPr>
              <a:t>	A data-driven loan approval mechanism using ML and AI is essential to improve decision-making for banks and farmers. </a:t>
            </a:r>
            <a:r>
              <a:rPr kumimoji="0" lang="en-US" altLang="en-US" sz="3200" b="1" i="0" u="none" strike="noStrike" cap="none" normalizeH="0" baseline="0" dirty="0">
                <a:ln>
                  <a:noFill/>
                </a:ln>
                <a:solidFill>
                  <a:schemeClr val="tx1"/>
                </a:solidFill>
                <a:effectLst/>
                <a:latin typeface="Abadi" panose="020B0604020104020204" pitchFamily="34" charset="0"/>
              </a:rPr>
              <a:t>Considers land area, soil quality, credit scores, farmer experience, and weather forecasts. Enhances loan approval accuracy and crop suitability recommendations, reducing risks for both farmers and banks. </a:t>
            </a:r>
          </a:p>
          <a:p>
            <a:pPr marL="0" lvl="0" indent="0" algn="just">
              <a:lnSpc>
                <a:spcPts val="2316"/>
              </a:lnSpc>
              <a:spcBef>
                <a:spcPct val="0"/>
              </a:spcBef>
            </a:pPr>
            <a:endParaRPr lang="en-US" sz="3200" b="1" u="none" strike="noStrike" spc="-82" dirty="0">
              <a:solidFill>
                <a:srgbClr val="1B4D20"/>
              </a:solidFill>
              <a:latin typeface="Abadi" panose="020B0604020104020204" pitchFamily="34" charset="0"/>
              <a:ea typeface="Agrandir"/>
              <a:cs typeface="Agrandir"/>
              <a:sym typeface="Agrandir"/>
            </a:endParaRPr>
          </a:p>
        </p:txBody>
      </p:sp>
      <p:sp>
        <p:nvSpPr>
          <p:cNvPr id="21"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algn="l" rtl="0" eaLnBrk="1" latinLnBrk="0" hangingPunct="1">
              <a:lnSpc>
                <a:spcPts val="8745"/>
              </a:lnSpc>
              <a:spcBef>
                <a:spcPts val="0"/>
              </a:spcBef>
              <a:spcAft>
                <a:spcPts val="0"/>
              </a:spcAft>
            </a:pPr>
            <a:endParaRPr lang="en-IN" dirty="0">
              <a:effectLst/>
            </a:endParaRPr>
          </a:p>
        </p:txBody>
      </p:sp>
      <p:sp>
        <p:nvSpPr>
          <p:cNvPr id="23" name="TextBox 22">
            <a:extLst>
              <a:ext uri="{FF2B5EF4-FFF2-40B4-BE49-F238E27FC236}">
                <a16:creationId xmlns:a16="http://schemas.microsoft.com/office/drawing/2014/main" id="{97C9D5EC-D235-581D-C806-48A01C63B7B7}"/>
              </a:ext>
            </a:extLst>
          </p:cNvPr>
          <p:cNvSpPr txBox="1"/>
          <p:nvPr/>
        </p:nvSpPr>
        <p:spPr>
          <a:xfrm>
            <a:off x="1752600" y="584680"/>
            <a:ext cx="11106150" cy="1066382"/>
          </a:xfrm>
          <a:prstGeom prst="rect">
            <a:avLst/>
          </a:prstGeom>
          <a:noFill/>
        </p:spPr>
        <p:txBody>
          <a:bodyPr wrap="square">
            <a:spAutoFit/>
          </a:bodyPr>
          <a:lstStyle/>
          <a:p>
            <a:pPr marL="0" algn="l" rtl="0" eaLnBrk="1" latinLnBrk="0" hangingPunct="1">
              <a:lnSpc>
                <a:spcPts val="8745"/>
              </a:lnSpc>
              <a:spcBef>
                <a:spcPts val="0"/>
              </a:spcBef>
              <a:spcAft>
                <a:spcPts val="0"/>
              </a:spcAft>
            </a:pPr>
            <a:r>
              <a:rPr lang="en-US" sz="4000" b="1" kern="1200" dirty="0">
                <a:solidFill>
                  <a:srgbClr val="1B4D20"/>
                </a:solidFill>
                <a:effectLst/>
                <a:latin typeface="Agrandir Bold" panose="020B0604020202020204" charset="0"/>
                <a:ea typeface="Agrandir Bold" panose="020B0604020202020204" charset="0"/>
                <a:cs typeface="Agrandir Bold" panose="020B0604020202020204" charset="0"/>
              </a:rPr>
              <a:t>INTRODUCTION</a:t>
            </a:r>
            <a:endParaRPr lang="en-IN" sz="400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4D20"/>
        </a:solidFill>
        <a:effectLst/>
      </p:bgPr>
    </p:bg>
    <p:spTree>
      <p:nvGrpSpPr>
        <p:cNvPr id="1" name=""/>
        <p:cNvGrpSpPr/>
        <p:nvPr/>
      </p:nvGrpSpPr>
      <p:grpSpPr>
        <a:xfrm>
          <a:off x="0" y="0"/>
          <a:ext cx="0" cy="0"/>
          <a:chOff x="0" y="0"/>
          <a:chExt cx="0" cy="0"/>
        </a:xfrm>
      </p:grpSpPr>
      <p:sp>
        <p:nvSpPr>
          <p:cNvPr id="2" name="Freeform 2"/>
          <p:cNvSpPr/>
          <p:nvPr/>
        </p:nvSpPr>
        <p:spPr>
          <a:xfrm>
            <a:off x="-2743200" y="-11049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a:off x="1059180" y="534752"/>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7" name="TextBox 17"/>
          <p:cNvSpPr txBox="1"/>
          <p:nvPr/>
        </p:nvSpPr>
        <p:spPr>
          <a:xfrm>
            <a:off x="15396485" y="971550"/>
            <a:ext cx="1041752" cy="217111"/>
          </a:xfrm>
          <a:prstGeom prst="rect">
            <a:avLst/>
          </a:prstGeom>
        </p:spPr>
        <p:txBody>
          <a:bodyPr lIns="0" tIns="0" rIns="0" bIns="0" rtlCol="0" anchor="t">
            <a:spAutoFit/>
          </a:bodyPr>
          <a:lstStyle/>
          <a:p>
            <a:pPr marL="0" lvl="0" indent="0" algn="l">
              <a:lnSpc>
                <a:spcPts val="1788"/>
              </a:lnSpc>
              <a:spcBef>
                <a:spcPct val="0"/>
              </a:spcBef>
            </a:pPr>
            <a:endParaRPr lang="en-US" sz="1277" u="none" strike="noStrike" dirty="0">
              <a:solidFill>
                <a:srgbClr val="ECEBE4"/>
              </a:solidFill>
              <a:latin typeface="Agrandir"/>
              <a:ea typeface="Agrandir"/>
              <a:cs typeface="Agrandir"/>
              <a:sym typeface="Agrandir"/>
            </a:endParaRPr>
          </a:p>
        </p:txBody>
      </p:sp>
      <p:sp>
        <p:nvSpPr>
          <p:cNvPr id="18" name="TextBox 18"/>
          <p:cNvSpPr txBox="1"/>
          <p:nvPr/>
        </p:nvSpPr>
        <p:spPr>
          <a:xfrm>
            <a:off x="13740051" y="971550"/>
            <a:ext cx="1129095" cy="217111"/>
          </a:xfrm>
          <a:prstGeom prst="rect">
            <a:avLst/>
          </a:prstGeom>
        </p:spPr>
        <p:txBody>
          <a:bodyPr lIns="0" tIns="0" rIns="0" bIns="0" rtlCol="0" anchor="t">
            <a:spAutoFit/>
          </a:bodyPr>
          <a:lstStyle/>
          <a:p>
            <a:pPr marL="0" lvl="0" indent="0" algn="l">
              <a:lnSpc>
                <a:spcPts val="1788"/>
              </a:lnSpc>
              <a:spcBef>
                <a:spcPct val="0"/>
              </a:spcBef>
            </a:pPr>
            <a:endParaRPr lang="en-US" sz="1277" u="none" strike="noStrike" dirty="0">
              <a:solidFill>
                <a:srgbClr val="ECEBE4"/>
              </a:solidFill>
              <a:latin typeface="Agrandir"/>
              <a:ea typeface="Agrandir"/>
              <a:cs typeface="Agrandir"/>
              <a:sym typeface="Agrandir"/>
            </a:endParaRPr>
          </a:p>
        </p:txBody>
      </p:sp>
      <p:sp>
        <p:nvSpPr>
          <p:cNvPr id="19" name="TextBox 19"/>
          <p:cNvSpPr txBox="1"/>
          <p:nvPr/>
        </p:nvSpPr>
        <p:spPr>
          <a:xfrm>
            <a:off x="12429683" y="971550"/>
            <a:ext cx="783029" cy="217111"/>
          </a:xfrm>
          <a:prstGeom prst="rect">
            <a:avLst/>
          </a:prstGeom>
        </p:spPr>
        <p:txBody>
          <a:bodyPr lIns="0" tIns="0" rIns="0" bIns="0" rtlCol="0" anchor="t">
            <a:spAutoFit/>
          </a:bodyPr>
          <a:lstStyle/>
          <a:p>
            <a:pPr marL="0" lvl="0" indent="0" algn="l">
              <a:lnSpc>
                <a:spcPts val="1788"/>
              </a:lnSpc>
              <a:spcBef>
                <a:spcPct val="0"/>
              </a:spcBef>
            </a:pPr>
            <a:endParaRPr lang="en-US" sz="1277" dirty="0">
              <a:solidFill>
                <a:srgbClr val="ECEBE4"/>
              </a:solidFill>
              <a:latin typeface="Agrandir"/>
              <a:ea typeface="Agrandir"/>
              <a:cs typeface="Agrandir"/>
              <a:sym typeface="Agrandir"/>
            </a:endParaRPr>
          </a:p>
        </p:txBody>
      </p:sp>
      <p:sp>
        <p:nvSpPr>
          <p:cNvPr id="21" name="TextBox 21"/>
          <p:cNvSpPr txBox="1"/>
          <p:nvPr/>
        </p:nvSpPr>
        <p:spPr>
          <a:xfrm>
            <a:off x="1600200" y="-22860"/>
            <a:ext cx="5313397" cy="966227"/>
          </a:xfrm>
          <a:prstGeom prst="rect">
            <a:avLst/>
          </a:prstGeom>
        </p:spPr>
        <p:txBody>
          <a:bodyPr lIns="0" tIns="0" rIns="0" bIns="0" rtlCol="0" anchor="t">
            <a:spAutoFit/>
          </a:bodyPr>
          <a:lstStyle/>
          <a:p>
            <a:pPr algn="l">
              <a:lnSpc>
                <a:spcPts val="8920"/>
              </a:lnSpc>
            </a:pPr>
            <a:r>
              <a:rPr lang="en-US" sz="3200" b="1" dirty="0">
                <a:solidFill>
                  <a:schemeClr val="bg1"/>
                </a:solidFill>
                <a:latin typeface="Agrandir Bold"/>
                <a:ea typeface="Agrandir Bold"/>
                <a:cs typeface="Agrandir Bold"/>
                <a:sym typeface="Agrandir Bold"/>
              </a:rPr>
              <a:t>Literature Survey</a:t>
            </a:r>
          </a:p>
        </p:txBody>
      </p:sp>
      <p:sp>
        <p:nvSpPr>
          <p:cNvPr id="24" name="TextBox 24"/>
          <p:cNvSpPr txBox="1"/>
          <p:nvPr/>
        </p:nvSpPr>
        <p:spPr>
          <a:xfrm>
            <a:off x="12261405" y="2900909"/>
            <a:ext cx="3371891" cy="497985"/>
          </a:xfrm>
          <a:prstGeom prst="rect">
            <a:avLst/>
          </a:prstGeom>
        </p:spPr>
        <p:txBody>
          <a:bodyPr lIns="0" tIns="0" rIns="0" bIns="0" rtlCol="0" anchor="t">
            <a:spAutoFit/>
          </a:bodyPr>
          <a:lstStyle/>
          <a:p>
            <a:pPr marL="0" lvl="0" indent="0" algn="ctr">
              <a:lnSpc>
                <a:spcPts val="3244"/>
              </a:lnSpc>
              <a:spcBef>
                <a:spcPct val="0"/>
              </a:spcBef>
            </a:pPr>
            <a:r>
              <a:rPr lang="en-US" sz="2976" b="1" spc="-116" dirty="0">
                <a:solidFill>
                  <a:srgbClr val="1B4D20"/>
                </a:solidFill>
                <a:latin typeface="Agrandir Bold"/>
                <a:ea typeface="Agrandir Bold"/>
                <a:cs typeface="Agrandir Bold"/>
                <a:sym typeface="Agrandir Bold"/>
              </a:rPr>
              <a:t>Service 01</a:t>
            </a:r>
          </a:p>
        </p:txBody>
      </p:sp>
      <p:graphicFrame>
        <p:nvGraphicFramePr>
          <p:cNvPr id="28" name="Table 27">
            <a:extLst>
              <a:ext uri="{FF2B5EF4-FFF2-40B4-BE49-F238E27FC236}">
                <a16:creationId xmlns:a16="http://schemas.microsoft.com/office/drawing/2014/main" id="{F59381A5-5DED-D05F-A122-094E17B45B21}"/>
              </a:ext>
            </a:extLst>
          </p:cNvPr>
          <p:cNvGraphicFramePr>
            <a:graphicFrameLocks noGrp="1"/>
          </p:cNvGraphicFramePr>
          <p:nvPr>
            <p:extLst>
              <p:ext uri="{D42A27DB-BD31-4B8C-83A1-F6EECF244321}">
                <p14:modId xmlns:p14="http://schemas.microsoft.com/office/powerpoint/2010/main" val="3974340227"/>
              </p:ext>
            </p:extLst>
          </p:nvPr>
        </p:nvGraphicFramePr>
        <p:xfrm>
          <a:off x="872489" y="1158122"/>
          <a:ext cx="16535400" cy="8389738"/>
        </p:xfrm>
        <a:graphic>
          <a:graphicData uri="http://schemas.openxmlformats.org/drawingml/2006/table">
            <a:tbl>
              <a:tblPr firstRow="1" bandRow="1">
                <a:tableStyleId>{F5AB1C69-6EDB-4FF4-983F-18BD219EF322}</a:tableStyleId>
              </a:tblPr>
              <a:tblGrid>
                <a:gridCol w="3307080">
                  <a:extLst>
                    <a:ext uri="{9D8B030D-6E8A-4147-A177-3AD203B41FA5}">
                      <a16:colId xmlns:a16="http://schemas.microsoft.com/office/drawing/2014/main" val="2866625642"/>
                    </a:ext>
                  </a:extLst>
                </a:gridCol>
                <a:gridCol w="2907031">
                  <a:extLst>
                    <a:ext uri="{9D8B030D-6E8A-4147-A177-3AD203B41FA5}">
                      <a16:colId xmlns:a16="http://schemas.microsoft.com/office/drawing/2014/main" val="1528680191"/>
                    </a:ext>
                  </a:extLst>
                </a:gridCol>
                <a:gridCol w="3505200">
                  <a:extLst>
                    <a:ext uri="{9D8B030D-6E8A-4147-A177-3AD203B41FA5}">
                      <a16:colId xmlns:a16="http://schemas.microsoft.com/office/drawing/2014/main" val="569116491"/>
                    </a:ext>
                  </a:extLst>
                </a:gridCol>
                <a:gridCol w="3352800">
                  <a:extLst>
                    <a:ext uri="{9D8B030D-6E8A-4147-A177-3AD203B41FA5}">
                      <a16:colId xmlns:a16="http://schemas.microsoft.com/office/drawing/2014/main" val="1196952386"/>
                    </a:ext>
                  </a:extLst>
                </a:gridCol>
                <a:gridCol w="3463289">
                  <a:extLst>
                    <a:ext uri="{9D8B030D-6E8A-4147-A177-3AD203B41FA5}">
                      <a16:colId xmlns:a16="http://schemas.microsoft.com/office/drawing/2014/main" val="1977574994"/>
                    </a:ext>
                  </a:extLst>
                </a:gridCol>
              </a:tblGrid>
              <a:tr h="632578">
                <a:tc>
                  <a:txBody>
                    <a:bodyPr/>
                    <a:lstStyle/>
                    <a:p>
                      <a:r>
                        <a:rPr lang="en-IN" sz="2400"/>
                        <a:t>Paper Title</a:t>
                      </a:r>
                      <a:endParaRPr lang="en-IN" sz="2400" dirty="0"/>
                    </a:p>
                  </a:txBody>
                  <a:tcPr/>
                </a:tc>
                <a:tc>
                  <a:txBody>
                    <a:bodyPr/>
                    <a:lstStyle/>
                    <a:p>
                      <a:r>
                        <a:rPr lang="en-IN" sz="2400"/>
                        <a:t>Technique Used</a:t>
                      </a:r>
                      <a:endParaRPr lang="en-IN" sz="2400" dirty="0"/>
                    </a:p>
                  </a:txBody>
                  <a:tcPr/>
                </a:tc>
                <a:tc>
                  <a:txBody>
                    <a:bodyPr/>
                    <a:lstStyle/>
                    <a:p>
                      <a:r>
                        <a:rPr lang="en-IN" sz="2400" dirty="0"/>
                        <a:t>Working Methodology</a:t>
                      </a:r>
                    </a:p>
                  </a:txBody>
                  <a:tcPr/>
                </a:tc>
                <a:tc>
                  <a:txBody>
                    <a:bodyPr/>
                    <a:lstStyle/>
                    <a:p>
                      <a:r>
                        <a:rPr lang="en-IN" sz="2400"/>
                        <a:t>Advantages</a:t>
                      </a:r>
                      <a:endParaRPr lang="en-IN" sz="2400" dirty="0"/>
                    </a:p>
                  </a:txBody>
                  <a:tcPr/>
                </a:tc>
                <a:tc>
                  <a:txBody>
                    <a:bodyPr/>
                    <a:lstStyle/>
                    <a:p>
                      <a:r>
                        <a:rPr lang="en-IN" sz="2400"/>
                        <a:t>Limitations</a:t>
                      </a:r>
                      <a:endParaRPr lang="en-IN" sz="2400" dirty="0"/>
                    </a:p>
                  </a:txBody>
                  <a:tcPr/>
                </a:tc>
                <a:extLst>
                  <a:ext uri="{0D108BD9-81ED-4DB2-BD59-A6C34878D82A}">
                    <a16:rowId xmlns:a16="http://schemas.microsoft.com/office/drawing/2014/main" val="2075448722"/>
                  </a:ext>
                </a:extLst>
              </a:tr>
              <a:tr h="2743200">
                <a:tc>
                  <a:txBody>
                    <a:bodyPr/>
                    <a:lstStyle/>
                    <a:p>
                      <a:r>
                        <a:rPr lang="en-US" sz="2400" dirty="0"/>
                        <a:t>Prediction of Loan Approval in Banks using Machine Learning Approach</a:t>
                      </a:r>
                      <a:endParaRPr lang="en-IN" sz="2400" dirty="0"/>
                    </a:p>
                  </a:txBody>
                  <a:tcPr/>
                </a:tc>
                <a:tc>
                  <a:txBody>
                    <a:bodyPr/>
                    <a:lstStyle/>
                    <a:p>
                      <a:r>
                        <a:rPr lang="en-IN" sz="2400" dirty="0"/>
                        <a:t>KNN,</a:t>
                      </a:r>
                    </a:p>
                    <a:p>
                      <a:r>
                        <a:rPr lang="en-IN" sz="2400" dirty="0"/>
                        <a:t>Logistic regression.,</a:t>
                      </a:r>
                    </a:p>
                    <a:p>
                      <a:r>
                        <a:rPr lang="en-IN" sz="2400" dirty="0"/>
                        <a:t>GLM1,</a:t>
                      </a:r>
                    </a:p>
                    <a:p>
                      <a:r>
                        <a:rPr lang="en-IN" sz="2400" dirty="0"/>
                        <a:t>Fannie Mae Public dataset (LPPUB)</a:t>
                      </a:r>
                    </a:p>
                  </a:txBody>
                  <a:tcPr/>
                </a:tc>
                <a:tc>
                  <a:txBody>
                    <a:bodyPr/>
                    <a:lstStyle/>
                    <a:p>
                      <a:r>
                        <a:rPr lang="en-US" sz="2400" dirty="0"/>
                        <a:t>KNN classifies loans by borrower similarities, Logistic Regression predicts approval probability, and GLM1 analyzes approval relationships</a:t>
                      </a:r>
                      <a:endParaRPr lang="en-IN" sz="2400" dirty="0"/>
                    </a:p>
                  </a:txBody>
                  <a:tcPr/>
                </a:tc>
                <a:tc>
                  <a:txBody>
                    <a:bodyPr/>
                    <a:lstStyle/>
                    <a:p>
                      <a:r>
                        <a:rPr lang="en-US" sz="2400" dirty="0"/>
                        <a:t>Improves loan approval accuracy by leveraging multiple machine learning models.</a:t>
                      </a:r>
                      <a:endParaRPr lang="en-IN" sz="2400" dirty="0"/>
                    </a:p>
                  </a:txBody>
                  <a:tcPr/>
                </a:tc>
                <a:tc>
                  <a:txBody>
                    <a:bodyPr/>
                    <a:lstStyle/>
                    <a:p>
                      <a:r>
                        <a:rPr lang="en-IN" sz="2400" dirty="0"/>
                        <a:t>Model Performance Variability - No single model consistently outperforms others in all scenarios</a:t>
                      </a:r>
                    </a:p>
                  </a:txBody>
                  <a:tcPr/>
                </a:tc>
                <a:extLst>
                  <a:ext uri="{0D108BD9-81ED-4DB2-BD59-A6C34878D82A}">
                    <a16:rowId xmlns:a16="http://schemas.microsoft.com/office/drawing/2014/main" val="3069315747"/>
                  </a:ext>
                </a:extLst>
              </a:tr>
              <a:tr h="2362200">
                <a:tc>
                  <a:txBody>
                    <a:bodyPr/>
                    <a:lstStyle/>
                    <a:p>
                      <a:r>
                        <a:rPr lang="en-US" sz="2400" dirty="0"/>
                        <a:t>Forecasting future crop suitability with microclimate data</a:t>
                      </a:r>
                      <a:endParaRPr lang="en-IN" sz="2400" dirty="0"/>
                    </a:p>
                  </a:txBody>
                  <a:tcPr/>
                </a:tc>
                <a:tc>
                  <a:txBody>
                    <a:bodyPr/>
                    <a:lstStyle/>
                    <a:p>
                      <a:r>
                        <a:rPr lang="en-IN" sz="2400" dirty="0"/>
                        <a:t>WOFOST model</a:t>
                      </a:r>
                    </a:p>
                  </a:txBody>
                  <a:tcPr/>
                </a:tc>
                <a:tc>
                  <a:txBody>
                    <a:bodyPr/>
                    <a:lstStyle/>
                    <a:p>
                      <a:r>
                        <a:rPr lang="en-US" sz="2400" dirty="0"/>
                        <a:t>WOFOST simulates crop growth using weather data, soil characteristics, and crop parameters to forecast yield potential.</a:t>
                      </a:r>
                      <a:endParaRPr lang="en-IN" sz="2400" dirty="0"/>
                    </a:p>
                  </a:txBody>
                  <a:tcPr/>
                </a:tc>
                <a:tc>
                  <a:txBody>
                    <a:bodyPr/>
                    <a:lstStyle/>
                    <a:p>
                      <a:r>
                        <a:rPr lang="en-US" sz="2400"/>
                        <a:t>Used microclimate modelling techniques to generate 100 m spatial resolution climate datasets</a:t>
                      </a:r>
                      <a:endParaRPr lang="en-IN" sz="2400" dirty="0"/>
                    </a:p>
                  </a:txBody>
                  <a:tcPr/>
                </a:tc>
                <a:tc>
                  <a:txBody>
                    <a:bodyPr/>
                    <a:lstStyle/>
                    <a:p>
                      <a:pPr marL="0" indent="0">
                        <a:buFont typeface="Arial" panose="020B0604020202020204" pitchFamily="34" charset="0"/>
                        <a:buNone/>
                      </a:pPr>
                      <a:r>
                        <a:rPr lang="en-US" sz="2400" dirty="0"/>
                        <a:t>The model does not consider non-climatic factors that can affect crop suitability (like soil quality)</a:t>
                      </a:r>
                    </a:p>
                    <a:p>
                      <a:pPr marL="0" indent="0">
                        <a:buFont typeface="Arial" panose="020B0604020202020204" pitchFamily="34" charset="0"/>
                        <a:buNone/>
                      </a:pPr>
                      <a:r>
                        <a:rPr lang="en-US" sz="2400" dirty="0"/>
                        <a:t>Limited crop variety(56)</a:t>
                      </a:r>
                      <a:endParaRPr lang="en-IN" sz="2400" dirty="0"/>
                    </a:p>
                  </a:txBody>
                  <a:tcPr/>
                </a:tc>
                <a:extLst>
                  <a:ext uri="{0D108BD9-81ED-4DB2-BD59-A6C34878D82A}">
                    <a16:rowId xmlns:a16="http://schemas.microsoft.com/office/drawing/2014/main" val="611893610"/>
                  </a:ext>
                </a:extLst>
              </a:tr>
              <a:tr h="2344642">
                <a:tc>
                  <a:txBody>
                    <a:bodyPr/>
                    <a:lstStyle/>
                    <a:p>
                      <a:r>
                        <a:rPr lang="en-US" sz="2400" dirty="0"/>
                        <a:t>A Survey of Weather Forecasting based on Machine Learning and</a:t>
                      </a:r>
                    </a:p>
                    <a:p>
                      <a:r>
                        <a:rPr lang="en-US" sz="2400" dirty="0"/>
                        <a:t>Deep Learning Techniques</a:t>
                      </a:r>
                      <a:endParaRPr lang="en-IN" sz="2400" dirty="0"/>
                    </a:p>
                  </a:txBody>
                  <a:tcPr/>
                </a:tc>
                <a:tc>
                  <a:txBody>
                    <a:bodyPr/>
                    <a:lstStyle/>
                    <a:p>
                      <a:r>
                        <a:rPr lang="en-US" sz="2400" dirty="0"/>
                        <a:t>KNN</a:t>
                      </a:r>
                    </a:p>
                    <a:p>
                      <a:r>
                        <a:rPr lang="en-US" sz="2400" dirty="0"/>
                        <a:t>K- mean</a:t>
                      </a:r>
                    </a:p>
                    <a:p>
                      <a:r>
                        <a:rPr lang="en-US" sz="2400" dirty="0"/>
                        <a:t>Decision Tree</a:t>
                      </a:r>
                    </a:p>
                    <a:p>
                      <a:r>
                        <a:rPr lang="en-US" sz="2400" dirty="0"/>
                        <a:t>CRBM</a:t>
                      </a:r>
                    </a:p>
                    <a:p>
                      <a:r>
                        <a:rPr lang="en-US" sz="2400" dirty="0"/>
                        <a:t>CN</a:t>
                      </a:r>
                      <a:endParaRPr lang="en-IN" sz="2400" dirty="0"/>
                    </a:p>
                  </a:txBody>
                  <a:tcPr/>
                </a:tc>
                <a:tc>
                  <a:txBody>
                    <a:bodyPr/>
                    <a:lstStyle/>
                    <a:p>
                      <a:r>
                        <a:rPr lang="en-US" sz="2400" dirty="0"/>
                        <a:t>K-means clusters patterns, Decision Tree makes sequential predictions, CRBM models temporal dependencies, and CNN captures spatial weather patterns.</a:t>
                      </a:r>
                      <a:endParaRPr lang="en-IN" sz="2400" dirty="0"/>
                    </a:p>
                  </a:txBody>
                  <a:tcPr/>
                </a:tc>
                <a:tc>
                  <a:txBody>
                    <a:bodyPr/>
                    <a:lstStyle/>
                    <a:p>
                      <a:pPr marL="0" indent="0">
                        <a:buFont typeface="Arial" panose="020B0604020202020204" pitchFamily="34" charset="0"/>
                        <a:buNone/>
                      </a:pPr>
                      <a:r>
                        <a:rPr lang="en-US" sz="2400" dirty="0"/>
                        <a:t>Real-time Processing</a:t>
                      </a:r>
                    </a:p>
                    <a:p>
                      <a:pPr marL="0" indent="0">
                        <a:buFont typeface="Arial" panose="020B0604020202020204" pitchFamily="34" charset="0"/>
                        <a:buNone/>
                      </a:pPr>
                      <a:r>
                        <a:rPr lang="en-US" sz="2400" dirty="0"/>
                        <a:t>Adaptive Learning</a:t>
                      </a:r>
                    </a:p>
                    <a:p>
                      <a:pPr marL="0" indent="0">
                        <a:buFont typeface="Arial" panose="020B0604020202020204" pitchFamily="34" charset="0"/>
                        <a:buNone/>
                      </a:pPr>
                      <a:r>
                        <a:rPr lang="en-US" sz="2400" dirty="0"/>
                        <a:t>Cost-Effectiveness</a:t>
                      </a:r>
                    </a:p>
                    <a:p>
                      <a:pPr marL="0" indent="0">
                        <a:buFont typeface="Arial" panose="020B0604020202020204" pitchFamily="34" charset="0"/>
                        <a:buNone/>
                      </a:pPr>
                      <a:r>
                        <a:rPr lang="en-US" sz="2400" dirty="0"/>
                        <a:t>Improved Accuracy</a:t>
                      </a:r>
                    </a:p>
                    <a:p>
                      <a:pPr marL="0" indent="0">
                        <a:buFont typeface="Arial" panose="020B0604020202020204" pitchFamily="34" charset="0"/>
                        <a:buNone/>
                      </a:pPr>
                      <a:endParaRPr lang="en-IN" sz="2400" dirty="0"/>
                    </a:p>
                  </a:txBody>
                  <a:tcPr/>
                </a:tc>
                <a:tc>
                  <a:txBody>
                    <a:bodyPr/>
                    <a:lstStyle/>
                    <a:p>
                      <a:pPr marL="0" indent="0">
                        <a:buFont typeface="Arial" panose="020B0604020202020204" pitchFamily="34" charset="0"/>
                        <a:buNone/>
                      </a:pPr>
                      <a:r>
                        <a:rPr lang="en-US" sz="2400" dirty="0"/>
                        <a:t>Incomplete Data</a:t>
                      </a:r>
                    </a:p>
                    <a:p>
                      <a:pPr marL="0" indent="0">
                        <a:buFont typeface="Arial" panose="020B0604020202020204" pitchFamily="34" charset="0"/>
                        <a:buNone/>
                      </a:pPr>
                      <a:r>
                        <a:rPr lang="en-US" sz="2400" dirty="0"/>
                        <a:t>Ignoring Drastic Climate Changes</a:t>
                      </a:r>
                    </a:p>
                    <a:p>
                      <a:pPr marL="0" indent="0">
                        <a:buFont typeface="Arial" panose="020B0604020202020204" pitchFamily="34" charset="0"/>
                        <a:buNone/>
                      </a:pPr>
                      <a:r>
                        <a:rPr lang="en-US" sz="2400" dirty="0"/>
                        <a:t>Focused on Particular Region</a:t>
                      </a:r>
                    </a:p>
                    <a:p>
                      <a:pPr marL="342900" indent="-342900">
                        <a:buFont typeface="Arial" panose="020B0604020202020204" pitchFamily="34" charset="0"/>
                        <a:buChar char="•"/>
                      </a:pPr>
                      <a:endParaRPr lang="en-IN" sz="2400" dirty="0"/>
                    </a:p>
                  </a:txBody>
                  <a:tcPr/>
                </a:tc>
                <a:extLst>
                  <a:ext uri="{0D108BD9-81ED-4DB2-BD59-A6C34878D82A}">
                    <a16:rowId xmlns:a16="http://schemas.microsoft.com/office/drawing/2014/main" val="414005285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4D20"/>
        </a:solidFill>
        <a:effectLst/>
      </p:bgPr>
    </p:bg>
    <p:spTree>
      <p:nvGrpSpPr>
        <p:cNvPr id="1" name=""/>
        <p:cNvGrpSpPr/>
        <p:nvPr/>
      </p:nvGrpSpPr>
      <p:grpSpPr>
        <a:xfrm>
          <a:off x="0" y="0"/>
          <a:ext cx="0" cy="0"/>
          <a:chOff x="0" y="0"/>
          <a:chExt cx="0" cy="0"/>
        </a:xfrm>
      </p:grpSpPr>
      <p:sp>
        <p:nvSpPr>
          <p:cNvPr id="2" name="Freeform 2"/>
          <p:cNvSpPr/>
          <p:nvPr/>
        </p:nvSpPr>
        <p:spPr>
          <a:xfrm>
            <a:off x="-2196273" y="-13335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a:off x="1059180" y="534752"/>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15396485" y="971550"/>
            <a:ext cx="1041752" cy="217111"/>
          </a:xfrm>
          <a:prstGeom prst="rect">
            <a:avLst/>
          </a:prstGeom>
        </p:spPr>
        <p:txBody>
          <a:bodyPr lIns="0" tIns="0" rIns="0" bIns="0" rtlCol="0" anchor="t">
            <a:spAutoFit/>
          </a:bodyPr>
          <a:lstStyle/>
          <a:p>
            <a:pPr marL="0" lvl="0" indent="0" algn="l">
              <a:lnSpc>
                <a:spcPts val="1788"/>
              </a:lnSpc>
              <a:spcBef>
                <a:spcPct val="0"/>
              </a:spcBef>
            </a:pPr>
            <a:endParaRPr lang="en-US" sz="1277" u="none" strike="noStrike" dirty="0">
              <a:solidFill>
                <a:srgbClr val="ECEBE4"/>
              </a:solidFill>
              <a:latin typeface="Agrandir"/>
              <a:ea typeface="Agrandir"/>
              <a:cs typeface="Agrandir"/>
              <a:sym typeface="Agrandir"/>
            </a:endParaRPr>
          </a:p>
        </p:txBody>
      </p:sp>
      <p:sp>
        <p:nvSpPr>
          <p:cNvPr id="18" name="TextBox 18"/>
          <p:cNvSpPr txBox="1"/>
          <p:nvPr/>
        </p:nvSpPr>
        <p:spPr>
          <a:xfrm>
            <a:off x="13740051" y="971550"/>
            <a:ext cx="1129095" cy="217111"/>
          </a:xfrm>
          <a:prstGeom prst="rect">
            <a:avLst/>
          </a:prstGeom>
        </p:spPr>
        <p:txBody>
          <a:bodyPr lIns="0" tIns="0" rIns="0" bIns="0" rtlCol="0" anchor="t">
            <a:spAutoFit/>
          </a:bodyPr>
          <a:lstStyle/>
          <a:p>
            <a:pPr marL="0" lvl="0" indent="0" algn="l">
              <a:lnSpc>
                <a:spcPts val="1788"/>
              </a:lnSpc>
              <a:spcBef>
                <a:spcPct val="0"/>
              </a:spcBef>
            </a:pPr>
            <a:endParaRPr lang="en-US" sz="1277" u="none" strike="noStrike" dirty="0">
              <a:solidFill>
                <a:srgbClr val="ECEBE4"/>
              </a:solidFill>
              <a:latin typeface="Agrandir"/>
              <a:ea typeface="Agrandir"/>
              <a:cs typeface="Agrandir"/>
              <a:sym typeface="Agrandir"/>
            </a:endParaRPr>
          </a:p>
        </p:txBody>
      </p:sp>
      <p:sp>
        <p:nvSpPr>
          <p:cNvPr id="19" name="TextBox 19"/>
          <p:cNvSpPr txBox="1"/>
          <p:nvPr/>
        </p:nvSpPr>
        <p:spPr>
          <a:xfrm>
            <a:off x="12429683" y="971550"/>
            <a:ext cx="783029" cy="217111"/>
          </a:xfrm>
          <a:prstGeom prst="rect">
            <a:avLst/>
          </a:prstGeom>
        </p:spPr>
        <p:txBody>
          <a:bodyPr lIns="0" tIns="0" rIns="0" bIns="0" rtlCol="0" anchor="t">
            <a:spAutoFit/>
          </a:bodyPr>
          <a:lstStyle/>
          <a:p>
            <a:pPr marL="0" lvl="0" indent="0" algn="l">
              <a:lnSpc>
                <a:spcPts val="1788"/>
              </a:lnSpc>
              <a:spcBef>
                <a:spcPct val="0"/>
              </a:spcBef>
            </a:pPr>
            <a:endParaRPr lang="en-US" sz="1277" dirty="0">
              <a:solidFill>
                <a:srgbClr val="ECEBE4"/>
              </a:solidFill>
              <a:latin typeface="Agrandir"/>
              <a:ea typeface="Agrandir"/>
              <a:cs typeface="Agrandir"/>
              <a:sym typeface="Agrandir"/>
            </a:endParaRPr>
          </a:p>
        </p:txBody>
      </p:sp>
      <p:sp>
        <p:nvSpPr>
          <p:cNvPr id="21" name="TextBox 21"/>
          <p:cNvSpPr txBox="1"/>
          <p:nvPr/>
        </p:nvSpPr>
        <p:spPr>
          <a:xfrm>
            <a:off x="1600200" y="-22860"/>
            <a:ext cx="5313397" cy="966227"/>
          </a:xfrm>
          <a:prstGeom prst="rect">
            <a:avLst/>
          </a:prstGeom>
        </p:spPr>
        <p:txBody>
          <a:bodyPr lIns="0" tIns="0" rIns="0" bIns="0" rtlCol="0" anchor="t">
            <a:spAutoFit/>
          </a:bodyPr>
          <a:lstStyle/>
          <a:p>
            <a:pPr algn="l">
              <a:lnSpc>
                <a:spcPts val="8920"/>
              </a:lnSpc>
            </a:pPr>
            <a:r>
              <a:rPr lang="en-US" sz="3200" b="1" dirty="0">
                <a:solidFill>
                  <a:schemeClr val="bg1"/>
                </a:solidFill>
                <a:latin typeface="Agrandir Bold"/>
                <a:ea typeface="Agrandir Bold"/>
                <a:cs typeface="Agrandir Bold"/>
                <a:sym typeface="Agrandir Bold"/>
              </a:rPr>
              <a:t>Literature Survey</a:t>
            </a:r>
          </a:p>
        </p:txBody>
      </p:sp>
      <p:sp>
        <p:nvSpPr>
          <p:cNvPr id="24" name="TextBox 24"/>
          <p:cNvSpPr txBox="1"/>
          <p:nvPr/>
        </p:nvSpPr>
        <p:spPr>
          <a:xfrm>
            <a:off x="12261405" y="2900909"/>
            <a:ext cx="3371891" cy="497985"/>
          </a:xfrm>
          <a:prstGeom prst="rect">
            <a:avLst/>
          </a:prstGeom>
        </p:spPr>
        <p:txBody>
          <a:bodyPr lIns="0" tIns="0" rIns="0" bIns="0" rtlCol="0" anchor="t">
            <a:spAutoFit/>
          </a:bodyPr>
          <a:lstStyle/>
          <a:p>
            <a:pPr marL="0" lvl="0" indent="0" algn="ctr">
              <a:lnSpc>
                <a:spcPts val="3244"/>
              </a:lnSpc>
              <a:spcBef>
                <a:spcPct val="0"/>
              </a:spcBef>
            </a:pPr>
            <a:r>
              <a:rPr lang="en-US" sz="2976" b="1" spc="-116" dirty="0">
                <a:solidFill>
                  <a:srgbClr val="1B4D20"/>
                </a:solidFill>
                <a:latin typeface="Agrandir Bold"/>
                <a:ea typeface="Agrandir Bold"/>
                <a:cs typeface="Agrandir Bold"/>
                <a:sym typeface="Agrandir Bold"/>
              </a:rPr>
              <a:t>Service 01</a:t>
            </a:r>
          </a:p>
        </p:txBody>
      </p:sp>
      <p:graphicFrame>
        <p:nvGraphicFramePr>
          <p:cNvPr id="28" name="Table 27">
            <a:extLst>
              <a:ext uri="{FF2B5EF4-FFF2-40B4-BE49-F238E27FC236}">
                <a16:creationId xmlns:a16="http://schemas.microsoft.com/office/drawing/2014/main" id="{F59381A5-5DED-D05F-A122-094E17B45B21}"/>
              </a:ext>
            </a:extLst>
          </p:cNvPr>
          <p:cNvGraphicFramePr>
            <a:graphicFrameLocks noGrp="1"/>
          </p:cNvGraphicFramePr>
          <p:nvPr>
            <p:extLst>
              <p:ext uri="{D42A27DB-BD31-4B8C-83A1-F6EECF244321}">
                <p14:modId xmlns:p14="http://schemas.microsoft.com/office/powerpoint/2010/main" val="1236848406"/>
              </p:ext>
            </p:extLst>
          </p:nvPr>
        </p:nvGraphicFramePr>
        <p:xfrm>
          <a:off x="948689" y="2330207"/>
          <a:ext cx="16383000" cy="6403214"/>
        </p:xfrm>
        <a:graphic>
          <a:graphicData uri="http://schemas.openxmlformats.org/drawingml/2006/table">
            <a:tbl>
              <a:tblPr firstRow="1" bandRow="1">
                <a:tableStyleId>{F5AB1C69-6EDB-4FF4-983F-18BD219EF322}</a:tableStyleId>
              </a:tblPr>
              <a:tblGrid>
                <a:gridCol w="3352800">
                  <a:extLst>
                    <a:ext uri="{9D8B030D-6E8A-4147-A177-3AD203B41FA5}">
                      <a16:colId xmlns:a16="http://schemas.microsoft.com/office/drawing/2014/main" val="2866625642"/>
                    </a:ext>
                  </a:extLst>
                </a:gridCol>
                <a:gridCol w="3200400">
                  <a:extLst>
                    <a:ext uri="{9D8B030D-6E8A-4147-A177-3AD203B41FA5}">
                      <a16:colId xmlns:a16="http://schemas.microsoft.com/office/drawing/2014/main" val="1528680191"/>
                    </a:ext>
                  </a:extLst>
                </a:gridCol>
                <a:gridCol w="3276600">
                  <a:extLst>
                    <a:ext uri="{9D8B030D-6E8A-4147-A177-3AD203B41FA5}">
                      <a16:colId xmlns:a16="http://schemas.microsoft.com/office/drawing/2014/main" val="569116491"/>
                    </a:ext>
                  </a:extLst>
                </a:gridCol>
                <a:gridCol w="3276600">
                  <a:extLst>
                    <a:ext uri="{9D8B030D-6E8A-4147-A177-3AD203B41FA5}">
                      <a16:colId xmlns:a16="http://schemas.microsoft.com/office/drawing/2014/main" val="1196952386"/>
                    </a:ext>
                  </a:extLst>
                </a:gridCol>
                <a:gridCol w="3276600">
                  <a:extLst>
                    <a:ext uri="{9D8B030D-6E8A-4147-A177-3AD203B41FA5}">
                      <a16:colId xmlns:a16="http://schemas.microsoft.com/office/drawing/2014/main" val="1977574994"/>
                    </a:ext>
                  </a:extLst>
                </a:gridCol>
              </a:tblGrid>
              <a:tr h="1155129">
                <a:tc>
                  <a:txBody>
                    <a:bodyPr/>
                    <a:lstStyle/>
                    <a:p>
                      <a:r>
                        <a:rPr lang="en-IN" sz="2400" dirty="0">
                          <a:solidFill>
                            <a:schemeClr val="bg1"/>
                          </a:solidFill>
                        </a:rPr>
                        <a:t>Paper Title</a:t>
                      </a:r>
                    </a:p>
                  </a:txBody>
                  <a:tcPr/>
                </a:tc>
                <a:tc>
                  <a:txBody>
                    <a:bodyPr/>
                    <a:lstStyle/>
                    <a:p>
                      <a:r>
                        <a:rPr lang="en-IN" sz="2400" dirty="0">
                          <a:solidFill>
                            <a:schemeClr val="bg1"/>
                          </a:solidFill>
                        </a:rPr>
                        <a:t>Technique Used</a:t>
                      </a:r>
                    </a:p>
                  </a:txBody>
                  <a:tcPr/>
                </a:tc>
                <a:tc>
                  <a:txBody>
                    <a:bodyPr/>
                    <a:lstStyle/>
                    <a:p>
                      <a:r>
                        <a:rPr lang="en-IN" sz="2400" dirty="0">
                          <a:solidFill>
                            <a:schemeClr val="bg1"/>
                          </a:solidFill>
                        </a:rPr>
                        <a:t>Working Methodology</a:t>
                      </a:r>
                    </a:p>
                  </a:txBody>
                  <a:tcPr/>
                </a:tc>
                <a:tc>
                  <a:txBody>
                    <a:bodyPr/>
                    <a:lstStyle/>
                    <a:p>
                      <a:r>
                        <a:rPr lang="en-IN" sz="2400">
                          <a:solidFill>
                            <a:schemeClr val="bg1"/>
                          </a:solidFill>
                        </a:rPr>
                        <a:t>Advantages</a:t>
                      </a:r>
                      <a:endParaRPr lang="en-IN" sz="2400" dirty="0">
                        <a:solidFill>
                          <a:schemeClr val="bg1"/>
                        </a:solidFill>
                      </a:endParaRPr>
                    </a:p>
                  </a:txBody>
                  <a:tcPr/>
                </a:tc>
                <a:tc>
                  <a:txBody>
                    <a:bodyPr/>
                    <a:lstStyle/>
                    <a:p>
                      <a:r>
                        <a:rPr lang="en-IN" sz="2400" dirty="0">
                          <a:solidFill>
                            <a:schemeClr val="bg1"/>
                          </a:solidFill>
                        </a:rPr>
                        <a:t>Limitations</a:t>
                      </a:r>
                    </a:p>
                  </a:txBody>
                  <a:tcPr/>
                </a:tc>
                <a:extLst>
                  <a:ext uri="{0D108BD9-81ED-4DB2-BD59-A6C34878D82A}">
                    <a16:rowId xmlns:a16="http://schemas.microsoft.com/office/drawing/2014/main" val="2075448722"/>
                  </a:ext>
                </a:extLst>
              </a:tr>
              <a:tr h="2344546">
                <a:tc>
                  <a:txBody>
                    <a:bodyPr/>
                    <a:lstStyle/>
                    <a:p>
                      <a:r>
                        <a:rPr lang="en-US" sz="2400" dirty="0">
                          <a:solidFill>
                            <a:schemeClr val="tx1"/>
                          </a:solidFill>
                        </a:rPr>
                        <a:t>Impact of climate change on crop suitability in sub-Saharan Africa in parameterized and convection-permitting regional climate models</a:t>
                      </a:r>
                    </a:p>
                    <a:p>
                      <a:endParaRPr lang="en-IN" sz="2400" dirty="0">
                        <a:solidFill>
                          <a:schemeClr val="tx1"/>
                        </a:solidFill>
                      </a:endParaRPr>
                    </a:p>
                  </a:txBody>
                  <a:tcPr/>
                </a:tc>
                <a:tc>
                  <a:txBody>
                    <a:bodyPr/>
                    <a:lstStyle/>
                    <a:p>
                      <a:r>
                        <a:rPr lang="fr-FR" sz="2400" dirty="0">
                          <a:solidFill>
                            <a:schemeClr val="tx1"/>
                          </a:solidFill>
                        </a:rPr>
                        <a:t>CMIP5 GCM simulations</a:t>
                      </a:r>
                    </a:p>
                    <a:p>
                      <a:r>
                        <a:rPr lang="fr-FR" sz="2400" dirty="0">
                          <a:solidFill>
                            <a:schemeClr val="tx1"/>
                          </a:solidFill>
                        </a:rPr>
                        <a:t>CORDEX </a:t>
                      </a:r>
                      <a:r>
                        <a:rPr lang="fr-FR" sz="2400" dirty="0" err="1">
                          <a:solidFill>
                            <a:schemeClr val="tx1"/>
                          </a:solidFill>
                        </a:rPr>
                        <a:t>Africa</a:t>
                      </a:r>
                      <a:r>
                        <a:rPr lang="fr-FR" sz="2400" dirty="0">
                          <a:solidFill>
                            <a:schemeClr val="tx1"/>
                          </a:solidFill>
                        </a:rPr>
                        <a:t> RCM simulations</a:t>
                      </a:r>
                      <a:endParaRPr lang="en-IN" sz="2400" dirty="0">
                        <a:solidFill>
                          <a:schemeClr val="tx1"/>
                        </a:solidFill>
                      </a:endParaRPr>
                    </a:p>
                  </a:txBody>
                  <a:tcPr/>
                </a:tc>
                <a:tc>
                  <a:txBody>
                    <a:bodyPr/>
                    <a:lstStyle/>
                    <a:p>
                      <a:r>
                        <a:rPr lang="en-US" sz="2400" dirty="0">
                          <a:solidFill>
                            <a:schemeClr val="tx1"/>
                          </a:solidFill>
                        </a:rPr>
                        <a:t>CMIP5 GCM simulations and CORDEX Africa RCM simulations assess climate change impacts on crop suitability in sub-Saharan Africa.</a:t>
                      </a:r>
                      <a:endParaRPr lang="en-IN" sz="2400" dirty="0">
                        <a:solidFill>
                          <a:schemeClr val="tx1"/>
                        </a:solidFill>
                      </a:endParaRPr>
                    </a:p>
                  </a:txBody>
                  <a:tcPr/>
                </a:tc>
                <a:tc>
                  <a:txBody>
                    <a:bodyPr/>
                    <a:lstStyle/>
                    <a:p>
                      <a:r>
                        <a:rPr lang="en-US" sz="2400" dirty="0">
                          <a:solidFill>
                            <a:schemeClr val="tx1"/>
                          </a:solidFill>
                        </a:rPr>
                        <a:t>Got the very accurate result for Soyabean and Cassava.</a:t>
                      </a:r>
                      <a:endParaRPr lang="en-IN" sz="2400" dirty="0">
                        <a:solidFill>
                          <a:schemeClr val="tx1"/>
                        </a:solidFill>
                      </a:endParaRPr>
                    </a:p>
                  </a:txBody>
                  <a:tcPr/>
                </a:tc>
                <a:tc>
                  <a:txBody>
                    <a:bodyPr/>
                    <a:lstStyle/>
                    <a:p>
                      <a:r>
                        <a:rPr lang="en-US" sz="2400" dirty="0">
                          <a:solidFill>
                            <a:schemeClr val="tx1"/>
                          </a:solidFill>
                        </a:rPr>
                        <a:t>The study did not fully account for the impact of extreme temperatures on soybean and cassava, only maize.</a:t>
                      </a:r>
                    </a:p>
                  </a:txBody>
                  <a:tcPr/>
                </a:tc>
                <a:extLst>
                  <a:ext uri="{0D108BD9-81ED-4DB2-BD59-A6C34878D82A}">
                    <a16:rowId xmlns:a16="http://schemas.microsoft.com/office/drawing/2014/main" val="3069315747"/>
                  </a:ext>
                </a:extLst>
              </a:tr>
              <a:tr h="2596325">
                <a:tc>
                  <a:txBody>
                    <a:bodyPr/>
                    <a:lstStyle/>
                    <a:p>
                      <a:r>
                        <a:rPr lang="en-US" sz="2400" dirty="0">
                          <a:solidFill>
                            <a:schemeClr val="tx1"/>
                          </a:solidFill>
                        </a:rPr>
                        <a:t>Machine Learning (ML) Technologies for Digital Credit Scoring</a:t>
                      </a:r>
                    </a:p>
                    <a:p>
                      <a:r>
                        <a:rPr lang="en-US" sz="2400" dirty="0">
                          <a:solidFill>
                            <a:schemeClr val="tx1"/>
                          </a:solidFill>
                        </a:rPr>
                        <a:t>in Rural Finance: A Literature Review</a:t>
                      </a:r>
                      <a:endParaRPr lang="en-IN" sz="2400" dirty="0">
                        <a:solidFill>
                          <a:schemeClr val="tx1"/>
                        </a:solidFill>
                      </a:endParaRPr>
                    </a:p>
                  </a:txBody>
                  <a:tcPr/>
                </a:tc>
                <a:tc>
                  <a:txBody>
                    <a:bodyPr/>
                    <a:lstStyle/>
                    <a:p>
                      <a:r>
                        <a:rPr lang="en-IN" sz="2400" dirty="0">
                          <a:solidFill>
                            <a:schemeClr val="tx1"/>
                          </a:solidFill>
                        </a:rPr>
                        <a:t>ANN</a:t>
                      </a:r>
                    </a:p>
                    <a:p>
                      <a:r>
                        <a:rPr lang="en-IN" sz="2400" dirty="0">
                          <a:solidFill>
                            <a:schemeClr val="tx1"/>
                          </a:solidFill>
                        </a:rPr>
                        <a:t>SVM</a:t>
                      </a:r>
                    </a:p>
                    <a:p>
                      <a:r>
                        <a:rPr lang="en-IN" sz="2400" dirty="0">
                          <a:solidFill>
                            <a:schemeClr val="tx1"/>
                          </a:solidFill>
                        </a:rPr>
                        <a:t>Logistic Regression</a:t>
                      </a:r>
                    </a:p>
                    <a:p>
                      <a:r>
                        <a:rPr lang="en-IN" sz="2400" dirty="0">
                          <a:solidFill>
                            <a:schemeClr val="tx1"/>
                          </a:solidFill>
                        </a:rPr>
                        <a:t>Random Forest</a:t>
                      </a:r>
                    </a:p>
                  </a:txBody>
                  <a:tcPr/>
                </a:tc>
                <a:tc>
                  <a:txBody>
                    <a:bodyPr/>
                    <a:lstStyle/>
                    <a:p>
                      <a:r>
                        <a:rPr lang="en-IN" sz="2400" dirty="0"/>
                        <a:t>ANN identifies credit patterns, SVM classifies risk, Logistic Regression estimates probabilities, and Random Forest improves accuracy.</a:t>
                      </a:r>
                      <a:endParaRPr lang="en-IN" sz="2400" dirty="0">
                        <a:solidFill>
                          <a:schemeClr val="tx1"/>
                        </a:solidFill>
                      </a:endParaRPr>
                    </a:p>
                  </a:txBody>
                  <a:tcPr/>
                </a:tc>
                <a:tc>
                  <a:txBody>
                    <a:bodyPr/>
                    <a:lstStyle/>
                    <a:p>
                      <a:r>
                        <a:rPr lang="en-US" sz="2400" dirty="0">
                          <a:solidFill>
                            <a:schemeClr val="tx1"/>
                          </a:solidFill>
                        </a:rPr>
                        <a:t>Appropriate ML algorithm that fits the credit assessment specifically for rural borrowers.</a:t>
                      </a:r>
                      <a:endParaRPr lang="en-IN" sz="2400" dirty="0">
                        <a:solidFill>
                          <a:schemeClr val="tx1"/>
                        </a:solidFill>
                      </a:endParaRPr>
                    </a:p>
                  </a:txBody>
                  <a:tcPr/>
                </a:tc>
                <a:tc>
                  <a:txBody>
                    <a:bodyPr/>
                    <a:lstStyle/>
                    <a:p>
                      <a:pPr marL="0" indent="0">
                        <a:buFont typeface="Arial" panose="020B0604020202020204" pitchFamily="34" charset="0"/>
                        <a:buNone/>
                      </a:pPr>
                      <a:r>
                        <a:rPr lang="en-US" sz="2400" dirty="0">
                          <a:solidFill>
                            <a:schemeClr val="tx1"/>
                          </a:solidFill>
                        </a:rPr>
                        <a:t>Integrating traditional and digital credit scoring methods without ethical challenges</a:t>
                      </a:r>
                    </a:p>
                  </a:txBody>
                  <a:tcPr/>
                </a:tc>
                <a:extLst>
                  <a:ext uri="{0D108BD9-81ED-4DB2-BD59-A6C34878D82A}">
                    <a16:rowId xmlns:a16="http://schemas.microsoft.com/office/drawing/2014/main" val="611893610"/>
                  </a:ext>
                </a:extLst>
              </a:tr>
            </a:tbl>
          </a:graphicData>
        </a:graphic>
      </p:graphicFrame>
    </p:spTree>
    <p:extLst>
      <p:ext uri="{BB962C8B-B14F-4D97-AF65-F5344CB8AC3E}">
        <p14:creationId xmlns:p14="http://schemas.microsoft.com/office/powerpoint/2010/main" val="196827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Freeform 2"/>
          <p:cNvSpPr/>
          <p:nvPr/>
        </p:nvSpPr>
        <p:spPr>
          <a:xfrm>
            <a:off x="-1358073" y="-1733383"/>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a:off x="1059180" y="534752"/>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15396485" y="971550"/>
            <a:ext cx="1041752" cy="217111"/>
          </a:xfrm>
          <a:prstGeom prst="rect">
            <a:avLst/>
          </a:prstGeom>
        </p:spPr>
        <p:txBody>
          <a:bodyPr lIns="0" tIns="0" rIns="0" bIns="0" rtlCol="0" anchor="t">
            <a:spAutoFit/>
          </a:bodyPr>
          <a:lstStyle/>
          <a:p>
            <a:pPr marL="0" lvl="0" indent="0" algn="l">
              <a:lnSpc>
                <a:spcPts val="1788"/>
              </a:lnSpc>
              <a:spcBef>
                <a:spcPct val="0"/>
              </a:spcBef>
            </a:pPr>
            <a:endParaRPr lang="en-US" sz="1277" u="none" strike="noStrike" dirty="0">
              <a:solidFill>
                <a:srgbClr val="ECEBE4"/>
              </a:solidFill>
              <a:latin typeface="Agrandir"/>
              <a:ea typeface="Agrandir"/>
              <a:cs typeface="Agrandir"/>
              <a:sym typeface="Agrandir"/>
            </a:endParaRPr>
          </a:p>
        </p:txBody>
      </p:sp>
      <p:sp>
        <p:nvSpPr>
          <p:cNvPr id="18" name="TextBox 18"/>
          <p:cNvSpPr txBox="1"/>
          <p:nvPr/>
        </p:nvSpPr>
        <p:spPr>
          <a:xfrm>
            <a:off x="13740051" y="971550"/>
            <a:ext cx="1129095" cy="217111"/>
          </a:xfrm>
          <a:prstGeom prst="rect">
            <a:avLst/>
          </a:prstGeom>
        </p:spPr>
        <p:txBody>
          <a:bodyPr lIns="0" tIns="0" rIns="0" bIns="0" rtlCol="0" anchor="t">
            <a:spAutoFit/>
          </a:bodyPr>
          <a:lstStyle/>
          <a:p>
            <a:pPr marL="0" lvl="0" indent="0" algn="l">
              <a:lnSpc>
                <a:spcPts val="1788"/>
              </a:lnSpc>
              <a:spcBef>
                <a:spcPct val="0"/>
              </a:spcBef>
            </a:pPr>
            <a:endParaRPr lang="en-US" sz="1277" u="none" strike="noStrike" dirty="0">
              <a:solidFill>
                <a:srgbClr val="ECEBE4"/>
              </a:solidFill>
              <a:latin typeface="Agrandir"/>
              <a:ea typeface="Agrandir"/>
              <a:cs typeface="Agrandir"/>
              <a:sym typeface="Agrandir"/>
            </a:endParaRPr>
          </a:p>
        </p:txBody>
      </p:sp>
      <p:sp>
        <p:nvSpPr>
          <p:cNvPr id="19" name="TextBox 19"/>
          <p:cNvSpPr txBox="1"/>
          <p:nvPr/>
        </p:nvSpPr>
        <p:spPr>
          <a:xfrm>
            <a:off x="12429683" y="971550"/>
            <a:ext cx="783029" cy="217111"/>
          </a:xfrm>
          <a:prstGeom prst="rect">
            <a:avLst/>
          </a:prstGeom>
        </p:spPr>
        <p:txBody>
          <a:bodyPr lIns="0" tIns="0" rIns="0" bIns="0" rtlCol="0" anchor="t">
            <a:spAutoFit/>
          </a:bodyPr>
          <a:lstStyle/>
          <a:p>
            <a:pPr marL="0" lvl="0" indent="0" algn="l">
              <a:lnSpc>
                <a:spcPts val="1788"/>
              </a:lnSpc>
              <a:spcBef>
                <a:spcPct val="0"/>
              </a:spcBef>
            </a:pPr>
            <a:endParaRPr lang="en-US" sz="1277" dirty="0">
              <a:solidFill>
                <a:srgbClr val="ECEBE4"/>
              </a:solidFill>
              <a:latin typeface="Agrandir"/>
              <a:ea typeface="Agrandir"/>
              <a:cs typeface="Agrandir"/>
              <a:sym typeface="Agrandir"/>
            </a:endParaRPr>
          </a:p>
        </p:txBody>
      </p:sp>
      <p:sp>
        <p:nvSpPr>
          <p:cNvPr id="21" name="TextBox 21"/>
          <p:cNvSpPr txBox="1"/>
          <p:nvPr/>
        </p:nvSpPr>
        <p:spPr>
          <a:xfrm>
            <a:off x="1600200" y="38927"/>
            <a:ext cx="8229600" cy="980012"/>
          </a:xfrm>
          <a:prstGeom prst="rect">
            <a:avLst/>
          </a:prstGeom>
        </p:spPr>
        <p:txBody>
          <a:bodyPr wrap="square" lIns="0" tIns="0" rIns="0" bIns="0" rtlCol="0" anchor="t">
            <a:spAutoFit/>
          </a:bodyPr>
          <a:lstStyle/>
          <a:p>
            <a:pPr algn="l">
              <a:lnSpc>
                <a:spcPts val="8920"/>
              </a:lnSpc>
            </a:pPr>
            <a:r>
              <a:rPr lang="en-US" sz="3600" b="1" dirty="0">
                <a:latin typeface="Agrandir Bold"/>
                <a:ea typeface="Agrandir Bold"/>
                <a:cs typeface="Agrandir Bold"/>
                <a:sym typeface="Agrandir Bold"/>
              </a:rPr>
              <a:t>GAP ANALYSIS</a:t>
            </a:r>
          </a:p>
        </p:txBody>
      </p:sp>
      <p:sp>
        <p:nvSpPr>
          <p:cNvPr id="24" name="TextBox 24"/>
          <p:cNvSpPr txBox="1"/>
          <p:nvPr/>
        </p:nvSpPr>
        <p:spPr>
          <a:xfrm>
            <a:off x="1600200" y="1714500"/>
            <a:ext cx="14033096" cy="2308324"/>
          </a:xfrm>
          <a:prstGeom prst="rect">
            <a:avLst/>
          </a:prstGeom>
        </p:spPr>
        <p:txBody>
          <a:bodyPr wrap="square" lIns="0" tIns="0" rIns="0" bIns="0" rtlCol="0" anchor="t">
            <a:spAutoFit/>
          </a:bodyPr>
          <a:lstStyle/>
          <a:p>
            <a:pPr marL="457200" lvl="0" indent="-457200">
              <a:spcBef>
                <a:spcPct val="0"/>
              </a:spcBef>
              <a:buFont typeface="Arial" panose="020B0604020202020204" pitchFamily="34" charset="0"/>
              <a:buChar char="•"/>
            </a:pPr>
            <a:r>
              <a:rPr lang="en-IN" sz="3000" b="1" dirty="0"/>
              <a:t>Outdated or Limited Data</a:t>
            </a:r>
          </a:p>
          <a:p>
            <a:pPr marL="457200" lvl="0" indent="-457200">
              <a:spcBef>
                <a:spcPct val="0"/>
              </a:spcBef>
              <a:buFont typeface="Arial" panose="020B0604020202020204" pitchFamily="34" charset="0"/>
              <a:buChar char="•"/>
            </a:pPr>
            <a:r>
              <a:rPr lang="en-US" sz="3000" b="1" dirty="0"/>
              <a:t>Lack of Comprehensive Variable Consideration</a:t>
            </a:r>
          </a:p>
          <a:p>
            <a:pPr marL="457200" lvl="0" indent="-457200">
              <a:spcBef>
                <a:spcPct val="0"/>
              </a:spcBef>
              <a:buFont typeface="Arial" panose="020B0604020202020204" pitchFamily="34" charset="0"/>
              <a:buChar char="•"/>
            </a:pPr>
            <a:r>
              <a:rPr lang="en-IN" sz="3000" b="1" dirty="0"/>
              <a:t>Model Performance Variability</a:t>
            </a:r>
          </a:p>
          <a:p>
            <a:pPr marL="457200" lvl="0" indent="-457200">
              <a:spcBef>
                <a:spcPct val="0"/>
              </a:spcBef>
              <a:buFont typeface="Arial" panose="020B0604020202020204" pitchFamily="34" charset="0"/>
              <a:buChar char="•"/>
            </a:pPr>
            <a:r>
              <a:rPr lang="en-US" sz="3000" b="1" dirty="0"/>
              <a:t>Exclusion of Non-Climatic Factors in Crop Suitability</a:t>
            </a:r>
          </a:p>
          <a:p>
            <a:pPr marL="457200" lvl="0" indent="-457200">
              <a:spcBef>
                <a:spcPct val="0"/>
              </a:spcBef>
              <a:buFont typeface="Arial" panose="020B0604020202020204" pitchFamily="34" charset="0"/>
              <a:buChar char="•"/>
            </a:pPr>
            <a:r>
              <a:rPr lang="en-IN" sz="3000" b="1" dirty="0"/>
              <a:t>Limited Geographic Scope</a:t>
            </a:r>
            <a:endParaRPr lang="en-US" sz="3000" b="1" spc="-116" dirty="0">
              <a:solidFill>
                <a:srgbClr val="1B4D20"/>
              </a:solidFill>
              <a:latin typeface="Agrandir Bold"/>
              <a:ea typeface="Agrandir Bold"/>
              <a:cs typeface="Agrandir Bold"/>
              <a:sym typeface="Agrandir Bold"/>
            </a:endParaRPr>
          </a:p>
        </p:txBody>
      </p:sp>
      <p:sp>
        <p:nvSpPr>
          <p:cNvPr id="4" name="Freeform 3">
            <a:extLst>
              <a:ext uri="{FF2B5EF4-FFF2-40B4-BE49-F238E27FC236}">
                <a16:creationId xmlns:a16="http://schemas.microsoft.com/office/drawing/2014/main" id="{DAE30206-F27A-5A53-09F7-93BF41A744B7}"/>
              </a:ext>
            </a:extLst>
          </p:cNvPr>
          <p:cNvSpPr/>
          <p:nvPr/>
        </p:nvSpPr>
        <p:spPr>
          <a:xfrm>
            <a:off x="1059180" y="4939192"/>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21">
            <a:extLst>
              <a:ext uri="{FF2B5EF4-FFF2-40B4-BE49-F238E27FC236}">
                <a16:creationId xmlns:a16="http://schemas.microsoft.com/office/drawing/2014/main" id="{B214024A-DD31-9871-5543-E254FE2D2BD1}"/>
              </a:ext>
            </a:extLst>
          </p:cNvPr>
          <p:cNvSpPr txBox="1"/>
          <p:nvPr/>
        </p:nvSpPr>
        <p:spPr>
          <a:xfrm>
            <a:off x="1752600" y="4461905"/>
            <a:ext cx="8229600" cy="980012"/>
          </a:xfrm>
          <a:prstGeom prst="rect">
            <a:avLst/>
          </a:prstGeom>
        </p:spPr>
        <p:txBody>
          <a:bodyPr wrap="square" lIns="0" tIns="0" rIns="0" bIns="0" rtlCol="0" anchor="t">
            <a:spAutoFit/>
          </a:bodyPr>
          <a:lstStyle/>
          <a:p>
            <a:pPr algn="l">
              <a:lnSpc>
                <a:spcPts val="8920"/>
              </a:lnSpc>
            </a:pPr>
            <a:r>
              <a:rPr lang="en-US" sz="3600" b="1" kern="1200" dirty="0">
                <a:solidFill>
                  <a:srgbClr val="000000"/>
                </a:solidFill>
                <a:effectLst/>
                <a:latin typeface="Agrandir Bold" panose="020B0604020202020204" charset="0"/>
                <a:ea typeface="Agrandir Bold" panose="020B0604020202020204" charset="0"/>
                <a:cs typeface="Agrandir Bold" panose="020B0604020202020204" charset="0"/>
              </a:rPr>
              <a:t>OBJECTIVES</a:t>
            </a:r>
            <a:endParaRPr lang="en-US" sz="3600" b="1" dirty="0">
              <a:latin typeface="Agrandir Bold"/>
              <a:ea typeface="Agrandir Bold"/>
              <a:cs typeface="Agrandir Bold"/>
              <a:sym typeface="Agrandir Bold"/>
            </a:endParaRPr>
          </a:p>
        </p:txBody>
      </p:sp>
      <p:sp>
        <p:nvSpPr>
          <p:cNvPr id="7" name="TextBox 6">
            <a:extLst>
              <a:ext uri="{FF2B5EF4-FFF2-40B4-BE49-F238E27FC236}">
                <a16:creationId xmlns:a16="http://schemas.microsoft.com/office/drawing/2014/main" id="{A4622C17-68D9-2277-39D1-B64064AFDEF1}"/>
              </a:ext>
            </a:extLst>
          </p:cNvPr>
          <p:cNvSpPr txBox="1"/>
          <p:nvPr/>
        </p:nvSpPr>
        <p:spPr>
          <a:xfrm>
            <a:off x="1600200" y="5873378"/>
            <a:ext cx="7696200" cy="2400657"/>
          </a:xfrm>
          <a:prstGeom prst="rect">
            <a:avLst/>
          </a:prstGeom>
          <a:noFill/>
        </p:spPr>
        <p:txBody>
          <a:bodyPr wrap="square" rtlCol="0">
            <a:spAutoFit/>
          </a:bodyPr>
          <a:lstStyle/>
          <a:p>
            <a:pPr marL="457200" indent="-457200">
              <a:buFont typeface="Arial" panose="020B0604020202020204" pitchFamily="34" charset="0"/>
              <a:buChar char="•"/>
            </a:pPr>
            <a:r>
              <a:rPr lang="en-IN" sz="3000" b="1" dirty="0"/>
              <a:t>Improve Loan Accessibility</a:t>
            </a:r>
          </a:p>
          <a:p>
            <a:pPr marL="457200" indent="-457200">
              <a:buFont typeface="Arial" panose="020B0604020202020204" pitchFamily="34" charset="0"/>
              <a:buChar char="•"/>
            </a:pPr>
            <a:r>
              <a:rPr lang="en-IN" sz="3000" b="1" dirty="0"/>
              <a:t>Reduce Financial Risk</a:t>
            </a:r>
          </a:p>
          <a:p>
            <a:pPr marL="457200" indent="-457200">
              <a:buFont typeface="Arial" panose="020B0604020202020204" pitchFamily="34" charset="0"/>
              <a:buChar char="•"/>
            </a:pPr>
            <a:r>
              <a:rPr lang="en-IN" sz="3000" b="1" dirty="0"/>
              <a:t>Increase Decision-Making Accuracy</a:t>
            </a:r>
          </a:p>
          <a:p>
            <a:pPr marL="457200" indent="-457200">
              <a:buFont typeface="Arial" panose="020B0604020202020204" pitchFamily="34" charset="0"/>
              <a:buChar char="•"/>
            </a:pPr>
            <a:r>
              <a:rPr lang="en-IN" sz="3000" b="1" dirty="0"/>
              <a:t>Improve productivity and sustainability</a:t>
            </a:r>
          </a:p>
          <a:p>
            <a:pPr marL="457200" indent="-457200">
              <a:buFont typeface="Arial" panose="020B0604020202020204" pitchFamily="34" charset="0"/>
              <a:buChar char="•"/>
            </a:pPr>
            <a:r>
              <a:rPr lang="en-IN" sz="3000" b="1" dirty="0"/>
              <a:t>Incorporate climate factors</a:t>
            </a:r>
          </a:p>
        </p:txBody>
      </p:sp>
    </p:spTree>
    <p:extLst>
      <p:ext uri="{BB962C8B-B14F-4D97-AF65-F5344CB8AC3E}">
        <p14:creationId xmlns:p14="http://schemas.microsoft.com/office/powerpoint/2010/main" val="394222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Freeform 2"/>
          <p:cNvSpPr/>
          <p:nvPr/>
        </p:nvSpPr>
        <p:spPr>
          <a:xfrm>
            <a:off x="-2196273" y="-20318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1186574" y="1062668"/>
            <a:ext cx="5595226" cy="383695"/>
          </a:xfrm>
          <a:prstGeom prst="rect">
            <a:avLst/>
          </a:prstGeom>
        </p:spPr>
        <p:txBody>
          <a:bodyPr wrap="square" lIns="0" tIns="0" rIns="0" bIns="0" rtlCol="0" anchor="t">
            <a:spAutoFit/>
          </a:bodyPr>
          <a:lstStyle/>
          <a:p>
            <a:pPr algn="r">
              <a:lnSpc>
                <a:spcPts val="2742"/>
              </a:lnSpc>
            </a:pPr>
            <a:r>
              <a:rPr lang="en-US" sz="3600" b="1" dirty="0">
                <a:solidFill>
                  <a:srgbClr val="1B4D20"/>
                </a:solidFill>
                <a:latin typeface="Agrandir Bold"/>
                <a:ea typeface="Agrandir Bold"/>
                <a:cs typeface="Agrandir Bold"/>
                <a:sym typeface="Agrandir Bold"/>
              </a:rPr>
              <a:t>Proposed Methodology</a:t>
            </a:r>
          </a:p>
        </p:txBody>
      </p:sp>
      <p:pic>
        <p:nvPicPr>
          <p:cNvPr id="23" name="Picture 22">
            <a:extLst>
              <a:ext uri="{FF2B5EF4-FFF2-40B4-BE49-F238E27FC236}">
                <a16:creationId xmlns:a16="http://schemas.microsoft.com/office/drawing/2014/main" id="{5650C34F-B201-76E6-C069-2BDFB6AC2E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3999" y="2095500"/>
            <a:ext cx="8803268" cy="5715000"/>
          </a:xfrm>
          <a:prstGeom prst="rect">
            <a:avLst/>
          </a:prstGeom>
        </p:spPr>
      </p:pic>
      <p:sp>
        <p:nvSpPr>
          <p:cNvPr id="4" name="TextBox 3">
            <a:extLst>
              <a:ext uri="{FF2B5EF4-FFF2-40B4-BE49-F238E27FC236}">
                <a16:creationId xmlns:a16="http://schemas.microsoft.com/office/drawing/2014/main" id="{3F6E8187-8F3D-34AF-5D08-6C16697D0F21}"/>
              </a:ext>
            </a:extLst>
          </p:cNvPr>
          <p:cNvSpPr txBox="1"/>
          <p:nvPr/>
        </p:nvSpPr>
        <p:spPr>
          <a:xfrm>
            <a:off x="996745" y="2264677"/>
            <a:ext cx="7658100" cy="6986528"/>
          </a:xfrm>
          <a:prstGeom prst="rect">
            <a:avLst/>
          </a:prstGeom>
          <a:noFill/>
        </p:spPr>
        <p:txBody>
          <a:bodyPr wrap="square" rtlCol="0">
            <a:spAutoFit/>
          </a:bodyPr>
          <a:lstStyle/>
          <a:p>
            <a:pPr marL="285750" indent="-285750">
              <a:buFont typeface="Arial" panose="020B0604020202020204" pitchFamily="34" charset="0"/>
              <a:buChar char="•"/>
            </a:pPr>
            <a:r>
              <a:rPr lang="en-IN" sz="3200" u="sng" dirty="0"/>
              <a:t>Data Collection</a:t>
            </a:r>
            <a:r>
              <a:rPr lang="en-IN" sz="3200" dirty="0"/>
              <a:t>: </a:t>
            </a:r>
            <a:r>
              <a:rPr lang="en-US" sz="3200" dirty="0"/>
              <a:t>The agricultural loan approval model used data collected from government databases and financial institutions.</a:t>
            </a:r>
          </a:p>
          <a:p>
            <a:pPr marL="285750" indent="-285750">
              <a:buFont typeface="Arial" panose="020B0604020202020204" pitchFamily="34" charset="0"/>
              <a:buChar char="•"/>
            </a:pPr>
            <a:r>
              <a:rPr lang="en-US" sz="3200" u="sng" dirty="0"/>
              <a:t>Data Preprocessing</a:t>
            </a:r>
            <a:r>
              <a:rPr lang="en-US" sz="3200" dirty="0"/>
              <a:t>: Handling of missing values, and improper values.</a:t>
            </a:r>
          </a:p>
          <a:p>
            <a:pPr marL="285750" indent="-285750">
              <a:buFont typeface="Arial" panose="020B0604020202020204" pitchFamily="34" charset="0"/>
              <a:buChar char="•"/>
            </a:pPr>
            <a:r>
              <a:rPr lang="en-US" sz="3200" u="sng" dirty="0"/>
              <a:t>Feature Engineering</a:t>
            </a:r>
            <a:r>
              <a:rPr lang="en-US" sz="3200" dirty="0"/>
              <a:t>: The agriculture loan approval model includes several salient features to increase accuracy. They include </a:t>
            </a:r>
            <a:r>
              <a:rPr lang="en-US" sz="3200" b="1" dirty="0"/>
              <a:t>Land Area, Soil Quality Index, Date of Planting and Date of Harvesting, Proposed Crop, Credit Score, </a:t>
            </a:r>
            <a:r>
              <a:rPr lang="en-US" sz="3200" dirty="0"/>
              <a:t>and</a:t>
            </a:r>
            <a:r>
              <a:rPr lang="en-US" sz="3200" b="1" dirty="0"/>
              <a:t> Location </a:t>
            </a:r>
            <a:r>
              <a:rPr lang="en-US" sz="3200" dirty="0"/>
              <a:t>and present insights on suitability as well as risk.</a:t>
            </a:r>
          </a:p>
        </p:txBody>
      </p:sp>
      <p:sp>
        <p:nvSpPr>
          <p:cNvPr id="6" name="TextBox 5">
            <a:extLst>
              <a:ext uri="{FF2B5EF4-FFF2-40B4-BE49-F238E27FC236}">
                <a16:creationId xmlns:a16="http://schemas.microsoft.com/office/drawing/2014/main" id="{1F7DC445-CDC6-6677-54A8-966D7A45226A}"/>
              </a:ext>
            </a:extLst>
          </p:cNvPr>
          <p:cNvSpPr txBox="1"/>
          <p:nvPr/>
        </p:nvSpPr>
        <p:spPr>
          <a:xfrm>
            <a:off x="10439400" y="7962900"/>
            <a:ext cx="6400800" cy="369332"/>
          </a:xfrm>
          <a:prstGeom prst="rect">
            <a:avLst/>
          </a:prstGeom>
          <a:noFill/>
        </p:spPr>
        <p:txBody>
          <a:bodyPr wrap="square" rtlCol="0">
            <a:spAutoFit/>
          </a:bodyPr>
          <a:lstStyle/>
          <a:p>
            <a:pPr algn="ctr"/>
            <a:r>
              <a:rPr lang="en-IN" dirty="0"/>
              <a:t>Fig. 1 Architecture of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Freeform 2"/>
          <p:cNvSpPr/>
          <p:nvPr/>
        </p:nvSpPr>
        <p:spPr>
          <a:xfrm>
            <a:off x="-2196273" y="-2031800"/>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186574" y="1062668"/>
            <a:ext cx="5595226" cy="383695"/>
          </a:xfrm>
          <a:prstGeom prst="rect">
            <a:avLst/>
          </a:prstGeom>
        </p:spPr>
        <p:txBody>
          <a:bodyPr wrap="square" lIns="0" tIns="0" rIns="0" bIns="0" rtlCol="0" anchor="t">
            <a:spAutoFit/>
          </a:bodyPr>
          <a:lstStyle/>
          <a:p>
            <a:pPr algn="r">
              <a:lnSpc>
                <a:spcPts val="2742"/>
              </a:lnSpc>
            </a:pPr>
            <a:r>
              <a:rPr lang="en-US" sz="3600" b="1" dirty="0">
                <a:solidFill>
                  <a:srgbClr val="1B4D20"/>
                </a:solidFill>
                <a:latin typeface="Agrandir Bold"/>
                <a:ea typeface="Agrandir Bold"/>
                <a:cs typeface="Agrandir Bold"/>
                <a:sym typeface="Agrandir Bold"/>
              </a:rPr>
              <a:t>Proposed Methodology</a:t>
            </a:r>
          </a:p>
        </p:txBody>
      </p:sp>
      <p:sp>
        <p:nvSpPr>
          <p:cNvPr id="4" name="TextBox 3">
            <a:extLst>
              <a:ext uri="{FF2B5EF4-FFF2-40B4-BE49-F238E27FC236}">
                <a16:creationId xmlns:a16="http://schemas.microsoft.com/office/drawing/2014/main" id="{3F6E8187-8F3D-34AF-5D08-6C16697D0F21}"/>
              </a:ext>
            </a:extLst>
          </p:cNvPr>
          <p:cNvSpPr txBox="1"/>
          <p:nvPr/>
        </p:nvSpPr>
        <p:spPr>
          <a:xfrm>
            <a:off x="457200" y="2043172"/>
            <a:ext cx="8191500" cy="6986528"/>
          </a:xfrm>
          <a:prstGeom prst="rect">
            <a:avLst/>
          </a:prstGeom>
          <a:noFill/>
        </p:spPr>
        <p:txBody>
          <a:bodyPr wrap="square" rtlCol="0">
            <a:spAutoFit/>
          </a:bodyPr>
          <a:lstStyle/>
          <a:p>
            <a:pPr marL="457200" indent="-457200">
              <a:buSzPts val="2400"/>
              <a:buFont typeface="Arial" panose="020B0604020202020204" pitchFamily="34" charset="0"/>
              <a:buChar char="•"/>
            </a:pPr>
            <a:r>
              <a:rPr lang="en-US" sz="3200" u="sng" dirty="0"/>
              <a:t>Rainfall Prediction</a:t>
            </a:r>
            <a:r>
              <a:rPr lang="en-US" sz="3200" dirty="0"/>
              <a:t>: Use an LSTM model to forecast rainfall based on historical weather data.</a:t>
            </a:r>
          </a:p>
          <a:p>
            <a:pPr marL="457200" indent="-457200" rtl="0" eaLnBrk="1" latinLnBrk="0" hangingPunct="1">
              <a:spcBef>
                <a:spcPts val="0"/>
              </a:spcBef>
              <a:spcAft>
                <a:spcPts val="0"/>
              </a:spcAft>
              <a:buClrTx/>
              <a:buSzPts val="2400"/>
              <a:buFont typeface="Arial" panose="020B0604020202020204" pitchFamily="34" charset="0"/>
              <a:buChar char="•"/>
            </a:pPr>
            <a:r>
              <a:rPr lang="en-US" sz="3200" u="sng" kern="1200" dirty="0">
                <a:solidFill>
                  <a:srgbClr val="000000"/>
                </a:solidFill>
                <a:effectLst/>
                <a:latin typeface="Calibri" panose="020F0502020204030204" pitchFamily="34" charset="0"/>
                <a:ea typeface="+mn-ea"/>
                <a:cs typeface="+mn-cs"/>
              </a:rPr>
              <a:t>Model Selection</a:t>
            </a:r>
            <a:r>
              <a:rPr lang="en-US" sz="3200" kern="1200" dirty="0">
                <a:solidFill>
                  <a:srgbClr val="000000"/>
                </a:solidFill>
                <a:effectLst/>
                <a:latin typeface="Calibri" panose="020F0502020204030204" pitchFamily="34" charset="0"/>
                <a:ea typeface="+mn-ea"/>
                <a:cs typeface="+mn-cs"/>
              </a:rPr>
              <a:t>: Implemented XGBoost for loan approval predictions.</a:t>
            </a:r>
          </a:p>
          <a:p>
            <a:pPr marL="457200" indent="-457200" rtl="0" eaLnBrk="1" latinLnBrk="0" hangingPunct="1">
              <a:spcBef>
                <a:spcPts val="0"/>
              </a:spcBef>
              <a:spcAft>
                <a:spcPts val="0"/>
              </a:spcAft>
              <a:buClrTx/>
              <a:buSzPts val="2400"/>
              <a:buFont typeface="Arial" panose="020B0604020202020204" pitchFamily="34" charset="0"/>
              <a:buChar char="•"/>
            </a:pPr>
            <a:r>
              <a:rPr lang="en-US" sz="3200" kern="1200" dirty="0">
                <a:solidFill>
                  <a:srgbClr val="000000"/>
                </a:solidFill>
                <a:effectLst/>
                <a:latin typeface="Calibri" panose="020F0502020204030204" pitchFamily="34" charset="0"/>
                <a:ea typeface="+mn-ea"/>
                <a:cs typeface="+mn-cs"/>
              </a:rPr>
              <a:t>Model Training: Split data into 80% training and 20% testing subsets.</a:t>
            </a:r>
            <a:endParaRPr lang="en-IN" sz="3200" dirty="0">
              <a:effectLst/>
            </a:endParaRPr>
          </a:p>
          <a:p>
            <a:pPr marL="457200" indent="-457200" rtl="0" eaLnBrk="1" latinLnBrk="0" hangingPunct="1">
              <a:spcBef>
                <a:spcPts val="0"/>
              </a:spcBef>
              <a:spcAft>
                <a:spcPts val="0"/>
              </a:spcAft>
              <a:buFont typeface="Arial" panose="020B0604020202020204" pitchFamily="34" charset="0"/>
              <a:buChar char="•"/>
            </a:pPr>
            <a:r>
              <a:rPr lang="en-US" sz="3200" u="sng" kern="1200" dirty="0">
                <a:solidFill>
                  <a:srgbClr val="000000"/>
                </a:solidFill>
                <a:effectLst/>
                <a:latin typeface="Calibri" panose="020F0502020204030204" pitchFamily="34" charset="0"/>
                <a:ea typeface="+mn-ea"/>
                <a:cs typeface="+mn-cs"/>
              </a:rPr>
              <a:t>Model Evaluation</a:t>
            </a:r>
            <a:r>
              <a:rPr lang="en-US" sz="3200" kern="1200" dirty="0">
                <a:solidFill>
                  <a:srgbClr val="000000"/>
                </a:solidFill>
                <a:effectLst/>
                <a:latin typeface="Calibri" panose="020F0502020204030204" pitchFamily="34" charset="0"/>
                <a:ea typeface="+mn-ea"/>
                <a:cs typeface="+mn-cs"/>
              </a:rPr>
              <a:t>: Assessing performance with accuracy, confusion matrix, execution speed</a:t>
            </a:r>
            <a:endParaRPr lang="en-IN" sz="3200" dirty="0">
              <a:effectLst/>
            </a:endParaRPr>
          </a:p>
          <a:p>
            <a:pPr marL="457200" indent="-457200" rtl="0" eaLnBrk="1" latinLnBrk="0" hangingPunct="1">
              <a:spcBef>
                <a:spcPts val="0"/>
              </a:spcBef>
              <a:spcAft>
                <a:spcPts val="0"/>
              </a:spcAft>
              <a:buFont typeface="Arial" panose="020B0604020202020204" pitchFamily="34" charset="0"/>
              <a:buChar char="•"/>
            </a:pPr>
            <a:r>
              <a:rPr lang="en-US" sz="3200" u="sng" kern="1200" dirty="0">
                <a:solidFill>
                  <a:srgbClr val="000000"/>
                </a:solidFill>
                <a:effectLst/>
                <a:latin typeface="Calibri" panose="020F0502020204030204" pitchFamily="34" charset="0"/>
                <a:ea typeface="+mn-ea"/>
                <a:cs typeface="+mn-cs"/>
              </a:rPr>
              <a:t>Continues Learning</a:t>
            </a:r>
            <a:r>
              <a:rPr lang="en-US" sz="3200" kern="1200" dirty="0">
                <a:solidFill>
                  <a:srgbClr val="000000"/>
                </a:solidFill>
                <a:effectLst/>
                <a:latin typeface="Calibri" panose="020F0502020204030204" pitchFamily="34" charset="0"/>
                <a:ea typeface="+mn-ea"/>
                <a:cs typeface="+mn-cs"/>
              </a:rPr>
              <a:t>: Implement adaptive learning to update models with new data, ensuring accuracy.</a:t>
            </a:r>
            <a:endParaRPr lang="en-IN" sz="3200" dirty="0">
              <a:effectLst/>
            </a:endParaRPr>
          </a:p>
          <a:p>
            <a:pPr marL="283464" indent="-283464" algn="l" rtl="0" eaLnBrk="1" latinLnBrk="0" hangingPunct="1">
              <a:spcBef>
                <a:spcPts val="0"/>
              </a:spcBef>
              <a:spcAft>
                <a:spcPts val="0"/>
              </a:spcAft>
              <a:buClrTx/>
              <a:buSzPts val="2400"/>
              <a:buFont typeface="Arial" panose="020B0604020202020204" pitchFamily="34" charset="0"/>
              <a:buChar char="•"/>
            </a:pPr>
            <a:endParaRPr lang="en-IN" sz="3200" dirty="0">
              <a:effectLst/>
            </a:endParaRPr>
          </a:p>
        </p:txBody>
      </p:sp>
      <p:pic>
        <p:nvPicPr>
          <p:cNvPr id="6" name="Picture 5">
            <a:extLst>
              <a:ext uri="{FF2B5EF4-FFF2-40B4-BE49-F238E27FC236}">
                <a16:creationId xmlns:a16="http://schemas.microsoft.com/office/drawing/2014/main" id="{05DEC6E0-17F4-945B-FB41-01F2447890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15400" y="876300"/>
            <a:ext cx="8747507" cy="7927429"/>
          </a:xfrm>
          <a:prstGeom prst="rect">
            <a:avLst/>
          </a:prstGeom>
        </p:spPr>
      </p:pic>
      <p:sp>
        <p:nvSpPr>
          <p:cNvPr id="7" name="TextBox 6">
            <a:extLst>
              <a:ext uri="{FF2B5EF4-FFF2-40B4-BE49-F238E27FC236}">
                <a16:creationId xmlns:a16="http://schemas.microsoft.com/office/drawing/2014/main" id="{E652BB60-570D-BCF7-5CFD-B97F8EFAF7E0}"/>
              </a:ext>
            </a:extLst>
          </p:cNvPr>
          <p:cNvSpPr txBox="1"/>
          <p:nvPr/>
        </p:nvSpPr>
        <p:spPr>
          <a:xfrm>
            <a:off x="10896600" y="9029700"/>
            <a:ext cx="5562600" cy="369332"/>
          </a:xfrm>
          <a:prstGeom prst="rect">
            <a:avLst/>
          </a:prstGeom>
          <a:noFill/>
        </p:spPr>
        <p:txBody>
          <a:bodyPr wrap="square" rtlCol="0">
            <a:spAutoFit/>
          </a:bodyPr>
          <a:lstStyle/>
          <a:p>
            <a:pPr algn="ctr"/>
            <a:r>
              <a:rPr lang="en-IN" dirty="0"/>
              <a:t>Fig.2 Flow of System</a:t>
            </a:r>
          </a:p>
        </p:txBody>
      </p:sp>
    </p:spTree>
    <p:extLst>
      <p:ext uri="{BB962C8B-B14F-4D97-AF65-F5344CB8AC3E}">
        <p14:creationId xmlns:p14="http://schemas.microsoft.com/office/powerpoint/2010/main" val="172614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4D20"/>
        </a:solidFill>
        <a:effectLst/>
      </p:bgPr>
    </p:bg>
    <p:spTree>
      <p:nvGrpSpPr>
        <p:cNvPr id="1" name=""/>
        <p:cNvGrpSpPr/>
        <p:nvPr/>
      </p:nvGrpSpPr>
      <p:grpSpPr>
        <a:xfrm>
          <a:off x="0" y="0"/>
          <a:ext cx="0" cy="0"/>
          <a:chOff x="0" y="0"/>
          <a:chExt cx="0" cy="0"/>
        </a:xfrm>
      </p:grpSpPr>
      <p:sp>
        <p:nvSpPr>
          <p:cNvPr id="2" name="Freeform 2"/>
          <p:cNvSpPr/>
          <p:nvPr/>
        </p:nvSpPr>
        <p:spPr>
          <a:xfrm>
            <a:off x="-2196273" y="-1615988"/>
            <a:ext cx="22680545" cy="14350600"/>
          </a:xfrm>
          <a:custGeom>
            <a:avLst/>
            <a:gdLst/>
            <a:ahLst/>
            <a:cxnLst/>
            <a:rect l="l" t="t" r="r" b="b"/>
            <a:pathLst>
              <a:path w="22680545" h="14350600">
                <a:moveTo>
                  <a:pt x="0" y="0"/>
                </a:moveTo>
                <a:lnTo>
                  <a:pt x="22680546" y="0"/>
                </a:lnTo>
                <a:lnTo>
                  <a:pt x="22680546" y="14350600"/>
                </a:lnTo>
                <a:lnTo>
                  <a:pt x="0" y="1435060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044398"/>
            <a:ext cx="315748" cy="408615"/>
          </a:xfrm>
          <a:custGeom>
            <a:avLst/>
            <a:gdLst/>
            <a:ahLst/>
            <a:cxnLst/>
            <a:rect l="l" t="t" r="r" b="b"/>
            <a:pathLst>
              <a:path w="315748" h="408615">
                <a:moveTo>
                  <a:pt x="0" y="0"/>
                </a:moveTo>
                <a:lnTo>
                  <a:pt x="315748" y="0"/>
                </a:lnTo>
                <a:lnTo>
                  <a:pt x="315748" y="408615"/>
                </a:lnTo>
                <a:lnTo>
                  <a:pt x="0" y="4086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186574" y="1188661"/>
            <a:ext cx="7347826" cy="383695"/>
          </a:xfrm>
          <a:prstGeom prst="rect">
            <a:avLst/>
          </a:prstGeom>
        </p:spPr>
        <p:txBody>
          <a:bodyPr wrap="square" lIns="0" tIns="0" rIns="0" bIns="0" rtlCol="0" anchor="t">
            <a:spAutoFit/>
          </a:bodyPr>
          <a:lstStyle/>
          <a:p>
            <a:pPr marL="360000" algn="just">
              <a:lnSpc>
                <a:spcPts val="2742"/>
              </a:lnSpc>
            </a:pPr>
            <a:r>
              <a:rPr lang="en-US" sz="3600" b="1" dirty="0">
                <a:solidFill>
                  <a:schemeClr val="bg1"/>
                </a:solidFill>
                <a:latin typeface="Agrandir Bold"/>
                <a:ea typeface="Agrandir Bold"/>
                <a:cs typeface="Agrandir Bold"/>
                <a:sym typeface="Agrandir Bold"/>
              </a:rPr>
              <a:t>RESULTS and DISCUSSION</a:t>
            </a:r>
          </a:p>
        </p:txBody>
      </p:sp>
      <p:sp>
        <p:nvSpPr>
          <p:cNvPr id="19" name="TextBox 19"/>
          <p:cNvSpPr txBox="1"/>
          <p:nvPr/>
        </p:nvSpPr>
        <p:spPr>
          <a:xfrm>
            <a:off x="12429683" y="971550"/>
            <a:ext cx="783029" cy="217111"/>
          </a:xfrm>
          <a:prstGeom prst="rect">
            <a:avLst/>
          </a:prstGeom>
        </p:spPr>
        <p:txBody>
          <a:bodyPr lIns="0" tIns="0" rIns="0" bIns="0" rtlCol="0" anchor="t">
            <a:spAutoFit/>
          </a:bodyPr>
          <a:lstStyle/>
          <a:p>
            <a:pPr marL="0" lvl="0" indent="0" algn="l">
              <a:lnSpc>
                <a:spcPts val="1788"/>
              </a:lnSpc>
              <a:spcBef>
                <a:spcPct val="0"/>
              </a:spcBef>
            </a:pPr>
            <a:endParaRPr lang="en-US" sz="1277" dirty="0">
              <a:solidFill>
                <a:srgbClr val="ECEBE4"/>
              </a:solidFill>
              <a:latin typeface="Agrandir"/>
              <a:ea typeface="Agrandir"/>
              <a:cs typeface="Agrandir"/>
              <a:sym typeface="Agrandir"/>
            </a:endParaRPr>
          </a:p>
        </p:txBody>
      </p:sp>
      <p:sp>
        <p:nvSpPr>
          <p:cNvPr id="4" name="TextBox 3">
            <a:extLst>
              <a:ext uri="{FF2B5EF4-FFF2-40B4-BE49-F238E27FC236}">
                <a16:creationId xmlns:a16="http://schemas.microsoft.com/office/drawing/2014/main" id="{A239E093-123B-73FD-162A-4FB899F86BE0}"/>
              </a:ext>
            </a:extLst>
          </p:cNvPr>
          <p:cNvSpPr txBox="1"/>
          <p:nvPr/>
        </p:nvSpPr>
        <p:spPr>
          <a:xfrm>
            <a:off x="1028700" y="1708342"/>
            <a:ext cx="16725900" cy="5909310"/>
          </a:xfrm>
          <a:prstGeom prst="rect">
            <a:avLst/>
          </a:prstGeom>
          <a:noFill/>
        </p:spPr>
        <p:txBody>
          <a:bodyPr wrap="square" rtlCol="0">
            <a:spAutoFit/>
          </a:bodyPr>
          <a:lstStyle/>
          <a:p>
            <a:pPr marL="514350" indent="-514350">
              <a:buFont typeface="+mj-lt"/>
              <a:buAutoNum type="arabicPeriod"/>
            </a:pPr>
            <a:r>
              <a:rPr lang="en-US" sz="2800" b="1" dirty="0">
                <a:solidFill>
                  <a:schemeClr val="bg1"/>
                </a:solidFill>
              </a:rPr>
              <a:t>Model Performance</a:t>
            </a:r>
            <a:r>
              <a:rPr lang="en-US" sz="2800" dirty="0">
                <a:solidFill>
                  <a:schemeClr val="bg1"/>
                </a:solidFill>
              </a:rPr>
              <a:t>:</a:t>
            </a:r>
          </a:p>
          <a:p>
            <a:pPr marL="914400" lvl="1" indent="-457200">
              <a:buFont typeface="Arial" panose="020B0604020202020204" pitchFamily="34" charset="0"/>
              <a:buChar char="•"/>
            </a:pPr>
            <a:r>
              <a:rPr lang="en-US" sz="2800" b="1" dirty="0">
                <a:solidFill>
                  <a:schemeClr val="bg1"/>
                </a:solidFill>
              </a:rPr>
              <a:t>Random Forest</a:t>
            </a:r>
            <a:r>
              <a:rPr lang="en-US" sz="2800" dirty="0">
                <a:solidFill>
                  <a:schemeClr val="bg1"/>
                </a:solidFill>
              </a:rPr>
              <a:t> showed the highest accuracy at 99.82%, making it the best model for correctly classifying loan applications.</a:t>
            </a:r>
          </a:p>
          <a:p>
            <a:pPr marL="914400" lvl="1" indent="-457200">
              <a:buFont typeface="Arial" panose="020B0604020202020204" pitchFamily="34" charset="0"/>
              <a:buChar char="•"/>
            </a:pPr>
            <a:r>
              <a:rPr lang="en-US" sz="2800" b="1" dirty="0" err="1">
                <a:solidFill>
                  <a:schemeClr val="bg1"/>
                </a:solidFill>
              </a:rPr>
              <a:t>XGBoost</a:t>
            </a:r>
            <a:r>
              <a:rPr lang="en-US" sz="2800" dirty="0">
                <a:solidFill>
                  <a:schemeClr val="bg1"/>
                </a:solidFill>
              </a:rPr>
              <a:t> closely followed with an accuracy of 99.71%, achieving a balance between accuracy and execution time, making it a highly efficient option.</a:t>
            </a:r>
          </a:p>
          <a:p>
            <a:pPr marL="914400" lvl="1" indent="-457200">
              <a:buFont typeface="Arial" panose="020B0604020202020204" pitchFamily="34" charset="0"/>
              <a:buChar char="•"/>
            </a:pPr>
            <a:r>
              <a:rPr lang="en-US" sz="2800" b="1" dirty="0">
                <a:solidFill>
                  <a:schemeClr val="bg1"/>
                </a:solidFill>
              </a:rPr>
              <a:t>Support Vector Machine (SVM)</a:t>
            </a:r>
            <a:r>
              <a:rPr lang="en-US" sz="2800" dirty="0">
                <a:solidFill>
                  <a:schemeClr val="bg1"/>
                </a:solidFill>
              </a:rPr>
              <a:t>, though having the shortest execution time of 0.8018 seconds, lagged behind in terms of accuracy at 95.08%, indicating limitations for this application.</a:t>
            </a:r>
          </a:p>
          <a:p>
            <a:pPr marL="514350" indent="-514350">
              <a:lnSpc>
                <a:spcPct val="150000"/>
              </a:lnSpc>
              <a:buFont typeface="+mj-lt"/>
              <a:buAutoNum type="arabicPeriod"/>
            </a:pPr>
            <a:r>
              <a:rPr lang="en-US" sz="2800" b="1" dirty="0">
                <a:solidFill>
                  <a:schemeClr val="bg1"/>
                </a:solidFill>
              </a:rPr>
              <a:t>Execution Time:</a:t>
            </a:r>
          </a:p>
          <a:p>
            <a:pPr marL="914400" lvl="1" indent="-457200">
              <a:buFont typeface="Arial" panose="020B0604020202020204" pitchFamily="34" charset="0"/>
              <a:buChar char="•"/>
            </a:pPr>
            <a:r>
              <a:rPr lang="en-US" sz="2800" b="1" dirty="0">
                <a:solidFill>
                  <a:schemeClr val="bg1"/>
                </a:solidFill>
              </a:rPr>
              <a:t>Random Forest </a:t>
            </a:r>
            <a:r>
              <a:rPr lang="en-US" sz="2800" dirty="0">
                <a:solidFill>
                  <a:schemeClr val="bg1"/>
                </a:solidFill>
              </a:rPr>
              <a:t>took the longest execution time at 3.2406 seconds, which is offset by its high accuracy.</a:t>
            </a:r>
          </a:p>
          <a:p>
            <a:pPr marL="914400" lvl="1" indent="-457200">
              <a:buFont typeface="Arial" panose="020B0604020202020204" pitchFamily="34" charset="0"/>
              <a:buChar char="•"/>
            </a:pPr>
            <a:r>
              <a:rPr lang="en-US" sz="2800" b="1" dirty="0" err="1">
                <a:solidFill>
                  <a:schemeClr val="bg1"/>
                </a:solidFill>
              </a:rPr>
              <a:t>XGBoost</a:t>
            </a:r>
            <a:r>
              <a:rPr lang="en-US" sz="2800" dirty="0">
                <a:solidFill>
                  <a:schemeClr val="bg1"/>
                </a:solidFill>
              </a:rPr>
              <a:t> offered a more optimal balance, with a faster execution time of 1.5893 seconds while maintaining high accuracy.</a:t>
            </a:r>
          </a:p>
          <a:p>
            <a:pPr marL="914400" lvl="1" indent="-457200">
              <a:buFont typeface="Arial" panose="020B0604020202020204" pitchFamily="34" charset="0"/>
              <a:buChar char="•"/>
            </a:pPr>
            <a:r>
              <a:rPr lang="en-US" sz="2800" b="1" dirty="0">
                <a:solidFill>
                  <a:schemeClr val="bg1"/>
                </a:solidFill>
              </a:rPr>
              <a:t>SVM</a:t>
            </a:r>
            <a:r>
              <a:rPr lang="en-US" sz="2800" dirty="0">
                <a:solidFill>
                  <a:schemeClr val="bg1"/>
                </a:solidFill>
              </a:rPr>
              <a:t> was the fastest but at the cost of lower accuracy, making it less favorable for applications that prioritize precision.</a:t>
            </a:r>
          </a:p>
        </p:txBody>
      </p:sp>
      <p:graphicFrame>
        <p:nvGraphicFramePr>
          <p:cNvPr id="9" name="Table 8">
            <a:extLst>
              <a:ext uri="{FF2B5EF4-FFF2-40B4-BE49-F238E27FC236}">
                <a16:creationId xmlns:a16="http://schemas.microsoft.com/office/drawing/2014/main" id="{73D709BD-B82F-D8DF-27C4-999869D0510B}"/>
              </a:ext>
            </a:extLst>
          </p:cNvPr>
          <p:cNvGraphicFramePr>
            <a:graphicFrameLocks noGrp="1"/>
          </p:cNvGraphicFramePr>
          <p:nvPr>
            <p:extLst>
              <p:ext uri="{D42A27DB-BD31-4B8C-83A1-F6EECF244321}">
                <p14:modId xmlns:p14="http://schemas.microsoft.com/office/powerpoint/2010/main" val="644886006"/>
              </p:ext>
            </p:extLst>
          </p:nvPr>
        </p:nvGraphicFramePr>
        <p:xfrm>
          <a:off x="4231278" y="7353300"/>
          <a:ext cx="8606243" cy="2244976"/>
        </p:xfrm>
        <a:graphic>
          <a:graphicData uri="http://schemas.openxmlformats.org/drawingml/2006/table">
            <a:tbl>
              <a:tblPr firstRow="1" firstCol="1" bandRow="1">
                <a:tableStyleId>{5C22544A-7EE6-4342-B048-85BDC9FD1C3A}</a:tableStyleId>
              </a:tblPr>
              <a:tblGrid>
                <a:gridCol w="2867567">
                  <a:extLst>
                    <a:ext uri="{9D8B030D-6E8A-4147-A177-3AD203B41FA5}">
                      <a16:colId xmlns:a16="http://schemas.microsoft.com/office/drawing/2014/main" val="118762658"/>
                    </a:ext>
                  </a:extLst>
                </a:gridCol>
                <a:gridCol w="2291705">
                  <a:extLst>
                    <a:ext uri="{9D8B030D-6E8A-4147-A177-3AD203B41FA5}">
                      <a16:colId xmlns:a16="http://schemas.microsoft.com/office/drawing/2014/main" val="1451722374"/>
                    </a:ext>
                  </a:extLst>
                </a:gridCol>
                <a:gridCol w="3446971">
                  <a:extLst>
                    <a:ext uri="{9D8B030D-6E8A-4147-A177-3AD203B41FA5}">
                      <a16:colId xmlns:a16="http://schemas.microsoft.com/office/drawing/2014/main" val="3445750813"/>
                    </a:ext>
                  </a:extLst>
                </a:gridCol>
              </a:tblGrid>
              <a:tr h="690439">
                <a:tc>
                  <a:txBody>
                    <a:bodyPr/>
                    <a:lstStyle/>
                    <a:p>
                      <a:pPr algn="ctr">
                        <a:spcAft>
                          <a:spcPts val="480"/>
                        </a:spcAft>
                      </a:pPr>
                      <a:r>
                        <a:rPr lang="en-US" sz="2800">
                          <a:effectLst/>
                        </a:rPr>
                        <a:t>Model</a:t>
                      </a:r>
                      <a:endParaRPr lang="en-IN"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a:effectLst/>
                        </a:rPr>
                        <a:t>Accuracy</a:t>
                      </a:r>
                      <a:endParaRPr lang="en-IN"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a:effectLst/>
                        </a:rPr>
                        <a:t>Execution Time(sec)</a:t>
                      </a:r>
                      <a:endParaRPr lang="en-IN"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10288595"/>
                  </a:ext>
                </a:extLst>
              </a:tr>
              <a:tr h="518179">
                <a:tc>
                  <a:txBody>
                    <a:bodyPr/>
                    <a:lstStyle/>
                    <a:p>
                      <a:pPr algn="ctr">
                        <a:spcAft>
                          <a:spcPts val="480"/>
                        </a:spcAft>
                      </a:pPr>
                      <a:r>
                        <a:rPr lang="en-US" sz="2800">
                          <a:effectLst/>
                        </a:rPr>
                        <a:t>Random Forest</a:t>
                      </a:r>
                      <a:endParaRPr lang="en-IN"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dirty="0">
                          <a:effectLst/>
                        </a:rPr>
                        <a:t>99.82%</a:t>
                      </a:r>
                      <a:endParaRPr lang="en-IN"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a:effectLst/>
                        </a:rPr>
                        <a:t>3.2406</a:t>
                      </a:r>
                      <a:endParaRPr lang="en-IN"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09935013"/>
                  </a:ext>
                </a:extLst>
              </a:tr>
              <a:tr h="518179">
                <a:tc>
                  <a:txBody>
                    <a:bodyPr/>
                    <a:lstStyle/>
                    <a:p>
                      <a:pPr algn="ctr">
                        <a:spcAft>
                          <a:spcPts val="480"/>
                        </a:spcAft>
                      </a:pPr>
                      <a:r>
                        <a:rPr lang="en-US" sz="2800">
                          <a:effectLst/>
                        </a:rPr>
                        <a:t>XGBoost</a:t>
                      </a:r>
                      <a:endParaRPr lang="en-IN"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a:effectLst/>
                        </a:rPr>
                        <a:t>99.71%</a:t>
                      </a:r>
                      <a:endParaRPr lang="en-IN"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a:effectLst/>
                        </a:rPr>
                        <a:t>1.5893</a:t>
                      </a:r>
                      <a:endParaRPr lang="en-IN"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64270037"/>
                  </a:ext>
                </a:extLst>
              </a:tr>
              <a:tr h="518179">
                <a:tc>
                  <a:txBody>
                    <a:bodyPr/>
                    <a:lstStyle/>
                    <a:p>
                      <a:pPr algn="ctr">
                        <a:spcAft>
                          <a:spcPts val="480"/>
                        </a:spcAft>
                      </a:pPr>
                      <a:r>
                        <a:rPr lang="en-US" sz="2800">
                          <a:effectLst/>
                        </a:rPr>
                        <a:t>SVM</a:t>
                      </a:r>
                      <a:endParaRPr lang="en-IN"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a:effectLst/>
                        </a:rPr>
                        <a:t>95.08%</a:t>
                      </a:r>
                      <a:endParaRPr lang="en-IN"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480"/>
                        </a:spcAft>
                      </a:pPr>
                      <a:r>
                        <a:rPr lang="en-US" sz="2800" dirty="0">
                          <a:effectLst/>
                        </a:rPr>
                        <a:t>0.8018</a:t>
                      </a:r>
                      <a:endParaRPr lang="en-IN" sz="2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37921090"/>
                  </a:ext>
                </a:extLst>
              </a:tr>
            </a:tbl>
          </a:graphicData>
        </a:graphic>
      </p:graphicFrame>
      <p:sp>
        <p:nvSpPr>
          <p:cNvPr id="10" name="TextBox 9">
            <a:extLst>
              <a:ext uri="{FF2B5EF4-FFF2-40B4-BE49-F238E27FC236}">
                <a16:creationId xmlns:a16="http://schemas.microsoft.com/office/drawing/2014/main" id="{D9838BAE-E436-B990-3789-272F99F91E6A}"/>
              </a:ext>
            </a:extLst>
          </p:cNvPr>
          <p:cNvSpPr txBox="1"/>
          <p:nvPr/>
        </p:nvSpPr>
        <p:spPr>
          <a:xfrm>
            <a:off x="6790883" y="9621136"/>
            <a:ext cx="5638800" cy="461665"/>
          </a:xfrm>
          <a:prstGeom prst="rect">
            <a:avLst/>
          </a:prstGeom>
          <a:noFill/>
        </p:spPr>
        <p:txBody>
          <a:bodyPr wrap="square" rtlCol="0">
            <a:spAutoFit/>
          </a:bodyPr>
          <a:lstStyle/>
          <a:p>
            <a:r>
              <a:rPr lang="en-IN" sz="2400" dirty="0">
                <a:solidFill>
                  <a:schemeClr val="bg1"/>
                </a:solidFill>
              </a:rPr>
              <a:t>Table 1. Comparison of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1651</Words>
  <Application>Microsoft Office PowerPoint</Application>
  <PresentationFormat>Custom</PresentationFormat>
  <Paragraphs>192</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Times New Roman</vt:lpstr>
      <vt:lpstr>Agrandir Bold</vt:lpstr>
      <vt:lpstr>Agrandir</vt:lpstr>
      <vt:lpstr>Abadi</vt:lpstr>
      <vt:lpstr>Arial</vt:lpstr>
      <vt:lpstr>Canva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Creative Agriculture Company Profile Presentation</dc:title>
  <dc:creator>Nirdosh</dc:creator>
  <cp:lastModifiedBy>Nirdosh Chavhan</cp:lastModifiedBy>
  <cp:revision>8</cp:revision>
  <dcterms:created xsi:type="dcterms:W3CDTF">2006-08-16T00:00:00Z</dcterms:created>
  <dcterms:modified xsi:type="dcterms:W3CDTF">2024-10-06T17:18:21Z</dcterms:modified>
  <dc:identifier>DAGSximQVfo</dc:identifier>
</cp:coreProperties>
</file>