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" charset="1" panose="020B0502020202020204"/>
      <p:regular r:id="rId17"/>
    </p:embeddedFont>
    <p:embeddedFont>
      <p:font typeface="Roboto" charset="1" panose="02000000000000000000"/>
      <p:regular r:id="rId18"/>
    </p:embeddedFont>
    <p:embeddedFont>
      <p:font typeface="Roboto Bold" charset="1" panose="02000000000000000000"/>
      <p:regular r:id="rId19"/>
    </p:embeddedFont>
    <p:embeddedFont>
      <p:font typeface="Merriweather" charset="1" panose="00000500000000000000"/>
      <p:regular r:id="rId20"/>
    </p:embeddedFont>
    <p:embeddedFont>
      <p:font typeface="Canva Sans Bold" charset="1" panose="020B0803030501040103"/>
      <p:regular r:id="rId21"/>
    </p:embeddedFont>
    <p:embeddedFont>
      <p:font typeface="Merriweather Bold" charset="1" panose="00000800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57524" y="0"/>
            <a:ext cx="14773275" cy="2657475"/>
          </a:xfrm>
          <a:custGeom>
            <a:avLst/>
            <a:gdLst/>
            <a:ahLst/>
            <a:cxnLst/>
            <a:rect r="r" b="b" t="t" l="l"/>
            <a:pathLst>
              <a:path h="2657475" w="14773275">
                <a:moveTo>
                  <a:pt x="0" y="0"/>
                </a:moveTo>
                <a:lnTo>
                  <a:pt x="14773275" y="0"/>
                </a:lnTo>
                <a:lnTo>
                  <a:pt x="14773275" y="2657475"/>
                </a:lnTo>
                <a:lnTo>
                  <a:pt x="0" y="265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99" r="0" b="-983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2733" y="5434184"/>
            <a:ext cx="8738549" cy="4348686"/>
          </a:xfrm>
          <a:custGeom>
            <a:avLst/>
            <a:gdLst/>
            <a:ahLst/>
            <a:cxnLst/>
            <a:rect r="r" b="b" t="t" l="l"/>
            <a:pathLst>
              <a:path h="4348686" w="8738549">
                <a:moveTo>
                  <a:pt x="0" y="0"/>
                </a:moveTo>
                <a:lnTo>
                  <a:pt x="8738549" y="0"/>
                </a:lnTo>
                <a:lnTo>
                  <a:pt x="8738549" y="4348686"/>
                </a:lnTo>
                <a:lnTo>
                  <a:pt x="0" y="43486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63503" y="-63503"/>
            <a:ext cx="18414282" cy="2784224"/>
            <a:chOff x="0" y="0"/>
            <a:chExt cx="18414276" cy="27842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21053" y="63500"/>
              <a:ext cx="14772894" cy="2657221"/>
            </a:xfrm>
            <a:custGeom>
              <a:avLst/>
              <a:gdLst/>
              <a:ahLst/>
              <a:cxnLst/>
              <a:rect r="r" b="b" t="t" l="l"/>
              <a:pathLst>
                <a:path h="2657221" w="14772894">
                  <a:moveTo>
                    <a:pt x="0" y="0"/>
                  </a:moveTo>
                  <a:lnTo>
                    <a:pt x="0" y="2657221"/>
                  </a:lnTo>
                  <a:lnTo>
                    <a:pt x="14772894" y="2657221"/>
                  </a:lnTo>
                  <a:lnTo>
                    <a:pt x="1477289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660172" y="2831849"/>
            <a:ext cx="10475166" cy="2586457"/>
          </a:xfrm>
          <a:custGeom>
            <a:avLst/>
            <a:gdLst/>
            <a:ahLst/>
            <a:cxnLst/>
            <a:rect r="r" b="b" t="t" l="l"/>
            <a:pathLst>
              <a:path h="2586457" w="10475166">
                <a:moveTo>
                  <a:pt x="0" y="0"/>
                </a:moveTo>
                <a:lnTo>
                  <a:pt x="10475166" y="0"/>
                </a:lnTo>
                <a:lnTo>
                  <a:pt x="10475166" y="2586457"/>
                </a:lnTo>
                <a:lnTo>
                  <a:pt x="0" y="2586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75931" y="5468817"/>
            <a:ext cx="9079087" cy="1852451"/>
          </a:xfrm>
          <a:custGeom>
            <a:avLst/>
            <a:gdLst/>
            <a:ahLst/>
            <a:cxnLst/>
            <a:rect r="r" b="b" t="t" l="l"/>
            <a:pathLst>
              <a:path h="1852451" w="9079087">
                <a:moveTo>
                  <a:pt x="0" y="0"/>
                </a:moveTo>
                <a:lnTo>
                  <a:pt x="9079087" y="0"/>
                </a:lnTo>
                <a:lnTo>
                  <a:pt x="9079087" y="1852450"/>
                </a:lnTo>
                <a:lnTo>
                  <a:pt x="0" y="18524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4326" y="5486752"/>
            <a:ext cx="1348645" cy="46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4326" y="6324952"/>
            <a:ext cx="2717330" cy="46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4326" y="6744052"/>
            <a:ext cx="1831658" cy="172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 1 : Member 2: Member 3: Member 4: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77535" y="5493991"/>
            <a:ext cx="2297430" cy="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Mentor Name: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55618" y="2685574"/>
            <a:ext cx="6817890" cy="258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b="true" sz="2799">
                <a:solidFill>
                  <a:srgbClr val="980000"/>
                </a:solidFill>
                <a:latin typeface="Roboto Bold"/>
                <a:ea typeface="Roboto Bold"/>
                <a:cs typeface="Roboto Bold"/>
                <a:sym typeface="Roboto Bold"/>
              </a:rPr>
              <a:t>Semester: IV OS Presentation CA 2</a:t>
            </a:r>
          </a:p>
          <a:p>
            <a:pPr algn="ctr">
              <a:lnSpc>
                <a:spcPts val="5778"/>
              </a:lnSpc>
            </a:pPr>
            <a:r>
              <a:rPr lang="en-US" sz="2799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Title of the Project: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Resilience Techniques in Operating Systems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13305" y="7997981"/>
            <a:ext cx="4346741" cy="464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8"/>
              </a:lnSpc>
            </a:pPr>
            <a:r>
              <a:rPr lang="en-US" b="true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Jayesh Deshmukh - 28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13305" y="6811089"/>
            <a:ext cx="4061165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Vaibhav Gupta</a:t>
            </a: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- 35 Shlok Hemnani - 36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0689" y="7643555"/>
            <a:ext cx="3437598" cy="38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5"/>
              </a:lnSpc>
            </a:pPr>
            <a:r>
              <a:rPr lang="en-US" b="true" sz="25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Sarvesh Dabhade </a:t>
            </a:r>
            <a:r>
              <a:rPr lang="en-US" b="true" sz="25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-22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13611" y="5532939"/>
            <a:ext cx="3135544" cy="433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Applications of IOT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99656" y="5639753"/>
            <a:ext cx="3618214" cy="42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Mrs Kajal Joseph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63503" y="-63503"/>
            <a:ext cx="18414282" cy="2680840"/>
            <a:chOff x="0" y="0"/>
            <a:chExt cx="18414276" cy="2680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89381" y="242062"/>
              <a:ext cx="1361440" cy="2198878"/>
            </a:xfrm>
            <a:custGeom>
              <a:avLst/>
              <a:gdLst/>
              <a:ahLst/>
              <a:cxnLst/>
              <a:rect r="r" b="b" t="t" l="l"/>
              <a:pathLst>
                <a:path h="2198878" w="1361440">
                  <a:moveTo>
                    <a:pt x="0" y="2198878"/>
                  </a:moveTo>
                  <a:lnTo>
                    <a:pt x="1361440" y="2198878"/>
                  </a:lnTo>
                  <a:lnTo>
                    <a:pt x="136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070" y="817372"/>
              <a:ext cx="17040225" cy="1247013"/>
            </a:xfrm>
            <a:custGeom>
              <a:avLst/>
              <a:gdLst/>
              <a:ahLst/>
              <a:cxnLst/>
              <a:rect r="r" b="b" t="t" l="l"/>
              <a:pathLst>
                <a:path h="1247013" w="17040225">
                  <a:moveTo>
                    <a:pt x="0" y="1247013"/>
                  </a:moveTo>
                  <a:lnTo>
                    <a:pt x="17040225" y="1247013"/>
                  </a:lnTo>
                  <a:lnTo>
                    <a:pt x="17040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608014" y="747955"/>
            <a:ext cx="7919456" cy="95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0848" y="2733418"/>
            <a:ext cx="10992444" cy="480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Key Takeaways: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Redundancy ensures high availability.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Fault Tolerance minimizes failures.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Combining proactive and reactive techniques improves resilience.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Final Thought: “A robust OS is one that never truly fails.”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63503" y="-63503"/>
            <a:ext cx="18414282" cy="2680840"/>
            <a:chOff x="0" y="0"/>
            <a:chExt cx="18414276" cy="2680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89381" y="242062"/>
              <a:ext cx="1361440" cy="2198878"/>
            </a:xfrm>
            <a:custGeom>
              <a:avLst/>
              <a:gdLst/>
              <a:ahLst/>
              <a:cxnLst/>
              <a:rect r="r" b="b" t="t" l="l"/>
              <a:pathLst>
                <a:path h="2198878" w="1361440">
                  <a:moveTo>
                    <a:pt x="0" y="2198878"/>
                  </a:moveTo>
                  <a:lnTo>
                    <a:pt x="1361440" y="2198878"/>
                  </a:lnTo>
                  <a:lnTo>
                    <a:pt x="136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070" y="817372"/>
              <a:ext cx="17040225" cy="1247013"/>
            </a:xfrm>
            <a:custGeom>
              <a:avLst/>
              <a:gdLst/>
              <a:ahLst/>
              <a:cxnLst/>
              <a:rect r="r" b="b" t="t" l="l"/>
              <a:pathLst>
                <a:path h="1247013" w="17040225">
                  <a:moveTo>
                    <a:pt x="0" y="1247013"/>
                  </a:moveTo>
                  <a:lnTo>
                    <a:pt x="17040225" y="1247013"/>
                  </a:lnTo>
                  <a:lnTo>
                    <a:pt x="17040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182393" y="631288"/>
            <a:ext cx="4000748" cy="968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5197" y="2900900"/>
            <a:ext cx="16230600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[1] Shadi Attarha et al., “Virtualization Management Concept for Flexible and Fault-Tolerant Smart Grid Service Provision,” Energies, vol. 13, no. 9, pp. 1-16, 2020. [CrossRef] [Google Scholar] [Publisher Link] </a:t>
            </a:r>
          </a:p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[2] Han Bao, Tate Shorthill, and Hongbin Zhang, “Hazard Analysis for Identifying Common Cause Failures of Digital Safety Systems Using a Redundancy-Guided Systems-Theoretic Approach,” Annals of Nuclear Energy, vol. 148, pp. 1-22, 2020. [CrossRef] [Google Scholar] [Publisher Link]</a:t>
            </a:r>
          </a:p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[3] Tobias Distler, “Byzantine Fault-Tolerant State-Machine Replication from a Systems Perspective,” ACM Computing Surveys, vol. 54, no. 1, pp. 1-38, 2021. [CrossRef] [Google Scholar] [Publisher Link]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63503" y="-63503"/>
            <a:ext cx="18414282" cy="2680840"/>
            <a:chOff x="0" y="0"/>
            <a:chExt cx="18414276" cy="2680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89381" y="242062"/>
              <a:ext cx="1361440" cy="2198878"/>
            </a:xfrm>
            <a:custGeom>
              <a:avLst/>
              <a:gdLst/>
              <a:ahLst/>
              <a:cxnLst/>
              <a:rect r="r" b="b" t="t" l="l"/>
              <a:pathLst>
                <a:path h="2198878" w="1361440">
                  <a:moveTo>
                    <a:pt x="0" y="2198878"/>
                  </a:moveTo>
                  <a:lnTo>
                    <a:pt x="1361440" y="2198878"/>
                  </a:lnTo>
                  <a:lnTo>
                    <a:pt x="136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070" y="817372"/>
              <a:ext cx="17040225" cy="1247013"/>
            </a:xfrm>
            <a:custGeom>
              <a:avLst/>
              <a:gdLst/>
              <a:ahLst/>
              <a:cxnLst/>
              <a:rect r="r" b="b" t="t" l="l"/>
              <a:pathLst>
                <a:path h="1247013" w="17040225">
                  <a:moveTo>
                    <a:pt x="0" y="1247013"/>
                  </a:moveTo>
                  <a:lnTo>
                    <a:pt x="17040225" y="1247013"/>
                  </a:lnTo>
                  <a:lnTo>
                    <a:pt x="17040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550171" y="631288"/>
            <a:ext cx="5290518" cy="95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32740" y="56602"/>
            <a:ext cx="307300" cy="679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63503" y="2569712"/>
            <a:ext cx="14712680" cy="140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2555" indent="-216278" lvl="1">
              <a:lnSpc>
                <a:spcPts val="2804"/>
              </a:lnSpc>
              <a:buFont typeface="Arial"/>
              <a:buChar char="•"/>
            </a:pPr>
            <a:r>
              <a:rPr lang="en-US" b="true" sz="2003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Definition of Resilience in OS – The ability to withstand failures while maintaining system functionality.</a:t>
            </a:r>
          </a:p>
          <a:p>
            <a:pPr algn="ctr">
              <a:lnSpc>
                <a:spcPts val="2804"/>
              </a:lnSpc>
            </a:pPr>
          </a:p>
          <a:p>
            <a:pPr algn="ctr">
              <a:lnSpc>
                <a:spcPts val="2804"/>
              </a:lnSpc>
            </a:pPr>
          </a:p>
          <a:p>
            <a:pPr algn="ctr">
              <a:lnSpc>
                <a:spcPts val="280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6805" y="3362684"/>
            <a:ext cx="11753885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Why It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Matters?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Prevents downtime and system crashes.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Ensures availability and reliability of computing resources.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6805" y="5664559"/>
            <a:ext cx="8067837" cy="281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Key Techniques:</a:t>
            </a:r>
          </a:p>
          <a:p>
            <a:pPr algn="ctr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Redundancy: Hardware, Software, Netw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ork.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Fault Tolerance: Proactive, Reactive, Resilient Approaches.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38559" y="5022679"/>
            <a:ext cx="6747776" cy="2837714"/>
          </a:xfrm>
          <a:custGeom>
            <a:avLst/>
            <a:gdLst/>
            <a:ahLst/>
            <a:cxnLst/>
            <a:rect r="r" b="b" t="t" l="l"/>
            <a:pathLst>
              <a:path h="2837714" w="6747776">
                <a:moveTo>
                  <a:pt x="0" y="0"/>
                </a:moveTo>
                <a:lnTo>
                  <a:pt x="6747776" y="0"/>
                </a:lnTo>
                <a:lnTo>
                  <a:pt x="6747776" y="2837714"/>
                </a:lnTo>
                <a:lnTo>
                  <a:pt x="0" y="2837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8" t="-122" r="-112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25320" y="775645"/>
            <a:ext cx="12849280" cy="191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0"/>
              </a:lnSpc>
            </a:pPr>
            <a:r>
              <a:rPr lang="en-US" b="true" sz="5514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</a:t>
            </a:r>
            <a:r>
              <a:rPr lang="en-US" b="true" sz="5514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dundancy-Based Techniques</a:t>
            </a:r>
          </a:p>
          <a:p>
            <a:pPr algn="l">
              <a:lnSpc>
                <a:spcPts val="77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740200" y="102356"/>
            <a:ext cx="2875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864" y="2644008"/>
            <a:ext cx="1480018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Definition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of Redundancy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Redundancy refers to the duplication of critical components to prevent failures and ensure continuous operation.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8864" y="3946525"/>
            <a:ext cx="7676464" cy="669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Types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of Redundancy: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1. Hardware Redundancy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Uses duplicate physical components to prevent failures.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Examples: RAID storage, Dual power supplies.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2. Network Redundancy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Ensures uninterrupted data flow using backup paths.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 Examples: Multiple ISPs, Load-balanced routers.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3. Software Redundancy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Replicates software instances to maintain uptime.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 Example: Cloud microservices with automatic scaling.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 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63503" y="-63503"/>
            <a:ext cx="18414282" cy="2680840"/>
            <a:chOff x="0" y="0"/>
            <a:chExt cx="18414276" cy="2680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89381" y="242062"/>
              <a:ext cx="1361440" cy="2198878"/>
            </a:xfrm>
            <a:custGeom>
              <a:avLst/>
              <a:gdLst/>
              <a:ahLst/>
              <a:cxnLst/>
              <a:rect r="r" b="b" t="t" l="l"/>
              <a:pathLst>
                <a:path h="2198878" w="1361440">
                  <a:moveTo>
                    <a:pt x="0" y="2198878"/>
                  </a:moveTo>
                  <a:lnTo>
                    <a:pt x="1361440" y="2198878"/>
                  </a:lnTo>
                  <a:lnTo>
                    <a:pt x="136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070" y="817372"/>
              <a:ext cx="17040225" cy="1247013"/>
            </a:xfrm>
            <a:custGeom>
              <a:avLst/>
              <a:gdLst/>
              <a:ahLst/>
              <a:cxnLst/>
              <a:rect r="r" b="b" t="t" l="l"/>
              <a:pathLst>
                <a:path h="1247013" w="17040225">
                  <a:moveTo>
                    <a:pt x="0" y="1247013"/>
                  </a:moveTo>
                  <a:lnTo>
                    <a:pt x="17040225" y="1247013"/>
                  </a:lnTo>
                  <a:lnTo>
                    <a:pt x="17040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891334" y="610096"/>
            <a:ext cx="11604091" cy="194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Fault Tole</a:t>
            </a: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rance Approaches</a:t>
            </a:r>
          </a:p>
          <a:p>
            <a:pPr algn="l">
              <a:lnSpc>
                <a:spcPts val="78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518186"/>
            <a:ext cx="98422" cy="46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211" y="2569712"/>
            <a:ext cx="12042307" cy="704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Definiti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on of Fault Tolerance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Fault Tolerance allows a system to continue functioning correctly even when failures occur.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Types of Fault Tolerance: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Reactive Fault Tolerance (Triggered after a failure occurs)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Techniques: Checkpointing – Saves system state periodically.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Replication – Duplicates processes for backup.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Job Migration – Transfers tasks to healthy nodes.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Example: If a server crashes, data is restored from the last saved state.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Proactive Fault Tolerance (Prevents failures before they happen)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Techniques: Predictive Analysis – AI-driven monitoring for anomaly detection.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Software Rejuvenation – Periodic system restarts to clear errors.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396881" y="4747210"/>
            <a:ext cx="6099784" cy="3992180"/>
          </a:xfrm>
          <a:custGeom>
            <a:avLst/>
            <a:gdLst/>
            <a:ahLst/>
            <a:cxnLst/>
            <a:rect r="r" b="b" t="t" l="l"/>
            <a:pathLst>
              <a:path h="3992180" w="6099784">
                <a:moveTo>
                  <a:pt x="0" y="0"/>
                </a:moveTo>
                <a:lnTo>
                  <a:pt x="6099785" y="0"/>
                </a:lnTo>
                <a:lnTo>
                  <a:pt x="6099785" y="3992180"/>
                </a:lnTo>
                <a:lnTo>
                  <a:pt x="0" y="3992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63503" y="-63503"/>
            <a:ext cx="18414282" cy="2680840"/>
            <a:chOff x="0" y="0"/>
            <a:chExt cx="18414276" cy="2680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89381" y="242062"/>
              <a:ext cx="1361440" cy="2198878"/>
            </a:xfrm>
            <a:custGeom>
              <a:avLst/>
              <a:gdLst/>
              <a:ahLst/>
              <a:cxnLst/>
              <a:rect r="r" b="b" t="t" l="l"/>
              <a:pathLst>
                <a:path h="2198878" w="1361440">
                  <a:moveTo>
                    <a:pt x="0" y="2198878"/>
                  </a:moveTo>
                  <a:lnTo>
                    <a:pt x="1361440" y="2198878"/>
                  </a:lnTo>
                  <a:lnTo>
                    <a:pt x="136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070" y="817372"/>
              <a:ext cx="17040225" cy="1247013"/>
            </a:xfrm>
            <a:custGeom>
              <a:avLst/>
              <a:gdLst/>
              <a:ahLst/>
              <a:cxnLst/>
              <a:rect r="r" b="b" t="t" l="l"/>
              <a:pathLst>
                <a:path h="1247013" w="17040225">
                  <a:moveTo>
                    <a:pt x="0" y="1247013"/>
                  </a:moveTo>
                  <a:lnTo>
                    <a:pt x="17040225" y="1247013"/>
                  </a:lnTo>
                  <a:lnTo>
                    <a:pt x="17040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865082" y="2617337"/>
            <a:ext cx="6012647" cy="4022696"/>
          </a:xfrm>
          <a:custGeom>
            <a:avLst/>
            <a:gdLst/>
            <a:ahLst/>
            <a:cxnLst/>
            <a:rect r="r" b="b" t="t" l="l"/>
            <a:pathLst>
              <a:path h="4022696" w="6012647">
                <a:moveTo>
                  <a:pt x="0" y="0"/>
                </a:moveTo>
                <a:lnTo>
                  <a:pt x="6012646" y="0"/>
                </a:lnTo>
                <a:lnTo>
                  <a:pt x="6012646" y="4022696"/>
                </a:lnTo>
                <a:lnTo>
                  <a:pt x="0" y="4022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4694" y="2672033"/>
            <a:ext cx="10894849" cy="281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Resilient Fault Tolerance (Combines proactive &amp; reactive approaches dynamically)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</a:t>
            </a: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Uses AI-based monitoring for real-time failure detection and self-healing.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Adaptive failure handling minimizes system disruption.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Purpose: Ensures systems remain operational despite failures, reducing downtime.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5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59128" y="3682370"/>
            <a:ext cx="6820884" cy="2468163"/>
          </a:xfrm>
          <a:custGeom>
            <a:avLst/>
            <a:gdLst/>
            <a:ahLst/>
            <a:cxnLst/>
            <a:rect r="r" b="b" t="t" l="l"/>
            <a:pathLst>
              <a:path h="2468163" w="6820884">
                <a:moveTo>
                  <a:pt x="0" y="0"/>
                </a:moveTo>
                <a:lnTo>
                  <a:pt x="6820885" y="0"/>
                </a:lnTo>
                <a:lnTo>
                  <a:pt x="6820885" y="2468163"/>
                </a:lnTo>
                <a:lnTo>
                  <a:pt x="0" y="24681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50123" y="574546"/>
            <a:ext cx="12218166" cy="197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b="true" sz="56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Error </a:t>
            </a:r>
            <a:r>
              <a:rPr lang="en-US" b="true" sz="56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Detection &amp; Correction</a:t>
            </a:r>
          </a:p>
          <a:p>
            <a:pPr algn="l">
              <a:lnSpc>
                <a:spcPts val="79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484527"/>
            <a:ext cx="10486994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Error Correction Code (ECC): Detects and fixes bit errors in memory.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Checksums &amp; Parity Bits: Ensures data integrity in network communications.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17038" y="631288"/>
            <a:ext cx="9906051" cy="194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Recovery Mechanisms</a:t>
            </a:r>
          </a:p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3390" y="2659684"/>
            <a:ext cx="10356674" cy="68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2564" indent="-301282" lvl="1">
              <a:lnSpc>
                <a:spcPts val="3907"/>
              </a:lnSpc>
              <a:buFont typeface="Arial"/>
              <a:buChar char="•"/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Rollback Rec</a:t>
            </a: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overy</a:t>
            </a:r>
          </a:p>
          <a:p>
            <a:pPr algn="ctr">
              <a:lnSpc>
                <a:spcPts val="3907"/>
              </a:lnSpc>
              <a:spcBef>
                <a:spcPct val="0"/>
              </a:spcBef>
            </a:pPr>
          </a:p>
          <a:p>
            <a:pPr algn="l">
              <a:lnSpc>
                <a:spcPts val="3907"/>
              </a:lnSpc>
              <a:spcBef>
                <a:spcPct val="0"/>
              </a:spcBef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</a:t>
            </a: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Reverts system to the last stable state.</a:t>
            </a:r>
          </a:p>
          <a:p>
            <a:pPr algn="l">
              <a:lnSpc>
                <a:spcPts val="3907"/>
              </a:lnSpc>
              <a:spcBef>
                <a:spcPct val="0"/>
              </a:spcBef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</a:t>
            </a:r>
          </a:p>
          <a:p>
            <a:pPr algn="l">
              <a:lnSpc>
                <a:spcPts val="3907"/>
              </a:lnSpc>
              <a:spcBef>
                <a:spcPct val="0"/>
              </a:spcBef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Used in databases and mission-critical applications.</a:t>
            </a:r>
          </a:p>
          <a:p>
            <a:pPr algn="ctr">
              <a:lnSpc>
                <a:spcPts val="3907"/>
              </a:lnSpc>
              <a:spcBef>
                <a:spcPct val="0"/>
              </a:spcBef>
            </a:pPr>
          </a:p>
          <a:p>
            <a:pPr algn="ctr">
              <a:lnSpc>
                <a:spcPts val="3907"/>
              </a:lnSpc>
              <a:spcBef>
                <a:spcPct val="0"/>
              </a:spcBef>
            </a:pPr>
          </a:p>
          <a:p>
            <a:pPr algn="l" marL="602564" indent="-301282" lvl="1">
              <a:lnSpc>
                <a:spcPts val="3907"/>
              </a:lnSpc>
              <a:buFont typeface="Arial"/>
              <a:buChar char="•"/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Failover Systems</a:t>
            </a:r>
          </a:p>
          <a:p>
            <a:pPr algn="ctr">
              <a:lnSpc>
                <a:spcPts val="3907"/>
              </a:lnSpc>
              <a:spcBef>
                <a:spcPct val="0"/>
              </a:spcBef>
            </a:pPr>
          </a:p>
          <a:p>
            <a:pPr algn="l">
              <a:lnSpc>
                <a:spcPts val="3907"/>
              </a:lnSpc>
              <a:spcBef>
                <a:spcPct val="0"/>
              </a:spcBef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 </a:t>
            </a: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Automatically switches to a backup system.</a:t>
            </a:r>
          </a:p>
          <a:p>
            <a:pPr algn="l">
              <a:lnSpc>
                <a:spcPts val="3907"/>
              </a:lnSpc>
              <a:spcBef>
                <a:spcPct val="0"/>
              </a:spcBef>
            </a:pPr>
          </a:p>
          <a:p>
            <a:pPr algn="l">
              <a:lnSpc>
                <a:spcPts val="3907"/>
              </a:lnSpc>
              <a:spcBef>
                <a:spcPct val="0"/>
              </a:spcBef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Example: High-availability servers in cloud computing.</a:t>
            </a:r>
          </a:p>
          <a:p>
            <a:pPr algn="l">
              <a:lnSpc>
                <a:spcPts val="3907"/>
              </a:lnSpc>
              <a:spcBef>
                <a:spcPct val="0"/>
              </a:spcBef>
            </a:pPr>
          </a:p>
          <a:p>
            <a:pPr algn="ctr">
              <a:lnSpc>
                <a:spcPts val="3907"/>
              </a:lnSpc>
              <a:spcBef>
                <a:spcPct val="0"/>
              </a:spcBef>
            </a:pPr>
            <a:r>
              <a:rPr lang="en-US" b="true" sz="279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    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11903" y="354603"/>
            <a:ext cx="13047397" cy="293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Case Study &amp; Real-World Applications</a:t>
            </a:r>
          </a:p>
          <a:p>
            <a:pPr algn="l">
              <a:lnSpc>
                <a:spcPts val="78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50641" y="2974683"/>
            <a:ext cx="12044714" cy="363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763" indent="-322382" lvl="1">
              <a:lnSpc>
                <a:spcPts val="4180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Cl</a:t>
            </a:r>
            <a:r>
              <a:rPr lang="en-US" b="true" sz="2986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oud Computing: AWS auto-scaling &amp; failover.</a:t>
            </a:r>
          </a:p>
          <a:p>
            <a:pPr algn="ctr">
              <a:lnSpc>
                <a:spcPts val="4180"/>
              </a:lnSpc>
              <a:spcBef>
                <a:spcPct val="0"/>
              </a:spcBef>
            </a:pPr>
          </a:p>
          <a:p>
            <a:pPr algn="l" marL="644763" indent="-322382" lvl="1">
              <a:lnSpc>
                <a:spcPts val="4180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Mission-Critical Systems: NASA spacecraft redundancy.</a:t>
            </a:r>
          </a:p>
          <a:p>
            <a:pPr algn="ctr">
              <a:lnSpc>
                <a:spcPts val="4180"/>
              </a:lnSpc>
              <a:spcBef>
                <a:spcPct val="0"/>
              </a:spcBef>
            </a:pPr>
          </a:p>
          <a:p>
            <a:pPr algn="l" marL="644763" indent="-322382" lvl="1">
              <a:lnSpc>
                <a:spcPts val="4180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Banking Systems: Data replication in financial transactions.</a:t>
            </a:r>
          </a:p>
          <a:p>
            <a:pPr algn="ctr">
              <a:lnSpc>
                <a:spcPts val="4180"/>
              </a:lnSpc>
              <a:spcBef>
                <a:spcPct val="0"/>
              </a:spcBef>
            </a:pPr>
          </a:p>
          <a:p>
            <a:pPr algn="ctr">
              <a:lnSpc>
                <a:spcPts val="41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5114" cy="2553843"/>
            <a:chOff x="0" y="0"/>
            <a:chExt cx="18285117" cy="2553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5079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5079">
                  <a:moveTo>
                    <a:pt x="0" y="0"/>
                  </a:moveTo>
                  <a:lnTo>
                    <a:pt x="18285079" y="0"/>
                  </a:lnTo>
                  <a:lnTo>
                    <a:pt x="18285079" y="2553843"/>
                  </a:lnTo>
                  <a:lnTo>
                    <a:pt x="0" y="25538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25837" y="178556"/>
            <a:ext cx="1362075" cy="2200275"/>
          </a:xfrm>
          <a:custGeom>
            <a:avLst/>
            <a:gdLst/>
            <a:ahLst/>
            <a:cxnLst/>
            <a:rect r="r" b="b" t="t" l="l"/>
            <a:pathLst>
              <a:path h="2200275" w="1362075">
                <a:moveTo>
                  <a:pt x="0" y="0"/>
                </a:moveTo>
                <a:lnTo>
                  <a:pt x="1362075" y="0"/>
                </a:lnTo>
                <a:lnTo>
                  <a:pt x="13620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423" r="0" b="-1647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63503" y="-63503"/>
            <a:ext cx="18414282" cy="2680840"/>
            <a:chOff x="0" y="0"/>
            <a:chExt cx="18414276" cy="2680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287237" cy="2553843"/>
            </a:xfrm>
            <a:custGeom>
              <a:avLst/>
              <a:gdLst/>
              <a:ahLst/>
              <a:cxnLst/>
              <a:rect r="r" b="b" t="t" l="l"/>
              <a:pathLst>
                <a:path h="2553843" w="18287237">
                  <a:moveTo>
                    <a:pt x="0" y="0"/>
                  </a:moveTo>
                  <a:lnTo>
                    <a:pt x="0" y="2553843"/>
                  </a:lnTo>
                  <a:lnTo>
                    <a:pt x="18287237" y="2553843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89381" y="242062"/>
              <a:ext cx="1361440" cy="2198878"/>
            </a:xfrm>
            <a:custGeom>
              <a:avLst/>
              <a:gdLst/>
              <a:ahLst/>
              <a:cxnLst/>
              <a:rect r="r" b="b" t="t" l="l"/>
              <a:pathLst>
                <a:path h="2198878" w="1361440">
                  <a:moveTo>
                    <a:pt x="0" y="2198878"/>
                  </a:moveTo>
                  <a:lnTo>
                    <a:pt x="1361440" y="2198878"/>
                  </a:lnTo>
                  <a:lnTo>
                    <a:pt x="136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070" y="817372"/>
              <a:ext cx="17040225" cy="1247013"/>
            </a:xfrm>
            <a:custGeom>
              <a:avLst/>
              <a:gdLst/>
              <a:ahLst/>
              <a:cxnLst/>
              <a:rect r="r" b="b" t="t" l="l"/>
              <a:pathLst>
                <a:path h="1247013" w="17040225">
                  <a:moveTo>
                    <a:pt x="0" y="1247013"/>
                  </a:moveTo>
                  <a:lnTo>
                    <a:pt x="17040225" y="1247013"/>
                  </a:lnTo>
                  <a:lnTo>
                    <a:pt x="17040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361568" y="673589"/>
            <a:ext cx="12401764" cy="194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Futur</a:t>
            </a: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e Trends in Fault Tolerance</a:t>
            </a:r>
          </a:p>
          <a:p>
            <a:pPr algn="l">
              <a:lnSpc>
                <a:spcPts val="78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767849"/>
            <a:ext cx="16929243" cy="436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AI-driven Fault Prediction &amp; Self-healing Systems – Automates issue detection and resolution.</a:t>
            </a:r>
          </a:p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Blockchain-based Redundant Storage for Decentralization – Secure, distributed fault-tolerant storage.</a:t>
            </a:r>
          </a:p>
          <a:p>
            <a:pPr algn="ctr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Quantum Computing for Higher Fault Tolerance – Error-resistant quantum systems.</a:t>
            </a:r>
          </a:p>
          <a:p>
            <a:pPr algn="ctr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DAGiLhIytYM</dc:identifier>
  <dcterms:modified xsi:type="dcterms:W3CDTF">2011-08-01T06:04:30Z</dcterms:modified>
  <cp:revision>1</cp:revision>
  <dc:title>IOT_CA2_27,33,42,44.pdf</dc:title>
</cp:coreProperties>
</file>